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0" autoAdjust="0"/>
    <p:restoredTop sz="94679"/>
  </p:normalViewPr>
  <p:slideViewPr>
    <p:cSldViewPr snapToGrid="0">
      <p:cViewPr>
        <p:scale>
          <a:sx n="110" d="100"/>
          <a:sy n="110" d="100"/>
        </p:scale>
        <p:origin x="976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B0DCA3-4659-4DA9-B9D2-9D80A4958BC9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2127-C935-48F4-9DF8-F671306C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6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72127-C935-48F4-9DF8-F671306CF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9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50B6-59E9-E861-4C89-33142A32C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550" y="1646238"/>
            <a:ext cx="5829300" cy="3502025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4B691-9F94-128D-2F4C-4FF1BDC5D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550" y="5283200"/>
            <a:ext cx="5829300" cy="242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86289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373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C95A9C-DCA2-78DB-E7B3-CDBE073AE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1000"/>
                    </a14:imgEffect>
                  </a14:imgLayer>
                </a14:imgProps>
              </a:ext>
            </a:extLst>
          </a:blip>
          <a:srcRect t="3534" b="19293"/>
          <a:stretch>
            <a:fillRect/>
          </a:stretch>
        </p:blipFill>
        <p:spPr>
          <a:xfrm>
            <a:off x="4593191" y="2166295"/>
            <a:ext cx="3047999" cy="2569421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0" name="Picture 9" descr="A close-up of a logo&#10;&#10;AI-generated content may be incorrect.">
            <a:extLst>
              <a:ext uri="{FF2B5EF4-FFF2-40B4-BE49-F238E27FC236}">
                <a16:creationId xmlns:a16="http://schemas.microsoft.com/office/drawing/2014/main" id="{3E692A7A-BE87-DD83-2AFD-3DE81A7A5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"/>
                    </a14:imgEffect>
                    <a14:imgEffect>
                      <a14:saturation sat="115000"/>
                    </a14:imgEffect>
                    <a14:imgEffect>
                      <a14:brightnessContrast bright="-24000" contrast="1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715" b="25629"/>
          <a:stretch/>
        </p:blipFill>
        <p:spPr>
          <a:xfrm rot="1365189">
            <a:off x="5902720" y="3291562"/>
            <a:ext cx="1061816" cy="335310"/>
          </a:xfrm>
          <a:prstGeom prst="rect">
            <a:avLst/>
          </a:prstGeom>
          <a:scene3d>
            <a:camera prst="isometricBottomDown">
              <a:rot lat="1680000" lon="19020000" rev="20460000"/>
            </a:camera>
            <a:lightRig rig="threePt" dir="t"/>
          </a:scene3d>
          <a:sp3d prstMaterial="translucentPowder"/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4A51FA2-91CD-3F2E-F0BB-FF55A743626A}"/>
              </a:ext>
            </a:extLst>
          </p:cNvPr>
          <p:cNvSpPr/>
          <p:nvPr/>
        </p:nvSpPr>
        <p:spPr>
          <a:xfrm>
            <a:off x="4593191" y="4410932"/>
            <a:ext cx="3048000" cy="5450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855584C6-27B5-454E-982D-CC13A7256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5" b="25629"/>
          <a:stretch/>
        </p:blipFill>
        <p:spPr>
          <a:xfrm>
            <a:off x="385011" y="239535"/>
            <a:ext cx="2967790" cy="937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0E3E33-0ECD-B175-2570-A318C1AAB04A}"/>
              </a:ext>
            </a:extLst>
          </p:cNvPr>
          <p:cNvSpPr txBox="1"/>
          <p:nvPr/>
        </p:nvSpPr>
        <p:spPr>
          <a:xfrm>
            <a:off x="3762326" y="179642"/>
            <a:ext cx="3315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RadioVision</a:t>
            </a:r>
            <a:r>
              <a:rPr lang="en-US" sz="28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TM</a:t>
            </a:r>
            <a:endParaRPr lang="en-US" sz="2800" b="1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 Doorway Chokepoint</a:t>
            </a:r>
          </a:p>
          <a:p>
            <a:pPr algn="ctr"/>
            <a:r>
              <a:rPr lang="en-US" sz="2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99.9% Room Accuracy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3C6ADD-7463-6EB3-527B-F12DAE30801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3046" b="33424"/>
          <a:stretch/>
        </p:blipFill>
        <p:spPr>
          <a:xfrm>
            <a:off x="0" y="1438803"/>
            <a:ext cx="7772400" cy="7274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91E79C-C23B-4806-DC8E-1D8C51A3E18F}"/>
              </a:ext>
            </a:extLst>
          </p:cNvPr>
          <p:cNvSpPr txBox="1"/>
          <p:nvPr/>
        </p:nvSpPr>
        <p:spPr>
          <a:xfrm>
            <a:off x="682348" y="1468378"/>
            <a:ext cx="615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Battery Powered Device Mounts Easily to Ceiling inside Doorway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Detects any BLE Devices Entering and Exiting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0446DB-5E78-CF8D-5F16-5E5BB68D68CD}"/>
              </a:ext>
            </a:extLst>
          </p:cNvPr>
          <p:cNvSpPr txBox="1"/>
          <p:nvPr/>
        </p:nvSpPr>
        <p:spPr>
          <a:xfrm>
            <a:off x="131209" y="2428366"/>
            <a:ext cx="4372534" cy="800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it works: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PIR Motion Detector Turns receiver on when there is motion under the door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BLE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frames, analyzes the path of travel to recognize an Entry or Exit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detection time of 5 seconds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Integration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Existing BLE Location Systems – sends BLE advertisements  with Entry/Exit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and Patented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DSP algorithms and ML trained on hundreds of thousands of 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with any BLE 5.1 device that can transmit CTE frames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Key Hospital Use Cases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require 99.9% room accuracy, 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Nurse Call Cancel, Patient Engagement, Workflow Optimization, PAR Level Stocking, Hand Hygiene Compliance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Disruptive Solution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industry has been wanting for 20 years!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Legacy room accurate solutions use proprietary tech like IR and US - which is expensive and not future proof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Newer solutions using PoE anchor points to triangulate or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trilaterate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XY location cannot achieve 99.9% room-accuracy due to multipath and placement errors  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3E6FD-7F45-168E-0105-A3CA40E38636}"/>
              </a:ext>
            </a:extLst>
          </p:cNvPr>
          <p:cNvSpPr txBox="1"/>
          <p:nvPr/>
        </p:nvSpPr>
        <p:spPr>
          <a:xfrm>
            <a:off x="4760357" y="4735716"/>
            <a:ext cx="28291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 turns any BLE location solution into 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99.9% Room Accurate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Standard-based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Solution, no proprietary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Mounts Easily and Quickly, with little configuration.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Battery Powered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with no PoE required</a:t>
            </a:r>
            <a:b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4x4 BLE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AoA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PIR Motion Detector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Year Lithium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DSP/ML processing runs locally on Device.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OTA Firmware Update.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8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602723-1E8F-7EDA-F6BC-A0A582BC6E1F}"/>
              </a:ext>
            </a:extLst>
          </p:cNvPr>
          <p:cNvSpPr txBox="1"/>
          <p:nvPr/>
        </p:nvSpPr>
        <p:spPr>
          <a:xfrm>
            <a:off x="238214" y="1263557"/>
            <a:ext cx="3822935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 Radio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Rx-only radio optimized  for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CTE frame reception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4x4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AoA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antenna Array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 Radio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Rx/Tx Radio with Full BLE stack for gateway communications and other BLE functions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Omni antenna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up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10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 output power with coded PHY for long range 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gateway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DSP and ML processing performed in the device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 Accelerator for fast real-time processing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to 50 Tags processed simultaneously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Compatibility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with any BLE 5.1 device that can transmit CTE frames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B4F16-D025-6929-FF28-CE8CCDB01913}"/>
              </a:ext>
            </a:extLst>
          </p:cNvPr>
          <p:cNvSpPr txBox="1"/>
          <p:nvPr/>
        </p:nvSpPr>
        <p:spPr>
          <a:xfrm>
            <a:off x="413163" y="353228"/>
            <a:ext cx="3647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SPECIFICATIONS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6FC0D1-E0E5-DB79-43BA-0E1D0D80F206}"/>
              </a:ext>
            </a:extLst>
          </p:cNvPr>
          <p:cNvCxnSpPr/>
          <p:nvPr/>
        </p:nvCxnSpPr>
        <p:spPr>
          <a:xfrm>
            <a:off x="413163" y="946541"/>
            <a:ext cx="6789742" cy="0"/>
          </a:xfrm>
          <a:prstGeom prst="line">
            <a:avLst/>
          </a:prstGeom>
          <a:ln w="412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D6C9F1B-461B-D4E5-3935-9B6D39B76410}"/>
              </a:ext>
            </a:extLst>
          </p:cNvPr>
          <p:cNvSpPr txBox="1"/>
          <p:nvPr/>
        </p:nvSpPr>
        <p:spPr>
          <a:xfrm>
            <a:off x="4291715" y="53989"/>
            <a:ext cx="33158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RadioVision</a:t>
            </a:r>
            <a:r>
              <a:rPr lang="en-US" sz="28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TM</a:t>
            </a:r>
            <a:endParaRPr lang="en-US" sz="2800" b="1" baseline="30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 Doorway Chokepoint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8FCD2-ADA2-0254-1A48-963CF7FABCDC}"/>
              </a:ext>
            </a:extLst>
          </p:cNvPr>
          <p:cNvSpPr txBox="1"/>
          <p:nvPr/>
        </p:nvSpPr>
        <p:spPr>
          <a:xfrm>
            <a:off x="4126874" y="1263557"/>
            <a:ext cx="3480685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Certifications: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FCC</a:t>
            </a: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Canada, ETSI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 and CE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D-Cell Lithium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years battery life based on 20 crossings per hour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PoE power (802.3af) for extremely busy doorways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Physical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Dimensions: 8” x 8” x 1”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solidFill>
                  <a:srgbClr val="595959"/>
                </a:solidFill>
                <a:latin typeface="CIDFont+F3"/>
              </a:rPr>
              <a:t>Operating Temperature: 32 to 122 °F / 0 to 55°C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CIDFont+F3"/>
                <a:ea typeface="Calibri" panose="020F0502020204030204" pitchFamily="34" charset="0"/>
                <a:cs typeface="Calibri" panose="020F0502020204030204" pitchFamily="34" charset="0"/>
              </a:rPr>
              <a:t>Dual-zone curtain PIR:  Detects doorway motion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Installation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install - mounts inside doorway to the ceiling grid.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configuration required.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OTA Firmware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AB180EF9-F23D-4D72-44EE-DED99F611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715" b="25629"/>
          <a:stretch/>
        </p:blipFill>
        <p:spPr>
          <a:xfrm>
            <a:off x="413163" y="9111859"/>
            <a:ext cx="2157625" cy="6813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4169B4-7319-2198-CE48-CC91861DB03D}"/>
              </a:ext>
            </a:extLst>
          </p:cNvPr>
          <p:cNvSpPr txBox="1"/>
          <p:nvPr/>
        </p:nvSpPr>
        <p:spPr>
          <a:xfrm>
            <a:off x="2954084" y="9083205"/>
            <a:ext cx="22412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Emanate Wireless, Inc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675 Alpha Drive, Suite G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Highland Heights, OH 44143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65159-4212-3F6A-5608-631F2F283F38}"/>
              </a:ext>
            </a:extLst>
          </p:cNvPr>
          <p:cNvSpPr txBox="1"/>
          <p:nvPr/>
        </p:nvSpPr>
        <p:spPr>
          <a:xfrm>
            <a:off x="5286658" y="9182831"/>
            <a:ext cx="2220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844-EMANATE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info@emanatewireless.com</a:t>
            </a:r>
          </a:p>
        </p:txBody>
      </p:sp>
    </p:spTree>
    <p:extLst>
      <p:ext uri="{BB962C8B-B14F-4D97-AF65-F5344CB8AC3E}">
        <p14:creationId xmlns:p14="http://schemas.microsoft.com/office/powerpoint/2010/main" val="1028296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460</Words>
  <Application>Microsoft Macintosh PowerPoint</Application>
  <PresentationFormat>Custom</PresentationFormat>
  <Paragraphs>71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CIDFont+F3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diener</dc:creator>
  <cp:lastModifiedBy>Ed Finn</cp:lastModifiedBy>
  <cp:revision>3</cp:revision>
  <dcterms:created xsi:type="dcterms:W3CDTF">2025-04-01T00:43:17Z</dcterms:created>
  <dcterms:modified xsi:type="dcterms:W3CDTF">2025-06-27T22:07:08Z</dcterms:modified>
</cp:coreProperties>
</file>