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A45893-F32B-49C3-BDB3-18E3033A7AB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26700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45893-F32B-49C3-BDB3-18E3033A7AB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157511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45893-F32B-49C3-BDB3-18E3033A7AB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231613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45893-F32B-49C3-BDB3-18E3033A7AB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35764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A45893-F32B-49C3-BDB3-18E3033A7AB8}"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376807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A45893-F32B-49C3-BDB3-18E3033A7AB8}"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195340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A45893-F32B-49C3-BDB3-18E3033A7AB8}"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171167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A45893-F32B-49C3-BDB3-18E3033A7AB8}"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14356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5893-F32B-49C3-BDB3-18E3033A7AB8}"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345186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A45893-F32B-49C3-BDB3-18E3033A7AB8}"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84823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A45893-F32B-49C3-BDB3-18E3033A7AB8}"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AE44-90E2-4862-825C-7D2945738613}" type="slidenum">
              <a:rPr lang="en-US" smtClean="0"/>
              <a:t>‹#›</a:t>
            </a:fld>
            <a:endParaRPr lang="en-US"/>
          </a:p>
        </p:txBody>
      </p:sp>
    </p:spTree>
    <p:extLst>
      <p:ext uri="{BB962C8B-B14F-4D97-AF65-F5344CB8AC3E}">
        <p14:creationId xmlns:p14="http://schemas.microsoft.com/office/powerpoint/2010/main" val="185380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45893-F32B-49C3-BDB3-18E3033A7AB8}"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FAE44-90E2-4862-825C-7D2945738613}" type="slidenum">
              <a:rPr lang="en-US" smtClean="0"/>
              <a:t>‹#›</a:t>
            </a:fld>
            <a:endParaRPr lang="en-US"/>
          </a:p>
        </p:txBody>
      </p:sp>
    </p:spTree>
    <p:extLst>
      <p:ext uri="{BB962C8B-B14F-4D97-AF65-F5344CB8AC3E}">
        <p14:creationId xmlns:p14="http://schemas.microsoft.com/office/powerpoint/2010/main" val="216100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462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25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Golden Ratio:</a:t>
            </a:r>
          </a:p>
          <a:p>
            <a:r>
              <a:rPr lang="en-US" dirty="0" smtClean="0"/>
              <a:t>The Golden Ratio is an irrational number, roughly 1.6180339887..., which has been of interest to mathematicians, artists, and architects for centuries. A simple way to understand it is through a line segment. If you divide a line into two parts such that the ratio of the whole line to the longer part is the same as the ratio of the longer part to the shorter part, this ratio is the Golden Ratio.</a:t>
            </a:r>
          </a:p>
          <a:p>
            <a:r>
              <a:rPr lang="en-US" dirty="0" smtClean="0"/>
              <a:t>Mathematically:</a:t>
            </a:r>
          </a:p>
          <a:p>
            <a:endParaRPr lang="en-US" dirty="0" smtClean="0"/>
          </a:p>
          <a:p>
            <a:r>
              <a:rPr lang="en-US" dirty="0" smtClean="0"/>
              <a:t>This special ratio appears in various natural phenomena, art, and architecture. It's known for creating aesthetically pleasing proportions and can be found in structures like the Parthenon and even in the patterns of some plants.</a:t>
            </a:r>
            <a:endParaRPr lang="en-US" dirty="0"/>
          </a:p>
        </p:txBody>
      </p:sp>
      <p:pic>
        <p:nvPicPr>
          <p:cNvPr id="4" name="Picture 3"/>
          <p:cNvPicPr>
            <a:picLocks noChangeAspect="1"/>
          </p:cNvPicPr>
          <p:nvPr/>
        </p:nvPicPr>
        <p:blipFill>
          <a:blip r:embed="rId2"/>
          <a:stretch>
            <a:fillRect/>
          </a:stretch>
        </p:blipFill>
        <p:spPr>
          <a:xfrm>
            <a:off x="5026196" y="3946768"/>
            <a:ext cx="2655578" cy="965159"/>
          </a:xfrm>
          <a:prstGeom prst="rect">
            <a:avLst/>
          </a:prstGeom>
        </p:spPr>
      </p:pic>
    </p:spTree>
    <p:extLst>
      <p:ext uri="{BB962C8B-B14F-4D97-AF65-F5344CB8AC3E}">
        <p14:creationId xmlns:p14="http://schemas.microsoft.com/office/powerpoint/2010/main" val="149105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816081"/>
            <a:ext cx="1541543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prove a property of the Fibonacci sequence using </a:t>
            </a:r>
            <a:r>
              <a:rPr kumimoji="0" lang="en-US" altLang="en-US" sz="1800" b="1" i="0" u="none" strike="noStrike" cap="none" normalizeH="0" baseline="0" dirty="0" smtClean="0">
                <a:ln>
                  <a:noFill/>
                </a:ln>
                <a:solidFill>
                  <a:schemeClr val="tx1"/>
                </a:solidFill>
                <a:effectLst/>
                <a:latin typeface="Arial" panose="020B0604020202020204" pitchFamily="34" charset="0"/>
              </a:rPr>
              <a:t>contraposition</a:t>
            </a:r>
            <a:r>
              <a:rPr kumimoji="0" lang="en-US" altLang="en-US" sz="1800" b="0" i="0" u="none" strike="noStrike" cap="none" normalizeH="0" baseline="0" dirty="0" smtClean="0">
                <a:ln>
                  <a:noFill/>
                </a:ln>
                <a:solidFill>
                  <a:schemeClr val="tx1"/>
                </a:solidFill>
                <a:effectLst/>
                <a:latin typeface="Arial" panose="020B0604020202020204" pitchFamily="34" charset="0"/>
              </a:rPr>
              <a:t>, we’ll start by recalling what a proof by contraposition entails: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we want to prove a statement of the form </a:t>
            </a:r>
            <a:r>
              <a:rPr kumimoji="0" lang="en-US" altLang="en-US" sz="1800" b="1" i="0" u="none" strike="noStrike" cap="none" normalizeH="0" baseline="0" dirty="0" smtClean="0">
                <a:ln>
                  <a:noFill/>
                </a:ln>
                <a:solidFill>
                  <a:schemeClr val="tx1"/>
                </a:solidFill>
                <a:effectLst/>
                <a:latin typeface="Arial" panose="020B0604020202020204" pitchFamily="34" charset="0"/>
              </a:rPr>
              <a:t>"If PPP, then QQQ"</a:t>
            </a:r>
            <a:r>
              <a:rPr kumimoji="0" lang="en-US" altLang="en-US" sz="1800" b="0" i="0" u="none" strike="noStrike" cap="none" normalizeH="0" baseline="0" dirty="0" smtClean="0">
                <a:ln>
                  <a:noFill/>
                </a:ln>
                <a:solidFill>
                  <a:schemeClr val="tx1"/>
                </a:solidFill>
                <a:effectLst/>
                <a:latin typeface="Arial" panose="020B0604020202020204" pitchFamily="34" charset="0"/>
              </a:rPr>
              <a:t>, we can instead prove its contrapositive:</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1" i="0" u="none" strike="noStrike" cap="none" normalizeH="0" baseline="0" dirty="0" smtClean="0">
                <a:ln>
                  <a:noFill/>
                </a:ln>
                <a:solidFill>
                  <a:schemeClr val="tx1"/>
                </a:solidFill>
                <a:effectLst/>
                <a:latin typeface="Arial" panose="020B0604020202020204" pitchFamily="34" charset="0"/>
              </a:rPr>
              <a:t>"If not QQQ, then not PPP"</a:t>
            </a: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Arial" panose="020B0604020202020204" pitchFamily="34" charset="0"/>
              </a:rPr>
              <a:t>Proposition: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rPr>
              <a:t>For this example, let's prove the following property using contraposition: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a number </a:t>
            </a:r>
            <a:r>
              <a:rPr kumimoji="0" lang="en-US" altLang="en-US" sz="1800" b="0" i="0" u="none" strike="noStrike" cap="none" normalizeH="0" baseline="0" dirty="0" err="1" smtClean="0">
                <a:ln>
                  <a:noFill/>
                </a:ln>
                <a:solidFill>
                  <a:schemeClr val="tx1"/>
                </a:solidFill>
                <a:effectLst/>
                <a:latin typeface="Arial" panose="020B0604020202020204" pitchFamily="34" charset="0"/>
              </a:rPr>
              <a:t>FnF_nFn</a:t>
            </a:r>
            <a:r>
              <a:rPr kumimoji="0" lang="en-US" altLang="en-US" sz="1800" b="0" i="0" u="none" strike="noStrike" cap="none" normalizeH="0" baseline="0" dirty="0" smtClean="0">
                <a:ln>
                  <a:noFill/>
                </a:ln>
                <a:solidFill>
                  <a:schemeClr val="tx1"/>
                </a:solidFill>
                <a:effectLst/>
                <a:latin typeface="Arial" panose="020B0604020202020204" pitchFamily="34" charset="0"/>
              </a:rPr>
              <a:t>​ in the Fibonacci sequence is even, then </a:t>
            </a:r>
            <a:r>
              <a:rPr kumimoji="0" lang="en-US" altLang="en-US" sz="1800" b="0" i="0" u="none" strike="noStrike" cap="none" normalizeH="0" baseline="0" dirty="0" err="1" smtClean="0">
                <a:ln>
                  <a:noFill/>
                </a:ln>
                <a:solidFill>
                  <a:schemeClr val="tx1"/>
                </a:solidFill>
                <a:effectLst/>
                <a:latin typeface="Arial" panose="020B0604020202020204" pitchFamily="34" charset="0"/>
              </a:rPr>
              <a:t>nnn</a:t>
            </a:r>
            <a:r>
              <a:rPr kumimoji="0" lang="en-US" altLang="en-US" sz="1800" b="0" i="0" u="none" strike="noStrike" cap="none" normalizeH="0" baseline="0" dirty="0" smtClean="0">
                <a:ln>
                  <a:noFill/>
                </a:ln>
                <a:solidFill>
                  <a:schemeClr val="tx1"/>
                </a:solidFill>
                <a:effectLst/>
                <a:latin typeface="Arial" panose="020B0604020202020204" pitchFamily="34" charset="0"/>
              </a:rPr>
              <a:t> is divisible by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So we want to prove:</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1" i="0" u="none" strike="noStrike" cap="none" normalizeH="0" baseline="0" dirty="0" smtClean="0">
                <a:ln>
                  <a:noFill/>
                </a:ln>
                <a:solidFill>
                  <a:schemeClr val="tx1"/>
                </a:solidFill>
                <a:effectLst/>
                <a:latin typeface="Arial" panose="020B0604020202020204" pitchFamily="34" charset="0"/>
              </a:rPr>
              <a:t>If </a:t>
            </a:r>
            <a:r>
              <a:rPr kumimoji="0" lang="en-US" altLang="en-US" sz="1800" b="1" i="0" u="none" strike="noStrike" cap="none" normalizeH="0" baseline="0" dirty="0" err="1" smtClean="0">
                <a:ln>
                  <a:noFill/>
                </a:ln>
                <a:solidFill>
                  <a:schemeClr val="tx1"/>
                </a:solidFill>
                <a:effectLst/>
                <a:latin typeface="Arial" panose="020B0604020202020204" pitchFamily="34" charset="0"/>
              </a:rPr>
              <a:t>FnF_nFn</a:t>
            </a:r>
            <a:r>
              <a:rPr kumimoji="0" lang="en-US" altLang="en-US" sz="1800" b="1" i="0" u="none" strike="noStrike" cap="none" normalizeH="0" baseline="0" dirty="0" smtClean="0">
                <a:ln>
                  <a:noFill/>
                </a:ln>
                <a:solidFill>
                  <a:schemeClr val="tx1"/>
                </a:solidFill>
                <a:effectLst/>
                <a:latin typeface="Arial" panose="020B0604020202020204" pitchFamily="34" charset="0"/>
              </a:rPr>
              <a:t>​ is even, then </a:t>
            </a:r>
            <a:r>
              <a:rPr kumimoji="0" lang="en-US" altLang="en-US" sz="1800" b="1" i="0" u="none" strike="noStrike" cap="none" normalizeH="0" baseline="0" dirty="0" err="1" smtClean="0">
                <a:ln>
                  <a:noFill/>
                </a:ln>
                <a:solidFill>
                  <a:schemeClr val="tx1"/>
                </a:solidFill>
                <a:effectLst/>
                <a:latin typeface="Arial" panose="020B0604020202020204" pitchFamily="34" charset="0"/>
              </a:rPr>
              <a:t>nnn</a:t>
            </a:r>
            <a:r>
              <a:rPr kumimoji="0" lang="en-US" altLang="en-US" sz="1800" b="1" i="0" u="none" strike="noStrike" cap="none" normalizeH="0" baseline="0" dirty="0" smtClean="0">
                <a:ln>
                  <a:noFill/>
                </a:ln>
                <a:solidFill>
                  <a:schemeClr val="tx1"/>
                </a:solidFill>
                <a:effectLst/>
                <a:latin typeface="Arial" panose="020B0604020202020204" pitchFamily="34" charset="0"/>
              </a:rPr>
              <a:t> is divisible by 3</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contrapositive of this statement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a:t>
            </a:r>
            <a:r>
              <a:rPr kumimoji="0" lang="en-US" altLang="en-US" sz="1800" b="0" i="0" u="none" strike="noStrike" cap="none" normalizeH="0" baseline="0" dirty="0" err="1" smtClean="0">
                <a:ln>
                  <a:noFill/>
                </a:ln>
                <a:solidFill>
                  <a:schemeClr val="tx1"/>
                </a:solidFill>
                <a:effectLst/>
                <a:latin typeface="Arial" panose="020B0604020202020204" pitchFamily="34" charset="0"/>
              </a:rPr>
              <a:t>nnn</a:t>
            </a:r>
            <a:r>
              <a:rPr kumimoji="0" lang="en-US" altLang="en-US" sz="1800" b="0" i="0" u="none" strike="noStrike" cap="none" normalizeH="0" baseline="0" dirty="0" smtClean="0">
                <a:ln>
                  <a:noFill/>
                </a:ln>
                <a:solidFill>
                  <a:schemeClr val="tx1"/>
                </a:solidFill>
                <a:effectLst/>
                <a:latin typeface="Arial" panose="020B0604020202020204" pitchFamily="34" charset="0"/>
              </a:rPr>
              <a:t> is not divisible by 3, then </a:t>
            </a:r>
            <a:r>
              <a:rPr kumimoji="0" lang="en-US" altLang="en-US" sz="1800" b="0" i="0" u="none" strike="noStrike" cap="none" normalizeH="0" baseline="0" dirty="0" err="1" smtClean="0">
                <a:ln>
                  <a:noFill/>
                </a:ln>
                <a:solidFill>
                  <a:schemeClr val="tx1"/>
                </a:solidFill>
                <a:effectLst/>
                <a:latin typeface="Arial" panose="020B0604020202020204" pitchFamily="34" charset="0"/>
              </a:rPr>
              <a:t>FnF_nFn</a:t>
            </a:r>
            <a:r>
              <a:rPr kumimoji="0" lang="en-US" altLang="en-US" sz="1800" b="0" i="0" u="none" strike="noStrike" cap="none" normalizeH="0" baseline="0" dirty="0" smtClean="0">
                <a:ln>
                  <a:noFill/>
                </a:ln>
                <a:solidFill>
                  <a:schemeClr val="tx1"/>
                </a:solidFill>
                <a:effectLst/>
                <a:latin typeface="Arial" panose="020B0604020202020204" pitchFamily="34" charset="0"/>
              </a:rPr>
              <a:t>​ is odd.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we can prove the contrapositive, it will also prove our original statement.</a:t>
            </a:r>
            <a:endParaRPr kumimoji="0" lang="en-US" altLang="en-US" sz="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Arial" panose="020B0604020202020204" pitchFamily="34" charset="0"/>
              </a:rPr>
              <a:t>Proof by Contraposition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1" i="0" u="none" strike="noStrike" cap="none" normalizeH="0" baseline="0" dirty="0" smtClean="0">
                <a:ln>
                  <a:noFill/>
                </a:ln>
                <a:solidFill>
                  <a:schemeClr val="tx1"/>
                </a:solidFill>
                <a:effectLst/>
                <a:latin typeface="Arial" panose="020B0604020202020204" pitchFamily="34" charset="0"/>
              </a:rPr>
              <a:t>Restate the Contrapositive</a:t>
            </a:r>
            <a:r>
              <a:rPr kumimoji="0" lang="en-US" altLang="en-US" sz="1800" b="0" i="0" u="none" strike="noStrike" cap="none" normalizeH="0" baseline="0" dirty="0" smtClean="0">
                <a:ln>
                  <a:noFill/>
                </a:ln>
                <a:solidFill>
                  <a:schemeClr val="tx1"/>
                </a:solidFill>
                <a:effectLst/>
                <a:latin typeface="Arial" panose="020B0604020202020204" pitchFamily="34" charset="0"/>
              </a:rPr>
              <a:t>: We need to prove that if </a:t>
            </a:r>
            <a:r>
              <a:rPr kumimoji="0" lang="en-US" altLang="en-US" sz="1800" b="0" i="0" u="none" strike="noStrike" cap="none" normalizeH="0" baseline="0" dirty="0" err="1" smtClean="0">
                <a:ln>
                  <a:noFill/>
                </a:ln>
                <a:solidFill>
                  <a:schemeClr val="tx1"/>
                </a:solidFill>
                <a:effectLst/>
                <a:latin typeface="Arial" panose="020B0604020202020204" pitchFamily="34" charset="0"/>
              </a:rPr>
              <a:t>nnn</a:t>
            </a:r>
            <a:r>
              <a:rPr kumimoji="0" lang="en-US" altLang="en-US" sz="1800" b="0" i="0" u="none" strike="noStrike" cap="none" normalizeH="0" baseline="0" dirty="0" smtClean="0">
                <a:ln>
                  <a:noFill/>
                </a:ln>
                <a:solidFill>
                  <a:schemeClr val="tx1"/>
                </a:solidFill>
                <a:effectLst/>
                <a:latin typeface="Arial" panose="020B0604020202020204" pitchFamily="34" charset="0"/>
              </a:rPr>
              <a:t> is not divisible by 3, then </a:t>
            </a:r>
            <a:r>
              <a:rPr kumimoji="0" lang="en-US" altLang="en-US" sz="1800" b="0" i="0" u="none" strike="noStrike" cap="none" normalizeH="0" baseline="0" dirty="0" err="1" smtClean="0">
                <a:ln>
                  <a:noFill/>
                </a:ln>
                <a:solidFill>
                  <a:schemeClr val="tx1"/>
                </a:solidFill>
                <a:effectLst/>
                <a:latin typeface="Arial" panose="020B0604020202020204" pitchFamily="34" charset="0"/>
              </a:rPr>
              <a:t>FnF_nFn</a:t>
            </a:r>
            <a:r>
              <a:rPr kumimoji="0" lang="en-US" altLang="en-US" sz="1800" b="0" i="0" u="none" strike="noStrike" cap="none" normalizeH="0" baseline="0" dirty="0" smtClean="0">
                <a:ln>
                  <a:noFill/>
                </a:ln>
                <a:solidFill>
                  <a:schemeClr val="tx1"/>
                </a:solidFill>
                <a:effectLst/>
                <a:latin typeface="Arial" panose="020B0604020202020204" pitchFamily="34" charset="0"/>
              </a:rPr>
              <a:t>​ is odd.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Examine the Fibonacci Sequence Modulo 2</a:t>
            </a:r>
            <a:r>
              <a:rPr kumimoji="0" lang="en-US" altLang="en-US" sz="1800" b="0" i="0" u="none" strike="noStrike" cap="none" normalizeH="0" baseline="0" dirty="0" smtClean="0">
                <a:ln>
                  <a:noFill/>
                </a:ln>
                <a:solidFill>
                  <a:schemeClr val="tx1"/>
                </a:solidFill>
                <a:effectLst/>
                <a:latin typeface="Arial" panose="020B0604020202020204" pitchFamily="34" charset="0"/>
              </a:rPr>
              <a:t>: Let’s look at the Fibonacci sequence modulo 2 (only considering whether each term is even or odd).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Observing the sequence, we see that the terms repeat in a specific pattern for evenness and oddness: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655379" y="5630768"/>
            <a:ext cx="8347842" cy="904039"/>
          </a:xfrm>
          <a:prstGeom prst="rect">
            <a:avLst/>
          </a:prstGeom>
        </p:spPr>
      </p:pic>
    </p:spTree>
    <p:extLst>
      <p:ext uri="{BB962C8B-B14F-4D97-AF65-F5344CB8AC3E}">
        <p14:creationId xmlns:p14="http://schemas.microsoft.com/office/powerpoint/2010/main" val="33263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600" dirty="0" smtClean="0"/>
              <a:t>In other words:</a:t>
            </a:r>
          </a:p>
          <a:p>
            <a:pPr lvl="1"/>
            <a:r>
              <a:rPr lang="en-US" sz="1600" dirty="0" smtClean="0"/>
              <a:t>F3kF_{3k}F3k​ is even for any integer </a:t>
            </a:r>
            <a:r>
              <a:rPr lang="en-US" sz="1600" dirty="0" err="1" smtClean="0"/>
              <a:t>kkk</a:t>
            </a:r>
            <a:r>
              <a:rPr lang="en-US" sz="1600" dirty="0" smtClean="0"/>
              <a:t>.</a:t>
            </a:r>
          </a:p>
          <a:p>
            <a:pPr lvl="1"/>
            <a:r>
              <a:rPr lang="en-US" sz="1600" dirty="0" smtClean="0"/>
              <a:t>F3k+1F_{3k+1}F3k+1​ and F3k+2F_{3k+2}F3k+2​ are odd.</a:t>
            </a:r>
          </a:p>
          <a:p>
            <a:r>
              <a:rPr lang="en-US" sz="1600" b="1" dirty="0" smtClean="0"/>
              <a:t>Interpretation</a:t>
            </a:r>
            <a:r>
              <a:rPr lang="en-US" sz="1600" dirty="0" smtClean="0"/>
              <a:t>: Based on this periodic pattern:</a:t>
            </a:r>
          </a:p>
          <a:p>
            <a:pPr lvl="1"/>
            <a:r>
              <a:rPr lang="en-US" sz="1600" dirty="0" smtClean="0"/>
              <a:t>If </a:t>
            </a:r>
            <a:r>
              <a:rPr lang="en-US" sz="1600" dirty="0" err="1" smtClean="0"/>
              <a:t>nnn</a:t>
            </a:r>
            <a:r>
              <a:rPr lang="en-US" sz="1600" dirty="0" smtClean="0"/>
              <a:t> is divisible by 3 (i.e., n=3kn = 3kn=3k), then </a:t>
            </a:r>
            <a:r>
              <a:rPr lang="en-US" sz="1600" dirty="0" err="1" smtClean="0"/>
              <a:t>FnF_nFn</a:t>
            </a:r>
            <a:r>
              <a:rPr lang="en-US" sz="1600" dirty="0" smtClean="0"/>
              <a:t>​ is even.</a:t>
            </a:r>
          </a:p>
          <a:p>
            <a:pPr lvl="1"/>
            <a:r>
              <a:rPr lang="en-US" sz="1600" dirty="0" smtClean="0"/>
              <a:t>If </a:t>
            </a:r>
            <a:r>
              <a:rPr lang="en-US" sz="1600" dirty="0" err="1" smtClean="0"/>
              <a:t>nnn</a:t>
            </a:r>
            <a:r>
              <a:rPr lang="en-US" sz="1600" dirty="0" smtClean="0"/>
              <a:t> is not divisible by 3 (i.e., n=3k+1n = 3k+1n=3k+1 or n=3k+2n = 3k+2n=3k+2), then </a:t>
            </a:r>
            <a:r>
              <a:rPr lang="en-US" sz="1600" dirty="0" err="1" smtClean="0"/>
              <a:t>FnF_nFn</a:t>
            </a:r>
            <a:r>
              <a:rPr lang="en-US" sz="1600" dirty="0" smtClean="0"/>
              <a:t>​ is odd.</a:t>
            </a:r>
          </a:p>
          <a:p>
            <a:r>
              <a:rPr lang="en-US" sz="1600" b="1" dirty="0" smtClean="0"/>
              <a:t>Conclusion</a:t>
            </a:r>
            <a:r>
              <a:rPr lang="en-US" sz="1600" dirty="0" smtClean="0"/>
              <a:t>: We have shown that if </a:t>
            </a:r>
            <a:r>
              <a:rPr lang="en-US" sz="1600" dirty="0" err="1" smtClean="0"/>
              <a:t>nnn</a:t>
            </a:r>
            <a:r>
              <a:rPr lang="en-US" sz="1600" dirty="0" smtClean="0"/>
              <a:t> is not divisible by 3, then </a:t>
            </a:r>
            <a:r>
              <a:rPr lang="en-US" sz="1600" dirty="0" err="1" smtClean="0"/>
              <a:t>FnF_nFn</a:t>
            </a:r>
            <a:r>
              <a:rPr lang="en-US" sz="1600" dirty="0" smtClean="0"/>
              <a:t>​ is odd. This is the contrapositive of the original statement.</a:t>
            </a:r>
          </a:p>
          <a:p>
            <a:r>
              <a:rPr lang="en-US" sz="1600" dirty="0" smtClean="0"/>
              <a:t>Thus, by contraposition, we have proven that if </a:t>
            </a:r>
            <a:r>
              <a:rPr lang="en-US" sz="1600" dirty="0" err="1" smtClean="0"/>
              <a:t>FnF_nFn</a:t>
            </a:r>
            <a:r>
              <a:rPr lang="en-US" sz="1600" dirty="0" smtClean="0"/>
              <a:t>​ is even, then </a:t>
            </a:r>
            <a:r>
              <a:rPr lang="en-US" sz="1600" dirty="0" err="1" smtClean="0"/>
              <a:t>nnn</a:t>
            </a:r>
            <a:r>
              <a:rPr lang="en-US" sz="1600" dirty="0" smtClean="0"/>
              <a:t> must be divisible by 3.</a:t>
            </a:r>
          </a:p>
          <a:p>
            <a:endParaRPr lang="en-US" sz="1600" dirty="0"/>
          </a:p>
        </p:txBody>
      </p:sp>
      <p:pic>
        <p:nvPicPr>
          <p:cNvPr id="4" name="Picture 3"/>
          <p:cNvPicPr>
            <a:picLocks noChangeAspect="1"/>
          </p:cNvPicPr>
          <p:nvPr/>
        </p:nvPicPr>
        <p:blipFill>
          <a:blip r:embed="rId2"/>
          <a:stretch>
            <a:fillRect/>
          </a:stretch>
        </p:blipFill>
        <p:spPr>
          <a:xfrm>
            <a:off x="2265074" y="4587630"/>
            <a:ext cx="6308403" cy="2164862"/>
          </a:xfrm>
          <a:prstGeom prst="rect">
            <a:avLst/>
          </a:prstGeom>
        </p:spPr>
      </p:pic>
    </p:spTree>
    <p:extLst>
      <p:ext uri="{BB962C8B-B14F-4D97-AF65-F5344CB8AC3E}">
        <p14:creationId xmlns:p14="http://schemas.microsoft.com/office/powerpoint/2010/main" val="57213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95939" y="1825625"/>
            <a:ext cx="5978770" cy="2629144"/>
          </a:xfrm>
          <a:prstGeom prst="rect">
            <a:avLst/>
          </a:prstGeom>
        </p:spPr>
      </p:pic>
      <p:pic>
        <p:nvPicPr>
          <p:cNvPr id="5" name="Picture 4"/>
          <p:cNvPicPr>
            <a:picLocks noChangeAspect="1"/>
          </p:cNvPicPr>
          <p:nvPr/>
        </p:nvPicPr>
        <p:blipFill>
          <a:blip r:embed="rId3"/>
          <a:stretch>
            <a:fillRect/>
          </a:stretch>
        </p:blipFill>
        <p:spPr>
          <a:xfrm>
            <a:off x="1774093" y="4454769"/>
            <a:ext cx="5900616" cy="2526441"/>
          </a:xfrm>
          <a:prstGeom prst="rect">
            <a:avLst/>
          </a:prstGeom>
        </p:spPr>
      </p:pic>
    </p:spTree>
    <p:extLst>
      <p:ext uri="{BB962C8B-B14F-4D97-AF65-F5344CB8AC3E}">
        <p14:creationId xmlns:p14="http://schemas.microsoft.com/office/powerpoint/2010/main" val="11919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 and the Golden Ratio</a:t>
            </a:r>
            <a:endParaRPr lang="en-US" dirty="0"/>
          </a:p>
        </p:txBody>
      </p:sp>
      <p:sp>
        <p:nvSpPr>
          <p:cNvPr id="3" name="Content Placeholder 2"/>
          <p:cNvSpPr>
            <a:spLocks noGrp="1"/>
          </p:cNvSpPr>
          <p:nvPr>
            <p:ph idx="1"/>
          </p:nvPr>
        </p:nvSpPr>
        <p:spPr/>
        <p:txBody>
          <a:bodyPr/>
          <a:lstStyle/>
          <a:p>
            <a:r>
              <a:rPr lang="en-US" dirty="0" smtClean="0"/>
              <a:t>The Fibonacci sequence is a series of numbers where each term is the sum of the two preceding ones: </a:t>
            </a:r>
          </a:p>
          <a:p>
            <a:r>
              <a:rPr lang="en-US" dirty="0" smtClean="0"/>
              <a:t>0,1,1,2,3,5,8,13,21,34,…0, 1, 1, 2, 3, 5, 8, 13, 21, 34…</a:t>
            </a:r>
          </a:p>
          <a:p>
            <a:r>
              <a:rPr lang="en-US" dirty="0" smtClean="0"/>
              <a:t>Interestingly, as you progress through the Fibonacci sequence, the ratio of consecutive Fibonacci numbers (e.g., 5/3, 8/5, 13/8) gets closer and closer to the Golden Ratio. Specifically:</a:t>
            </a:r>
          </a:p>
          <a:p>
            <a:endParaRPr lang="en-US" dirty="0"/>
          </a:p>
        </p:txBody>
      </p:sp>
      <p:pic>
        <p:nvPicPr>
          <p:cNvPr id="4" name="Picture 3"/>
          <p:cNvPicPr>
            <a:picLocks noChangeAspect="1"/>
          </p:cNvPicPr>
          <p:nvPr/>
        </p:nvPicPr>
        <p:blipFill>
          <a:blip r:embed="rId2"/>
          <a:stretch>
            <a:fillRect/>
          </a:stretch>
        </p:blipFill>
        <p:spPr>
          <a:xfrm>
            <a:off x="4223094" y="4822271"/>
            <a:ext cx="2057687" cy="933580"/>
          </a:xfrm>
          <a:prstGeom prst="rect">
            <a:avLst/>
          </a:prstGeom>
        </p:spPr>
      </p:pic>
    </p:spTree>
    <p:extLst>
      <p:ext uri="{BB962C8B-B14F-4D97-AF65-F5344CB8AC3E}">
        <p14:creationId xmlns:p14="http://schemas.microsoft.com/office/powerpoint/2010/main" val="34441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Fibonacci Sequence and the Golden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syeda</dc:creator>
  <cp:lastModifiedBy>syeda</cp:lastModifiedBy>
  <cp:revision>1</cp:revision>
  <dcterms:created xsi:type="dcterms:W3CDTF">2024-11-01T07:46:15Z</dcterms:created>
  <dcterms:modified xsi:type="dcterms:W3CDTF">2024-11-01T07:46:35Z</dcterms:modified>
</cp:coreProperties>
</file>