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23229-210A-FFC8-76CF-CA316227F555}" v="755" dt="2024-11-11T07:04:22.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7" d="100"/>
          <a:sy n="67" d="100"/>
        </p:scale>
        <p:origin x="4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joshuarothhaas/3423782031/"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libri"/>
                <a:ea typeface="Calibri"/>
                <a:cs typeface="Calibri"/>
              </a:rPr>
              <a:t>FIBONACCI NUMBERS</a:t>
            </a:r>
          </a:p>
        </p:txBody>
      </p:sp>
      <p:sp>
        <p:nvSpPr>
          <p:cNvPr id="3" name="TextBox 2">
            <a:extLst>
              <a:ext uri="{FF2B5EF4-FFF2-40B4-BE49-F238E27FC236}">
                <a16:creationId xmlns:a16="http://schemas.microsoft.com/office/drawing/2014/main" id="{E2BDF132-F3C2-EA15-CF9F-8AE2C4CE55C7}"/>
              </a:ext>
            </a:extLst>
          </p:cNvPr>
          <p:cNvSpPr txBox="1"/>
          <p:nvPr/>
        </p:nvSpPr>
        <p:spPr>
          <a:xfrm>
            <a:off x="3773584" y="3691904"/>
            <a:ext cx="519131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ea typeface="+mn-lt"/>
                <a:cs typeface="+mn-lt"/>
              </a:rPr>
              <a:t>A Mathematical Marvel in Nature and Beyond</a:t>
            </a:r>
            <a:endParaRPr lang="en-US" sz="2000" dirty="0">
              <a:latin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066B-A936-12A6-16AE-AF6A70BD370C}"/>
              </a:ext>
            </a:extLst>
          </p:cNvPr>
          <p:cNvSpPr>
            <a:spLocks noGrp="1"/>
          </p:cNvSpPr>
          <p:nvPr>
            <p:ph type="title"/>
          </p:nvPr>
        </p:nvSpPr>
        <p:spPr/>
        <p:txBody>
          <a:bodyPr/>
          <a:lstStyle/>
          <a:p>
            <a:r>
              <a:rPr lang="en-US" dirty="0"/>
              <a:t>EXAMPLES OF FIBONACCI SEQUENCE</a:t>
            </a:r>
          </a:p>
        </p:txBody>
      </p:sp>
      <p:sp>
        <p:nvSpPr>
          <p:cNvPr id="3" name="Content Placeholder 2">
            <a:extLst>
              <a:ext uri="{FF2B5EF4-FFF2-40B4-BE49-F238E27FC236}">
                <a16:creationId xmlns:a16="http://schemas.microsoft.com/office/drawing/2014/main" id="{B845A4A7-9CA6-C9EC-F88E-46D1B13C1D51}"/>
              </a:ext>
            </a:extLst>
          </p:cNvPr>
          <p:cNvSpPr>
            <a:spLocks noGrp="1"/>
          </p:cNvSpPr>
          <p:nvPr>
            <p:ph idx="1"/>
          </p:nvPr>
        </p:nvSpPr>
        <p:spPr/>
        <p:txBody>
          <a:bodyPr vert="horz" lIns="91440" tIns="45720" rIns="91440" bIns="45720" rtlCol="0" anchor="t">
            <a:normAutofit/>
          </a:bodyPr>
          <a:lstStyle/>
          <a:p>
            <a:r>
              <a:rPr lang="en-US" sz="2000" b="1" dirty="0">
                <a:latin typeface="Calibri"/>
                <a:ea typeface="Calibri"/>
                <a:cs typeface="Arial"/>
              </a:rPr>
              <a:t>Nature’s Patterns</a:t>
            </a:r>
            <a:endParaRPr lang="en-US" sz="2000">
              <a:latin typeface="Calibri"/>
              <a:ea typeface="Calibri"/>
              <a:cs typeface="Calibri"/>
            </a:endParaRPr>
          </a:p>
          <a:p>
            <a:r>
              <a:rPr lang="en-US" sz="2000" dirty="0">
                <a:latin typeface="Calibri"/>
                <a:ea typeface="Calibri"/>
                <a:cs typeface="Arial"/>
              </a:rPr>
              <a:t>Found in leaf arrangements, flower petals, and pine cones for efficient growth.</a:t>
            </a:r>
            <a:endParaRPr lang="en-US" sz="2000" dirty="0">
              <a:latin typeface="Calibri"/>
              <a:ea typeface="Calibri"/>
              <a:cs typeface="Calibri"/>
            </a:endParaRPr>
          </a:p>
          <a:p>
            <a:r>
              <a:rPr lang="en-US" sz="2000" b="1" dirty="0">
                <a:latin typeface="Calibri"/>
                <a:ea typeface="Calibri"/>
                <a:cs typeface="Arial"/>
              </a:rPr>
              <a:t>Human Anatomy</a:t>
            </a:r>
            <a:endParaRPr lang="en-US" sz="2000">
              <a:latin typeface="Calibri"/>
              <a:ea typeface="Calibri"/>
              <a:cs typeface="Calibri"/>
            </a:endParaRPr>
          </a:p>
          <a:p>
            <a:r>
              <a:rPr lang="en-US" sz="2000" dirty="0">
                <a:latin typeface="Calibri"/>
                <a:ea typeface="Calibri"/>
                <a:cs typeface="Arial"/>
              </a:rPr>
              <a:t>Ratios in finger bones and facial features reflect Fibonacci proportions.</a:t>
            </a:r>
            <a:endParaRPr lang="en-US" sz="2000">
              <a:latin typeface="Calibri"/>
              <a:ea typeface="Calibri"/>
              <a:cs typeface="Calibri"/>
            </a:endParaRPr>
          </a:p>
          <a:p>
            <a:r>
              <a:rPr lang="en-US" sz="2000" b="1" dirty="0">
                <a:latin typeface="Calibri"/>
                <a:ea typeface="Calibri"/>
                <a:cs typeface="Arial"/>
              </a:rPr>
              <a:t>Stock Market</a:t>
            </a:r>
            <a:endParaRPr lang="en-US" sz="2000">
              <a:latin typeface="Calibri"/>
              <a:ea typeface="Calibri"/>
              <a:cs typeface="Calibri"/>
            </a:endParaRPr>
          </a:p>
          <a:p>
            <a:r>
              <a:rPr lang="en-US" sz="2000" dirty="0">
                <a:latin typeface="Calibri"/>
                <a:ea typeface="Calibri"/>
                <a:cs typeface="Arial"/>
              </a:rPr>
              <a:t>Fibonacci retracement levels help predict support and resistance points.</a:t>
            </a:r>
            <a:endParaRPr lang="en-US" sz="2000">
              <a:latin typeface="Calibri"/>
              <a:ea typeface="Calibri"/>
              <a:cs typeface="Calibri"/>
            </a:endParaRPr>
          </a:p>
          <a:p>
            <a:r>
              <a:rPr lang="en-US" sz="2000" b="1" dirty="0">
                <a:latin typeface="Calibri"/>
                <a:ea typeface="Calibri"/>
                <a:cs typeface="Arial"/>
              </a:rPr>
              <a:t>Computer Science</a:t>
            </a:r>
            <a:endParaRPr lang="en-US" sz="2000">
              <a:latin typeface="Calibri"/>
              <a:ea typeface="Calibri"/>
              <a:cs typeface="Calibri"/>
            </a:endParaRPr>
          </a:p>
          <a:p>
            <a:r>
              <a:rPr lang="en-US" sz="2000" dirty="0">
                <a:latin typeface="Calibri"/>
                <a:ea typeface="Calibri"/>
                <a:cs typeface="Arial"/>
              </a:rPr>
              <a:t>Optimizes algorithms and data structures for efficiency.</a:t>
            </a:r>
            <a:endParaRPr lang="en-US" sz="2000">
              <a:latin typeface="Calibri"/>
              <a:ea typeface="Calibri"/>
              <a:cs typeface="Calibri"/>
            </a:endParaRPr>
          </a:p>
          <a:p>
            <a:r>
              <a:rPr lang="en-US" sz="2000" b="1" dirty="0">
                <a:latin typeface="Calibri"/>
                <a:ea typeface="Calibri"/>
                <a:cs typeface="Arial"/>
              </a:rPr>
              <a:t>Medical Imaging</a:t>
            </a:r>
            <a:endParaRPr lang="en-US" sz="2000">
              <a:latin typeface="Calibri"/>
              <a:ea typeface="Calibri"/>
              <a:cs typeface="Calibri"/>
            </a:endParaRPr>
          </a:p>
          <a:p>
            <a:r>
              <a:rPr lang="en-US" sz="2000" dirty="0">
                <a:latin typeface="Calibri"/>
                <a:ea typeface="Calibri"/>
                <a:cs typeface="Arial"/>
              </a:rPr>
              <a:t>Guides spiral scanning in MRI and CT for effective imaging.</a:t>
            </a:r>
            <a:endParaRPr lang="en-US" sz="2000">
              <a:latin typeface="Calibri"/>
              <a:ea typeface="Calibri"/>
              <a:cs typeface="Calibri"/>
            </a:endParaRPr>
          </a:p>
          <a:p>
            <a:endParaRPr lang="en-US" sz="2000" dirty="0">
              <a:latin typeface="Calibri"/>
              <a:ea typeface="Calibri"/>
              <a:cs typeface="Calibri"/>
            </a:endParaRPr>
          </a:p>
        </p:txBody>
      </p:sp>
    </p:spTree>
    <p:extLst>
      <p:ext uri="{BB962C8B-B14F-4D97-AF65-F5344CB8AC3E}">
        <p14:creationId xmlns:p14="http://schemas.microsoft.com/office/powerpoint/2010/main" val="259567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4FA2-24E9-4359-B407-097DA19BAE1C}"/>
              </a:ext>
            </a:extLst>
          </p:cNvPr>
          <p:cNvSpPr>
            <a:spLocks noGrp="1"/>
          </p:cNvSpPr>
          <p:nvPr>
            <p:ph type="title"/>
          </p:nvPr>
        </p:nvSpPr>
        <p:spPr/>
        <p:txBody>
          <a:bodyPr/>
          <a:lstStyle/>
          <a:p>
            <a:r>
              <a:rPr lang="en-US" dirty="0"/>
              <a:t>PROOF BY CASES:</a:t>
            </a:r>
          </a:p>
        </p:txBody>
      </p:sp>
      <p:sp>
        <p:nvSpPr>
          <p:cNvPr id="3" name="Content Placeholder 2">
            <a:extLst>
              <a:ext uri="{FF2B5EF4-FFF2-40B4-BE49-F238E27FC236}">
                <a16:creationId xmlns:a16="http://schemas.microsoft.com/office/drawing/2014/main" id="{D7A67DE4-A632-BA6A-7F6E-8A1CE32C513C}"/>
              </a:ext>
            </a:extLst>
          </p:cNvPr>
          <p:cNvSpPr>
            <a:spLocks noGrp="1"/>
          </p:cNvSpPr>
          <p:nvPr>
            <p:ph sz="half" idx="1"/>
          </p:nvPr>
        </p:nvSpPr>
        <p:spPr>
          <a:xfrm>
            <a:off x="838200" y="1825625"/>
            <a:ext cx="4059517" cy="4351338"/>
          </a:xfrm>
        </p:spPr>
        <p:txBody>
          <a:bodyPr vert="horz" lIns="91440" tIns="45720" rIns="91440" bIns="45720" rtlCol="0" anchor="t">
            <a:normAutofit fontScale="25000" lnSpcReduction="20000"/>
          </a:bodyPr>
          <a:lstStyle/>
          <a:p>
            <a:pPr marL="457200" indent="-457200"/>
            <a:r>
              <a:rPr lang="en-US" sz="2600" dirty="0">
                <a:latin typeface="Calibri"/>
                <a:ea typeface="+mn-lt"/>
                <a:cs typeface="+mn-lt"/>
              </a:rPr>
              <a:t>For n = 2</a:t>
            </a:r>
            <a:endParaRPr lang="en-US" sz="2600" dirty="0">
              <a:latin typeface="Calibri"/>
              <a:ea typeface="Calibri"/>
              <a:cs typeface="Calibri"/>
            </a:endParaRPr>
          </a:p>
          <a:p>
            <a:r>
              <a:rPr lang="en-US" sz="2600" dirty="0">
                <a:latin typeface="Calibri"/>
                <a:ea typeface="+mn-lt"/>
                <a:cs typeface="+mn-lt"/>
              </a:rPr>
              <a:t>Formula:</a:t>
            </a:r>
            <a:endParaRPr lang="en-US" sz="2600" dirty="0">
              <a:latin typeface="Calibri"/>
              <a:ea typeface="Calibri"/>
              <a:cs typeface="Calibri"/>
            </a:endParaRPr>
          </a:p>
          <a:p>
            <a:pPr marL="0" indent="0">
              <a:buNone/>
            </a:pPr>
            <a:r>
              <a:rPr lang="en-US" sz="2600" dirty="0">
                <a:latin typeface="Calibri"/>
                <a:ea typeface="+mn-lt"/>
                <a:cs typeface="+mn-lt"/>
              </a:rPr>
              <a:t>        F(n)=F(n−1)+F(n−2)</a:t>
            </a:r>
            <a:endParaRPr lang="en-US" sz="2600" dirty="0">
              <a:latin typeface="Calibri"/>
              <a:ea typeface="Calibri"/>
              <a:cs typeface="Calibri"/>
            </a:endParaRPr>
          </a:p>
          <a:p>
            <a:r>
              <a:rPr lang="en-US" sz="2600" dirty="0">
                <a:latin typeface="Calibri"/>
                <a:ea typeface="Calibri"/>
                <a:cs typeface="Calibri"/>
              </a:rPr>
              <a:t> Solution:</a:t>
            </a:r>
          </a:p>
          <a:p>
            <a:pPr marL="0" indent="0">
              <a:buNone/>
            </a:pPr>
            <a:r>
              <a:rPr lang="en-US" sz="2600" dirty="0">
                <a:latin typeface="Calibri"/>
                <a:ea typeface="Calibri"/>
                <a:cs typeface="Calibri"/>
              </a:rPr>
              <a:t>        F(2)=F(2−1)+F(2−2)</a:t>
            </a:r>
          </a:p>
          <a:p>
            <a:pPr marL="0" indent="0">
              <a:buNone/>
            </a:pPr>
            <a:r>
              <a:rPr lang="en-US" sz="2600" dirty="0">
                <a:latin typeface="Calibri"/>
                <a:ea typeface="Calibri"/>
                <a:cs typeface="Calibri"/>
              </a:rPr>
              <a:t>        F(2)=F(1)+F(0)</a:t>
            </a:r>
          </a:p>
          <a:p>
            <a:pPr marL="0" indent="0">
              <a:buNone/>
            </a:pPr>
            <a:r>
              <a:rPr lang="en-US" sz="2600" dirty="0">
                <a:latin typeface="Calibri"/>
                <a:ea typeface="Calibri"/>
                <a:cs typeface="Calibri"/>
              </a:rPr>
              <a:t>         1st Fib num = 1 </a:t>
            </a:r>
          </a:p>
          <a:p>
            <a:pPr marL="0" indent="0">
              <a:buNone/>
            </a:pPr>
            <a:r>
              <a:rPr lang="en-US" sz="2600" dirty="0">
                <a:latin typeface="Calibri"/>
                <a:ea typeface="Calibri"/>
                <a:cs typeface="Calibri"/>
              </a:rPr>
              <a:t>So,</a:t>
            </a:r>
          </a:p>
          <a:p>
            <a:pPr marL="0" indent="0">
              <a:buNone/>
            </a:pPr>
            <a:r>
              <a:rPr lang="en-US" sz="2600" dirty="0">
                <a:latin typeface="Calibri"/>
                <a:ea typeface="Calibri"/>
                <a:cs typeface="Calibri"/>
              </a:rPr>
              <a:t>     F(2)=1</a:t>
            </a:r>
          </a:p>
          <a:p>
            <a:pPr marL="0" indent="0">
              <a:buNone/>
            </a:pPr>
            <a:endParaRPr lang="en-US" sz="2600" dirty="0">
              <a:latin typeface="Calibri"/>
              <a:ea typeface="Calibri"/>
              <a:cs typeface="Calibri"/>
            </a:endParaRP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Content Placeholder 4">
            <a:extLst>
              <a:ext uri="{FF2B5EF4-FFF2-40B4-BE49-F238E27FC236}">
                <a16:creationId xmlns:a16="http://schemas.microsoft.com/office/drawing/2014/main" id="{BD93466D-8332-3E1D-4452-EA36B3335F43}"/>
              </a:ext>
            </a:extLst>
          </p:cNvPr>
          <p:cNvSpPr>
            <a:spLocks noGrp="1"/>
          </p:cNvSpPr>
          <p:nvPr>
            <p:ph sz="half" idx="2"/>
          </p:nvPr>
        </p:nvSpPr>
        <p:spPr>
          <a:xfrm>
            <a:off x="5978161" y="1825625"/>
            <a:ext cx="4599480" cy="4351338"/>
          </a:xfrm>
        </p:spPr>
        <p:txBody>
          <a:bodyPr vert="horz" lIns="91440" tIns="45720" rIns="91440" bIns="45720" rtlCol="0" anchor="t">
            <a:normAutofit fontScale="25000" lnSpcReduction="20000"/>
          </a:bodyPr>
          <a:lstStyle/>
          <a:p>
            <a:pPr>
              <a:buFont typeface="Arial,Sans-Serif"/>
              <a:buChar char="•"/>
            </a:pPr>
            <a:r>
              <a:rPr lang="en-US" sz="8000" dirty="0">
                <a:latin typeface="Calibri"/>
                <a:ea typeface="Calibri"/>
                <a:cs typeface="Calibri"/>
              </a:rPr>
              <a:t>For n = 4                                                        </a:t>
            </a:r>
          </a:p>
          <a:p>
            <a:pPr>
              <a:buFont typeface="Arial,Sans-Serif"/>
              <a:buChar char="•"/>
            </a:pPr>
            <a:r>
              <a:rPr lang="en-US" sz="8000" dirty="0">
                <a:latin typeface="Calibri"/>
                <a:ea typeface="Calibri"/>
                <a:cs typeface="Calibri"/>
              </a:rPr>
              <a:t>Formula:</a:t>
            </a:r>
          </a:p>
          <a:p>
            <a:pPr>
              <a:buFont typeface="Arial"/>
              <a:buChar char="•"/>
            </a:pPr>
            <a:r>
              <a:rPr lang="en-US" sz="8000" dirty="0">
                <a:latin typeface="Calibri"/>
                <a:ea typeface="Calibri"/>
                <a:cs typeface="Calibri"/>
              </a:rPr>
              <a:t>F(n)=F(n−1)+F(n−2)</a:t>
            </a:r>
          </a:p>
          <a:p>
            <a:pPr>
              <a:buFont typeface="Arial,Sans-Serif"/>
              <a:buChar char="•"/>
            </a:pPr>
            <a:r>
              <a:rPr lang="en-US" sz="8000" dirty="0">
                <a:latin typeface="Calibri"/>
                <a:ea typeface="Calibri"/>
                <a:cs typeface="Calibri"/>
              </a:rPr>
              <a:t>Solution:</a:t>
            </a:r>
          </a:p>
          <a:p>
            <a:pPr marL="0" indent="0">
              <a:buNone/>
            </a:pPr>
            <a:r>
              <a:rPr lang="en-US" sz="8000" dirty="0">
                <a:latin typeface="Calibri"/>
                <a:ea typeface="Calibri"/>
                <a:cs typeface="Calibri"/>
              </a:rPr>
              <a:t>       F(4)=F(4−1)+F(4−2)</a:t>
            </a:r>
          </a:p>
          <a:p>
            <a:pPr marL="0" indent="0">
              <a:buNone/>
            </a:pPr>
            <a:r>
              <a:rPr lang="en-US" sz="8000" dirty="0">
                <a:latin typeface="Calibri"/>
                <a:ea typeface="Calibri"/>
                <a:cs typeface="Calibri"/>
              </a:rPr>
              <a:t>       F(4)=F(3)+F(2)</a:t>
            </a:r>
            <a:endParaRPr lang="en-US" sz="8000"/>
          </a:p>
          <a:p>
            <a:pPr marL="0" indent="0">
              <a:buNone/>
            </a:pPr>
            <a:r>
              <a:rPr lang="en-US" sz="8000" dirty="0">
                <a:latin typeface="Calibri"/>
                <a:ea typeface="Calibri"/>
                <a:cs typeface="Calibri"/>
              </a:rPr>
              <a:t>       2nd Fib num = 1 , 3rd Fib num = 2</a:t>
            </a:r>
          </a:p>
          <a:p>
            <a:pPr marL="0" indent="0">
              <a:buNone/>
            </a:pPr>
            <a:r>
              <a:rPr lang="en-US" sz="8000" dirty="0">
                <a:latin typeface="Calibri"/>
                <a:ea typeface="Calibri"/>
                <a:cs typeface="Calibri"/>
              </a:rPr>
              <a:t> So,</a:t>
            </a:r>
          </a:p>
          <a:p>
            <a:pPr>
              <a:buFont typeface="Arial"/>
              <a:buChar char="•"/>
            </a:pPr>
            <a:r>
              <a:rPr lang="en-US" sz="8000" dirty="0">
                <a:latin typeface="Calibri"/>
                <a:ea typeface="Calibri"/>
                <a:cs typeface="Calibri"/>
              </a:rPr>
              <a:t>F(4)=1 + 2 = 3</a:t>
            </a:r>
          </a:p>
          <a:p>
            <a:pPr>
              <a:buFont typeface="Arial"/>
              <a:buChar char="•"/>
            </a:pPr>
            <a:r>
              <a:rPr lang="en-US" sz="8000" dirty="0">
                <a:latin typeface="Calibri"/>
                <a:ea typeface="Calibri"/>
                <a:cs typeface="Calibri"/>
              </a:rPr>
              <a:t>F(4) = 3</a:t>
            </a:r>
          </a:p>
          <a:p>
            <a:pPr>
              <a:buFont typeface="Arial"/>
              <a:buChar char="•"/>
            </a:pPr>
            <a:endParaRPr lang="en-US" sz="8000" dirty="0">
              <a:latin typeface="Calibri"/>
              <a:ea typeface="Calibri"/>
              <a:cs typeface="Calibri"/>
            </a:endParaRPr>
          </a:p>
          <a:p>
            <a:pPr>
              <a:buFont typeface="Arial,Sans-Serif"/>
              <a:buChar char="•"/>
            </a:pPr>
            <a:endParaRPr lang="en-US" sz="4500" dirty="0">
              <a:latin typeface="Calibri"/>
              <a:ea typeface="Calibri"/>
              <a:cs typeface="Calibri"/>
            </a:endParaRPr>
          </a:p>
          <a:p>
            <a:pPr>
              <a:buFont typeface="Arial"/>
              <a:buChar char="•"/>
            </a:pPr>
            <a:endParaRPr lang="en-US" sz="4500" dirty="0">
              <a:latin typeface="Calibri"/>
              <a:ea typeface="Calibri"/>
              <a:cs typeface="Calibri"/>
            </a:endParaRPr>
          </a:p>
          <a:p>
            <a:pPr>
              <a:buFont typeface="Arial"/>
              <a:buChar char="•"/>
            </a:pPr>
            <a:endParaRPr lang="en-US" sz="1800" dirty="0">
              <a:latin typeface="Calibri"/>
              <a:ea typeface="Calibri"/>
              <a:cs typeface="Calibri"/>
            </a:endParaRPr>
          </a:p>
          <a:p>
            <a:pPr>
              <a:buFont typeface="Arial"/>
              <a:buNone/>
            </a:pPr>
            <a:r>
              <a:rPr lang="en-US" sz="1800" dirty="0">
                <a:latin typeface="Calibri"/>
                <a:ea typeface="Calibri"/>
                <a:cs typeface="Calibri"/>
              </a:rPr>
              <a:t>F</a:t>
            </a:r>
          </a:p>
          <a:p>
            <a:pPr marL="0" indent="0">
              <a:buNone/>
            </a:pPr>
            <a:endParaRPr lang="en-US" dirty="0"/>
          </a:p>
        </p:txBody>
      </p:sp>
    </p:spTree>
    <p:extLst>
      <p:ext uri="{BB962C8B-B14F-4D97-AF65-F5344CB8AC3E}">
        <p14:creationId xmlns:p14="http://schemas.microsoft.com/office/powerpoint/2010/main" val="157361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1C6F-9E08-0572-5CDC-278F73EADC36}"/>
              </a:ext>
            </a:extLst>
          </p:cNvPr>
          <p:cNvSpPr>
            <a:spLocks noGrp="1"/>
          </p:cNvSpPr>
          <p:nvPr>
            <p:ph type="title"/>
          </p:nvPr>
        </p:nvSpPr>
        <p:spPr/>
        <p:txBody>
          <a:bodyPr/>
          <a:lstStyle/>
          <a:p>
            <a:r>
              <a:rPr lang="en-US" dirty="0"/>
              <a:t>PROOF BY COUNTER</a:t>
            </a:r>
          </a:p>
        </p:txBody>
      </p:sp>
      <p:sp>
        <p:nvSpPr>
          <p:cNvPr id="3" name="Content Placeholder 2">
            <a:extLst>
              <a:ext uri="{FF2B5EF4-FFF2-40B4-BE49-F238E27FC236}">
                <a16:creationId xmlns:a16="http://schemas.microsoft.com/office/drawing/2014/main" id="{5CD83233-DD8E-9E0C-C1BA-1D0E43DDD746}"/>
              </a:ext>
            </a:extLst>
          </p:cNvPr>
          <p:cNvSpPr>
            <a:spLocks noGrp="1"/>
          </p:cNvSpPr>
          <p:nvPr>
            <p:ph sz="half" idx="1"/>
          </p:nvPr>
        </p:nvSpPr>
        <p:spPr/>
        <p:txBody>
          <a:bodyPr vert="horz" lIns="91440" tIns="45720" rIns="91440" bIns="45720" rtlCol="0" anchor="t">
            <a:normAutofit/>
          </a:bodyPr>
          <a:lstStyle/>
          <a:p>
            <a:r>
              <a:rPr lang="en-US"/>
              <a:t>Example 1:</a:t>
            </a:r>
          </a:p>
          <a:p>
            <a:r>
              <a:rPr lang="en-US" dirty="0"/>
              <a:t>Claim: "All Fibonacci numbers are odd"</a:t>
            </a:r>
          </a:p>
          <a:p>
            <a:pPr marL="0" indent="0">
              <a:buNone/>
            </a:pPr>
            <a:r>
              <a:rPr lang="en-US" dirty="0"/>
              <a:t>    We have to prove this      statement false</a:t>
            </a:r>
          </a:p>
          <a:p>
            <a:pPr marL="0" indent="0">
              <a:buNone/>
            </a:pPr>
            <a:r>
              <a:rPr lang="en-US" dirty="0">
                <a:ea typeface="+mn-lt"/>
                <a:cs typeface="+mn-lt"/>
              </a:rPr>
              <a:t>      Clearly, the number   F(0)=0F(0) = 0F(0)=0 is even, and therefore not odd.</a:t>
            </a:r>
            <a:endParaRPr lang="en-US" dirty="0"/>
          </a:p>
        </p:txBody>
      </p:sp>
      <p:sp>
        <p:nvSpPr>
          <p:cNvPr id="4" name="Content Placeholder 3">
            <a:extLst>
              <a:ext uri="{FF2B5EF4-FFF2-40B4-BE49-F238E27FC236}">
                <a16:creationId xmlns:a16="http://schemas.microsoft.com/office/drawing/2014/main" id="{CFCE2682-51DF-3D8A-5EA7-F57AA620F257}"/>
              </a:ext>
            </a:extLst>
          </p:cNvPr>
          <p:cNvSpPr>
            <a:spLocks noGrp="1"/>
          </p:cNvSpPr>
          <p:nvPr>
            <p:ph sz="half" idx="2"/>
          </p:nvPr>
        </p:nvSpPr>
        <p:spPr/>
        <p:txBody>
          <a:bodyPr vert="horz" lIns="91440" tIns="45720" rIns="91440" bIns="45720" rtlCol="0" anchor="t">
            <a:normAutofit/>
          </a:bodyPr>
          <a:lstStyle/>
          <a:p>
            <a:r>
              <a:rPr lang="en-US" dirty="0"/>
              <a:t>Example 2: </a:t>
            </a:r>
          </a:p>
          <a:p>
            <a:r>
              <a:rPr lang="en-US" dirty="0"/>
              <a:t>Claim: "The square of every  Fibonacci numbers is even"</a:t>
            </a:r>
          </a:p>
          <a:p>
            <a:pPr marL="0" indent="0">
              <a:buNone/>
            </a:pPr>
            <a:r>
              <a:rPr lang="en-US" dirty="0"/>
              <a:t>    We have to prove this statement false</a:t>
            </a:r>
          </a:p>
          <a:p>
            <a:pPr marL="0" indent="0">
              <a:buNone/>
            </a:pPr>
            <a:r>
              <a:rPr lang="en-US" dirty="0"/>
              <a:t>     </a:t>
            </a:r>
            <a:r>
              <a:rPr lang="en-US" dirty="0">
                <a:ea typeface="+mn-lt"/>
                <a:cs typeface="+mn-lt"/>
              </a:rPr>
              <a:t>F(3)=2, and 22=42^2 = 422=4 </a:t>
            </a:r>
          </a:p>
          <a:p>
            <a:pPr marL="0" indent="0">
              <a:buNone/>
            </a:pPr>
            <a:r>
              <a:rPr lang="en-US" dirty="0">
                <a:ea typeface="+mn-lt"/>
                <a:cs typeface="+mn-lt"/>
              </a:rPr>
              <a:t>      4 is even, Therefore, the   statement is false.</a:t>
            </a:r>
          </a:p>
        </p:txBody>
      </p:sp>
    </p:spTree>
    <p:extLst>
      <p:ext uri="{BB962C8B-B14F-4D97-AF65-F5344CB8AC3E}">
        <p14:creationId xmlns:p14="http://schemas.microsoft.com/office/powerpoint/2010/main" val="71280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0CB6-7637-D445-7195-F7F11AC6A0CB}"/>
              </a:ext>
            </a:extLst>
          </p:cNvPr>
          <p:cNvSpPr>
            <a:spLocks noGrp="1"/>
          </p:cNvSpPr>
          <p:nvPr>
            <p:ph type="title"/>
          </p:nvPr>
        </p:nvSpPr>
        <p:spPr/>
        <p:txBody>
          <a:bodyPr/>
          <a:lstStyle/>
          <a:p>
            <a:r>
              <a:rPr lang="en-US" dirty="0">
                <a:latin typeface="Calibri"/>
                <a:ea typeface="Calibri"/>
                <a:cs typeface="Calibri"/>
              </a:rPr>
              <a:t>INTRODUCTION</a:t>
            </a:r>
          </a:p>
        </p:txBody>
      </p:sp>
      <p:sp>
        <p:nvSpPr>
          <p:cNvPr id="3" name="Content Placeholder 2">
            <a:extLst>
              <a:ext uri="{FF2B5EF4-FFF2-40B4-BE49-F238E27FC236}">
                <a16:creationId xmlns:a16="http://schemas.microsoft.com/office/drawing/2014/main" id="{9BE9CD19-7992-CCFE-01A3-3936040D25A0}"/>
              </a:ext>
            </a:extLst>
          </p:cNvPr>
          <p:cNvSpPr>
            <a:spLocks noGrp="1"/>
          </p:cNvSpPr>
          <p:nvPr>
            <p:ph idx="1"/>
          </p:nvPr>
        </p:nvSpPr>
        <p:spPr>
          <a:xfrm>
            <a:off x="838200" y="1558925"/>
            <a:ext cx="10515600" cy="4351338"/>
          </a:xfrm>
        </p:spPr>
        <p:txBody>
          <a:bodyPr vert="horz" lIns="91440" tIns="45720" rIns="91440" bIns="45720" rtlCol="0" anchor="t">
            <a:normAutofit/>
          </a:bodyPr>
          <a:lstStyle/>
          <a:p>
            <a:r>
              <a:rPr lang="en-US" sz="2000" dirty="0">
                <a:latin typeface="Calibri"/>
                <a:ea typeface="Calibri"/>
                <a:cs typeface="Calibri"/>
              </a:rPr>
              <a:t>Definition: A sequence where each term is the sum of previous two numbers.</a:t>
            </a:r>
          </a:p>
          <a:p>
            <a:r>
              <a:rPr lang="en-US" sz="2000" dirty="0">
                <a:latin typeface="Calibri"/>
                <a:ea typeface="Calibri"/>
                <a:cs typeface="Calibri"/>
              </a:rPr>
              <a:t>Sequence: Begins 0,1,1,3,5,8,13,21....</a:t>
            </a:r>
          </a:p>
          <a:p>
            <a:r>
              <a:rPr lang="en-US" sz="2000" dirty="0">
                <a:latin typeface="Calibri"/>
                <a:ea typeface="Calibri"/>
                <a:cs typeface="Arial"/>
              </a:rPr>
              <a:t>Origin: It was introduced by Leonardo Fibonacci in 2012 in Liber Abaci.</a:t>
            </a:r>
          </a:p>
          <a:p>
            <a:pPr marL="0" indent="0">
              <a:buNone/>
            </a:pPr>
            <a:endParaRPr lang="en-US" dirty="0">
              <a:latin typeface="Aptos"/>
              <a:cs typeface="Arial"/>
            </a:endParaRPr>
          </a:p>
          <a:p>
            <a:endParaRPr lang="en-US" dirty="0">
              <a:latin typeface="Aptos"/>
              <a:cs typeface="Arial"/>
            </a:endParaRPr>
          </a:p>
          <a:p>
            <a:endParaRPr lang="en-US" dirty="0">
              <a:latin typeface="Aptos"/>
              <a:cs typeface="Arial"/>
            </a:endParaRPr>
          </a:p>
        </p:txBody>
      </p:sp>
      <p:pic>
        <p:nvPicPr>
          <p:cNvPr id="4" name="Picture 3">
            <a:extLst>
              <a:ext uri="{FF2B5EF4-FFF2-40B4-BE49-F238E27FC236}">
                <a16:creationId xmlns:a16="http://schemas.microsoft.com/office/drawing/2014/main" id="{3F04DEDC-6161-0BE2-2B32-234A9CE291C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19139" y="3500276"/>
            <a:ext cx="4752975" cy="3267075"/>
          </a:xfrm>
          <a:prstGeom prst="rect">
            <a:avLst/>
          </a:prstGeom>
        </p:spPr>
      </p:pic>
      <p:sp>
        <p:nvSpPr>
          <p:cNvPr id="5" name="TextBox 4">
            <a:extLst>
              <a:ext uri="{FF2B5EF4-FFF2-40B4-BE49-F238E27FC236}">
                <a16:creationId xmlns:a16="http://schemas.microsoft.com/office/drawing/2014/main" id="{F539F4E3-C928-02F5-D919-77D2B14609A4}"/>
              </a:ext>
            </a:extLst>
          </p:cNvPr>
          <p:cNvSpPr txBox="1"/>
          <p:nvPr/>
        </p:nvSpPr>
        <p:spPr>
          <a:xfrm>
            <a:off x="3590360" y="6831928"/>
            <a:ext cx="3978060" cy="472483"/>
          </a:xfrm>
          <a:prstGeom prst="rect">
            <a:avLst/>
          </a:prstGeom>
        </p:spPr>
        <p:txBody>
          <a:bodyPr lIns="91440" tIns="45720" rIns="91440" bIns="45720" anchor="t">
            <a:normAutofit fontScale="85000" lnSpcReduction="20000"/>
          </a:bodyPr>
          <a:lstStyle/>
          <a:p>
            <a:endParaRPr lang="en-US" dirty="0"/>
          </a:p>
          <a:p>
            <a:r>
              <a:rPr lang="en-US" dirty="0"/>
              <a:t>.</a:t>
            </a:r>
          </a:p>
        </p:txBody>
      </p:sp>
    </p:spTree>
    <p:extLst>
      <p:ext uri="{BB962C8B-B14F-4D97-AF65-F5344CB8AC3E}">
        <p14:creationId xmlns:p14="http://schemas.microsoft.com/office/powerpoint/2010/main" val="413417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665F-52C4-258B-3EA9-4642C74DA022}"/>
              </a:ext>
            </a:extLst>
          </p:cNvPr>
          <p:cNvSpPr>
            <a:spLocks noGrp="1"/>
          </p:cNvSpPr>
          <p:nvPr>
            <p:ph type="title"/>
          </p:nvPr>
        </p:nvSpPr>
        <p:spPr/>
        <p:txBody>
          <a:bodyPr/>
          <a:lstStyle/>
          <a:p>
            <a:pPr algn="ctr"/>
            <a:r>
              <a:rPr lang="en-US" dirty="0">
                <a:latin typeface="Calibri"/>
                <a:ea typeface="Calibri"/>
                <a:cs typeface="Calibri"/>
              </a:rPr>
              <a:t>RECURSION METHOD</a:t>
            </a:r>
            <a:endParaRPr lang="en-US"/>
          </a:p>
        </p:txBody>
      </p:sp>
      <p:sp>
        <p:nvSpPr>
          <p:cNvPr id="3" name="Content Placeholder 2">
            <a:extLst>
              <a:ext uri="{FF2B5EF4-FFF2-40B4-BE49-F238E27FC236}">
                <a16:creationId xmlns:a16="http://schemas.microsoft.com/office/drawing/2014/main" id="{B99E5333-CCCF-975F-123E-B64538FDECEC}"/>
              </a:ext>
            </a:extLst>
          </p:cNvPr>
          <p:cNvSpPr>
            <a:spLocks noGrp="1"/>
          </p:cNvSpPr>
          <p:nvPr>
            <p:ph sz="half" idx="1"/>
          </p:nvPr>
        </p:nvSpPr>
        <p:spPr/>
        <p:txBody>
          <a:bodyPr vert="horz" lIns="91440" tIns="45720" rIns="91440" bIns="45720" rtlCol="0" anchor="t">
            <a:normAutofit/>
          </a:bodyPr>
          <a:lstStyle/>
          <a:p>
            <a:pPr marL="0" indent="0">
              <a:buNone/>
            </a:pPr>
            <a:r>
              <a:rPr lang="en-US" dirty="0"/>
              <a:t> </a:t>
            </a:r>
            <a:endParaRPr lang="en-US"/>
          </a:p>
          <a:p>
            <a:pPr marL="0" indent="0">
              <a:buNone/>
            </a:pPr>
            <a:endParaRPr lang="en-US" dirty="0"/>
          </a:p>
          <a:p>
            <a:endParaRPr lang="en-US" dirty="0"/>
          </a:p>
          <a:p>
            <a:endParaRPr lang="en-US" dirty="0"/>
          </a:p>
        </p:txBody>
      </p:sp>
      <p:sp>
        <p:nvSpPr>
          <p:cNvPr id="9" name="Content Placeholder 8">
            <a:extLst>
              <a:ext uri="{FF2B5EF4-FFF2-40B4-BE49-F238E27FC236}">
                <a16:creationId xmlns:a16="http://schemas.microsoft.com/office/drawing/2014/main" id="{707A7439-5093-6EF4-31DB-946B7C710806}"/>
              </a:ext>
            </a:extLst>
          </p:cNvPr>
          <p:cNvSpPr>
            <a:spLocks noGrp="1"/>
          </p:cNvSpPr>
          <p:nvPr>
            <p:ph sz="half" idx="2"/>
          </p:nvPr>
        </p:nvSpPr>
        <p:spPr>
          <a:xfrm>
            <a:off x="174172" y="1792968"/>
            <a:ext cx="11179628" cy="4383995"/>
          </a:xfrm>
        </p:spPr>
        <p:txBody>
          <a:bodyPr vert="horz" lIns="91440" tIns="45720" rIns="91440" bIns="45720" rtlCol="0" anchor="t">
            <a:normAutofit/>
          </a:bodyPr>
          <a:lstStyle/>
          <a:p>
            <a:r>
              <a:rPr lang="en-US" sz="2000" b="1" dirty="0">
                <a:latin typeface="Calibri"/>
                <a:ea typeface="Calibri"/>
                <a:cs typeface="Arial"/>
              </a:rPr>
              <a:t>Advantages:</a:t>
            </a:r>
            <a:r>
              <a:rPr lang="en-US" sz="2000" dirty="0">
                <a:latin typeface="Calibri"/>
                <a:ea typeface="Calibri"/>
                <a:cs typeface="Arial"/>
              </a:rPr>
              <a:t> The recursive definition </a:t>
            </a:r>
          </a:p>
          <a:p>
            <a:pPr marL="0" indent="0">
              <a:buNone/>
            </a:pPr>
            <a:r>
              <a:rPr lang="en-US" sz="2000" dirty="0">
                <a:latin typeface="Calibri"/>
                <a:ea typeface="Calibri"/>
                <a:cs typeface="Arial"/>
              </a:rPr>
              <a:t>reflects the natural growth pattern </a:t>
            </a:r>
          </a:p>
          <a:p>
            <a:pPr marL="0" indent="0">
              <a:buNone/>
            </a:pPr>
            <a:r>
              <a:rPr lang="en-US" sz="2000" dirty="0">
                <a:latin typeface="Calibri"/>
                <a:ea typeface="Calibri"/>
                <a:cs typeface="Arial"/>
              </a:rPr>
              <a:t>observed in many natural phenomena,</a:t>
            </a:r>
          </a:p>
          <a:p>
            <a:pPr marL="0" indent="0">
              <a:buNone/>
            </a:pPr>
            <a:r>
              <a:rPr lang="en-US" sz="2000" dirty="0">
                <a:latin typeface="Calibri"/>
                <a:ea typeface="Calibri"/>
                <a:cs typeface="Arial"/>
              </a:rPr>
              <a:t> and recursive algorithms.</a:t>
            </a:r>
          </a:p>
          <a:p>
            <a:pPr marL="285750" indent="-285750"/>
            <a:r>
              <a:rPr lang="en-US" sz="2000" b="1" dirty="0">
                <a:latin typeface="Calibri"/>
                <a:ea typeface="Calibri"/>
                <a:cs typeface="Arial"/>
              </a:rPr>
              <a:t>Drawback: </a:t>
            </a:r>
            <a:r>
              <a:rPr lang="en-US" sz="2000" dirty="0">
                <a:latin typeface="Calibri"/>
                <a:ea typeface="+mn-lt"/>
                <a:cs typeface="+mn-lt"/>
              </a:rPr>
              <a:t>The recursive approach </a:t>
            </a:r>
            <a:endParaRPr lang="en-US" sz="2000">
              <a:latin typeface="Calibri"/>
              <a:ea typeface="+mn-lt"/>
              <a:cs typeface="+mn-lt"/>
            </a:endParaRPr>
          </a:p>
          <a:p>
            <a:pPr marL="0" indent="0">
              <a:buNone/>
            </a:pPr>
            <a:r>
              <a:rPr lang="en-US" sz="2000" dirty="0">
                <a:latin typeface="Calibri"/>
                <a:ea typeface="+mn-lt"/>
                <a:cs typeface="+mn-lt"/>
              </a:rPr>
              <a:t>has a time complexity of O(2^n).</a:t>
            </a:r>
            <a:endParaRPr lang="en-US" sz="2000">
              <a:latin typeface="Calibri"/>
              <a:ea typeface="+mn-lt"/>
              <a:cs typeface="+mn-lt"/>
            </a:endParaRPr>
          </a:p>
          <a:p>
            <a:pPr marL="0" indent="0">
              <a:buNone/>
            </a:pPr>
            <a:r>
              <a:rPr lang="en-US" sz="2000" dirty="0">
                <a:latin typeface="Calibri"/>
                <a:ea typeface="+mn-lt"/>
                <a:cs typeface="+mn-lt"/>
              </a:rPr>
              <a:t> For each function call, it makes two more</a:t>
            </a:r>
            <a:endParaRPr lang="en-US" sz="2000">
              <a:latin typeface="Calibri"/>
              <a:ea typeface="+mn-lt"/>
              <a:cs typeface="+mn-lt"/>
            </a:endParaRPr>
          </a:p>
          <a:p>
            <a:pPr marL="0" indent="0">
              <a:buNone/>
            </a:pPr>
            <a:r>
              <a:rPr lang="en-US" sz="2000" dirty="0">
                <a:latin typeface="Calibri"/>
                <a:ea typeface="+mn-lt"/>
                <a:cs typeface="+mn-lt"/>
              </a:rPr>
              <a:t> recursive calls, leading to an exponential</a:t>
            </a:r>
            <a:endParaRPr lang="en-US" sz="2000">
              <a:latin typeface="Calibri"/>
              <a:ea typeface="+mn-lt"/>
              <a:cs typeface="+mn-lt"/>
            </a:endParaRPr>
          </a:p>
          <a:p>
            <a:pPr marL="0" indent="0">
              <a:buNone/>
            </a:pPr>
            <a:r>
              <a:rPr lang="en-US" sz="2000" dirty="0">
                <a:latin typeface="Calibri"/>
                <a:ea typeface="+mn-lt"/>
                <a:cs typeface="+mn-lt"/>
              </a:rPr>
              <a:t> growth in the number of calls as n</a:t>
            </a:r>
            <a:endParaRPr lang="en-US" sz="2000">
              <a:latin typeface="Calibri"/>
              <a:ea typeface="+mn-lt"/>
              <a:cs typeface="+mn-lt"/>
            </a:endParaRPr>
          </a:p>
          <a:p>
            <a:pPr marL="0" indent="0">
              <a:buNone/>
            </a:pPr>
            <a:r>
              <a:rPr lang="en-US" sz="2000" dirty="0">
                <a:latin typeface="Calibri"/>
                <a:ea typeface="+mn-lt"/>
                <a:cs typeface="+mn-lt"/>
              </a:rPr>
              <a:t> increases. This is highly inefficient for</a:t>
            </a:r>
            <a:endParaRPr lang="en-US" sz="2000">
              <a:latin typeface="Calibri"/>
              <a:ea typeface="+mn-lt"/>
              <a:cs typeface="+mn-lt"/>
            </a:endParaRPr>
          </a:p>
          <a:p>
            <a:pPr marL="0" indent="0">
              <a:buNone/>
            </a:pPr>
            <a:r>
              <a:rPr lang="en-US" sz="2000" dirty="0">
                <a:latin typeface="Calibri"/>
                <a:ea typeface="+mn-lt"/>
                <a:cs typeface="+mn-lt"/>
              </a:rPr>
              <a:t> large n.</a:t>
            </a:r>
            <a:endParaRPr lang="en-US" sz="2000">
              <a:latin typeface="Calibri"/>
              <a:ea typeface="Calibri"/>
              <a:cs typeface="Calibri"/>
            </a:endParaRPr>
          </a:p>
          <a:p>
            <a:pPr marL="0" indent="0">
              <a:buNone/>
            </a:pPr>
            <a:endParaRPr lang="en-US" sz="1800" dirty="0">
              <a:latin typeface="Calibri"/>
              <a:ea typeface="Calibri"/>
              <a:cs typeface="Arial"/>
            </a:endParaRPr>
          </a:p>
        </p:txBody>
      </p:sp>
      <p:pic>
        <p:nvPicPr>
          <p:cNvPr id="5" name="Picture 4" descr="A diagram of a tree&#10;&#10;Description automatically generated">
            <a:extLst>
              <a:ext uri="{FF2B5EF4-FFF2-40B4-BE49-F238E27FC236}">
                <a16:creationId xmlns:a16="http://schemas.microsoft.com/office/drawing/2014/main" id="{4407E402-C859-3C81-52A3-CBACE768C58C}"/>
              </a:ext>
            </a:extLst>
          </p:cNvPr>
          <p:cNvPicPr>
            <a:picLocks noChangeAspect="1"/>
          </p:cNvPicPr>
          <p:nvPr/>
        </p:nvPicPr>
        <p:blipFill>
          <a:blip r:embed="rId2"/>
          <a:stretch>
            <a:fillRect/>
          </a:stretch>
        </p:blipFill>
        <p:spPr>
          <a:xfrm>
            <a:off x="4431039" y="2009303"/>
            <a:ext cx="7142136" cy="4196974"/>
          </a:xfrm>
          <a:prstGeom prst="rect">
            <a:avLst/>
          </a:prstGeom>
        </p:spPr>
      </p:pic>
      <p:pic>
        <p:nvPicPr>
          <p:cNvPr id="8" name="Picture 7">
            <a:extLst>
              <a:ext uri="{FF2B5EF4-FFF2-40B4-BE49-F238E27FC236}">
                <a16:creationId xmlns:a16="http://schemas.microsoft.com/office/drawing/2014/main" id="{3C68EFD9-CCD6-46E2-A793-2B2DF055CB12}"/>
              </a:ext>
            </a:extLst>
          </p:cNvPr>
          <p:cNvPicPr>
            <a:picLocks noChangeAspect="1"/>
          </p:cNvPicPr>
          <p:nvPr/>
        </p:nvPicPr>
        <p:blipFill>
          <a:blip r:embed="rId3"/>
          <a:stretch>
            <a:fillRect/>
          </a:stretch>
        </p:blipFill>
        <p:spPr>
          <a:xfrm>
            <a:off x="6836241" y="1641770"/>
            <a:ext cx="3457575" cy="371475"/>
          </a:xfrm>
          <a:prstGeom prst="rect">
            <a:avLst/>
          </a:prstGeom>
        </p:spPr>
      </p:pic>
    </p:spTree>
    <p:extLst>
      <p:ext uri="{BB962C8B-B14F-4D97-AF65-F5344CB8AC3E}">
        <p14:creationId xmlns:p14="http://schemas.microsoft.com/office/powerpoint/2010/main" val="280592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4E72-E511-5EB5-1074-553F0065DB35}"/>
              </a:ext>
            </a:extLst>
          </p:cNvPr>
          <p:cNvSpPr>
            <a:spLocks noGrp="1"/>
          </p:cNvSpPr>
          <p:nvPr>
            <p:ph type="title"/>
          </p:nvPr>
        </p:nvSpPr>
        <p:spPr/>
        <p:txBody>
          <a:bodyPr/>
          <a:lstStyle/>
          <a:p>
            <a:r>
              <a:rPr lang="en-US" dirty="0">
                <a:latin typeface="Calibri"/>
                <a:ea typeface="Calibri"/>
                <a:cs typeface="Calibri"/>
              </a:rPr>
              <a:t>BINET'S FORMULA</a:t>
            </a:r>
            <a:br>
              <a:rPr lang="en-US" dirty="0">
                <a:latin typeface="Calibri"/>
                <a:ea typeface="Calibri"/>
                <a:cs typeface="Calibri"/>
              </a:rPr>
            </a:br>
            <a:endParaRPr lang="en-US" dirty="0">
              <a:latin typeface="Calibri"/>
              <a:ea typeface="Calibri"/>
              <a:cs typeface="Calibri"/>
            </a:endParaRPr>
          </a:p>
        </p:txBody>
      </p:sp>
      <p:sp>
        <p:nvSpPr>
          <p:cNvPr id="7" name="Text Placeholder 6">
            <a:extLst>
              <a:ext uri="{FF2B5EF4-FFF2-40B4-BE49-F238E27FC236}">
                <a16:creationId xmlns:a16="http://schemas.microsoft.com/office/drawing/2014/main" id="{AC92CEAF-FAA0-E756-4AB6-938DBA34D6A7}"/>
              </a:ext>
            </a:extLst>
          </p:cNvPr>
          <p:cNvSpPr>
            <a:spLocks noGrp="1"/>
          </p:cNvSpPr>
          <p:nvPr>
            <p:ph type="body" sz="half" idx="2"/>
          </p:nvPr>
        </p:nvSpPr>
        <p:spPr>
          <a:xfrm>
            <a:off x="643845" y="1861458"/>
            <a:ext cx="6244067" cy="3811588"/>
          </a:xfrm>
        </p:spPr>
        <p:txBody>
          <a:bodyPr vert="horz" lIns="91440" tIns="45720" rIns="91440" bIns="45720" rtlCol="0" anchor="t">
            <a:normAutofit/>
          </a:bodyPr>
          <a:lstStyle/>
          <a:p>
            <a:pPr>
              <a:buChar char="•"/>
            </a:pPr>
            <a:r>
              <a:rPr lang="en-US" sz="1900" b="1" dirty="0">
                <a:latin typeface="Calibri"/>
                <a:ea typeface="Calibri"/>
                <a:cs typeface="Arial"/>
              </a:rPr>
              <a:t> </a:t>
            </a:r>
            <a:r>
              <a:rPr lang="en-US" sz="2000" b="1" dirty="0">
                <a:latin typeface="Calibri"/>
                <a:ea typeface="Calibri"/>
                <a:cs typeface="Arial"/>
              </a:rPr>
              <a:t>Advantage</a:t>
            </a:r>
            <a:r>
              <a:rPr lang="en-US" sz="2000" dirty="0">
                <a:latin typeface="Calibri"/>
                <a:ea typeface="Calibri"/>
                <a:cs typeface="Arial"/>
              </a:rPr>
              <a:t>: </a:t>
            </a:r>
            <a:r>
              <a:rPr lang="en-US" sz="2000" dirty="0">
                <a:latin typeface="Calibri"/>
                <a:ea typeface="Calibri"/>
                <a:cs typeface="Calibri"/>
              </a:rPr>
              <a:t>Binet's formula calculates  F(n) directly, without needing prior terms. This makes it highly</a:t>
            </a:r>
            <a:endParaRPr lang="en-US" dirty="0">
              <a:latin typeface="Aptos" panose="020B0004020202020204"/>
              <a:ea typeface="Calibri"/>
              <a:cs typeface="Calibri"/>
            </a:endParaRPr>
          </a:p>
          <a:p>
            <a:r>
              <a:rPr lang="en-US" sz="2000" dirty="0">
                <a:latin typeface="Calibri"/>
                <a:ea typeface="Calibri"/>
                <a:cs typeface="Calibri"/>
              </a:rPr>
              <a:t> efficient, especially for large   F(n).</a:t>
            </a:r>
            <a:r>
              <a:rPr lang="en-US" sz="2000" dirty="0">
                <a:latin typeface="Calibri"/>
                <a:ea typeface="Calibri"/>
                <a:cs typeface="Arial"/>
              </a:rPr>
              <a:t>The formula involves</a:t>
            </a:r>
            <a:endParaRPr lang="en-US" sz="2000" dirty="0">
              <a:latin typeface="Calibri"/>
              <a:ea typeface="Calibri"/>
              <a:cs typeface="Calibri"/>
            </a:endParaRPr>
          </a:p>
          <a:p>
            <a:r>
              <a:rPr lang="en-US" sz="2000" dirty="0">
                <a:latin typeface="Calibri"/>
                <a:ea typeface="Calibri"/>
                <a:cs typeface="Arial"/>
              </a:rPr>
              <a:t> the golden ratio φ≈1.618.</a:t>
            </a:r>
            <a:endParaRPr lang="en-US" sz="2000" dirty="0">
              <a:latin typeface="Calibri"/>
              <a:ea typeface="Calibri"/>
              <a:cs typeface="Calibri"/>
            </a:endParaRPr>
          </a:p>
          <a:p>
            <a:pPr>
              <a:buChar char="•"/>
            </a:pPr>
            <a:r>
              <a:rPr lang="en-US" sz="2000" b="1" dirty="0">
                <a:latin typeface="Calibri"/>
                <a:ea typeface="Calibri"/>
                <a:cs typeface="Calibri"/>
              </a:rPr>
              <a:t>Disadvantage: </a:t>
            </a:r>
            <a:r>
              <a:rPr lang="en-US" sz="2000" dirty="0">
                <a:latin typeface="Calibri"/>
                <a:ea typeface="Calibri"/>
                <a:cs typeface="Arial"/>
              </a:rPr>
              <a:t> Since Binet's formula relies on</a:t>
            </a:r>
            <a:endParaRPr lang="en-US" sz="1700" dirty="0">
              <a:latin typeface="Aptos" panose="020B0004020202020204"/>
              <a:ea typeface="Calibri"/>
              <a:cs typeface="Arial"/>
            </a:endParaRPr>
          </a:p>
          <a:p>
            <a:r>
              <a:rPr lang="en-US" sz="2000" dirty="0">
                <a:latin typeface="Calibri"/>
                <a:ea typeface="Calibri"/>
                <a:cs typeface="Arial"/>
              </a:rPr>
              <a:t>irrational numbers and square roots, it is more</a:t>
            </a:r>
            <a:endParaRPr lang="en-US" sz="1700" dirty="0">
              <a:latin typeface="Aptos" panose="020B0004020202020204"/>
              <a:ea typeface="Calibri"/>
              <a:cs typeface="Arial"/>
            </a:endParaRPr>
          </a:p>
          <a:p>
            <a:r>
              <a:rPr lang="en-US" sz="2000" dirty="0">
                <a:latin typeface="Calibri"/>
                <a:ea typeface="Calibri"/>
                <a:cs typeface="Arial"/>
              </a:rPr>
              <a:t>theoretical. In practice, for large n, floating-point</a:t>
            </a:r>
            <a:endParaRPr lang="en-US" sz="1700" dirty="0">
              <a:latin typeface="Aptos" panose="020B0004020202020204"/>
              <a:ea typeface="Calibri"/>
              <a:cs typeface="Arial"/>
            </a:endParaRPr>
          </a:p>
          <a:p>
            <a:r>
              <a:rPr lang="en-US" sz="2000" dirty="0">
                <a:latin typeface="Calibri"/>
                <a:ea typeface="Calibri"/>
                <a:cs typeface="Arial"/>
              </a:rPr>
              <a:t> precision limits its accuracy.</a:t>
            </a:r>
            <a:br>
              <a:rPr lang="en-US" sz="2000" dirty="0">
                <a:latin typeface="Calibri"/>
              </a:rPr>
            </a:br>
            <a:br>
              <a:rPr lang="en-US" sz="1700" dirty="0"/>
            </a:br>
            <a:endParaRPr lang="en-US" sz="1700"/>
          </a:p>
        </p:txBody>
      </p:sp>
      <p:pic>
        <p:nvPicPr>
          <p:cNvPr id="3" name="Picture 2">
            <a:extLst>
              <a:ext uri="{FF2B5EF4-FFF2-40B4-BE49-F238E27FC236}">
                <a16:creationId xmlns:a16="http://schemas.microsoft.com/office/drawing/2014/main" id="{AD513C28-9769-5E21-D95B-45CBDE9A66CA}"/>
              </a:ext>
            </a:extLst>
          </p:cNvPr>
          <p:cNvPicPr>
            <a:picLocks noChangeAspect="1"/>
          </p:cNvPicPr>
          <p:nvPr/>
        </p:nvPicPr>
        <p:blipFill>
          <a:blip r:embed="rId2"/>
          <a:stretch>
            <a:fillRect/>
          </a:stretch>
        </p:blipFill>
        <p:spPr>
          <a:xfrm>
            <a:off x="7648575" y="2545556"/>
            <a:ext cx="3324225" cy="885825"/>
          </a:xfrm>
          <a:prstGeom prst="rect">
            <a:avLst/>
          </a:prstGeom>
        </p:spPr>
      </p:pic>
      <p:pic>
        <p:nvPicPr>
          <p:cNvPr id="10" name="Picture 9" descr="A number and symbols on a white background&#10;&#10;Description automatically generated">
            <a:extLst>
              <a:ext uri="{FF2B5EF4-FFF2-40B4-BE49-F238E27FC236}">
                <a16:creationId xmlns:a16="http://schemas.microsoft.com/office/drawing/2014/main" id="{AEA88F40-DA64-4F2A-9F3D-CC71204AD226}"/>
              </a:ext>
            </a:extLst>
          </p:cNvPr>
          <p:cNvPicPr>
            <a:picLocks noChangeAspect="1"/>
          </p:cNvPicPr>
          <p:nvPr/>
        </p:nvPicPr>
        <p:blipFill>
          <a:blip r:embed="rId3"/>
          <a:stretch>
            <a:fillRect/>
          </a:stretch>
        </p:blipFill>
        <p:spPr>
          <a:xfrm>
            <a:off x="9029699" y="3590925"/>
            <a:ext cx="1240632" cy="521494"/>
          </a:xfrm>
          <a:prstGeom prst="rect">
            <a:avLst/>
          </a:prstGeom>
        </p:spPr>
      </p:pic>
      <p:pic>
        <p:nvPicPr>
          <p:cNvPr id="11" name="Picture 10">
            <a:extLst>
              <a:ext uri="{FF2B5EF4-FFF2-40B4-BE49-F238E27FC236}">
                <a16:creationId xmlns:a16="http://schemas.microsoft.com/office/drawing/2014/main" id="{44134A76-C0A2-1D3C-EDC4-083EFC70B7B7}"/>
              </a:ext>
            </a:extLst>
          </p:cNvPr>
          <p:cNvPicPr>
            <a:picLocks noChangeAspect="1"/>
          </p:cNvPicPr>
          <p:nvPr/>
        </p:nvPicPr>
        <p:blipFill>
          <a:blip r:embed="rId4"/>
          <a:stretch>
            <a:fillRect/>
          </a:stretch>
        </p:blipFill>
        <p:spPr>
          <a:xfrm>
            <a:off x="8672512" y="3724275"/>
            <a:ext cx="192882" cy="254793"/>
          </a:xfrm>
          <a:prstGeom prst="rect">
            <a:avLst/>
          </a:prstGeom>
        </p:spPr>
      </p:pic>
    </p:spTree>
    <p:extLst>
      <p:ext uri="{BB962C8B-B14F-4D97-AF65-F5344CB8AC3E}">
        <p14:creationId xmlns:p14="http://schemas.microsoft.com/office/powerpoint/2010/main" val="428702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C991-2DE6-136F-092B-FE6D58E8E693}"/>
              </a:ext>
            </a:extLst>
          </p:cNvPr>
          <p:cNvSpPr>
            <a:spLocks noGrp="1"/>
          </p:cNvSpPr>
          <p:nvPr>
            <p:ph type="title"/>
          </p:nvPr>
        </p:nvSpPr>
        <p:spPr/>
        <p:txBody>
          <a:bodyPr>
            <a:normAutofit/>
          </a:bodyPr>
          <a:lstStyle/>
          <a:p>
            <a:r>
              <a:rPr lang="en-US" sz="4000" dirty="0">
                <a:latin typeface="Calibri"/>
                <a:ea typeface="Calibri"/>
                <a:cs typeface="Calibri"/>
              </a:rPr>
              <a:t>WHAT IS GOLDEN RATIO?</a:t>
            </a:r>
          </a:p>
        </p:txBody>
      </p:sp>
      <p:sp>
        <p:nvSpPr>
          <p:cNvPr id="3" name="Content Placeholder 2">
            <a:extLst>
              <a:ext uri="{FF2B5EF4-FFF2-40B4-BE49-F238E27FC236}">
                <a16:creationId xmlns:a16="http://schemas.microsoft.com/office/drawing/2014/main" id="{ABAE43C4-C452-9106-722B-01B1E899C8CC}"/>
              </a:ext>
            </a:extLst>
          </p:cNvPr>
          <p:cNvSpPr>
            <a:spLocks noGrp="1"/>
          </p:cNvSpPr>
          <p:nvPr>
            <p:ph idx="1"/>
          </p:nvPr>
        </p:nvSpPr>
        <p:spPr/>
        <p:txBody>
          <a:bodyPr vert="horz" lIns="91440" tIns="45720" rIns="91440" bIns="45720" rtlCol="0" anchor="t">
            <a:normAutofit/>
          </a:bodyPr>
          <a:lstStyle/>
          <a:p>
            <a:r>
              <a:rPr lang="en-US" sz="2000" b="1" dirty="0">
                <a:latin typeface="Calibri"/>
                <a:ea typeface="Calibri"/>
                <a:cs typeface="Calibri"/>
              </a:rPr>
              <a:t>Introduction:</a:t>
            </a:r>
            <a:r>
              <a:rPr lang="en-US" sz="2000" dirty="0">
                <a:latin typeface="Calibri"/>
                <a:ea typeface="Calibri"/>
                <a:cs typeface="Calibri"/>
              </a:rPr>
              <a:t> Golden ratio is an irrational number, roughly</a:t>
            </a:r>
          </a:p>
          <a:p>
            <a:pPr marL="0" indent="0">
              <a:buNone/>
            </a:pPr>
            <a:r>
              <a:rPr lang="en-US" sz="2000" dirty="0">
                <a:latin typeface="Calibri"/>
                <a:ea typeface="Calibri"/>
                <a:cs typeface="Calibri"/>
              </a:rPr>
              <a:t> 1.61803...,which has been of interest to mathematicians, artists and</a:t>
            </a:r>
          </a:p>
          <a:p>
            <a:pPr marL="0" indent="0">
              <a:buNone/>
            </a:pPr>
            <a:r>
              <a:rPr lang="en-US" sz="2000" dirty="0">
                <a:latin typeface="Calibri"/>
                <a:ea typeface="Calibri"/>
                <a:cs typeface="Calibri"/>
              </a:rPr>
              <a:t> architects for centuries.</a:t>
            </a:r>
          </a:p>
          <a:p>
            <a:r>
              <a:rPr lang="en-US" sz="2000" b="1" dirty="0">
                <a:latin typeface="Calibri"/>
                <a:ea typeface="Calibri"/>
                <a:cs typeface="Calibri"/>
              </a:rPr>
              <a:t>Uses:</a:t>
            </a:r>
            <a:r>
              <a:rPr lang="en-US" sz="2000" dirty="0">
                <a:latin typeface="Calibri"/>
                <a:ea typeface="Calibri"/>
                <a:cs typeface="Calibri"/>
              </a:rPr>
              <a:t> This special ratio appears in natural phenomena , arts ,</a:t>
            </a:r>
          </a:p>
          <a:p>
            <a:pPr marL="0" indent="0">
              <a:buNone/>
            </a:pPr>
            <a:r>
              <a:rPr lang="en-US" sz="2000" dirty="0">
                <a:latin typeface="Calibri"/>
                <a:ea typeface="Calibri"/>
                <a:cs typeface="Calibri"/>
              </a:rPr>
              <a:t> architecture and human anatomy. It is known for creating aesthetically</a:t>
            </a:r>
          </a:p>
          <a:p>
            <a:pPr marL="0" indent="0">
              <a:buNone/>
            </a:pPr>
            <a:r>
              <a:rPr lang="en-US" sz="2000" dirty="0">
                <a:latin typeface="Calibri"/>
                <a:ea typeface="Calibri"/>
                <a:cs typeface="Calibri"/>
              </a:rPr>
              <a:t> pleasing proportions. Like it can be found in Parthenon and pattern of</a:t>
            </a:r>
          </a:p>
          <a:p>
            <a:pPr marL="0" indent="0">
              <a:buNone/>
            </a:pPr>
            <a:r>
              <a:rPr lang="en-US" sz="2000" dirty="0">
                <a:latin typeface="Calibri"/>
                <a:ea typeface="Calibri"/>
                <a:cs typeface="Calibri"/>
              </a:rPr>
              <a:t> branches.</a:t>
            </a:r>
            <a:endParaRPr lang="en-US" sz="2000"/>
          </a:p>
        </p:txBody>
      </p:sp>
    </p:spTree>
    <p:extLst>
      <p:ext uri="{BB962C8B-B14F-4D97-AF65-F5344CB8AC3E}">
        <p14:creationId xmlns:p14="http://schemas.microsoft.com/office/powerpoint/2010/main" val="243460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D876-58A9-D48A-D3EA-ECAA8C360A5C}"/>
              </a:ext>
            </a:extLst>
          </p:cNvPr>
          <p:cNvSpPr>
            <a:spLocks noGrp="1"/>
          </p:cNvSpPr>
          <p:nvPr>
            <p:ph type="title"/>
          </p:nvPr>
        </p:nvSpPr>
        <p:spPr/>
        <p:txBody>
          <a:bodyPr/>
          <a:lstStyle/>
          <a:p>
            <a:r>
              <a:rPr lang="en-US" dirty="0"/>
              <a:t>UNDERSTANDING GOLDEN RATIO</a:t>
            </a:r>
          </a:p>
        </p:txBody>
      </p:sp>
      <p:sp>
        <p:nvSpPr>
          <p:cNvPr id="3" name="Content Placeholder 2">
            <a:extLst>
              <a:ext uri="{FF2B5EF4-FFF2-40B4-BE49-F238E27FC236}">
                <a16:creationId xmlns:a16="http://schemas.microsoft.com/office/drawing/2014/main" id="{374EF01C-FD77-81D3-37AE-8061B13888CD}"/>
              </a:ext>
            </a:extLst>
          </p:cNvPr>
          <p:cNvSpPr>
            <a:spLocks noGrp="1"/>
          </p:cNvSpPr>
          <p:nvPr>
            <p:ph idx="1"/>
          </p:nvPr>
        </p:nvSpPr>
        <p:spPr>
          <a:xfrm>
            <a:off x="838200" y="1748134"/>
            <a:ext cx="10515600" cy="4958354"/>
          </a:xfrm>
        </p:spPr>
        <p:txBody>
          <a:bodyPr vert="horz" lIns="91440" tIns="45720" rIns="91440" bIns="45720" rtlCol="0" anchor="t">
            <a:normAutofit/>
          </a:bodyPr>
          <a:lstStyle/>
          <a:p>
            <a:r>
              <a:rPr lang="en-US" sz="1800" dirty="0">
                <a:latin typeface="Calibri"/>
                <a:ea typeface="Calibri"/>
                <a:cs typeface="Calibri"/>
              </a:rPr>
              <a:t>A simple way to understand golden ratio is through a line segment.</a:t>
            </a:r>
          </a:p>
          <a:p>
            <a:r>
              <a:rPr lang="en-US" sz="1800" dirty="0">
                <a:latin typeface="Calibri"/>
                <a:ea typeface="Calibri"/>
                <a:cs typeface="Calibri"/>
              </a:rPr>
              <a:t>If you divide a line in two parts such that the ratio of the whole line to the longer part is the same  the ratio of the longer part to the shorter part, this ratio is called Golden ratio.</a:t>
            </a:r>
          </a:p>
          <a:p>
            <a:r>
              <a:rPr lang="en-US" sz="1800" dirty="0">
                <a:latin typeface="Calibri"/>
                <a:ea typeface="Calibri"/>
                <a:cs typeface="Calibri"/>
              </a:rPr>
              <a:t>Mathematically:   </a:t>
            </a:r>
          </a:p>
          <a:p>
            <a:endParaRPr lang="en-US" sz="1800" dirty="0">
              <a:latin typeface="Calibri"/>
              <a:ea typeface="Calibri"/>
              <a:cs typeface="Calibri"/>
            </a:endParaRPr>
          </a:p>
          <a:p>
            <a:r>
              <a:rPr lang="en-US" sz="1800" dirty="0">
                <a:latin typeface="Calibri"/>
                <a:ea typeface="Calibri"/>
                <a:cs typeface="Calibri"/>
              </a:rPr>
              <a:t>Visual Representation:   </a:t>
            </a:r>
            <a:r>
              <a:rPr lang="en-US" dirty="0"/>
              <a:t>    </a:t>
            </a:r>
          </a:p>
          <a:p>
            <a:pPr marL="0" indent="0">
              <a:buNone/>
            </a:pPr>
            <a:r>
              <a:rPr lang="en-US" sz="1800" dirty="0"/>
              <a:t>                                                                                                                     Where L is AC +AB</a:t>
            </a:r>
            <a:endParaRPr lang="en-US" dirty="0"/>
          </a:p>
          <a:p>
            <a:endParaRPr lang="en-US"/>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E2B16B6-A0C4-9C92-4186-1195B0E5B48E}"/>
              </a:ext>
            </a:extLst>
          </p:cNvPr>
          <p:cNvPicPr>
            <a:picLocks noChangeAspect="1"/>
          </p:cNvPicPr>
          <p:nvPr/>
        </p:nvPicPr>
        <p:blipFill>
          <a:blip r:embed="rId2"/>
          <a:stretch>
            <a:fillRect/>
          </a:stretch>
        </p:blipFill>
        <p:spPr>
          <a:xfrm>
            <a:off x="3416949" y="3630396"/>
            <a:ext cx="2809009" cy="1008784"/>
          </a:xfrm>
          <a:prstGeom prst="rect">
            <a:avLst/>
          </a:prstGeom>
        </p:spPr>
      </p:pic>
      <p:pic>
        <p:nvPicPr>
          <p:cNvPr id="5" name="Picture 4">
            <a:extLst>
              <a:ext uri="{FF2B5EF4-FFF2-40B4-BE49-F238E27FC236}">
                <a16:creationId xmlns:a16="http://schemas.microsoft.com/office/drawing/2014/main" id="{D7189DE0-361F-4352-A7DA-4A701495F74E}"/>
              </a:ext>
            </a:extLst>
          </p:cNvPr>
          <p:cNvPicPr>
            <a:picLocks noChangeAspect="1"/>
          </p:cNvPicPr>
          <p:nvPr/>
        </p:nvPicPr>
        <p:blipFill>
          <a:blip r:embed="rId3"/>
          <a:stretch>
            <a:fillRect/>
          </a:stretch>
        </p:blipFill>
        <p:spPr>
          <a:xfrm>
            <a:off x="8515027" y="4282617"/>
            <a:ext cx="2162014" cy="359205"/>
          </a:xfrm>
          <a:prstGeom prst="rect">
            <a:avLst/>
          </a:prstGeom>
        </p:spPr>
      </p:pic>
      <p:pic>
        <p:nvPicPr>
          <p:cNvPr id="7" name="Picture 6">
            <a:extLst>
              <a:ext uri="{FF2B5EF4-FFF2-40B4-BE49-F238E27FC236}">
                <a16:creationId xmlns:a16="http://schemas.microsoft.com/office/drawing/2014/main" id="{9DBE2691-361F-8F1F-191B-E369CBE35273}"/>
              </a:ext>
            </a:extLst>
          </p:cNvPr>
          <p:cNvPicPr>
            <a:picLocks noChangeAspect="1"/>
          </p:cNvPicPr>
          <p:nvPr/>
        </p:nvPicPr>
        <p:blipFill>
          <a:blip r:embed="rId4"/>
          <a:stretch>
            <a:fillRect/>
          </a:stretch>
        </p:blipFill>
        <p:spPr>
          <a:xfrm>
            <a:off x="8516965" y="4884872"/>
            <a:ext cx="2816816" cy="446221"/>
          </a:xfrm>
          <a:prstGeom prst="rect">
            <a:avLst/>
          </a:prstGeom>
        </p:spPr>
      </p:pic>
      <p:pic>
        <p:nvPicPr>
          <p:cNvPr id="9" name="Picture 8">
            <a:extLst>
              <a:ext uri="{FF2B5EF4-FFF2-40B4-BE49-F238E27FC236}">
                <a16:creationId xmlns:a16="http://schemas.microsoft.com/office/drawing/2014/main" id="{FA8440B3-4A8C-5B28-AB9D-185619A83E1D}"/>
              </a:ext>
            </a:extLst>
          </p:cNvPr>
          <p:cNvPicPr>
            <a:picLocks noChangeAspect="1"/>
          </p:cNvPicPr>
          <p:nvPr/>
        </p:nvPicPr>
        <p:blipFill>
          <a:blip r:embed="rId5"/>
          <a:stretch>
            <a:fillRect/>
          </a:stretch>
        </p:blipFill>
        <p:spPr>
          <a:xfrm>
            <a:off x="5549442" y="5726947"/>
            <a:ext cx="1609725" cy="647700"/>
          </a:xfrm>
          <a:prstGeom prst="rect">
            <a:avLst/>
          </a:prstGeom>
        </p:spPr>
      </p:pic>
      <p:pic>
        <p:nvPicPr>
          <p:cNvPr id="10" name="Picture 9">
            <a:extLst>
              <a:ext uri="{FF2B5EF4-FFF2-40B4-BE49-F238E27FC236}">
                <a16:creationId xmlns:a16="http://schemas.microsoft.com/office/drawing/2014/main" id="{880B84A6-2A0B-9339-4826-3AEC64EDA8AB}"/>
              </a:ext>
            </a:extLst>
          </p:cNvPr>
          <p:cNvPicPr>
            <a:picLocks noChangeAspect="1"/>
          </p:cNvPicPr>
          <p:nvPr/>
        </p:nvPicPr>
        <p:blipFill>
          <a:blip r:embed="rId6"/>
          <a:stretch>
            <a:fillRect/>
          </a:stretch>
        </p:blipFill>
        <p:spPr>
          <a:xfrm>
            <a:off x="7421347" y="5569381"/>
            <a:ext cx="810593" cy="807849"/>
          </a:xfrm>
          <a:prstGeom prst="rect">
            <a:avLst/>
          </a:prstGeom>
        </p:spPr>
      </p:pic>
      <p:pic>
        <p:nvPicPr>
          <p:cNvPr id="11" name="Picture 10" descr="A close-up of a black text&#10;&#10;Description automatically generated">
            <a:extLst>
              <a:ext uri="{FF2B5EF4-FFF2-40B4-BE49-F238E27FC236}">
                <a16:creationId xmlns:a16="http://schemas.microsoft.com/office/drawing/2014/main" id="{5228A81C-2D87-3DB9-0A48-0C9A4372F5D0}"/>
              </a:ext>
            </a:extLst>
          </p:cNvPr>
          <p:cNvPicPr>
            <a:picLocks noChangeAspect="1"/>
          </p:cNvPicPr>
          <p:nvPr/>
        </p:nvPicPr>
        <p:blipFill>
          <a:blip r:embed="rId7"/>
          <a:stretch>
            <a:fillRect/>
          </a:stretch>
        </p:blipFill>
        <p:spPr>
          <a:xfrm>
            <a:off x="8288767" y="5726947"/>
            <a:ext cx="3286125" cy="647700"/>
          </a:xfrm>
          <a:prstGeom prst="rect">
            <a:avLst/>
          </a:prstGeom>
        </p:spPr>
      </p:pic>
    </p:spTree>
    <p:extLst>
      <p:ext uri="{BB962C8B-B14F-4D97-AF65-F5344CB8AC3E}">
        <p14:creationId xmlns:p14="http://schemas.microsoft.com/office/powerpoint/2010/main" val="197781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1AD29-D1B7-7450-413A-94057AD7AB50}"/>
              </a:ext>
            </a:extLst>
          </p:cNvPr>
          <p:cNvSpPr>
            <a:spLocks noGrp="1"/>
          </p:cNvSpPr>
          <p:nvPr>
            <p:ph idx="1"/>
          </p:nvPr>
        </p:nvSpPr>
        <p:spPr>
          <a:xfrm>
            <a:off x="838200" y="527844"/>
            <a:ext cx="10515600" cy="5649119"/>
          </a:xfrm>
        </p:spPr>
        <p:txBody>
          <a:bodyPr vert="horz" lIns="91440" tIns="45720" rIns="91440" bIns="45720" rtlCol="0" anchor="t">
            <a:normAutofit/>
          </a:bodyPr>
          <a:lstStyle/>
          <a:p>
            <a:pPr marL="0" indent="0">
              <a:buNone/>
            </a:pPr>
            <a:r>
              <a:rPr lang="en-US" sz="3600" b="1" dirty="0"/>
              <a:t>FINDING THE GOLDEN RATIO OF FACIAL SYMMETRY</a:t>
            </a:r>
          </a:p>
          <a:p>
            <a:pPr marL="0" indent="0">
              <a:buNone/>
            </a:pPr>
            <a:endParaRPr lang="en-US" dirty="0"/>
          </a:p>
          <a:p>
            <a:pPr marL="0" indent="0">
              <a:buNone/>
            </a:pPr>
            <a:r>
              <a:rPr lang="en-US" dirty="0"/>
              <a:t>1- Measure the Vertical proportions of the Face.</a:t>
            </a:r>
          </a:p>
          <a:p>
            <a:pPr>
              <a:buNone/>
            </a:pPr>
            <a:r>
              <a:rPr lang="en-US" dirty="0"/>
              <a:t>2- Measure the Horizontal proportions of the Face.</a:t>
            </a:r>
          </a:p>
          <a:p>
            <a:pPr>
              <a:buNone/>
            </a:pPr>
            <a:r>
              <a:rPr lang="en-US" dirty="0"/>
              <a:t>3-Calculate using the formula.</a:t>
            </a:r>
          </a:p>
          <a:p>
            <a:pPr>
              <a:buNone/>
            </a:pPr>
            <a:endParaRPr lang="en-US" dirty="0"/>
          </a:p>
          <a:p>
            <a:pPr marL="0" indent="0">
              <a:buNone/>
            </a:pPr>
            <a:endParaRPr lang="en-US" dirty="0"/>
          </a:p>
          <a:p>
            <a:pPr marL="0" indent="0">
              <a:buNone/>
            </a:pPr>
            <a:r>
              <a:rPr lang="en-US" dirty="0"/>
              <a:t>4-If the result is close to 1.618, the face is said to have proportions</a:t>
            </a:r>
          </a:p>
          <a:p>
            <a:pPr marL="0" indent="0">
              <a:buNone/>
            </a:pPr>
            <a:r>
              <a:rPr lang="en-US" dirty="0"/>
              <a:t>that approximate the Golden Ratio, it is often associated with beauty.</a:t>
            </a:r>
          </a:p>
        </p:txBody>
      </p:sp>
      <p:pic>
        <p:nvPicPr>
          <p:cNvPr id="5" name="Picture 4" descr="A black text on a white background&#10;&#10;Description automatically generated">
            <a:extLst>
              <a:ext uri="{FF2B5EF4-FFF2-40B4-BE49-F238E27FC236}">
                <a16:creationId xmlns:a16="http://schemas.microsoft.com/office/drawing/2014/main" id="{59CFB823-742C-766F-2E48-1DA73B411CE9}"/>
              </a:ext>
            </a:extLst>
          </p:cNvPr>
          <p:cNvPicPr>
            <a:picLocks noChangeAspect="1"/>
          </p:cNvPicPr>
          <p:nvPr/>
        </p:nvPicPr>
        <p:blipFill>
          <a:blip r:embed="rId2"/>
          <a:stretch>
            <a:fillRect/>
          </a:stretch>
        </p:blipFill>
        <p:spPr>
          <a:xfrm>
            <a:off x="4183856" y="3662363"/>
            <a:ext cx="3086100" cy="676275"/>
          </a:xfrm>
          <a:prstGeom prst="rect">
            <a:avLst/>
          </a:prstGeom>
        </p:spPr>
      </p:pic>
    </p:spTree>
    <p:extLst>
      <p:ext uri="{BB962C8B-B14F-4D97-AF65-F5344CB8AC3E}">
        <p14:creationId xmlns:p14="http://schemas.microsoft.com/office/powerpoint/2010/main" val="183040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E4CF-F2AD-365B-463A-9174986B6EE5}"/>
              </a:ext>
            </a:extLst>
          </p:cNvPr>
          <p:cNvSpPr>
            <a:spLocks noGrp="1"/>
          </p:cNvSpPr>
          <p:nvPr>
            <p:ph type="title"/>
          </p:nvPr>
        </p:nvSpPr>
        <p:spPr/>
        <p:txBody>
          <a:bodyPr/>
          <a:lstStyle/>
          <a:p>
            <a:r>
              <a:rPr lang="en-US" dirty="0"/>
              <a:t>WHY THE FIBONACCI SEQUENCE NEVER REPEATS</a:t>
            </a:r>
          </a:p>
        </p:txBody>
      </p:sp>
      <p:sp>
        <p:nvSpPr>
          <p:cNvPr id="3" name="Content Placeholder 2">
            <a:extLst>
              <a:ext uri="{FF2B5EF4-FFF2-40B4-BE49-F238E27FC236}">
                <a16:creationId xmlns:a16="http://schemas.microsoft.com/office/drawing/2014/main" id="{D90E7172-6DA3-5B3E-ED53-4899CC83B4D2}"/>
              </a:ext>
            </a:extLst>
          </p:cNvPr>
          <p:cNvSpPr>
            <a:spLocks noGrp="1"/>
          </p:cNvSpPr>
          <p:nvPr>
            <p:ph idx="1"/>
          </p:nvPr>
        </p:nvSpPr>
        <p:spPr>
          <a:xfrm>
            <a:off x="838200" y="1761049"/>
            <a:ext cx="10515600" cy="4700049"/>
          </a:xfrm>
        </p:spPr>
        <p:txBody>
          <a:bodyPr vert="horz" lIns="91440" tIns="45720" rIns="91440" bIns="45720" rtlCol="0" anchor="t">
            <a:normAutofit fontScale="85000" lnSpcReduction="20000"/>
          </a:bodyPr>
          <a:lstStyle/>
          <a:p>
            <a:r>
              <a:rPr lang="en-US" sz="2100" b="1" dirty="0">
                <a:latin typeface="Calibri"/>
                <a:cs typeface="Arial"/>
              </a:rPr>
              <a:t>Unique Formation of Terms</a:t>
            </a:r>
            <a:r>
              <a:rPr lang="en-US" sz="1900" b="1" dirty="0">
                <a:latin typeface="Calibri"/>
                <a:cs typeface="Arial"/>
              </a:rPr>
              <a:t>: </a:t>
            </a:r>
            <a:r>
              <a:rPr lang="en-US" sz="1900" dirty="0">
                <a:latin typeface="Calibri"/>
                <a:cs typeface="Arial"/>
              </a:rPr>
              <a:t>The sequence is generated by adding the two preceding terms, beginning with  0 </a:t>
            </a:r>
            <a:endParaRPr lang="en-US" sz="1900">
              <a:latin typeface="Calibri"/>
              <a:cs typeface="Calibri"/>
            </a:endParaRPr>
          </a:p>
          <a:p>
            <a:pPr marL="0" indent="0">
              <a:buNone/>
            </a:pPr>
            <a:r>
              <a:rPr lang="en-US" sz="1900" dirty="0">
                <a:latin typeface="Calibri"/>
                <a:cs typeface="Arial"/>
              </a:rPr>
              <a:t>     and 1.where each number is a unique result of the two previous values, so the exact repetition of values doesn’t </a:t>
            </a:r>
            <a:endParaRPr lang="en-US" sz="1900">
              <a:latin typeface="Calibri"/>
              <a:cs typeface="Calibri"/>
            </a:endParaRPr>
          </a:p>
          <a:p>
            <a:pPr marL="0" indent="0">
              <a:buNone/>
            </a:pPr>
            <a:r>
              <a:rPr lang="en-US" sz="1900" dirty="0">
                <a:latin typeface="Calibri"/>
                <a:cs typeface="Arial"/>
              </a:rPr>
              <a:t>     occur after the initial terms.</a:t>
            </a:r>
            <a:endParaRPr lang="en-US" sz="1900">
              <a:latin typeface="Calibri"/>
              <a:cs typeface="Calibri"/>
            </a:endParaRPr>
          </a:p>
          <a:p>
            <a:r>
              <a:rPr lang="en-US" sz="1900" b="1" dirty="0">
                <a:latin typeface="Calibri"/>
                <a:cs typeface="Arial"/>
              </a:rPr>
              <a:t>Exponential Growth and Divergence: </a:t>
            </a:r>
            <a:r>
              <a:rPr lang="en-US" sz="1900" dirty="0">
                <a:latin typeface="Calibri"/>
                <a:cs typeface="Arial"/>
              </a:rPr>
              <a:t>Each new term grows rapidly and diverges from earlier ones, making </a:t>
            </a:r>
            <a:endParaRPr lang="en-US" sz="1900">
              <a:latin typeface="Calibri"/>
              <a:cs typeface="Calibri"/>
            </a:endParaRPr>
          </a:p>
          <a:p>
            <a:pPr marL="0" indent="0">
              <a:buNone/>
            </a:pPr>
            <a:r>
              <a:rPr lang="en-US" sz="1900" dirty="0">
                <a:latin typeface="Calibri"/>
                <a:cs typeface="Arial"/>
              </a:rPr>
              <a:t>      cycles impossible.</a:t>
            </a:r>
            <a:endParaRPr lang="en-US" sz="1900">
              <a:latin typeface="Calibri"/>
              <a:cs typeface="Calibri"/>
            </a:endParaRPr>
          </a:p>
          <a:p>
            <a:r>
              <a:rPr lang="en-US" sz="1900" b="1" dirty="0">
                <a:latin typeface="Calibri"/>
                <a:cs typeface="Arial"/>
              </a:rPr>
              <a:t>Infinite Expansion: </a:t>
            </a:r>
            <a:r>
              <a:rPr lang="en-US" sz="1900" dirty="0">
                <a:latin typeface="Calibri"/>
                <a:cs typeface="Arial"/>
              </a:rPr>
              <a:t>The sequence is infinite,</a:t>
            </a:r>
            <a:endParaRPr lang="en-US" sz="1900">
              <a:latin typeface="Calibri"/>
              <a:cs typeface="Calibri"/>
            </a:endParaRPr>
          </a:p>
          <a:p>
            <a:pPr marL="0" indent="0">
              <a:buNone/>
            </a:pPr>
            <a:r>
              <a:rPr lang="en-US" sz="1900" dirty="0">
                <a:latin typeface="Calibri"/>
                <a:cs typeface="Arial"/>
              </a:rPr>
              <a:t>     expanding endlessly without repeating values.</a:t>
            </a:r>
            <a:endParaRPr lang="en-US" sz="1900">
              <a:latin typeface="Calibri"/>
              <a:cs typeface="Calibri"/>
            </a:endParaRPr>
          </a:p>
          <a:p>
            <a:r>
              <a:rPr lang="en-US" sz="1900" b="1" dirty="0">
                <a:latin typeface="Calibri"/>
                <a:cs typeface="Arial"/>
              </a:rPr>
              <a:t>Mathematical Proof Against Repetition</a:t>
            </a:r>
            <a:endParaRPr lang="en-US" sz="1900" dirty="0">
              <a:latin typeface="Calibri"/>
              <a:cs typeface="Arial"/>
            </a:endParaRPr>
          </a:p>
          <a:p>
            <a:pPr marL="0" indent="0">
              <a:buNone/>
            </a:pPr>
            <a:r>
              <a:rPr lang="en-US" sz="1900" dirty="0">
                <a:latin typeface="Calibri"/>
                <a:cs typeface="Arial"/>
              </a:rPr>
              <a:t>    Modular arithmetic shows exact value </a:t>
            </a:r>
          </a:p>
          <a:p>
            <a:pPr marL="0" indent="0">
              <a:buNone/>
            </a:pPr>
            <a:r>
              <a:rPr lang="en-US" sz="1900" dirty="0">
                <a:latin typeface="Calibri"/>
                <a:cs typeface="Arial"/>
              </a:rPr>
              <a:t>    repetition would require a loop, which is </a:t>
            </a:r>
            <a:endParaRPr lang="en-US" sz="1900">
              <a:latin typeface="Calibri"/>
              <a:cs typeface="Calibri"/>
            </a:endParaRPr>
          </a:p>
          <a:p>
            <a:pPr marL="0" indent="0">
              <a:buNone/>
            </a:pPr>
            <a:r>
              <a:rPr lang="en-US" sz="1900" dirty="0">
                <a:latin typeface="Calibri"/>
                <a:cs typeface="Arial"/>
              </a:rPr>
              <a:t>    impossible due to the sequence’s structure.</a:t>
            </a:r>
            <a:endParaRPr lang="en-US" sz="1900" dirty="0">
              <a:latin typeface="Calibri"/>
              <a:cs typeface="Calibri"/>
            </a:endParaRPr>
          </a:p>
          <a:p>
            <a:endParaRPr lang="en-US" sz="1800" dirty="0">
              <a:latin typeface="Calibri"/>
              <a:cs typeface="Arial"/>
            </a:endParaRPr>
          </a:p>
          <a:p>
            <a:pPr marL="0" indent="0">
              <a:buNone/>
            </a:pPr>
            <a:endParaRPr lang="en-US" sz="1800" dirty="0">
              <a:latin typeface="Calibri"/>
              <a:cs typeface="Arial"/>
            </a:endParaRPr>
          </a:p>
          <a:p>
            <a:endParaRPr lang="en-US" dirty="0"/>
          </a:p>
          <a:p>
            <a:pPr marL="0" indent="0">
              <a:buNone/>
            </a:pPr>
            <a:r>
              <a:rPr lang="en-US" dirty="0"/>
              <a:t>                                                                                                    </a:t>
            </a:r>
          </a:p>
        </p:txBody>
      </p:sp>
      <p:pic>
        <p:nvPicPr>
          <p:cNvPr id="5" name="Picture 4" descr="A white background with black and purple text&#10;&#10;Description automatically generated">
            <a:extLst>
              <a:ext uri="{FF2B5EF4-FFF2-40B4-BE49-F238E27FC236}">
                <a16:creationId xmlns:a16="http://schemas.microsoft.com/office/drawing/2014/main" id="{08E68D04-F976-4788-6E43-375CCC5EF36C}"/>
              </a:ext>
            </a:extLst>
          </p:cNvPr>
          <p:cNvPicPr>
            <a:picLocks noChangeAspect="1"/>
          </p:cNvPicPr>
          <p:nvPr/>
        </p:nvPicPr>
        <p:blipFill>
          <a:blip r:embed="rId2"/>
          <a:stretch>
            <a:fillRect/>
          </a:stretch>
        </p:blipFill>
        <p:spPr>
          <a:xfrm>
            <a:off x="5283792" y="2972849"/>
            <a:ext cx="5653976" cy="3133725"/>
          </a:xfrm>
          <a:prstGeom prst="rect">
            <a:avLst/>
          </a:prstGeom>
        </p:spPr>
      </p:pic>
    </p:spTree>
    <p:extLst>
      <p:ext uri="{BB962C8B-B14F-4D97-AF65-F5344CB8AC3E}">
        <p14:creationId xmlns:p14="http://schemas.microsoft.com/office/powerpoint/2010/main" val="95681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0551-05D6-D749-FCA5-63D89BFE4B2B}"/>
              </a:ext>
            </a:extLst>
          </p:cNvPr>
          <p:cNvSpPr>
            <a:spLocks noGrp="1"/>
          </p:cNvSpPr>
          <p:nvPr>
            <p:ph type="title"/>
          </p:nvPr>
        </p:nvSpPr>
        <p:spPr/>
        <p:txBody>
          <a:bodyPr/>
          <a:lstStyle/>
          <a:p>
            <a:r>
              <a:rPr lang="en-US" dirty="0"/>
              <a:t>APPLICATION OF THE FIBONACCI</a:t>
            </a:r>
            <a:br>
              <a:rPr lang="en-US" dirty="0"/>
            </a:br>
            <a:r>
              <a:rPr lang="en-US" dirty="0"/>
              <a:t>SEQUENCE</a:t>
            </a:r>
          </a:p>
        </p:txBody>
      </p:sp>
      <p:sp>
        <p:nvSpPr>
          <p:cNvPr id="3" name="Content Placeholder 2">
            <a:extLst>
              <a:ext uri="{FF2B5EF4-FFF2-40B4-BE49-F238E27FC236}">
                <a16:creationId xmlns:a16="http://schemas.microsoft.com/office/drawing/2014/main" id="{D91737A3-C81E-B028-140A-4C1425DD7BBB}"/>
              </a:ext>
            </a:extLst>
          </p:cNvPr>
          <p:cNvSpPr>
            <a:spLocks noGrp="1"/>
          </p:cNvSpPr>
          <p:nvPr>
            <p:ph idx="1"/>
          </p:nvPr>
        </p:nvSpPr>
        <p:spPr>
          <a:xfrm>
            <a:off x="838200" y="1749425"/>
            <a:ext cx="10515600" cy="4745038"/>
          </a:xfrm>
        </p:spPr>
        <p:txBody>
          <a:bodyPr vert="horz" lIns="91440" tIns="45720" rIns="91440" bIns="45720" rtlCol="0" anchor="t">
            <a:normAutofit/>
          </a:bodyPr>
          <a:lstStyle/>
          <a:p>
            <a:r>
              <a:rPr lang="en-US" sz="1800" b="1" dirty="0">
                <a:latin typeface="Calibri"/>
                <a:cs typeface="Arial"/>
              </a:rPr>
              <a:t>Natural Patterns: </a:t>
            </a:r>
            <a:r>
              <a:rPr lang="en-US" sz="1800" dirty="0">
                <a:latin typeface="Calibri"/>
                <a:cs typeface="Arial"/>
              </a:rPr>
              <a:t>Appears in leaf arrangements, flower petals, and spiral shells, representing efficient growth </a:t>
            </a:r>
            <a:endParaRPr lang="en-US" sz="1800">
              <a:latin typeface="Calibri"/>
              <a:cs typeface="Calibri"/>
            </a:endParaRPr>
          </a:p>
          <a:p>
            <a:pPr marL="0" indent="0">
              <a:buNone/>
            </a:pPr>
            <a:r>
              <a:rPr lang="en-US" sz="1800" dirty="0">
                <a:latin typeface="Calibri"/>
                <a:cs typeface="Arial"/>
              </a:rPr>
              <a:t>     in nature.</a:t>
            </a:r>
            <a:endParaRPr lang="en-US" sz="1800" dirty="0">
              <a:latin typeface="Calibri"/>
              <a:cs typeface="Calibri"/>
            </a:endParaRPr>
          </a:p>
          <a:p>
            <a:r>
              <a:rPr lang="en-US" sz="1800" b="1" dirty="0">
                <a:latin typeface="Calibri"/>
                <a:cs typeface="Arial"/>
              </a:rPr>
              <a:t>Art and Aesthetics: </a:t>
            </a:r>
            <a:r>
              <a:rPr lang="en-US" sz="1800" dirty="0">
                <a:latin typeface="Calibri"/>
                <a:cs typeface="Arial"/>
              </a:rPr>
              <a:t>Guides design, art, and photography, leveraging proportions near the Golden Ratio for </a:t>
            </a:r>
            <a:endParaRPr lang="en-US" sz="1800">
              <a:latin typeface="Calibri"/>
              <a:cs typeface="Calibri"/>
            </a:endParaRPr>
          </a:p>
          <a:p>
            <a:pPr marL="0" indent="0">
              <a:buNone/>
            </a:pPr>
            <a:r>
              <a:rPr lang="en-US" sz="1800" dirty="0">
                <a:latin typeface="Calibri"/>
                <a:cs typeface="Arial"/>
              </a:rPr>
              <a:t>    visual appeal.</a:t>
            </a:r>
            <a:endParaRPr lang="en-US" sz="1800">
              <a:latin typeface="Calibri"/>
              <a:cs typeface="Calibri"/>
            </a:endParaRPr>
          </a:p>
          <a:p>
            <a:r>
              <a:rPr lang="en-US" sz="1800" b="1" dirty="0">
                <a:latin typeface="Calibri"/>
                <a:cs typeface="Arial"/>
              </a:rPr>
              <a:t>Financial Analysis: </a:t>
            </a:r>
            <a:r>
              <a:rPr lang="en-US" sz="1800" dirty="0">
                <a:latin typeface="Calibri"/>
                <a:cs typeface="Arial"/>
              </a:rPr>
              <a:t>Used in stock market analysis for Fibonacci retracement levels, helping predict support </a:t>
            </a:r>
            <a:endParaRPr lang="en-US" sz="1800">
              <a:latin typeface="Calibri"/>
              <a:cs typeface="Calibri"/>
            </a:endParaRPr>
          </a:p>
          <a:p>
            <a:pPr marL="0" indent="0">
              <a:buNone/>
            </a:pPr>
            <a:r>
              <a:rPr lang="en-US" sz="1800" dirty="0">
                <a:latin typeface="Calibri"/>
                <a:cs typeface="Arial"/>
              </a:rPr>
              <a:t>     and resistance points.</a:t>
            </a:r>
            <a:endParaRPr lang="en-US" sz="1800">
              <a:latin typeface="Calibri"/>
              <a:cs typeface="Calibri"/>
            </a:endParaRPr>
          </a:p>
          <a:p>
            <a:r>
              <a:rPr lang="en-US" sz="1800" b="1" dirty="0">
                <a:latin typeface="Calibri"/>
                <a:cs typeface="Arial"/>
              </a:rPr>
              <a:t>Architecture and Design: </a:t>
            </a:r>
            <a:r>
              <a:rPr lang="en-US" sz="1800" dirty="0">
                <a:latin typeface="Calibri"/>
                <a:cs typeface="Arial"/>
              </a:rPr>
              <a:t>Inspires proportions in buildings and layouts, adding balance and harmony to </a:t>
            </a:r>
            <a:endParaRPr lang="en-US" sz="1800" dirty="0">
              <a:latin typeface="Calibri"/>
              <a:cs typeface="Calibri"/>
            </a:endParaRPr>
          </a:p>
          <a:p>
            <a:pPr marL="0" indent="0">
              <a:buNone/>
            </a:pPr>
            <a:r>
              <a:rPr lang="en-US" sz="1800" dirty="0">
                <a:latin typeface="Calibri"/>
                <a:cs typeface="Arial"/>
              </a:rPr>
              <a:t>     Structures.</a:t>
            </a:r>
            <a:endParaRPr lang="en-US" sz="1800" dirty="0">
              <a:latin typeface="Calibri"/>
              <a:cs typeface="Calibri"/>
            </a:endParaRPr>
          </a:p>
          <a:p>
            <a:r>
              <a:rPr lang="en-US" sz="1800" b="1" dirty="0">
                <a:latin typeface="Calibri"/>
                <a:cs typeface="Arial"/>
              </a:rPr>
              <a:t>Computer Science: </a:t>
            </a:r>
            <a:r>
              <a:rPr lang="en-US" sz="1800" dirty="0">
                <a:latin typeface="Calibri"/>
                <a:cs typeface="Arial"/>
              </a:rPr>
              <a:t>Optimizes algorithms in sorting, searching, and data structures, </a:t>
            </a:r>
            <a:r>
              <a:rPr lang="en-US" sz="1800">
                <a:latin typeface="Calibri"/>
                <a:cs typeface="Arial"/>
              </a:rPr>
              <a:t>enhancing   </a:t>
            </a:r>
          </a:p>
          <a:p>
            <a:pPr marL="0" indent="0">
              <a:buNone/>
            </a:pPr>
            <a:r>
              <a:rPr lang="en-US" sz="1800" dirty="0">
                <a:latin typeface="Calibri"/>
                <a:cs typeface="Arial"/>
              </a:rPr>
              <a:t>    computational efficiency.</a:t>
            </a:r>
            <a:endParaRPr lang="en-US" sz="1800">
              <a:latin typeface="Calibri"/>
              <a:cs typeface="Arial"/>
            </a:endParaRPr>
          </a:p>
          <a:p>
            <a:r>
              <a:rPr lang="en-US" sz="1800" b="1" dirty="0">
                <a:latin typeface="Calibri"/>
                <a:cs typeface="Arial"/>
              </a:rPr>
              <a:t>Mathematics and Theory: </a:t>
            </a:r>
            <a:r>
              <a:rPr lang="en-US" sz="1800">
                <a:latin typeface="Calibri"/>
                <a:cs typeface="Arial"/>
              </a:rPr>
              <a:t>Used to study numerical properties and patterns, contributing to number  </a:t>
            </a:r>
          </a:p>
          <a:p>
            <a:pPr marL="0" indent="0">
              <a:buNone/>
            </a:pPr>
            <a:r>
              <a:rPr lang="en-US" sz="1800" dirty="0">
                <a:latin typeface="Calibri"/>
                <a:cs typeface="Arial"/>
              </a:rPr>
              <a:t>    theory and mathematical proofs.</a:t>
            </a:r>
            <a:r>
              <a:rPr lang="en-US" sz="1100" dirty="0">
                <a:latin typeface="Calibri"/>
                <a:cs typeface="Arial"/>
              </a:rPr>
              <a:t>.</a:t>
            </a:r>
            <a:endParaRPr lang="en-US" sz="1100">
              <a:latin typeface="Calibri"/>
            </a:endParaRPr>
          </a:p>
          <a:p>
            <a:pPr marL="0" indent="0">
              <a:buNone/>
            </a:pPr>
            <a:endParaRPr lang="en-US" sz="1800" dirty="0">
              <a:latin typeface="Calibri"/>
              <a:cs typeface="Arial"/>
            </a:endParaRPr>
          </a:p>
          <a:p>
            <a:pPr marL="0" indent="0">
              <a:buNone/>
            </a:pPr>
            <a:endParaRPr lang="en-US" sz="1800" dirty="0">
              <a:latin typeface="Calibri"/>
              <a:cs typeface="Arial"/>
            </a:endParaRPr>
          </a:p>
          <a:p>
            <a:endParaRPr lang="en-US" dirty="0">
              <a:latin typeface="Aptos" panose="020B0004020202020204"/>
              <a:cs typeface="Arial"/>
            </a:endParaRPr>
          </a:p>
        </p:txBody>
      </p:sp>
    </p:spTree>
    <p:extLst>
      <p:ext uri="{BB962C8B-B14F-4D97-AF65-F5344CB8AC3E}">
        <p14:creationId xmlns:p14="http://schemas.microsoft.com/office/powerpoint/2010/main" val="3302434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980</Words>
  <Application>Microsoft Office PowerPoint</Application>
  <PresentationFormat>Widescreen</PresentationFormat>
  <Paragraphs>152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Arial,Sans-Serif</vt:lpstr>
      <vt:lpstr>Calibri</vt:lpstr>
      <vt:lpstr>office theme</vt:lpstr>
      <vt:lpstr>FIBONACCI NUMBERS</vt:lpstr>
      <vt:lpstr>INTRODUCTION</vt:lpstr>
      <vt:lpstr>RECURSION METHOD</vt:lpstr>
      <vt:lpstr>BINET'S FORMULA </vt:lpstr>
      <vt:lpstr>WHAT IS GOLDEN RATIO?</vt:lpstr>
      <vt:lpstr>UNDERSTANDING GOLDEN RATIO</vt:lpstr>
      <vt:lpstr>PowerPoint Presentation</vt:lpstr>
      <vt:lpstr>WHY THE FIBONACCI SEQUENCE NEVER REPEATS</vt:lpstr>
      <vt:lpstr>APPLICATION OF THE FIBONACCI SEQUENCE</vt:lpstr>
      <vt:lpstr>EXAMPLES OF FIBONACCI SEQUENCE</vt:lpstr>
      <vt:lpstr>PROOF BY CASES:</vt:lpstr>
      <vt:lpstr>PROOF BY COUNTER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FIBONACCI NUMBERS</dc:title>
  <dc:creator>Zainab tauseef</dc:creator>
  <cp:lastModifiedBy>Zainab tauseef</cp:lastModifiedBy>
  <cp:revision>834</cp:revision>
  <dcterms:created xsi:type="dcterms:W3CDTF">2024-10-31T14:16:43Z</dcterms:created>
  <dcterms:modified xsi:type="dcterms:W3CDTF">2024-11-13T04:53:39Z</dcterms:modified>
</cp:coreProperties>
</file>