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9" r:id="rId9"/>
    <p:sldId id="3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8/13/2023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8/13/2023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8/13/2023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8/13/2023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8/13/2023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relevant.software/blog/agile-software-development-lifecycle-phases-explained/#Key_6_Stages_of_the_Agile_Development_Life_Cyc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Transitioning to agile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Angelo Mangalindan</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0ACA-ECEB-D855-209D-83E44FE60F4C}"/>
              </a:ext>
            </a:extLst>
          </p:cNvPr>
          <p:cNvSpPr>
            <a:spLocks noGrp="1"/>
          </p:cNvSpPr>
          <p:nvPr>
            <p:ph type="title"/>
          </p:nvPr>
        </p:nvSpPr>
        <p:spPr/>
        <p:txBody>
          <a:bodyPr/>
          <a:lstStyle/>
          <a:p>
            <a:r>
              <a:rPr lang="en-US" dirty="0"/>
              <a:t>Scrum Roles</a:t>
            </a:r>
          </a:p>
        </p:txBody>
      </p:sp>
      <p:sp>
        <p:nvSpPr>
          <p:cNvPr id="3" name="Content Placeholder 2">
            <a:extLst>
              <a:ext uri="{FF2B5EF4-FFF2-40B4-BE49-F238E27FC236}">
                <a16:creationId xmlns:a16="http://schemas.microsoft.com/office/drawing/2014/main" id="{7A3B0531-B720-318C-E96C-5B268A71450E}"/>
              </a:ext>
            </a:extLst>
          </p:cNvPr>
          <p:cNvSpPr>
            <a:spLocks noGrp="1"/>
          </p:cNvSpPr>
          <p:nvPr>
            <p:ph idx="1"/>
          </p:nvPr>
        </p:nvSpPr>
        <p:spPr/>
        <p:txBody>
          <a:bodyPr/>
          <a:lstStyle/>
          <a:p>
            <a:r>
              <a:rPr lang="en-US" dirty="0"/>
              <a:t>Product Owner: Communicate with stakeholders and users on how to improve and what changes needed to make the product better. Make user stories that follows a format of the "As a &lt;type of user&gt;, I want to &lt;perform task&gt;, so that I can &lt;achieve goal&gt;“ for developers to follow easily.</a:t>
            </a:r>
          </a:p>
          <a:p>
            <a:r>
              <a:rPr lang="en-US" dirty="0"/>
              <a:t>Scrum Master: They are the leader, coach, mentor, mediator and facilitate the team. Keep the team up float and motivated. They organize the teams scrum events such us such as sprint planning, daily scrums, backlog refinement, sprint review, and retrospective. </a:t>
            </a:r>
          </a:p>
          <a:p>
            <a:r>
              <a:rPr lang="en-US" dirty="0"/>
              <a:t>Testers: Test working product base on the quality and features of the management’s or stakeholder’s desires. Work closely to developers to update them on what needs to be done on their product.</a:t>
            </a:r>
          </a:p>
          <a:p>
            <a:r>
              <a:rPr lang="en-US" dirty="0"/>
              <a:t>Developers: They develop the product owner’s user stories to share it to stakeholders. Task to adapt on changes needed to be done on the product. Work closely to testers to work on errors each sprints to make the products progress smoothly.</a:t>
            </a:r>
          </a:p>
        </p:txBody>
      </p:sp>
    </p:spTree>
    <p:extLst>
      <p:ext uri="{BB962C8B-B14F-4D97-AF65-F5344CB8AC3E}">
        <p14:creationId xmlns:p14="http://schemas.microsoft.com/office/powerpoint/2010/main" val="127679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900C-E5D1-6CC0-2D28-9029977E7FF0}"/>
              </a:ext>
            </a:extLst>
          </p:cNvPr>
          <p:cNvSpPr>
            <a:spLocks noGrp="1"/>
          </p:cNvSpPr>
          <p:nvPr>
            <p:ph type="title"/>
          </p:nvPr>
        </p:nvSpPr>
        <p:spPr/>
        <p:txBody>
          <a:bodyPr/>
          <a:lstStyle/>
          <a:p>
            <a:r>
              <a:rPr lang="en-US" dirty="0"/>
              <a:t>SDLC in Agile</a:t>
            </a:r>
          </a:p>
        </p:txBody>
      </p:sp>
      <p:sp>
        <p:nvSpPr>
          <p:cNvPr id="3" name="Content Placeholder 2">
            <a:extLst>
              <a:ext uri="{FF2B5EF4-FFF2-40B4-BE49-F238E27FC236}">
                <a16:creationId xmlns:a16="http://schemas.microsoft.com/office/drawing/2014/main" id="{47469604-BDB9-60E7-4E8D-47BD0D7F03D6}"/>
              </a:ext>
            </a:extLst>
          </p:cNvPr>
          <p:cNvSpPr>
            <a:spLocks noGrp="1"/>
          </p:cNvSpPr>
          <p:nvPr>
            <p:ph idx="1"/>
          </p:nvPr>
        </p:nvSpPr>
        <p:spPr/>
        <p:txBody>
          <a:bodyPr>
            <a:normAutofit fontScale="92500" lnSpcReduction="20000"/>
          </a:bodyPr>
          <a:lstStyle/>
          <a:p>
            <a:r>
              <a:rPr lang="en-US" dirty="0"/>
              <a:t>Concept</a:t>
            </a:r>
          </a:p>
          <a:p>
            <a:pPr lvl="1"/>
            <a:r>
              <a:rPr lang="en-US" dirty="0"/>
              <a:t>Product Owner and stakeholders communicate on the projects prioritize and features. They will manage the cost, completion time and requirements to make the project.</a:t>
            </a:r>
          </a:p>
          <a:p>
            <a:r>
              <a:rPr lang="en-US" dirty="0"/>
              <a:t>Inception</a:t>
            </a:r>
          </a:p>
          <a:p>
            <a:pPr lvl="1"/>
            <a:r>
              <a:rPr lang="en-US" dirty="0"/>
              <a:t>After making the concept the next step is inception. The scrum master will make a team of testers and developers to make the project. Before developing stages begins there should be a plan on making the project and set rules for the team to follow.</a:t>
            </a:r>
          </a:p>
          <a:p>
            <a:r>
              <a:rPr lang="en-US" dirty="0"/>
              <a:t>Iteration</a:t>
            </a:r>
          </a:p>
          <a:p>
            <a:pPr lvl="1"/>
            <a:r>
              <a:rPr lang="en-US" dirty="0"/>
              <a:t>This is the developing stage it is also the longest period of the development life cycle. In an agile approach the team will make a working product every sprint they picked in the user stories that takes a month or more depending on the project. </a:t>
            </a:r>
          </a:p>
          <a:p>
            <a:r>
              <a:rPr lang="en-US" dirty="0"/>
              <a:t>Testing</a:t>
            </a:r>
          </a:p>
          <a:p>
            <a:pPr lvl="1"/>
            <a:r>
              <a:rPr lang="en-US" dirty="0"/>
              <a:t>There is a testing every end of sprint for testers to check if the working product meets the required materials and features. If something is wrong or missing the testers will give it back to the developers to make changes and quickly solve the issues.</a:t>
            </a:r>
          </a:p>
          <a:p>
            <a:r>
              <a:rPr lang="en-US" dirty="0"/>
              <a:t>Release</a:t>
            </a:r>
          </a:p>
          <a:p>
            <a:pPr lvl="1"/>
            <a:r>
              <a:rPr lang="en-US" dirty="0"/>
              <a:t>After all the changing and adapting in the testing stage making the project ready to release to customers.</a:t>
            </a:r>
          </a:p>
          <a:p>
            <a:r>
              <a:rPr lang="en-US" dirty="0"/>
              <a:t>Review</a:t>
            </a:r>
          </a:p>
          <a:p>
            <a:pPr lvl="1"/>
            <a:r>
              <a:rPr lang="en-US" dirty="0"/>
              <a:t>Once the project is released to the customers the main task is to maintain the project. Making changes base on the customers need and stakeholders decisions.</a:t>
            </a:r>
          </a:p>
          <a:p>
            <a:pPr lvl="1"/>
            <a:endParaRPr lang="en-US" dirty="0"/>
          </a:p>
        </p:txBody>
      </p:sp>
    </p:spTree>
    <p:extLst>
      <p:ext uri="{BB962C8B-B14F-4D97-AF65-F5344CB8AC3E}">
        <p14:creationId xmlns:p14="http://schemas.microsoft.com/office/powerpoint/2010/main" val="35561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9BAA-1485-E78B-A80A-78BA941E53BB}"/>
              </a:ext>
            </a:extLst>
          </p:cNvPr>
          <p:cNvSpPr>
            <a:spLocks noGrp="1"/>
          </p:cNvSpPr>
          <p:nvPr>
            <p:ph type="title"/>
          </p:nvPr>
        </p:nvSpPr>
        <p:spPr/>
        <p:txBody>
          <a:bodyPr/>
          <a:lstStyle/>
          <a:p>
            <a:r>
              <a:rPr lang="en-US" dirty="0"/>
              <a:t>Development differences</a:t>
            </a:r>
          </a:p>
        </p:txBody>
      </p:sp>
      <p:sp>
        <p:nvSpPr>
          <p:cNvPr id="3" name="Text Placeholder 2">
            <a:extLst>
              <a:ext uri="{FF2B5EF4-FFF2-40B4-BE49-F238E27FC236}">
                <a16:creationId xmlns:a16="http://schemas.microsoft.com/office/drawing/2014/main" id="{544F0DBE-F045-3513-4732-394AFD4B9D6C}"/>
              </a:ext>
            </a:extLst>
          </p:cNvPr>
          <p:cNvSpPr>
            <a:spLocks noGrp="1"/>
          </p:cNvSpPr>
          <p:nvPr>
            <p:ph type="body" idx="1"/>
          </p:nvPr>
        </p:nvSpPr>
        <p:spPr/>
        <p:txBody>
          <a:bodyPr/>
          <a:lstStyle/>
          <a:p>
            <a:r>
              <a:rPr lang="en-US" dirty="0"/>
              <a:t>Agile</a:t>
            </a:r>
          </a:p>
        </p:txBody>
      </p:sp>
      <p:sp>
        <p:nvSpPr>
          <p:cNvPr id="4" name="Content Placeholder 3">
            <a:extLst>
              <a:ext uri="{FF2B5EF4-FFF2-40B4-BE49-F238E27FC236}">
                <a16:creationId xmlns:a16="http://schemas.microsoft.com/office/drawing/2014/main" id="{1AED2999-43F0-DFB8-CB02-9521C7B01082}"/>
              </a:ext>
            </a:extLst>
          </p:cNvPr>
          <p:cNvSpPr>
            <a:spLocks noGrp="1"/>
          </p:cNvSpPr>
          <p:nvPr>
            <p:ph sz="half" idx="2"/>
          </p:nvPr>
        </p:nvSpPr>
        <p:spPr/>
        <p:txBody>
          <a:bodyPr/>
          <a:lstStyle/>
          <a:p>
            <a:r>
              <a:rPr lang="en-US" dirty="0"/>
              <a:t>Adaptive approach.</a:t>
            </a:r>
          </a:p>
          <a:p>
            <a:r>
              <a:rPr lang="en-US" dirty="0"/>
              <a:t>Real time decision making based on actual events and information.</a:t>
            </a:r>
          </a:p>
          <a:p>
            <a:r>
              <a:rPr lang="en-US" dirty="0"/>
              <a:t>Make changes if something is wrong.</a:t>
            </a:r>
          </a:p>
          <a:p>
            <a:r>
              <a:rPr lang="en-US" dirty="0"/>
              <a:t>Present working software to stakeholders.</a:t>
            </a:r>
          </a:p>
          <a:p>
            <a:endParaRPr lang="en-US" dirty="0"/>
          </a:p>
        </p:txBody>
      </p:sp>
      <p:sp>
        <p:nvSpPr>
          <p:cNvPr id="5" name="Text Placeholder 4">
            <a:extLst>
              <a:ext uri="{FF2B5EF4-FFF2-40B4-BE49-F238E27FC236}">
                <a16:creationId xmlns:a16="http://schemas.microsoft.com/office/drawing/2014/main" id="{F357A201-BF8B-6EE9-5F18-06CAE39A5F22}"/>
              </a:ext>
            </a:extLst>
          </p:cNvPr>
          <p:cNvSpPr>
            <a:spLocks noGrp="1"/>
          </p:cNvSpPr>
          <p:nvPr>
            <p:ph type="body" sz="quarter" idx="3"/>
          </p:nvPr>
        </p:nvSpPr>
        <p:spPr/>
        <p:txBody>
          <a:bodyPr/>
          <a:lstStyle/>
          <a:p>
            <a:r>
              <a:rPr lang="en-US" dirty="0"/>
              <a:t>Waterfall</a:t>
            </a:r>
          </a:p>
        </p:txBody>
      </p:sp>
      <p:sp>
        <p:nvSpPr>
          <p:cNvPr id="6" name="Content Placeholder 5">
            <a:extLst>
              <a:ext uri="{FF2B5EF4-FFF2-40B4-BE49-F238E27FC236}">
                <a16:creationId xmlns:a16="http://schemas.microsoft.com/office/drawing/2014/main" id="{24542D66-2B87-8B40-F5E4-5F1E07049227}"/>
              </a:ext>
            </a:extLst>
          </p:cNvPr>
          <p:cNvSpPr>
            <a:spLocks noGrp="1"/>
          </p:cNvSpPr>
          <p:nvPr>
            <p:ph sz="quarter" idx="4"/>
          </p:nvPr>
        </p:nvSpPr>
        <p:spPr/>
        <p:txBody>
          <a:bodyPr/>
          <a:lstStyle/>
          <a:p>
            <a:r>
              <a:rPr lang="en-US" dirty="0"/>
              <a:t>Plan Driven.</a:t>
            </a:r>
          </a:p>
          <a:p>
            <a:r>
              <a:rPr lang="en-US" dirty="0"/>
              <a:t>Methods that is linear and sequential, follow the planned decisions, no changes.</a:t>
            </a:r>
          </a:p>
          <a:p>
            <a:r>
              <a:rPr lang="en-US" dirty="0"/>
              <a:t>Once the step is done it will go to the next.</a:t>
            </a:r>
          </a:p>
          <a:p>
            <a:r>
              <a:rPr lang="en-US" dirty="0"/>
              <a:t>Presents comprehensive documents.</a:t>
            </a:r>
          </a:p>
        </p:txBody>
      </p:sp>
    </p:spTree>
    <p:extLst>
      <p:ext uri="{BB962C8B-B14F-4D97-AF65-F5344CB8AC3E}">
        <p14:creationId xmlns:p14="http://schemas.microsoft.com/office/powerpoint/2010/main" val="28537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F718-D599-3563-2936-ED1D19D07629}"/>
              </a:ext>
            </a:extLst>
          </p:cNvPr>
          <p:cNvSpPr>
            <a:spLocks noGrp="1"/>
          </p:cNvSpPr>
          <p:nvPr>
            <p:ph type="title"/>
          </p:nvPr>
        </p:nvSpPr>
        <p:spPr/>
        <p:txBody>
          <a:bodyPr/>
          <a:lstStyle/>
          <a:p>
            <a:r>
              <a:rPr lang="en-US" dirty="0"/>
              <a:t>What Development to Use?</a:t>
            </a:r>
          </a:p>
        </p:txBody>
      </p:sp>
      <p:sp>
        <p:nvSpPr>
          <p:cNvPr id="3" name="Text Placeholder 2">
            <a:extLst>
              <a:ext uri="{FF2B5EF4-FFF2-40B4-BE49-F238E27FC236}">
                <a16:creationId xmlns:a16="http://schemas.microsoft.com/office/drawing/2014/main" id="{0CA70E32-9009-3802-4429-F0CD5B4005D0}"/>
              </a:ext>
            </a:extLst>
          </p:cNvPr>
          <p:cNvSpPr>
            <a:spLocks noGrp="1"/>
          </p:cNvSpPr>
          <p:nvPr>
            <p:ph type="body" idx="1"/>
          </p:nvPr>
        </p:nvSpPr>
        <p:spPr/>
        <p:txBody>
          <a:bodyPr/>
          <a:lstStyle/>
          <a:p>
            <a:r>
              <a:rPr lang="en-US" dirty="0"/>
              <a:t>Agile</a:t>
            </a:r>
          </a:p>
        </p:txBody>
      </p:sp>
      <p:sp>
        <p:nvSpPr>
          <p:cNvPr id="4" name="Content Placeholder 3">
            <a:extLst>
              <a:ext uri="{FF2B5EF4-FFF2-40B4-BE49-F238E27FC236}">
                <a16:creationId xmlns:a16="http://schemas.microsoft.com/office/drawing/2014/main" id="{13CA5F30-4188-6AE8-3E5A-0CF51852CE4A}"/>
              </a:ext>
            </a:extLst>
          </p:cNvPr>
          <p:cNvSpPr>
            <a:spLocks noGrp="1"/>
          </p:cNvSpPr>
          <p:nvPr>
            <p:ph sz="half" idx="2"/>
          </p:nvPr>
        </p:nvSpPr>
        <p:spPr/>
        <p:txBody>
          <a:bodyPr/>
          <a:lstStyle/>
          <a:p>
            <a:r>
              <a:rPr lang="en-US" dirty="0"/>
              <a:t>A project that requires changes overtime.</a:t>
            </a:r>
          </a:p>
          <a:p>
            <a:r>
              <a:rPr lang="en-US" dirty="0"/>
              <a:t>An example is a traveling website. The discounted and promo packages will depend on social media trends, weather and seasons.</a:t>
            </a:r>
          </a:p>
          <a:p>
            <a:endParaRPr lang="en-US" dirty="0"/>
          </a:p>
        </p:txBody>
      </p:sp>
      <p:sp>
        <p:nvSpPr>
          <p:cNvPr id="5" name="Text Placeholder 4">
            <a:extLst>
              <a:ext uri="{FF2B5EF4-FFF2-40B4-BE49-F238E27FC236}">
                <a16:creationId xmlns:a16="http://schemas.microsoft.com/office/drawing/2014/main" id="{1A43DEAC-9345-03A5-A85B-939A8C56E40B}"/>
              </a:ext>
            </a:extLst>
          </p:cNvPr>
          <p:cNvSpPr>
            <a:spLocks noGrp="1"/>
          </p:cNvSpPr>
          <p:nvPr>
            <p:ph type="body" sz="quarter" idx="3"/>
          </p:nvPr>
        </p:nvSpPr>
        <p:spPr/>
        <p:txBody>
          <a:bodyPr/>
          <a:lstStyle/>
          <a:p>
            <a:r>
              <a:rPr lang="en-US" dirty="0"/>
              <a:t>Waterfall</a:t>
            </a:r>
          </a:p>
        </p:txBody>
      </p:sp>
      <p:sp>
        <p:nvSpPr>
          <p:cNvPr id="6" name="Content Placeholder 5">
            <a:extLst>
              <a:ext uri="{FF2B5EF4-FFF2-40B4-BE49-F238E27FC236}">
                <a16:creationId xmlns:a16="http://schemas.microsoft.com/office/drawing/2014/main" id="{8678E937-7CEE-BD53-7740-38C159B7A0CF}"/>
              </a:ext>
            </a:extLst>
          </p:cNvPr>
          <p:cNvSpPr>
            <a:spLocks noGrp="1"/>
          </p:cNvSpPr>
          <p:nvPr>
            <p:ph sz="quarter" idx="4"/>
          </p:nvPr>
        </p:nvSpPr>
        <p:spPr/>
        <p:txBody>
          <a:bodyPr/>
          <a:lstStyle/>
          <a:p>
            <a:r>
              <a:rPr lang="en-US" dirty="0"/>
              <a:t>A project that is fully detailed and know what to expect. For example, manufacturing. Knowing what and how many materials needed is great in a waterfall development. </a:t>
            </a:r>
          </a:p>
        </p:txBody>
      </p:sp>
    </p:spTree>
    <p:extLst>
      <p:ext uri="{BB962C8B-B14F-4D97-AF65-F5344CB8AC3E}">
        <p14:creationId xmlns:p14="http://schemas.microsoft.com/office/powerpoint/2010/main" val="319041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2E10-676F-821C-B50E-2041BD3FD72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9E7FB3-4F3C-5902-C01F-4870290FF594}"/>
              </a:ext>
            </a:extLst>
          </p:cNvPr>
          <p:cNvSpPr>
            <a:spLocks noGrp="1"/>
          </p:cNvSpPr>
          <p:nvPr>
            <p:ph idx="1"/>
          </p:nvPr>
        </p:nvSpPr>
        <p:spPr/>
        <p:txBody>
          <a:bodyPr/>
          <a:lstStyle/>
          <a:p>
            <a:r>
              <a:rPr lang="en-US" dirty="0"/>
              <a:t>Charles G. Cobb. (2015). </a:t>
            </a:r>
            <a:r>
              <a:rPr lang="en-US" b="0" i="1" dirty="0">
                <a:solidFill>
                  <a:srgbClr val="000000"/>
                </a:solidFill>
                <a:effectLst/>
                <a:latin typeface="Helvetica" panose="020B0604020202020204" pitchFamily="34" charset="0"/>
              </a:rPr>
              <a:t>The Project Manager's Guide to Mastering Agile : Principles and Practices for an Adaptive Approach. </a:t>
            </a:r>
          </a:p>
          <a:p>
            <a:r>
              <a:rPr lang="en-US" dirty="0" err="1"/>
              <a:t>Dziuba</a:t>
            </a:r>
            <a:r>
              <a:rPr lang="en-US" dirty="0"/>
              <a:t>, A. (2023, April 6). </a:t>
            </a:r>
            <a:r>
              <a:rPr lang="en-US" i="1" dirty="0"/>
              <a:t>Navigating the Agile Software Development Life Cycle: Phases, Tools, Roadmap</a:t>
            </a:r>
            <a:r>
              <a:rPr lang="en-US" dirty="0"/>
              <a:t>. Relevant. Retrieved August 13, 2023, from </a:t>
            </a:r>
            <a:r>
              <a:rPr lang="en-US" dirty="0">
                <a:hlinkClick r:id="rId2"/>
              </a:rPr>
              <a:t>https://relevant.software/blog/agile-software-development-lifecycle-phases-explained/#Key_6_Stages_of_the_Agile_Development_Life_Cycle</a:t>
            </a:r>
            <a:endParaRPr lang="en-US" dirty="0"/>
          </a:p>
          <a:p>
            <a:endParaRPr lang="en-US" b="0" i="1" dirty="0">
              <a:solidFill>
                <a:srgbClr val="000000"/>
              </a:solidFill>
              <a:effectLst/>
              <a:latin typeface="Helvetica" panose="020B0604020202020204" pitchFamily="34" charset="0"/>
            </a:endParaRPr>
          </a:p>
          <a:p>
            <a:endParaRPr lang="en-US" i="1" dirty="0"/>
          </a:p>
        </p:txBody>
      </p:sp>
    </p:spTree>
    <p:extLst>
      <p:ext uri="{BB962C8B-B14F-4D97-AF65-F5344CB8AC3E}">
        <p14:creationId xmlns:p14="http://schemas.microsoft.com/office/powerpoint/2010/main" val="467384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{90FA1390-443B-4F4A-AF97-877C94E7E38A}tf56219246_win32</Template>
  <TotalTime>89</TotalTime>
  <Words>641</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Avenir Next LT Pro</vt:lpstr>
      <vt:lpstr>Avenir Next LT Pro Light</vt:lpstr>
      <vt:lpstr>Garamond</vt:lpstr>
      <vt:lpstr>Helvetica</vt:lpstr>
      <vt:lpstr>SavonVTI</vt:lpstr>
      <vt:lpstr>Transitioning to agile</vt:lpstr>
      <vt:lpstr>Scrum Roles</vt:lpstr>
      <vt:lpstr>SDLC in Agile</vt:lpstr>
      <vt:lpstr>Development differences</vt:lpstr>
      <vt:lpstr>What Development to Use?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Transitioning to agile</dc:title>
  <dc:creator>Angelo Mangalindan</dc:creator>
  <cp:lastModifiedBy>Angelo Mangalindan</cp:lastModifiedBy>
  <cp:revision>3</cp:revision>
  <dcterms:created xsi:type="dcterms:W3CDTF">2023-08-14T06:00:50Z</dcterms:created>
  <dcterms:modified xsi:type="dcterms:W3CDTF">2023-08-14T07:30:32Z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