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Ubuntu"/>
      <p:regular r:id="rId62"/>
      <p:bold r:id="rId63"/>
      <p:italic r:id="rId64"/>
      <p:boldItalic r:id="rId65"/>
    </p:embeddedFont>
    <p:embeddedFont>
      <p:font typeface="Ubuntu Medium"/>
      <p:regular r:id="rId66"/>
      <p:bold r:id="rId67"/>
      <p:italic r:id="rId68"/>
      <p:boldItalic r:id="rId69"/>
    </p:embeddedFont>
    <p:embeddedFont>
      <p:font typeface="Ubuntu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UbuntuMono-boldItalic.fntdata"/><Relationship Id="rId72" Type="http://schemas.openxmlformats.org/officeDocument/2006/relationships/font" Target="fonts/Ubuntu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UbuntuMono-bold.fntdata"/><Relationship Id="rId70" Type="http://schemas.openxmlformats.org/officeDocument/2006/relationships/font" Target="fonts/Ubuntu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Ubuntu-italic.fntdata"/><Relationship Id="rId63" Type="http://schemas.openxmlformats.org/officeDocument/2006/relationships/font" Target="fonts/Ubuntu-bold.fntdata"/><Relationship Id="rId22" Type="http://schemas.openxmlformats.org/officeDocument/2006/relationships/slide" Target="slides/slide17.xml"/><Relationship Id="rId66" Type="http://schemas.openxmlformats.org/officeDocument/2006/relationships/font" Target="fonts/UbuntuMedium-regular.fntdata"/><Relationship Id="rId21" Type="http://schemas.openxmlformats.org/officeDocument/2006/relationships/slide" Target="slides/slide16.xml"/><Relationship Id="rId65" Type="http://schemas.openxmlformats.org/officeDocument/2006/relationships/font" Target="fonts/Ubuntu-boldItalic.fntdata"/><Relationship Id="rId24" Type="http://schemas.openxmlformats.org/officeDocument/2006/relationships/slide" Target="slides/slide19.xml"/><Relationship Id="rId68" Type="http://schemas.openxmlformats.org/officeDocument/2006/relationships/font" Target="fonts/UbuntuMedium-italic.fntdata"/><Relationship Id="rId23" Type="http://schemas.openxmlformats.org/officeDocument/2006/relationships/slide" Target="slides/slide18.xml"/><Relationship Id="rId67" Type="http://schemas.openxmlformats.org/officeDocument/2006/relationships/font" Target="fonts/UbuntuMedium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Medium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b6764a5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b6764a5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d689de4d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d689de4d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e965a59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e965a59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e965a59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e965a59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d689de4d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d689de4d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d689de4d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d689de4d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d689de4d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d689de4d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d689de4d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d689de4d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e4e3e7300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e4e3e7300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e3ae7d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e3ae7d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e3ae7d61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e3ae7d61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689de4d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689de4d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e3ae7d6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e3ae7d6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e3ae7d61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ce3ae7d61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e3ae7d61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e3ae7d61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ce3ae7d61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ce3ae7d61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ce4e3e730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ce4e3e730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ce5438b6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ce5438b6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ce5438b6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ce5438b6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ce5438b6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ce5438b6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ce5438b6f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ce5438b6f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ce5438b6f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ce5438b6f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3ae7d61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e3ae7d61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ce5438b6f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ce5438b6f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ce3ae7d616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ce3ae7d616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cd689de4d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cd689de4d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cd689de4d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cd689de4d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cd689de4d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cd689de4d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cd689de4d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cd689de4d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cd689de4d3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cd689de4d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cd689de4d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cd689de4d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cd689de4d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cd689de4d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ce4e3e73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ce4e3e73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beec604b2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beec604b2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ce4e3e73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ce4e3e73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ce4e3e73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ce4e3e73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ce4e3e73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ce4e3e7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cd689de4d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cd689de4d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ce3ae7d616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ce3ae7d616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cdfd122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cdfd122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cd689de4d3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cd689de4d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&lt;= 3.5 years: Immediately classified as high value, indicating newer customers bring in more profits, newer customers need more equipment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3.5 years: Job industry played a significant role. Those in the Manufacturing and Financial sector contributed the most to the years profits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7.5 years: Those that do not own a car are more likely to be high value customers over time.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ce4e3e730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ce4e3e730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cdfd1226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cdfd1226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ce4e3e730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ce4e3e730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689de4d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689de4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cd689de4d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cd689de4d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ce4e3e7300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ce4e3e730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ce4e3e730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ce4e3e730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ce4e3e730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ce4e3e730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ce4e3e7300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ce4e3e730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ce4e3e7300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ce4e3e7300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buntu"/>
              <a:buAutoNum type="arabicPeriod"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Start promotions for specific bike types leading up to their spike in sales.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buntu"/>
              <a:buAutoNum type="arabicPeriod"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Consider introducing New Customer Benefits and Loyalty programs 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buntu"/>
              <a:buAutoNum type="arabicPeriod"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Tailor marketing campaigns to high-value customers and those in the financial and manufacturing industries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buntu"/>
              <a:buAutoNum type="arabicPeriod"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 you would like to expand your customer-base, use the clustering results to understand who you are targeting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ce4e3e73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ce4e3e73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b6764a5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b6764a5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d689de4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d689de4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d689de4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d689de4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d689de4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d689de4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9C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968280">
            <a:off x="5688115" y="-309223"/>
            <a:ext cx="3629171" cy="34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1968280">
            <a:off x="-442862" y="-182857"/>
            <a:ext cx="3629171" cy="414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354150" y="812000"/>
            <a:ext cx="9852300" cy="2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142950" y="3095075"/>
            <a:ext cx="9429900" cy="2048400"/>
          </a:xfrm>
          <a:prstGeom prst="rect">
            <a:avLst/>
          </a:prstGeom>
          <a:solidFill>
            <a:srgbClr val="F0F0F0"/>
          </a:solidFill>
          <a:ln cap="flat" cmpd="sng" w="38100">
            <a:solidFill>
              <a:srgbClr val="CBC6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038200" y="3678575"/>
            <a:ext cx="5067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327300" y="3580925"/>
            <a:ext cx="9798600" cy="1725300"/>
          </a:xfrm>
          <a:prstGeom prst="rect">
            <a:avLst/>
          </a:prstGeom>
          <a:solidFill>
            <a:srgbClr val="D0CECC"/>
          </a:solidFill>
          <a:ln cap="flat" cmpd="sng" w="38100">
            <a:solidFill>
              <a:srgbClr val="CBC6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327300" y="4579225"/>
            <a:ext cx="9798600" cy="1259100"/>
          </a:xfrm>
          <a:prstGeom prst="rect">
            <a:avLst/>
          </a:prstGeom>
          <a:solidFill>
            <a:srgbClr val="16161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7472058" y="-1167473"/>
            <a:ext cx="4361700" cy="4433700"/>
            <a:chOff x="-1026167" y="119377"/>
            <a:chExt cx="4361700" cy="4433700"/>
          </a:xfrm>
        </p:grpSpPr>
        <p:sp>
          <p:nvSpPr>
            <p:cNvPr id="62" name="Google Shape;62;p13"/>
            <p:cNvSpPr/>
            <p:nvPr/>
          </p:nvSpPr>
          <p:spPr>
            <a:xfrm>
              <a:off x="-1026167" y="119377"/>
              <a:ext cx="4361700" cy="4433700"/>
            </a:xfrm>
            <a:prstGeom prst="ellipse">
              <a:avLst/>
            </a:prstGeom>
            <a:noFill/>
            <a:ln cap="flat" cmpd="sng" w="228600">
              <a:solidFill>
                <a:srgbClr val="071A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3"/>
            <p:cNvGrpSpPr/>
            <p:nvPr/>
          </p:nvGrpSpPr>
          <p:grpSpPr>
            <a:xfrm>
              <a:off x="-1026053" y="259908"/>
              <a:ext cx="4361586" cy="4152625"/>
              <a:chOff x="3548928" y="1738808"/>
              <a:chExt cx="2337900" cy="2176200"/>
            </a:xfrm>
          </p:grpSpPr>
          <p:cxnSp>
            <p:nvCxnSpPr>
              <p:cNvPr id="64" name="Google Shape;64;p13"/>
              <p:cNvCxnSpPr>
                <a:stCxn id="62" idx="6"/>
                <a:endCxn id="62" idx="2"/>
              </p:cNvCxnSpPr>
              <p:nvPr/>
            </p:nvCxnSpPr>
            <p:spPr>
              <a:xfrm rot="10800000">
                <a:off x="3548928" y="2826912"/>
                <a:ext cx="2337900" cy="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13"/>
              <p:cNvCxnSpPr/>
              <p:nvPr/>
            </p:nvCxnSpPr>
            <p:spPr>
              <a:xfrm rot="10800000">
                <a:off x="4340906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13"/>
              <p:cNvCxnSpPr/>
              <p:nvPr/>
            </p:nvCxnSpPr>
            <p:spPr>
              <a:xfrm flipH="1" rot="10800000">
                <a:off x="4340887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13"/>
              <p:cNvCxnSpPr/>
              <p:nvPr/>
            </p:nvCxnSpPr>
            <p:spPr>
              <a:xfrm flipH="1" rot="10800000">
                <a:off x="3730953" y="2154190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3730953" y="2154421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9" name="Google Shape;69;p13"/>
          <p:cNvGrpSpPr/>
          <p:nvPr/>
        </p:nvGrpSpPr>
        <p:grpSpPr>
          <a:xfrm>
            <a:off x="7319658" y="-1145523"/>
            <a:ext cx="4361700" cy="4433700"/>
            <a:chOff x="-1026167" y="119377"/>
            <a:chExt cx="4361700" cy="4433700"/>
          </a:xfrm>
        </p:grpSpPr>
        <p:sp>
          <p:nvSpPr>
            <p:cNvPr id="70" name="Google Shape;70;p13"/>
            <p:cNvSpPr/>
            <p:nvPr/>
          </p:nvSpPr>
          <p:spPr>
            <a:xfrm>
              <a:off x="-1026167" y="119377"/>
              <a:ext cx="4361700" cy="4433700"/>
            </a:xfrm>
            <a:prstGeom prst="ellipse">
              <a:avLst/>
            </a:prstGeom>
            <a:noFill/>
            <a:ln cap="flat" cmpd="sng" w="228600">
              <a:solidFill>
                <a:srgbClr val="142F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13"/>
            <p:cNvGrpSpPr/>
            <p:nvPr/>
          </p:nvGrpSpPr>
          <p:grpSpPr>
            <a:xfrm>
              <a:off x="-1026053" y="259908"/>
              <a:ext cx="4361586" cy="4152625"/>
              <a:chOff x="3548928" y="1738808"/>
              <a:chExt cx="2337900" cy="2176200"/>
            </a:xfrm>
          </p:grpSpPr>
          <p:cxnSp>
            <p:nvCxnSpPr>
              <p:cNvPr id="72" name="Google Shape;72;p13"/>
              <p:cNvCxnSpPr>
                <a:stCxn id="70" idx="6"/>
                <a:endCxn id="70" idx="2"/>
              </p:cNvCxnSpPr>
              <p:nvPr/>
            </p:nvCxnSpPr>
            <p:spPr>
              <a:xfrm rot="10800000">
                <a:off x="3548928" y="2826912"/>
                <a:ext cx="2337900" cy="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4340906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13"/>
              <p:cNvCxnSpPr/>
              <p:nvPr/>
            </p:nvCxnSpPr>
            <p:spPr>
              <a:xfrm flipH="1" rot="10800000">
                <a:off x="4340887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3"/>
              <p:cNvCxnSpPr/>
              <p:nvPr/>
            </p:nvCxnSpPr>
            <p:spPr>
              <a:xfrm flipH="1" rot="10800000">
                <a:off x="3730953" y="2154190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13"/>
              <p:cNvCxnSpPr/>
              <p:nvPr/>
            </p:nvCxnSpPr>
            <p:spPr>
              <a:xfrm>
                <a:off x="3730953" y="2154421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7" name="Google Shape;77;p13"/>
          <p:cNvGrpSpPr/>
          <p:nvPr/>
        </p:nvGrpSpPr>
        <p:grpSpPr>
          <a:xfrm>
            <a:off x="-2448692" y="-1123573"/>
            <a:ext cx="4361700" cy="4433700"/>
            <a:chOff x="-1026167" y="119377"/>
            <a:chExt cx="4361700" cy="4433700"/>
          </a:xfrm>
        </p:grpSpPr>
        <p:sp>
          <p:nvSpPr>
            <p:cNvPr id="78" name="Google Shape;78;p13"/>
            <p:cNvSpPr/>
            <p:nvPr/>
          </p:nvSpPr>
          <p:spPr>
            <a:xfrm>
              <a:off x="-1026167" y="119377"/>
              <a:ext cx="4361700" cy="4433700"/>
            </a:xfrm>
            <a:prstGeom prst="ellipse">
              <a:avLst/>
            </a:prstGeom>
            <a:noFill/>
            <a:ln cap="flat" cmpd="sng" w="228600">
              <a:solidFill>
                <a:srgbClr val="071A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3"/>
            <p:cNvGrpSpPr/>
            <p:nvPr/>
          </p:nvGrpSpPr>
          <p:grpSpPr>
            <a:xfrm>
              <a:off x="-1026053" y="259908"/>
              <a:ext cx="4361586" cy="4152625"/>
              <a:chOff x="3548928" y="1738808"/>
              <a:chExt cx="2337900" cy="2176200"/>
            </a:xfrm>
          </p:grpSpPr>
          <p:cxnSp>
            <p:nvCxnSpPr>
              <p:cNvPr id="80" name="Google Shape;80;p13"/>
              <p:cNvCxnSpPr>
                <a:stCxn id="78" idx="6"/>
                <a:endCxn id="78" idx="2"/>
              </p:cNvCxnSpPr>
              <p:nvPr/>
            </p:nvCxnSpPr>
            <p:spPr>
              <a:xfrm rot="10800000">
                <a:off x="3548928" y="2826912"/>
                <a:ext cx="2337900" cy="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4340906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flipH="1" rot="10800000">
                <a:off x="4340887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flipH="1" rot="10800000">
                <a:off x="3730953" y="2154190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>
                <a:off x="3730953" y="2154421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071A2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5" name="Google Shape;85;p13"/>
          <p:cNvGrpSpPr/>
          <p:nvPr/>
        </p:nvGrpSpPr>
        <p:grpSpPr>
          <a:xfrm>
            <a:off x="-2601317" y="-1145523"/>
            <a:ext cx="4361700" cy="4433700"/>
            <a:chOff x="-1026167" y="119377"/>
            <a:chExt cx="4361700" cy="4433700"/>
          </a:xfrm>
        </p:grpSpPr>
        <p:sp>
          <p:nvSpPr>
            <p:cNvPr id="86" name="Google Shape;86;p13"/>
            <p:cNvSpPr/>
            <p:nvPr/>
          </p:nvSpPr>
          <p:spPr>
            <a:xfrm>
              <a:off x="-1026167" y="119377"/>
              <a:ext cx="4361700" cy="4433700"/>
            </a:xfrm>
            <a:prstGeom prst="ellipse">
              <a:avLst/>
            </a:prstGeom>
            <a:noFill/>
            <a:ln cap="flat" cmpd="sng" w="228600">
              <a:solidFill>
                <a:srgbClr val="142F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3"/>
            <p:cNvGrpSpPr/>
            <p:nvPr/>
          </p:nvGrpSpPr>
          <p:grpSpPr>
            <a:xfrm>
              <a:off x="-1026053" y="259908"/>
              <a:ext cx="4361586" cy="4152625"/>
              <a:chOff x="3548928" y="1738808"/>
              <a:chExt cx="2337900" cy="2176200"/>
            </a:xfrm>
          </p:grpSpPr>
          <p:cxnSp>
            <p:nvCxnSpPr>
              <p:cNvPr id="88" name="Google Shape;88;p13"/>
              <p:cNvCxnSpPr>
                <a:stCxn id="86" idx="6"/>
                <a:endCxn id="86" idx="2"/>
              </p:cNvCxnSpPr>
              <p:nvPr/>
            </p:nvCxnSpPr>
            <p:spPr>
              <a:xfrm rot="10800000">
                <a:off x="3548928" y="2826912"/>
                <a:ext cx="2337900" cy="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 rot="10800000">
                <a:off x="4340906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 flipH="1" rot="10800000">
                <a:off x="4340887" y="1738808"/>
                <a:ext cx="753900" cy="2176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3"/>
              <p:cNvCxnSpPr/>
              <p:nvPr/>
            </p:nvCxnSpPr>
            <p:spPr>
              <a:xfrm flipH="1" rot="10800000">
                <a:off x="3730953" y="2154190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3"/>
              <p:cNvCxnSpPr/>
              <p:nvPr/>
            </p:nvCxnSpPr>
            <p:spPr>
              <a:xfrm>
                <a:off x="3730953" y="2154421"/>
                <a:ext cx="1973700" cy="1345200"/>
              </a:xfrm>
              <a:prstGeom prst="straightConnector1">
                <a:avLst/>
              </a:prstGeom>
              <a:noFill/>
              <a:ln cap="flat" cmpd="sng" w="228600">
                <a:solidFill>
                  <a:srgbClr val="142F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3" name="Google Shape;93;p13"/>
          <p:cNvSpPr/>
          <p:nvPr/>
        </p:nvSpPr>
        <p:spPr>
          <a:xfrm>
            <a:off x="-14850" y="5067875"/>
            <a:ext cx="998400" cy="2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072800" y="5067875"/>
            <a:ext cx="998400" cy="2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8160450" y="5067875"/>
            <a:ext cx="998400" cy="2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-68850" y="3622250"/>
            <a:ext cx="92277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001427"/>
                </a:solidFill>
                <a:latin typeface="Ubuntu"/>
                <a:ea typeface="Ubuntu"/>
                <a:cs typeface="Ubuntu"/>
                <a:sym typeface="Ubuntu"/>
              </a:rPr>
              <a:t>DSBA/MBAD 6276 - Strategic Business Analytics</a:t>
            </a:r>
            <a:endParaRPr b="1" sz="2100">
              <a:solidFill>
                <a:srgbClr val="00142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by Eric Chaves, Gavin Ciganek, Lara Kretschmer, Joshua Nguyen, Jessica Ricks</a:t>
            </a:r>
            <a:endParaRPr i="1" sz="19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142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398475" y="387500"/>
            <a:ext cx="4275900" cy="160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1427"/>
                </a:solidFill>
                <a:latin typeface="Ubuntu"/>
                <a:ea typeface="Ubuntu"/>
                <a:cs typeface="Ubuntu"/>
                <a:sym typeface="Ubuntu"/>
              </a:rPr>
              <a:t>BUSINESS ANALYSIS TEAM PROJECT</a:t>
            </a:r>
            <a:endParaRPr b="1" sz="3100">
              <a:solidFill>
                <a:srgbClr val="00142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99 Bikes</a:t>
            </a:r>
            <a:endParaRPr b="1" i="1" sz="2500">
              <a:solidFill>
                <a:srgbClr val="659C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904600" y="3113820"/>
            <a:ext cx="0" cy="459600"/>
          </a:xfrm>
          <a:prstGeom prst="straightConnector1">
            <a:avLst/>
          </a:prstGeom>
          <a:noFill/>
          <a:ln cap="flat" cmpd="sng" w="28575">
            <a:solidFill>
              <a:srgbClr val="CBC6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2398475" y="3100378"/>
            <a:ext cx="1200" cy="488100"/>
          </a:xfrm>
          <a:prstGeom prst="straightConnector1">
            <a:avLst/>
          </a:prstGeom>
          <a:noFill/>
          <a:ln cap="flat" cmpd="sng" w="28575">
            <a:solidFill>
              <a:srgbClr val="CBC6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4072800" y="3100378"/>
            <a:ext cx="9000" cy="495600"/>
          </a:xfrm>
          <a:prstGeom prst="straightConnector1">
            <a:avLst/>
          </a:prstGeom>
          <a:noFill/>
          <a:ln cap="flat" cmpd="sng" w="28575">
            <a:solidFill>
              <a:srgbClr val="CBC6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5884350" y="3100378"/>
            <a:ext cx="6900" cy="488100"/>
          </a:xfrm>
          <a:prstGeom prst="straightConnector1">
            <a:avLst/>
          </a:prstGeom>
          <a:noFill/>
          <a:ln cap="flat" cmpd="sng" w="28575">
            <a:solidFill>
              <a:srgbClr val="CBC6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7472050" y="3100378"/>
            <a:ext cx="18900" cy="480600"/>
          </a:xfrm>
          <a:prstGeom prst="straightConnector1">
            <a:avLst/>
          </a:prstGeom>
          <a:noFill/>
          <a:ln cap="flat" cmpd="sng" w="28575">
            <a:solidFill>
              <a:srgbClr val="CBC6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247775" y="754413"/>
            <a:ext cx="411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“How can we adjust our marketing strategy based on our 2017 sales data to increase sales?  </a:t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974838" y="2635800"/>
            <a:ext cx="94200" cy="19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 rot="5400000">
            <a:off x="2238904" y="3308250"/>
            <a:ext cx="94200" cy="26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3"/>
          <p:cNvCxnSpPr/>
          <p:nvPr/>
        </p:nvCxnSpPr>
        <p:spPr>
          <a:xfrm flipH="1" rot="10800000">
            <a:off x="1069054" y="3318600"/>
            <a:ext cx="616800" cy="12537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/>
          <p:nvPr/>
        </p:nvCxnSpPr>
        <p:spPr>
          <a:xfrm rot="10800000">
            <a:off x="1650450" y="3336150"/>
            <a:ext cx="638400" cy="3105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/>
          <p:nvPr/>
        </p:nvCxnSpPr>
        <p:spPr>
          <a:xfrm flipH="1">
            <a:off x="2288725" y="3082475"/>
            <a:ext cx="1058700" cy="5643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3"/>
          <p:cNvSpPr/>
          <p:nvPr/>
        </p:nvSpPr>
        <p:spPr>
          <a:xfrm rot="-1417763">
            <a:off x="2278969" y="3628774"/>
            <a:ext cx="52393" cy="50108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 rot="1611487">
            <a:off x="2247452" y="3628763"/>
            <a:ext cx="52459" cy="50179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2268275" y="3626150"/>
            <a:ext cx="34200" cy="4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2282400" y="3644375"/>
            <a:ext cx="13800" cy="42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rot="3775675">
            <a:off x="3281559" y="2925297"/>
            <a:ext cx="242578" cy="258006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</a:t>
            </a: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226975" y="1030575"/>
            <a:ext cx="411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“What trends do we see in our bike sales data for 2017?”</a:t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974838" y="2635800"/>
            <a:ext cx="94200" cy="19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 rot="5400000">
            <a:off x="2238904" y="3308250"/>
            <a:ext cx="94200" cy="26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5"/>
          <p:cNvCxnSpPr/>
          <p:nvPr/>
        </p:nvCxnSpPr>
        <p:spPr>
          <a:xfrm flipH="1" rot="10800000">
            <a:off x="1069054" y="3318600"/>
            <a:ext cx="616800" cy="12537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 rot="10800000">
            <a:off x="1650450" y="3336150"/>
            <a:ext cx="638400" cy="3105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 flipH="1">
            <a:off x="2288725" y="3082475"/>
            <a:ext cx="1058700" cy="5643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5"/>
          <p:cNvSpPr/>
          <p:nvPr/>
        </p:nvSpPr>
        <p:spPr>
          <a:xfrm rot="-1417763">
            <a:off x="2278969" y="3628774"/>
            <a:ext cx="52393" cy="50108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 rot="1611487">
            <a:off x="2247452" y="3628763"/>
            <a:ext cx="52459" cy="50179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2268275" y="3626150"/>
            <a:ext cx="34200" cy="4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2282400" y="3644375"/>
            <a:ext cx="13800" cy="42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rot="3775675">
            <a:off x="3281559" y="2925297"/>
            <a:ext cx="242578" cy="258006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</a:t>
            </a: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226975" y="1030575"/>
            <a:ext cx="411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“What trends do we see in our bike sales data for 2017?”</a:t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974838" y="2635800"/>
            <a:ext cx="94200" cy="19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 rot="5400000">
            <a:off x="2238904" y="3308250"/>
            <a:ext cx="94200" cy="26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6"/>
          <p:cNvCxnSpPr/>
          <p:nvPr/>
        </p:nvCxnSpPr>
        <p:spPr>
          <a:xfrm flipH="1" rot="10800000">
            <a:off x="1069054" y="3318600"/>
            <a:ext cx="616800" cy="12537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/>
          <p:nvPr/>
        </p:nvCxnSpPr>
        <p:spPr>
          <a:xfrm rot="10800000">
            <a:off x="1650450" y="3336150"/>
            <a:ext cx="638400" cy="3105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/>
          <p:nvPr/>
        </p:nvCxnSpPr>
        <p:spPr>
          <a:xfrm flipH="1">
            <a:off x="2288725" y="3082475"/>
            <a:ext cx="1058700" cy="5643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6"/>
          <p:cNvSpPr/>
          <p:nvPr/>
        </p:nvSpPr>
        <p:spPr>
          <a:xfrm rot="-1417763">
            <a:off x="2278969" y="3628774"/>
            <a:ext cx="52393" cy="50108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 rot="1611487">
            <a:off x="2247452" y="3628763"/>
            <a:ext cx="52459" cy="50179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268275" y="3626150"/>
            <a:ext cx="34200" cy="4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282400" y="3644375"/>
            <a:ext cx="13800" cy="42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 rot="3775675">
            <a:off x="3281559" y="2925297"/>
            <a:ext cx="242578" cy="258006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46759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RESEARCH OBJECTIVES</a:t>
            </a:r>
            <a:endParaRPr b="1" sz="26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</a:t>
            </a: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226975" y="1030575"/>
            <a:ext cx="4114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“What trends do we see in our bike sales data for 2017?”</a:t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974838" y="2635800"/>
            <a:ext cx="94200" cy="19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 rot="5400000">
            <a:off x="2238904" y="3308250"/>
            <a:ext cx="94200" cy="26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7"/>
          <p:cNvCxnSpPr/>
          <p:nvPr/>
        </p:nvCxnSpPr>
        <p:spPr>
          <a:xfrm flipH="1" rot="10800000">
            <a:off x="1069054" y="3318600"/>
            <a:ext cx="616800" cy="12537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7"/>
          <p:cNvCxnSpPr/>
          <p:nvPr/>
        </p:nvCxnSpPr>
        <p:spPr>
          <a:xfrm rot="10800000">
            <a:off x="1650450" y="3336150"/>
            <a:ext cx="638400" cy="3105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7"/>
          <p:cNvCxnSpPr/>
          <p:nvPr/>
        </p:nvCxnSpPr>
        <p:spPr>
          <a:xfrm flipH="1">
            <a:off x="2288725" y="3082475"/>
            <a:ext cx="1058700" cy="5643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7"/>
          <p:cNvSpPr/>
          <p:nvPr/>
        </p:nvSpPr>
        <p:spPr>
          <a:xfrm rot="-1417763">
            <a:off x="2278969" y="3628774"/>
            <a:ext cx="52393" cy="50108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 rot="1611487">
            <a:off x="2247452" y="3628763"/>
            <a:ext cx="52459" cy="50179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2268275" y="3626150"/>
            <a:ext cx="34200" cy="4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2282400" y="3644375"/>
            <a:ext cx="13800" cy="42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 rot="3775675">
            <a:off x="3281559" y="2925297"/>
            <a:ext cx="242578" cy="258006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46759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RESEARCH OBJECTIVES</a:t>
            </a:r>
            <a:endParaRPr b="1" sz="26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4795675" y="1030575"/>
            <a:ext cx="41148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758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Analyze seasonal trends in products.</a:t>
            </a:r>
            <a:endParaRPr sz="18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</a:t>
            </a: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16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226975" y="1030575"/>
            <a:ext cx="411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“What trends do we see in our bike sales data for 2017?”</a:t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974838" y="2635800"/>
            <a:ext cx="94200" cy="19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 rot="5400000">
            <a:off x="2238904" y="3308250"/>
            <a:ext cx="94200" cy="26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28"/>
          <p:cNvCxnSpPr/>
          <p:nvPr/>
        </p:nvCxnSpPr>
        <p:spPr>
          <a:xfrm flipH="1" rot="10800000">
            <a:off x="1069054" y="3318600"/>
            <a:ext cx="616800" cy="12537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8"/>
          <p:cNvCxnSpPr/>
          <p:nvPr/>
        </p:nvCxnSpPr>
        <p:spPr>
          <a:xfrm rot="10800000">
            <a:off x="1650450" y="3336150"/>
            <a:ext cx="638400" cy="3105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8"/>
          <p:cNvCxnSpPr/>
          <p:nvPr/>
        </p:nvCxnSpPr>
        <p:spPr>
          <a:xfrm flipH="1">
            <a:off x="2288725" y="3082475"/>
            <a:ext cx="1058700" cy="564300"/>
          </a:xfrm>
          <a:prstGeom prst="straightConnector1">
            <a:avLst/>
          </a:prstGeom>
          <a:noFill/>
          <a:ln cap="flat" cmpd="sng" w="762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8"/>
          <p:cNvSpPr/>
          <p:nvPr/>
        </p:nvSpPr>
        <p:spPr>
          <a:xfrm rot="-1417763">
            <a:off x="2278969" y="3628774"/>
            <a:ext cx="52393" cy="50108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 rot="1611487">
            <a:off x="2247452" y="3628763"/>
            <a:ext cx="52459" cy="50179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2268275" y="3626150"/>
            <a:ext cx="34200" cy="4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2282400" y="3644375"/>
            <a:ext cx="13800" cy="42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 rot="3775675">
            <a:off x="3281559" y="2925297"/>
            <a:ext cx="242578" cy="258006"/>
          </a:xfrm>
          <a:prstGeom prst="triangle">
            <a:avLst>
              <a:gd fmla="val 50000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46759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RESEARCH OBJECTIVES</a:t>
            </a:r>
            <a:endParaRPr b="1" sz="26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4795675" y="1030575"/>
            <a:ext cx="41148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758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Analyze seasonal trends in products.</a:t>
            </a:r>
            <a:endParaRPr sz="18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758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Analyze customer demographics to see any trends with gender, age, and job industry.</a:t>
            </a:r>
            <a:endParaRPr sz="18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107275" y="117125"/>
            <a:ext cx="4354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RESEARCH</a:t>
            </a:r>
            <a:r>
              <a:rPr b="1" lang="en" sz="2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QUESTION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1497000" y="1995600"/>
            <a:ext cx="6150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BACKGROUND</a:t>
            </a:r>
            <a:endParaRPr b="1" sz="6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0" y="343725"/>
            <a:ext cx="9144000" cy="4456200"/>
          </a:xfrm>
          <a:prstGeom prst="rect">
            <a:avLst/>
          </a:prstGeom>
          <a:solidFill>
            <a:srgbClr val="357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0" y="747150"/>
            <a:ext cx="9144000" cy="3649200"/>
          </a:xfrm>
          <a:prstGeom prst="rect">
            <a:avLst/>
          </a:prstGeom>
          <a:solidFill>
            <a:srgbClr val="234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0" y="1193175"/>
            <a:ext cx="9144000" cy="2757300"/>
          </a:xfrm>
          <a:prstGeom prst="rect">
            <a:avLst/>
          </a:prstGeom>
          <a:solidFill>
            <a:srgbClr val="142F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0" y="343725"/>
            <a:ext cx="9144000" cy="44562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1497000" y="1995600"/>
            <a:ext cx="6150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6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Customer Demographics Data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Customer Demographics Data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931500" y="2972675"/>
            <a:ext cx="71100" cy="22524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245850" y="1643900"/>
            <a:ext cx="1442400" cy="14424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311700" y="1709750"/>
            <a:ext cx="1310700" cy="13107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245850" y="2103500"/>
            <a:ext cx="14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Gender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386425" y="3217500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441770" y="3272845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931500" y="3815375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986845" y="3870720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374425" y="32175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939950" y="3815375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2975700" y="223525"/>
            <a:ext cx="3192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B3737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  <a:endParaRPr b="1" sz="4800">
              <a:solidFill>
                <a:srgbClr val="3B373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80" y="1937251"/>
            <a:ext cx="682949" cy="68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579" y="1250122"/>
            <a:ext cx="682949" cy="68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997" y="3510722"/>
            <a:ext cx="682949" cy="68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7987" y="4197851"/>
            <a:ext cx="693062" cy="693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2541200" y="1228588"/>
            <a:ext cx="3601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2516E"/>
                </a:solidFill>
                <a:latin typeface="Ubuntu Mono"/>
                <a:ea typeface="Ubuntu Mono"/>
                <a:cs typeface="Ubuntu Mono"/>
                <a:sym typeface="Ubuntu Mono"/>
              </a:rPr>
              <a:t>Background</a:t>
            </a:r>
            <a:endParaRPr sz="3100">
              <a:solidFill>
                <a:srgbClr val="32516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576675" y="1915712"/>
            <a:ext cx="3601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8A451"/>
                </a:solidFill>
                <a:latin typeface="Ubuntu Mono"/>
                <a:ea typeface="Ubuntu Mono"/>
                <a:cs typeface="Ubuntu Mono"/>
                <a:sym typeface="Ubuntu Mono"/>
              </a:rPr>
              <a:t>S.W.O.T Analysis</a:t>
            </a:r>
            <a:endParaRPr sz="3100">
              <a:solidFill>
                <a:srgbClr val="D8A45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1578" y="2747379"/>
            <a:ext cx="682949" cy="68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2541200" y="2605400"/>
            <a:ext cx="4486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16758"/>
                </a:solidFill>
                <a:latin typeface="Ubuntu Mono"/>
                <a:ea typeface="Ubuntu Mono"/>
                <a:cs typeface="Ubuntu Mono"/>
                <a:sym typeface="Ubuntu Mono"/>
              </a:rPr>
              <a:t>Managerial Question and </a:t>
            </a:r>
            <a:endParaRPr sz="2700">
              <a:solidFill>
                <a:srgbClr val="21675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16758"/>
                </a:solidFill>
                <a:latin typeface="Ubuntu Mono"/>
                <a:ea typeface="Ubuntu Mono"/>
                <a:cs typeface="Ubuntu Mono"/>
                <a:sym typeface="Ubuntu Mono"/>
              </a:rPr>
              <a:t>Research Objectives</a:t>
            </a:r>
            <a:endParaRPr sz="2700">
              <a:solidFill>
                <a:srgbClr val="216758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541200" y="3573800"/>
            <a:ext cx="5458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3C75"/>
                </a:solidFill>
                <a:latin typeface="Ubuntu Mono"/>
                <a:ea typeface="Ubuntu Mono"/>
                <a:cs typeface="Ubuntu Mono"/>
                <a:sym typeface="Ubuntu Mono"/>
              </a:rPr>
              <a:t>Data, Analysis, and Results</a:t>
            </a:r>
            <a:endParaRPr sz="3000">
              <a:solidFill>
                <a:srgbClr val="453C75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541200" y="4226074"/>
            <a:ext cx="3601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05E47"/>
                </a:solidFill>
                <a:latin typeface="Ubuntu Mono"/>
                <a:ea typeface="Ubuntu Mono"/>
                <a:cs typeface="Ubuntu Mono"/>
                <a:sym typeface="Ubuntu Mono"/>
              </a:rPr>
              <a:t>Recommendations</a:t>
            </a:r>
            <a:endParaRPr sz="3100">
              <a:solidFill>
                <a:srgbClr val="D05E4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Customer Demographics Data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2768025" y="24244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2"/>
          <p:cNvGrpSpPr/>
          <p:nvPr/>
        </p:nvGrpSpPr>
        <p:grpSpPr>
          <a:xfrm>
            <a:off x="2082375" y="1032000"/>
            <a:ext cx="1442400" cy="1442400"/>
            <a:chOff x="2082375" y="1032000"/>
            <a:chExt cx="1442400" cy="1442400"/>
          </a:xfrm>
        </p:grpSpPr>
        <p:sp>
          <p:nvSpPr>
            <p:cNvPr id="392" name="Google Shape;392;p32"/>
            <p:cNvSpPr/>
            <p:nvPr/>
          </p:nvSpPr>
          <p:spPr>
            <a:xfrm>
              <a:off x="2082375" y="10320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2148219" y="10978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394" name="Google Shape;394;p32"/>
            <p:cNvSpPr txBox="1"/>
            <p:nvPr/>
          </p:nvSpPr>
          <p:spPr>
            <a:xfrm>
              <a:off x="2082375" y="1344300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Age Group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5" name="Google Shape;395;p32"/>
          <p:cNvSpPr/>
          <p:nvPr/>
        </p:nvSpPr>
        <p:spPr>
          <a:xfrm>
            <a:off x="2212450" y="2519300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2273620" y="2580470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2768025" y="2988377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2829198" y="3049549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212425" y="3528851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2273598" y="3590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768025" y="4040475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2829198" y="4101648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2212425" y="2602450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2768025" y="3099475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18-29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2212425" y="3639213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30-64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2768025" y="4101075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65+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931500" y="2972675"/>
            <a:ext cx="71100" cy="22524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245850" y="1643900"/>
            <a:ext cx="1442400" cy="14424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311700" y="1709750"/>
            <a:ext cx="1310700" cy="13107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245850" y="2103500"/>
            <a:ext cx="14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Gender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86425" y="3217500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441770" y="3272845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931500" y="3815375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986845" y="3870720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374425" y="32175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939950" y="3815375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3612350" y="2602700"/>
            <a:ext cx="1237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Child</a:t>
            </a:r>
            <a:endParaRPr b="1" sz="18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4159450" y="3071738"/>
            <a:ext cx="1595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Young Adult</a:t>
            </a:r>
            <a:endParaRPr b="1" sz="18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3608350" y="3631038"/>
            <a:ext cx="1237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Adult</a:t>
            </a:r>
            <a:endParaRPr b="1" sz="18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0" name="Google Shape;420;p32"/>
          <p:cNvSpPr txBox="1"/>
          <p:nvPr/>
        </p:nvSpPr>
        <p:spPr>
          <a:xfrm>
            <a:off x="4277325" y="4145225"/>
            <a:ext cx="999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Senior</a:t>
            </a:r>
            <a:endParaRPr b="1" sz="18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1" name="Google Shape;421;p32"/>
          <p:cNvCxnSpPr>
            <a:stCxn id="403" idx="3"/>
          </p:cNvCxnSpPr>
          <p:nvPr/>
        </p:nvCxnSpPr>
        <p:spPr>
          <a:xfrm flipH="1" rot="10800000">
            <a:off x="2839125" y="2826850"/>
            <a:ext cx="1032600" cy="59100"/>
          </a:xfrm>
          <a:prstGeom prst="straightConnector1">
            <a:avLst/>
          </a:prstGeom>
          <a:noFill/>
          <a:ln cap="flat" cmpd="sng" w="28575">
            <a:solidFill>
              <a:srgbClr val="453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2"/>
          <p:cNvCxnSpPr>
            <a:stCxn id="404" idx="3"/>
            <a:endCxn id="418" idx="1"/>
          </p:cNvCxnSpPr>
          <p:nvPr/>
        </p:nvCxnSpPr>
        <p:spPr>
          <a:xfrm>
            <a:off x="3394725" y="3257425"/>
            <a:ext cx="764700" cy="44400"/>
          </a:xfrm>
          <a:prstGeom prst="straightConnector1">
            <a:avLst/>
          </a:prstGeom>
          <a:noFill/>
          <a:ln cap="flat" cmpd="sng" w="28575">
            <a:solidFill>
              <a:srgbClr val="453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2"/>
          <p:cNvCxnSpPr>
            <a:stCxn id="405" idx="3"/>
          </p:cNvCxnSpPr>
          <p:nvPr/>
        </p:nvCxnSpPr>
        <p:spPr>
          <a:xfrm>
            <a:off x="2839125" y="3797163"/>
            <a:ext cx="999900" cy="69900"/>
          </a:xfrm>
          <a:prstGeom prst="straightConnector1">
            <a:avLst/>
          </a:prstGeom>
          <a:noFill/>
          <a:ln cap="flat" cmpd="sng" w="28575">
            <a:solidFill>
              <a:srgbClr val="453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2"/>
          <p:cNvCxnSpPr>
            <a:stCxn id="406" idx="3"/>
            <a:endCxn id="420" idx="1"/>
          </p:cNvCxnSpPr>
          <p:nvPr/>
        </p:nvCxnSpPr>
        <p:spPr>
          <a:xfrm flipH="1" rot="10800000">
            <a:off x="3394725" y="4375275"/>
            <a:ext cx="882600" cy="9300"/>
          </a:xfrm>
          <a:prstGeom prst="straightConnector1">
            <a:avLst/>
          </a:prstGeom>
          <a:noFill/>
          <a:ln cap="flat" cmpd="sng" w="28575">
            <a:solidFill>
              <a:srgbClr val="453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Customer Demographics Data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0" name="Google Shape;430;p33"/>
          <p:cNvSpPr/>
          <p:nvPr/>
        </p:nvSpPr>
        <p:spPr>
          <a:xfrm>
            <a:off x="2768025" y="24244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3"/>
          <p:cNvGrpSpPr/>
          <p:nvPr/>
        </p:nvGrpSpPr>
        <p:grpSpPr>
          <a:xfrm>
            <a:off x="2082375" y="1032000"/>
            <a:ext cx="1442400" cy="1442400"/>
            <a:chOff x="2082375" y="1032000"/>
            <a:chExt cx="1442400" cy="1442400"/>
          </a:xfrm>
        </p:grpSpPr>
        <p:sp>
          <p:nvSpPr>
            <p:cNvPr id="432" name="Google Shape;432;p33"/>
            <p:cNvSpPr/>
            <p:nvPr/>
          </p:nvSpPr>
          <p:spPr>
            <a:xfrm>
              <a:off x="2082375" y="10320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148219" y="10978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34" name="Google Shape;434;p33"/>
            <p:cNvSpPr txBox="1"/>
            <p:nvPr/>
          </p:nvSpPr>
          <p:spPr>
            <a:xfrm>
              <a:off x="2082375" y="1344300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Age Group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35" name="Google Shape;435;p33"/>
          <p:cNvSpPr/>
          <p:nvPr/>
        </p:nvSpPr>
        <p:spPr>
          <a:xfrm>
            <a:off x="2212450" y="2519300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36" name="Google Shape;436;p33"/>
          <p:cNvSpPr/>
          <p:nvPr/>
        </p:nvSpPr>
        <p:spPr>
          <a:xfrm>
            <a:off x="2273620" y="2580470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2768025" y="2988377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2829198" y="3049549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2212425" y="3528851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2273598" y="3590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2768025" y="4040475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2829198" y="4101648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2212425" y="2602450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&gt;18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2768025" y="3099475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18-29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2212425" y="3639213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30-64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6" name="Google Shape;446;p33"/>
          <p:cNvSpPr txBox="1"/>
          <p:nvPr/>
        </p:nvSpPr>
        <p:spPr>
          <a:xfrm>
            <a:off x="2768025" y="4101075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65+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931500" y="2972675"/>
            <a:ext cx="71100" cy="22524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245850" y="1643900"/>
            <a:ext cx="1442400" cy="14424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311700" y="1709750"/>
            <a:ext cx="1310700" cy="13107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50" name="Google Shape;450;p33"/>
          <p:cNvSpPr txBox="1"/>
          <p:nvPr/>
        </p:nvSpPr>
        <p:spPr>
          <a:xfrm>
            <a:off x="245850" y="2103500"/>
            <a:ext cx="14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Gender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386425" y="3217500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441770" y="3272845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931500" y="3815375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986845" y="3870720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374425" y="32175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939950" y="3815375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" name="Google Shape;457;p33"/>
          <p:cNvSpPr/>
          <p:nvPr/>
        </p:nvSpPr>
        <p:spPr>
          <a:xfrm>
            <a:off x="4604550" y="27985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3918900" y="1643900"/>
            <a:ext cx="1442400" cy="1442400"/>
            <a:chOff x="3918900" y="1643900"/>
            <a:chExt cx="1442400" cy="1442400"/>
          </a:xfrm>
        </p:grpSpPr>
        <p:sp>
          <p:nvSpPr>
            <p:cNvPr id="459" name="Google Shape;459;p33"/>
            <p:cNvSpPr/>
            <p:nvPr/>
          </p:nvSpPr>
          <p:spPr>
            <a:xfrm>
              <a:off x="3918900" y="16439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984738" y="17097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61" name="Google Shape;461;p33"/>
            <p:cNvSpPr txBox="1"/>
            <p:nvPr/>
          </p:nvSpPr>
          <p:spPr>
            <a:xfrm>
              <a:off x="3918900" y="2009425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Owns 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Car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62" name="Google Shape;462;p33"/>
          <p:cNvSpPr/>
          <p:nvPr/>
        </p:nvSpPr>
        <p:spPr>
          <a:xfrm>
            <a:off x="4604550" y="3272852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4665723" y="3334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4039025" y="3979252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4100198" y="40404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4634400" y="3361175"/>
            <a:ext cx="567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Yes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4078788" y="4071250"/>
            <a:ext cx="567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/>
          <p:nvPr/>
        </p:nvSpPr>
        <p:spPr>
          <a:xfrm>
            <a:off x="6441075" y="24244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Customer Demographics Data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74" name="Google Shape;474;p34"/>
          <p:cNvGrpSpPr/>
          <p:nvPr/>
        </p:nvGrpSpPr>
        <p:grpSpPr>
          <a:xfrm>
            <a:off x="5755413" y="1032000"/>
            <a:ext cx="1442413" cy="1442400"/>
            <a:chOff x="5755413" y="1032000"/>
            <a:chExt cx="1442413" cy="1442400"/>
          </a:xfrm>
        </p:grpSpPr>
        <p:sp>
          <p:nvSpPr>
            <p:cNvPr id="475" name="Google Shape;475;p34"/>
            <p:cNvSpPr/>
            <p:nvPr/>
          </p:nvSpPr>
          <p:spPr>
            <a:xfrm>
              <a:off x="5755425" y="10320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821269" y="10978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77" name="Google Shape;477;p34"/>
            <p:cNvSpPr txBox="1"/>
            <p:nvPr/>
          </p:nvSpPr>
          <p:spPr>
            <a:xfrm>
              <a:off x="5755413" y="1344300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Job Industry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78" name="Google Shape;478;p34"/>
          <p:cNvSpPr/>
          <p:nvPr/>
        </p:nvSpPr>
        <p:spPr>
          <a:xfrm>
            <a:off x="4604550" y="27985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4"/>
          <p:cNvGrpSpPr/>
          <p:nvPr/>
        </p:nvGrpSpPr>
        <p:grpSpPr>
          <a:xfrm>
            <a:off x="3918900" y="1643900"/>
            <a:ext cx="1442400" cy="1442400"/>
            <a:chOff x="3918900" y="1643900"/>
            <a:chExt cx="1442400" cy="1442400"/>
          </a:xfrm>
        </p:grpSpPr>
        <p:sp>
          <p:nvSpPr>
            <p:cNvPr id="480" name="Google Shape;480;p34"/>
            <p:cNvSpPr/>
            <p:nvPr/>
          </p:nvSpPr>
          <p:spPr>
            <a:xfrm>
              <a:off x="3918900" y="16439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3984738" y="17097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82" name="Google Shape;482;p34"/>
            <p:cNvSpPr txBox="1"/>
            <p:nvPr/>
          </p:nvSpPr>
          <p:spPr>
            <a:xfrm>
              <a:off x="3918900" y="2009425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Owns 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Car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83" name="Google Shape;483;p34"/>
          <p:cNvSpPr/>
          <p:nvPr/>
        </p:nvSpPr>
        <p:spPr>
          <a:xfrm>
            <a:off x="4604550" y="3272852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4665723" y="3334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85" name="Google Shape;485;p34"/>
          <p:cNvSpPr/>
          <p:nvPr/>
        </p:nvSpPr>
        <p:spPr>
          <a:xfrm>
            <a:off x="4039025" y="3979252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86" name="Google Shape;486;p34"/>
          <p:cNvSpPr/>
          <p:nvPr/>
        </p:nvSpPr>
        <p:spPr>
          <a:xfrm>
            <a:off x="4100198" y="40404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87" name="Google Shape;487;p34"/>
          <p:cNvSpPr txBox="1"/>
          <p:nvPr/>
        </p:nvSpPr>
        <p:spPr>
          <a:xfrm>
            <a:off x="4634400" y="3361175"/>
            <a:ext cx="567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Yes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8" name="Google Shape;488;p34"/>
          <p:cNvSpPr txBox="1"/>
          <p:nvPr/>
        </p:nvSpPr>
        <p:spPr>
          <a:xfrm>
            <a:off x="4078788" y="4071250"/>
            <a:ext cx="567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2768025" y="24244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4"/>
          <p:cNvGrpSpPr/>
          <p:nvPr/>
        </p:nvGrpSpPr>
        <p:grpSpPr>
          <a:xfrm>
            <a:off x="2082375" y="1032000"/>
            <a:ext cx="1442400" cy="1442400"/>
            <a:chOff x="2082375" y="1032000"/>
            <a:chExt cx="1442400" cy="1442400"/>
          </a:xfrm>
        </p:grpSpPr>
        <p:sp>
          <p:nvSpPr>
            <p:cNvPr id="491" name="Google Shape;491;p34"/>
            <p:cNvSpPr/>
            <p:nvPr/>
          </p:nvSpPr>
          <p:spPr>
            <a:xfrm>
              <a:off x="2082375" y="10320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2148219" y="10978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493" name="Google Shape;493;p34"/>
            <p:cNvSpPr txBox="1"/>
            <p:nvPr/>
          </p:nvSpPr>
          <p:spPr>
            <a:xfrm>
              <a:off x="2082375" y="1344300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Age Group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94" name="Google Shape;494;p34"/>
          <p:cNvSpPr/>
          <p:nvPr/>
        </p:nvSpPr>
        <p:spPr>
          <a:xfrm>
            <a:off x="2212450" y="2519300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2273620" y="2580470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2768025" y="2988377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2829198" y="3049549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2212425" y="3528851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2273598" y="3590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2768025" y="4040475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2829198" y="4101648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2212425" y="2602450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&gt;18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2768025" y="3099475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18-29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2212425" y="3639213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30-64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5" name="Google Shape;505;p34"/>
          <p:cNvSpPr txBox="1"/>
          <p:nvPr/>
        </p:nvSpPr>
        <p:spPr>
          <a:xfrm>
            <a:off x="2768025" y="4101075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65+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931500" y="2972675"/>
            <a:ext cx="71100" cy="22524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245850" y="1643900"/>
            <a:ext cx="1442400" cy="14424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311700" y="1709750"/>
            <a:ext cx="1310700" cy="13107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245850" y="2103500"/>
            <a:ext cx="14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Gender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386425" y="3217500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441770" y="3272845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931500" y="3815375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986845" y="3870720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374425" y="32175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939950" y="3815375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5211338" y="2702025"/>
            <a:ext cx="131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Agriculture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6502275" y="2475750"/>
            <a:ext cx="169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Entertainment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8" name="Google Shape;518;p34"/>
          <p:cNvSpPr txBox="1"/>
          <p:nvPr/>
        </p:nvSpPr>
        <p:spPr>
          <a:xfrm>
            <a:off x="6502275" y="3036100"/>
            <a:ext cx="2024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Financial Services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9" name="Google Shape;519;p34"/>
          <p:cNvSpPr txBox="1"/>
          <p:nvPr/>
        </p:nvSpPr>
        <p:spPr>
          <a:xfrm>
            <a:off x="5601750" y="3130125"/>
            <a:ext cx="131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Health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6502300" y="3445100"/>
            <a:ext cx="131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IT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1" name="Google Shape;521;p34"/>
          <p:cNvSpPr txBox="1"/>
          <p:nvPr/>
        </p:nvSpPr>
        <p:spPr>
          <a:xfrm>
            <a:off x="6502300" y="3854100"/>
            <a:ext cx="1614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Manufacturing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2" name="Google Shape;522;p34"/>
          <p:cNvSpPr txBox="1"/>
          <p:nvPr/>
        </p:nvSpPr>
        <p:spPr>
          <a:xfrm>
            <a:off x="5391100" y="4062763"/>
            <a:ext cx="131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Property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3" name="Google Shape;523;p34"/>
          <p:cNvSpPr txBox="1"/>
          <p:nvPr/>
        </p:nvSpPr>
        <p:spPr>
          <a:xfrm>
            <a:off x="6502300" y="4263100"/>
            <a:ext cx="244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Telecommunications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4" name="Google Shape;524;p34"/>
          <p:cNvSpPr txBox="1"/>
          <p:nvPr/>
        </p:nvSpPr>
        <p:spPr>
          <a:xfrm>
            <a:off x="5667813" y="3596438"/>
            <a:ext cx="131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Retail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5667813" y="4529100"/>
            <a:ext cx="131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Other</a:t>
            </a:r>
            <a:endParaRPr b="1" sz="16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/>
          <p:nvPr/>
        </p:nvSpPr>
        <p:spPr>
          <a:xfrm>
            <a:off x="931500" y="2972675"/>
            <a:ext cx="71100" cy="22524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2768025" y="24244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4604550" y="27985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6441075" y="24244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8277600" y="2972675"/>
            <a:ext cx="71100" cy="27603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Customer Demographics Data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245850" y="1643900"/>
            <a:ext cx="1442400" cy="14424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311700" y="1709750"/>
            <a:ext cx="1310700" cy="13107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245850" y="2103500"/>
            <a:ext cx="14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Gender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39" name="Google Shape;539;p35"/>
          <p:cNvGrpSpPr/>
          <p:nvPr/>
        </p:nvGrpSpPr>
        <p:grpSpPr>
          <a:xfrm>
            <a:off x="2082375" y="1032000"/>
            <a:ext cx="1442400" cy="1442400"/>
            <a:chOff x="2082375" y="1032000"/>
            <a:chExt cx="1442400" cy="1442400"/>
          </a:xfrm>
        </p:grpSpPr>
        <p:sp>
          <p:nvSpPr>
            <p:cNvPr id="540" name="Google Shape;540;p35"/>
            <p:cNvSpPr/>
            <p:nvPr/>
          </p:nvSpPr>
          <p:spPr>
            <a:xfrm>
              <a:off x="2082375" y="10320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2148219" y="10978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42" name="Google Shape;542;p35"/>
            <p:cNvSpPr txBox="1"/>
            <p:nvPr/>
          </p:nvSpPr>
          <p:spPr>
            <a:xfrm>
              <a:off x="2082375" y="1344300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Age Group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3918900" y="1643900"/>
            <a:ext cx="1442400" cy="1442400"/>
            <a:chOff x="3918900" y="1643900"/>
            <a:chExt cx="1442400" cy="1442400"/>
          </a:xfrm>
        </p:grpSpPr>
        <p:sp>
          <p:nvSpPr>
            <p:cNvPr id="544" name="Google Shape;544;p35"/>
            <p:cNvSpPr/>
            <p:nvPr/>
          </p:nvSpPr>
          <p:spPr>
            <a:xfrm>
              <a:off x="3918900" y="16439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84738" y="17097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46" name="Google Shape;546;p35"/>
            <p:cNvSpPr txBox="1"/>
            <p:nvPr/>
          </p:nvSpPr>
          <p:spPr>
            <a:xfrm>
              <a:off x="3918900" y="2009425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Owns 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Car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47" name="Google Shape;547;p35"/>
          <p:cNvGrpSpPr/>
          <p:nvPr/>
        </p:nvGrpSpPr>
        <p:grpSpPr>
          <a:xfrm>
            <a:off x="5755413" y="1032000"/>
            <a:ext cx="1442413" cy="1442400"/>
            <a:chOff x="5755413" y="1032000"/>
            <a:chExt cx="1442413" cy="1442400"/>
          </a:xfrm>
        </p:grpSpPr>
        <p:sp>
          <p:nvSpPr>
            <p:cNvPr id="548" name="Google Shape;548;p35"/>
            <p:cNvSpPr/>
            <p:nvPr/>
          </p:nvSpPr>
          <p:spPr>
            <a:xfrm>
              <a:off x="5755425" y="10320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821269" y="10978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50" name="Google Shape;550;p35"/>
            <p:cNvSpPr txBox="1"/>
            <p:nvPr/>
          </p:nvSpPr>
          <p:spPr>
            <a:xfrm>
              <a:off x="5755413" y="1344300"/>
              <a:ext cx="1442400" cy="8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Job Industry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51" name="Google Shape;551;p35"/>
          <p:cNvGrpSpPr/>
          <p:nvPr/>
        </p:nvGrpSpPr>
        <p:grpSpPr>
          <a:xfrm>
            <a:off x="7591950" y="1643900"/>
            <a:ext cx="1442400" cy="1442400"/>
            <a:chOff x="7591950" y="1643900"/>
            <a:chExt cx="1442400" cy="1442400"/>
          </a:xfrm>
        </p:grpSpPr>
        <p:sp>
          <p:nvSpPr>
            <p:cNvPr id="552" name="Google Shape;552;p35"/>
            <p:cNvSpPr/>
            <p:nvPr/>
          </p:nvSpPr>
          <p:spPr>
            <a:xfrm>
              <a:off x="7591950" y="1643900"/>
              <a:ext cx="1442400" cy="1442400"/>
            </a:xfrm>
            <a:prstGeom prst="ellipse">
              <a:avLst/>
            </a:prstGeom>
            <a:solidFill>
              <a:srgbClr val="453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7657775" y="1709750"/>
              <a:ext cx="1310700" cy="1310700"/>
            </a:xfrm>
            <a:prstGeom prst="ellipse">
              <a:avLst/>
            </a:prstGeom>
            <a:solidFill>
              <a:srgbClr val="766E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66EA0"/>
                </a:solidFill>
              </a:endParaRPr>
            </a:p>
          </p:txBody>
        </p:sp>
        <p:sp>
          <p:nvSpPr>
            <p:cNvPr id="554" name="Google Shape;554;p35"/>
            <p:cNvSpPr txBox="1"/>
            <p:nvPr/>
          </p:nvSpPr>
          <p:spPr>
            <a:xfrm>
              <a:off x="7591950" y="2110525"/>
              <a:ext cx="1442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Tenure</a:t>
              </a:r>
              <a:endParaRPr b="1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55" name="Google Shape;555;p35"/>
          <p:cNvSpPr/>
          <p:nvPr/>
        </p:nvSpPr>
        <p:spPr>
          <a:xfrm>
            <a:off x="386425" y="3217500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441770" y="3272845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931500" y="3815375"/>
            <a:ext cx="567000" cy="5670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986845" y="3870720"/>
            <a:ext cx="456300" cy="456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2212450" y="2519300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2273620" y="2580470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2768025" y="2988377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2829198" y="3049549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2212425" y="3528851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2273598" y="3590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2768025" y="4040475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2829198" y="4101648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4604550" y="3272852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4665723" y="33340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4039025" y="3979252"/>
            <a:ext cx="626700" cy="626700"/>
          </a:xfrm>
          <a:prstGeom prst="ellipse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4100198" y="4040424"/>
            <a:ext cx="504300" cy="504300"/>
          </a:xfrm>
          <a:prstGeom prst="ellipse">
            <a:avLst/>
          </a:prstGeom>
          <a:solidFill>
            <a:srgbClr val="766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6EA0"/>
              </a:solidFill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374425" y="32175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939950" y="3815375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3" name="Google Shape;573;p35"/>
          <p:cNvSpPr txBox="1"/>
          <p:nvPr/>
        </p:nvSpPr>
        <p:spPr>
          <a:xfrm>
            <a:off x="2212425" y="2602450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&gt;18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2768025" y="3099475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18-29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2212425" y="3639213"/>
            <a:ext cx="626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30-64</a:t>
            </a:r>
            <a:endParaRPr b="1" sz="1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2768025" y="4101075"/>
            <a:ext cx="626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65+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4634400" y="3361175"/>
            <a:ext cx="567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Yes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8" name="Google Shape;578;p35"/>
          <p:cNvSpPr txBox="1"/>
          <p:nvPr/>
        </p:nvSpPr>
        <p:spPr>
          <a:xfrm>
            <a:off x="4078788" y="4071250"/>
            <a:ext cx="567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6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0" name="Google Shape;600;p36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2" name="Google Shape;602;p36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3" name="Google Shape;603;p36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9" name="Google Shape;629;p37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1" name="Google Shape;631;p37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1" name="Google Shape;661;p38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6" name="Google Shape;666;p38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9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9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9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7" name="Google Shape;697;p39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8" name="Google Shape;698;p39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9" name="Google Shape;699;p39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0" name="Google Shape;700;p39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1" name="Google Shape;701;p39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2" name="Google Shape;702;p39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9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9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9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9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9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0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0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0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0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1" name="Google Shape;731;p40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2" name="Google Shape;732;p40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3" name="Google Shape;733;p40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5" name="Google Shape;735;p40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6" name="Google Shape;736;p40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7" name="Google Shape;737;p40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8" name="Google Shape;738;p40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0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1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1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1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1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1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1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1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1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1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1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6" name="Google Shape;766;p41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7" name="Google Shape;767;p41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8" name="Google Shape;768;p41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9" name="Google Shape;769;p41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0" name="Google Shape;770;p41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1" name="Google Shape;771;p41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2" name="Google Shape;772;p41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3" name="Google Shape;773;p41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497000" y="1995600"/>
            <a:ext cx="6150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BACKGROUND</a:t>
            </a:r>
            <a:endParaRPr b="1" sz="6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0" y="343725"/>
            <a:ext cx="9144000" cy="4456200"/>
          </a:xfrm>
          <a:prstGeom prst="rect">
            <a:avLst/>
          </a:prstGeom>
          <a:solidFill>
            <a:srgbClr val="357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0" y="747150"/>
            <a:ext cx="9144000" cy="3649200"/>
          </a:xfrm>
          <a:prstGeom prst="rect">
            <a:avLst/>
          </a:prstGeom>
          <a:solidFill>
            <a:srgbClr val="234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1193175"/>
            <a:ext cx="9144000" cy="2757300"/>
          </a:xfrm>
          <a:prstGeom prst="rect">
            <a:avLst/>
          </a:prstGeom>
          <a:solidFill>
            <a:srgbClr val="142F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0" y="343725"/>
            <a:ext cx="9144000" cy="4456200"/>
          </a:xfrm>
          <a:prstGeom prst="rect">
            <a:avLst/>
          </a:prstGeom>
          <a:solidFill>
            <a:srgbClr val="0E21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1497000" y="1995600"/>
            <a:ext cx="6150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BACKGROUND</a:t>
            </a:r>
            <a:endParaRPr b="1" sz="6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2"/>
          <p:cNvSpPr/>
          <p:nvPr/>
        </p:nvSpPr>
        <p:spPr>
          <a:xfrm>
            <a:off x="5174200" y="24297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2900338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5174200" y="-17457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2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2899363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626500" y="24282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2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2"/>
          <p:cNvSpPr/>
          <p:nvPr/>
        </p:nvSpPr>
        <p:spPr>
          <a:xfrm>
            <a:off x="621225" y="-1753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74794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2"/>
          <p:cNvSpPr/>
          <p:nvPr/>
        </p:nvSpPr>
        <p:spPr>
          <a:xfrm>
            <a:off x="2900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2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2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2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2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2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383C7C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2"/>
          <p:cNvSpPr txBox="1"/>
          <p:nvPr/>
        </p:nvSpPr>
        <p:spPr>
          <a:xfrm>
            <a:off x="1051425" y="224300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transaction_date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1" name="Google Shape;801;p42"/>
          <p:cNvSpPr txBox="1"/>
          <p:nvPr/>
        </p:nvSpPr>
        <p:spPr>
          <a:xfrm>
            <a:off x="5604400" y="277991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standard_cost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2" name="Google Shape;802;p42"/>
          <p:cNvSpPr txBox="1"/>
          <p:nvPr/>
        </p:nvSpPr>
        <p:spPr>
          <a:xfrm>
            <a:off x="3325275" y="4082063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online_order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3" name="Google Shape;803;p42"/>
          <p:cNvSpPr txBox="1"/>
          <p:nvPr/>
        </p:nvSpPr>
        <p:spPr>
          <a:xfrm>
            <a:off x="1056700" y="2779525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product_line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4" name="Google Shape;804;p42"/>
          <p:cNvSpPr txBox="1"/>
          <p:nvPr/>
        </p:nvSpPr>
        <p:spPr>
          <a:xfrm>
            <a:off x="5604400" y="2242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list_price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5" name="Google Shape;805;p42"/>
          <p:cNvSpPr txBox="1"/>
          <p:nvPr/>
        </p:nvSpPr>
        <p:spPr>
          <a:xfrm>
            <a:off x="3329550" y="1413888"/>
            <a:ext cx="214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brand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6" name="Google Shape;806;p42"/>
          <p:cNvSpPr txBox="1"/>
          <p:nvPr>
            <p:ph type="title"/>
          </p:nvPr>
        </p:nvSpPr>
        <p:spPr>
          <a:xfrm>
            <a:off x="2926900" y="-174575"/>
            <a:ext cx="2953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TRANSACTION</a:t>
            </a:r>
            <a:endParaRPr b="1" sz="2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7" name="Google Shape;807;p42"/>
          <p:cNvSpPr txBox="1"/>
          <p:nvPr/>
        </p:nvSpPr>
        <p:spPr>
          <a:xfrm>
            <a:off x="2903500" y="3898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b="1"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8" name="Google Shape;808;p42"/>
          <p:cNvSpPr/>
          <p:nvPr/>
        </p:nvSpPr>
        <p:spPr>
          <a:xfrm>
            <a:off x="7446075" y="11261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626500" y="503255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-1647350" y="11268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-164735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-1647350" y="-14760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7448050" y="-14782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7437500" y="3730400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5174200" y="5034025"/>
            <a:ext cx="3006300" cy="26043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595B7F"/>
          </a:solidFill>
          <a:ln cap="flat" cmpd="sng" w="28575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3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3"/>
          <p:cNvSpPr txBox="1"/>
          <p:nvPr/>
        </p:nvSpPr>
        <p:spPr>
          <a:xfrm>
            <a:off x="1497000" y="1995600"/>
            <a:ext cx="6150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BACKGROUND</a:t>
            </a:r>
            <a:endParaRPr b="1" sz="6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0" y="343725"/>
            <a:ext cx="9144000" cy="4456200"/>
          </a:xfrm>
          <a:prstGeom prst="rect">
            <a:avLst/>
          </a:prstGeom>
          <a:solidFill>
            <a:srgbClr val="357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3"/>
          <p:cNvSpPr/>
          <p:nvPr/>
        </p:nvSpPr>
        <p:spPr>
          <a:xfrm>
            <a:off x="0" y="747150"/>
            <a:ext cx="9144000" cy="3649200"/>
          </a:xfrm>
          <a:prstGeom prst="rect">
            <a:avLst/>
          </a:prstGeom>
          <a:solidFill>
            <a:srgbClr val="234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3"/>
          <p:cNvSpPr/>
          <p:nvPr/>
        </p:nvSpPr>
        <p:spPr>
          <a:xfrm>
            <a:off x="0" y="1193175"/>
            <a:ext cx="9144000" cy="2757300"/>
          </a:xfrm>
          <a:prstGeom prst="rect">
            <a:avLst/>
          </a:prstGeom>
          <a:solidFill>
            <a:srgbClr val="142F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3"/>
          <p:cNvSpPr/>
          <p:nvPr/>
        </p:nvSpPr>
        <p:spPr>
          <a:xfrm>
            <a:off x="0" y="343725"/>
            <a:ext cx="9144000" cy="4456200"/>
          </a:xfrm>
          <a:prstGeom prst="rect">
            <a:avLst/>
          </a:prstGeom>
          <a:solidFill>
            <a:srgbClr val="453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3"/>
          <p:cNvSpPr txBox="1"/>
          <p:nvPr/>
        </p:nvSpPr>
        <p:spPr>
          <a:xfrm>
            <a:off x="1497000" y="1995600"/>
            <a:ext cx="61500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b="1" sz="6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4"/>
          <p:cNvSpPr txBox="1"/>
          <p:nvPr>
            <p:ph type="title"/>
          </p:nvPr>
        </p:nvSpPr>
        <p:spPr>
          <a:xfrm>
            <a:off x="311700" y="1553725"/>
            <a:ext cx="8520600" cy="11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SEASONAL TRENDS</a:t>
            </a:r>
            <a:endParaRPr b="1" sz="68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45" y="410300"/>
            <a:ext cx="7246299" cy="4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50" y="471775"/>
            <a:ext cx="6392100" cy="3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50" y="471775"/>
            <a:ext cx="6392107" cy="3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49" y="471778"/>
            <a:ext cx="6392100" cy="38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50" y="471775"/>
            <a:ext cx="6392100" cy="381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0"/>
          <p:cNvSpPr txBox="1"/>
          <p:nvPr>
            <p:ph type="title"/>
          </p:nvPr>
        </p:nvSpPr>
        <p:spPr>
          <a:xfrm>
            <a:off x="311700" y="1571475"/>
            <a:ext cx="8520600" cy="11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CLUSTER ANALYSIS</a:t>
            </a:r>
            <a:endParaRPr b="1" sz="68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2" name="Google Shape;862;p50"/>
          <p:cNvSpPr txBox="1"/>
          <p:nvPr/>
        </p:nvSpPr>
        <p:spPr>
          <a:xfrm>
            <a:off x="1685400" y="2573525"/>
            <a:ext cx="5773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66EA0"/>
                </a:solidFill>
                <a:latin typeface="Ubuntu"/>
                <a:ea typeface="Ubuntu"/>
                <a:cs typeface="Ubuntu"/>
                <a:sym typeface="Ubuntu"/>
              </a:rPr>
              <a:t>—</a:t>
            </a:r>
            <a:endParaRPr sz="2600">
              <a:solidFill>
                <a:srgbClr val="766EA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66EA0"/>
                </a:solidFill>
                <a:latin typeface="Ubuntu"/>
                <a:ea typeface="Ubuntu"/>
                <a:cs typeface="Ubuntu"/>
                <a:sym typeface="Ubuntu"/>
              </a:rPr>
              <a:t>Customer Demographics</a:t>
            </a:r>
            <a:endParaRPr sz="2600">
              <a:solidFill>
                <a:srgbClr val="766EA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1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Age Distribution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68" name="Google Shape;8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988" y="993350"/>
            <a:ext cx="2942017" cy="39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290400" y="399825"/>
            <a:ext cx="9724800" cy="987900"/>
          </a:xfrm>
          <a:prstGeom prst="rect">
            <a:avLst/>
          </a:prstGeom>
          <a:solidFill>
            <a:srgbClr val="3251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-290400" y="501450"/>
            <a:ext cx="9724800" cy="7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800" y="110225"/>
            <a:ext cx="4856395" cy="16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62050" y="1965013"/>
            <a:ext cx="80199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B4E2C"/>
                </a:solidFill>
                <a:latin typeface="Ubuntu"/>
                <a:ea typeface="Ubuntu"/>
                <a:cs typeface="Ubuntu"/>
                <a:sym typeface="Ubuntu"/>
              </a:rPr>
              <a:t>99 Bikes</a:t>
            </a:r>
            <a:r>
              <a:rPr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is an Australian bike retailer selling four types of bikes and other bike accessories.</a:t>
            </a:r>
            <a:endParaRPr sz="18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They have 45 stores open across the country.</a:t>
            </a:r>
            <a:endParaRPr sz="18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The data we will be analyzing is </a:t>
            </a:r>
            <a:r>
              <a:rPr b="1"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transaction </a:t>
            </a:r>
            <a:r>
              <a:rPr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and </a:t>
            </a:r>
            <a:r>
              <a:rPr b="1"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customer demographic </a:t>
            </a:r>
            <a:r>
              <a:rPr lang="en" sz="18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data collected in 2017.</a:t>
            </a:r>
            <a:endParaRPr sz="18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2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Product Price &amp; Cost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74" name="Google Shape;8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75" y="987450"/>
            <a:ext cx="3049981" cy="39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31" y="987450"/>
            <a:ext cx="3049981" cy="39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3"/>
          <p:cNvSpPr txBox="1"/>
          <p:nvPr>
            <p:ph type="title"/>
          </p:nvPr>
        </p:nvSpPr>
        <p:spPr>
          <a:xfrm>
            <a:off x="311700" y="532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Order Type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81" name="Google Shape;8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068550"/>
            <a:ext cx="5753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4"/>
          <p:cNvSpPr txBox="1"/>
          <p:nvPr>
            <p:ph type="title"/>
          </p:nvPr>
        </p:nvSpPr>
        <p:spPr>
          <a:xfrm>
            <a:off x="311700" y="205625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Cluster Analysis - Summary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7" name="Google Shape;887;p54"/>
          <p:cNvSpPr/>
          <p:nvPr/>
        </p:nvSpPr>
        <p:spPr>
          <a:xfrm>
            <a:off x="311699" y="1841525"/>
            <a:ext cx="1371600" cy="1371600"/>
          </a:xfrm>
          <a:prstGeom prst="ellipse">
            <a:avLst/>
          </a:prstGeom>
          <a:solidFill>
            <a:srgbClr val="32516E"/>
          </a:solidFill>
          <a:ln cap="flat" cmpd="sng" w="38100">
            <a:solidFill>
              <a:srgbClr val="142F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Age &lt; 30</a:t>
            </a:r>
            <a:endParaRPr sz="15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88" name="Google Shape;888;p54"/>
          <p:cNvSpPr/>
          <p:nvPr/>
        </p:nvSpPr>
        <p:spPr>
          <a:xfrm>
            <a:off x="2098949" y="3119900"/>
            <a:ext cx="1371600" cy="1371600"/>
          </a:xfrm>
          <a:prstGeom prst="ellipse">
            <a:avLst/>
          </a:prstGeom>
          <a:solidFill>
            <a:srgbClr val="D8A451"/>
          </a:solidFill>
          <a:ln cap="flat" cmpd="sng" w="38100">
            <a:solidFill>
              <a:srgbClr val="A06C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Online Order</a:t>
            </a:r>
            <a:endParaRPr sz="15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89" name="Google Shape;889;p54"/>
          <p:cNvSpPr/>
          <p:nvPr/>
        </p:nvSpPr>
        <p:spPr>
          <a:xfrm>
            <a:off x="3886199" y="1841525"/>
            <a:ext cx="1371600" cy="1371600"/>
          </a:xfrm>
          <a:prstGeom prst="ellipse">
            <a:avLst/>
          </a:prstGeom>
          <a:solidFill>
            <a:srgbClr val="216758"/>
          </a:solidFill>
          <a:ln cap="flat" cmpd="sng" w="38100">
            <a:solidFill>
              <a:srgbClr val="1853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In-Store Order</a:t>
            </a:r>
            <a:endParaRPr sz="15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90" name="Google Shape;890;p54"/>
          <p:cNvSpPr/>
          <p:nvPr/>
        </p:nvSpPr>
        <p:spPr>
          <a:xfrm>
            <a:off x="5673449" y="3119900"/>
            <a:ext cx="1371600" cy="1371600"/>
          </a:xfrm>
          <a:prstGeom prst="ellipse">
            <a:avLst/>
          </a:prstGeom>
          <a:solidFill>
            <a:srgbClr val="766EA0"/>
          </a:solidFill>
          <a:ln cap="flat" cmpd="sng" w="38100">
            <a:solidFill>
              <a:srgbClr val="453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No recent Order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891" name="Google Shape;891;p54"/>
          <p:cNvSpPr/>
          <p:nvPr/>
        </p:nvSpPr>
        <p:spPr>
          <a:xfrm>
            <a:off x="7460699" y="1841525"/>
            <a:ext cx="1371600" cy="1371600"/>
          </a:xfrm>
          <a:prstGeom prst="ellipse">
            <a:avLst/>
          </a:prstGeom>
          <a:solidFill>
            <a:srgbClr val="D05E47"/>
          </a:solidFill>
          <a:ln cap="flat" cmpd="sng" w="38100">
            <a:solidFill>
              <a:srgbClr val="95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High Profit 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892" name="Google Shape;892;p54"/>
          <p:cNvSpPr txBox="1"/>
          <p:nvPr/>
        </p:nvSpPr>
        <p:spPr>
          <a:xfrm>
            <a:off x="228000" y="1294025"/>
            <a:ext cx="1539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34C69"/>
                </a:solidFill>
                <a:latin typeface="Ubuntu"/>
                <a:ea typeface="Ubuntu"/>
                <a:cs typeface="Ubuntu"/>
                <a:sym typeface="Ubuntu"/>
              </a:rPr>
              <a:t>Cluster 0</a:t>
            </a:r>
            <a:endParaRPr b="1" sz="2400">
              <a:solidFill>
                <a:srgbClr val="234C6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3" name="Google Shape;893;p54"/>
          <p:cNvSpPr txBox="1"/>
          <p:nvPr/>
        </p:nvSpPr>
        <p:spPr>
          <a:xfrm>
            <a:off x="7377000" y="1294025"/>
            <a:ext cx="1539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05E47"/>
                </a:solidFill>
                <a:latin typeface="Ubuntu"/>
                <a:ea typeface="Ubuntu"/>
                <a:cs typeface="Ubuntu"/>
                <a:sym typeface="Ubuntu"/>
              </a:rPr>
              <a:t>Cluster 4</a:t>
            </a:r>
            <a:endParaRPr b="1" sz="2400">
              <a:solidFill>
                <a:srgbClr val="D05E4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4" name="Google Shape;894;p54"/>
          <p:cNvSpPr txBox="1"/>
          <p:nvPr/>
        </p:nvSpPr>
        <p:spPr>
          <a:xfrm>
            <a:off x="5589750" y="2526600"/>
            <a:ext cx="1539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66EA0"/>
                </a:solidFill>
                <a:latin typeface="Ubuntu"/>
                <a:ea typeface="Ubuntu"/>
                <a:cs typeface="Ubuntu"/>
                <a:sym typeface="Ubuntu"/>
              </a:rPr>
              <a:t>Cluster 3</a:t>
            </a:r>
            <a:endParaRPr b="1" sz="2400">
              <a:solidFill>
                <a:srgbClr val="766EA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5" name="Google Shape;895;p54"/>
          <p:cNvSpPr txBox="1"/>
          <p:nvPr/>
        </p:nvSpPr>
        <p:spPr>
          <a:xfrm>
            <a:off x="3802500" y="1294025"/>
            <a:ext cx="1539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6758"/>
                </a:solidFill>
                <a:latin typeface="Ubuntu"/>
                <a:ea typeface="Ubuntu"/>
                <a:cs typeface="Ubuntu"/>
                <a:sym typeface="Ubuntu"/>
              </a:rPr>
              <a:t>Cluster 2</a:t>
            </a:r>
            <a:endParaRPr b="1" sz="2400">
              <a:solidFill>
                <a:srgbClr val="21675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6" name="Google Shape;896;p54"/>
          <p:cNvSpPr txBox="1"/>
          <p:nvPr/>
        </p:nvSpPr>
        <p:spPr>
          <a:xfrm>
            <a:off x="2015250" y="2526600"/>
            <a:ext cx="1539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Cluster 1</a:t>
            </a:r>
            <a:endParaRPr b="1" sz="2400">
              <a:solidFill>
                <a:srgbClr val="D8A4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5"/>
          <p:cNvSpPr txBox="1"/>
          <p:nvPr>
            <p:ph type="title"/>
          </p:nvPr>
        </p:nvSpPr>
        <p:spPr>
          <a:xfrm>
            <a:off x="311700" y="1571475"/>
            <a:ext cx="8520600" cy="11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DECISION TREE ANALYSIS</a:t>
            </a:r>
            <a:endParaRPr b="1" sz="51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2" name="Google Shape;902;p55"/>
          <p:cNvSpPr txBox="1"/>
          <p:nvPr/>
        </p:nvSpPr>
        <p:spPr>
          <a:xfrm>
            <a:off x="1685400" y="2573525"/>
            <a:ext cx="5773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66EA0"/>
                </a:solidFill>
                <a:latin typeface="Ubuntu"/>
                <a:ea typeface="Ubuntu"/>
                <a:cs typeface="Ubuntu"/>
                <a:sym typeface="Ubuntu"/>
              </a:rPr>
              <a:t>—</a:t>
            </a:r>
            <a:endParaRPr sz="2600">
              <a:solidFill>
                <a:srgbClr val="766EA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66EA0"/>
                </a:solidFill>
                <a:latin typeface="Ubuntu"/>
                <a:ea typeface="Ubuntu"/>
                <a:cs typeface="Ubuntu"/>
                <a:sym typeface="Ubuntu"/>
              </a:rPr>
              <a:t>Customer Demographics</a:t>
            </a:r>
            <a:endParaRPr sz="2600">
              <a:solidFill>
                <a:srgbClr val="766EA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6"/>
          <p:cNvSpPr txBox="1"/>
          <p:nvPr>
            <p:ph type="title"/>
          </p:nvPr>
        </p:nvSpPr>
        <p:spPr>
          <a:xfrm>
            <a:off x="311700" y="234800"/>
            <a:ext cx="8520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PROFIT GROUP</a:t>
            </a:r>
            <a:endParaRPr b="1" sz="43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8" name="Google Shape;908;p56"/>
          <p:cNvSpPr/>
          <p:nvPr/>
        </p:nvSpPr>
        <p:spPr>
          <a:xfrm>
            <a:off x="416865" y="1988925"/>
            <a:ext cx="2129100" cy="2129100"/>
          </a:xfrm>
          <a:prstGeom prst="ellipse">
            <a:avLst/>
          </a:prstGeom>
          <a:solidFill>
            <a:srgbClr val="8195AF"/>
          </a:solidFill>
          <a:ln cap="flat" cmpd="sng" w="38100">
            <a:solidFill>
              <a:srgbClr val="486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9" name="Google Shape;909;p56"/>
          <p:cNvSpPr/>
          <p:nvPr/>
        </p:nvSpPr>
        <p:spPr>
          <a:xfrm>
            <a:off x="3507451" y="1902275"/>
            <a:ext cx="2129100" cy="2129100"/>
          </a:xfrm>
          <a:prstGeom prst="ellipse">
            <a:avLst/>
          </a:prstGeom>
          <a:solidFill>
            <a:srgbClr val="D0CECC"/>
          </a:solidFill>
          <a:ln cap="flat" cmpd="sng" w="38100">
            <a:solidFill>
              <a:srgbClr val="BBB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0" name="Google Shape;910;p56"/>
          <p:cNvSpPr/>
          <p:nvPr/>
        </p:nvSpPr>
        <p:spPr>
          <a:xfrm>
            <a:off x="6598013" y="1988925"/>
            <a:ext cx="2129100" cy="2129100"/>
          </a:xfrm>
          <a:prstGeom prst="ellipse">
            <a:avLst/>
          </a:prstGeom>
          <a:solidFill>
            <a:srgbClr val="AA4141"/>
          </a:solidFill>
          <a:ln cap="flat" cmpd="sng" w="38100">
            <a:solidFill>
              <a:srgbClr val="95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1" name="Google Shape;911;p56"/>
          <p:cNvSpPr txBox="1"/>
          <p:nvPr/>
        </p:nvSpPr>
        <p:spPr>
          <a:xfrm>
            <a:off x="829975" y="1441425"/>
            <a:ext cx="1302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LOW</a:t>
            </a:r>
            <a:endParaRPr b="1" sz="3000">
              <a:solidFill>
                <a:srgbClr val="48679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2" name="Google Shape;912;p56"/>
          <p:cNvSpPr txBox="1"/>
          <p:nvPr/>
        </p:nvSpPr>
        <p:spPr>
          <a:xfrm>
            <a:off x="3639752" y="1352750"/>
            <a:ext cx="18645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MEDIUM</a:t>
            </a:r>
            <a:endParaRPr b="1" sz="3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3" name="Google Shape;913;p56"/>
          <p:cNvSpPr txBox="1"/>
          <p:nvPr/>
        </p:nvSpPr>
        <p:spPr>
          <a:xfrm>
            <a:off x="7011125" y="1397088"/>
            <a:ext cx="1302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A4141"/>
                </a:solidFill>
                <a:latin typeface="Ubuntu"/>
                <a:ea typeface="Ubuntu"/>
                <a:cs typeface="Ubuntu"/>
                <a:sym typeface="Ubuntu"/>
              </a:rPr>
              <a:t>HIGH</a:t>
            </a:r>
            <a:endParaRPr b="1" sz="3000">
              <a:solidFill>
                <a:srgbClr val="AA414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4" name="Google Shape;914;p56"/>
          <p:cNvSpPr txBox="1"/>
          <p:nvPr/>
        </p:nvSpPr>
        <p:spPr>
          <a:xfrm>
            <a:off x="594625" y="2583575"/>
            <a:ext cx="177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Below 25th </a:t>
            </a:r>
            <a:endParaRPr b="1" sz="23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0F0F0"/>
                </a:solidFill>
                <a:latin typeface="Ubuntu"/>
                <a:ea typeface="Ubuntu"/>
                <a:cs typeface="Ubuntu"/>
                <a:sym typeface="Ubuntu"/>
              </a:rPr>
              <a:t>Percentile</a:t>
            </a:r>
            <a:endParaRPr b="1" sz="2300">
              <a:solidFill>
                <a:srgbClr val="F0F0F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5" name="Google Shape;915;p56"/>
          <p:cNvSpPr txBox="1"/>
          <p:nvPr/>
        </p:nvSpPr>
        <p:spPr>
          <a:xfrm>
            <a:off x="3685200" y="2200400"/>
            <a:ext cx="177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26E6B"/>
                </a:solidFill>
                <a:latin typeface="Ubuntu"/>
                <a:ea typeface="Ubuntu"/>
                <a:cs typeface="Ubuntu"/>
                <a:sym typeface="Ubuntu"/>
              </a:rPr>
              <a:t>between 25th and 50th percentile</a:t>
            </a:r>
            <a:endParaRPr b="1" sz="2200">
              <a:solidFill>
                <a:srgbClr val="726E6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6" name="Google Shape;916;p56"/>
          <p:cNvSpPr txBox="1"/>
          <p:nvPr/>
        </p:nvSpPr>
        <p:spPr>
          <a:xfrm>
            <a:off x="6775775" y="2517900"/>
            <a:ext cx="177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Top 50</a:t>
            </a:r>
            <a:r>
              <a:rPr b="1" lang="en" sz="2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 Percentile</a:t>
            </a:r>
            <a:endParaRPr b="1" sz="2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57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8"/>
          <p:cNvSpPr/>
          <p:nvPr/>
        </p:nvSpPr>
        <p:spPr>
          <a:xfrm>
            <a:off x="3567950" y="357250"/>
            <a:ext cx="2070900" cy="913200"/>
          </a:xfrm>
          <a:prstGeom prst="ellipse">
            <a:avLst/>
          </a:prstGeom>
          <a:solidFill>
            <a:srgbClr val="3251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27" name="Google Shape;927;p58"/>
          <p:cNvCxnSpPr/>
          <p:nvPr/>
        </p:nvCxnSpPr>
        <p:spPr>
          <a:xfrm flipH="1">
            <a:off x="1960650" y="1164225"/>
            <a:ext cx="1738200" cy="1374600"/>
          </a:xfrm>
          <a:prstGeom prst="straightConnector1">
            <a:avLst/>
          </a:prstGeom>
          <a:noFill/>
          <a:ln cap="flat" cmpd="sng" w="19050">
            <a:solidFill>
              <a:srgbClr val="234C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58"/>
          <p:cNvCxnSpPr/>
          <p:nvPr/>
        </p:nvCxnSpPr>
        <p:spPr>
          <a:xfrm>
            <a:off x="4603400" y="1465725"/>
            <a:ext cx="0" cy="1374600"/>
          </a:xfrm>
          <a:prstGeom prst="straightConnector1">
            <a:avLst/>
          </a:prstGeom>
          <a:noFill/>
          <a:ln cap="flat" cmpd="sng" w="19050">
            <a:solidFill>
              <a:srgbClr val="234C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58"/>
          <p:cNvCxnSpPr/>
          <p:nvPr/>
        </p:nvCxnSpPr>
        <p:spPr>
          <a:xfrm>
            <a:off x="5445150" y="1164225"/>
            <a:ext cx="1738200" cy="1374600"/>
          </a:xfrm>
          <a:prstGeom prst="straightConnector1">
            <a:avLst/>
          </a:prstGeom>
          <a:noFill/>
          <a:ln cap="flat" cmpd="sng" w="19050">
            <a:solidFill>
              <a:srgbClr val="234C6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58"/>
          <p:cNvSpPr/>
          <p:nvPr/>
        </p:nvSpPr>
        <p:spPr>
          <a:xfrm>
            <a:off x="2306575" y="1705175"/>
            <a:ext cx="966600" cy="319200"/>
          </a:xfrm>
          <a:prstGeom prst="rect">
            <a:avLst/>
          </a:prstGeom>
          <a:solidFill>
            <a:srgbClr val="486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&lt;= 3.5 years</a:t>
            </a:r>
            <a:endParaRPr b="1"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1" name="Google Shape;931;p58"/>
          <p:cNvSpPr/>
          <p:nvPr/>
        </p:nvSpPr>
        <p:spPr>
          <a:xfrm>
            <a:off x="4142300" y="1993425"/>
            <a:ext cx="922200" cy="319200"/>
          </a:xfrm>
          <a:prstGeom prst="rect">
            <a:avLst/>
          </a:prstGeom>
          <a:solidFill>
            <a:srgbClr val="486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b="1"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3.5 years</a:t>
            </a:r>
            <a:endParaRPr b="1"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2" name="Google Shape;932;p58"/>
          <p:cNvSpPr/>
          <p:nvPr/>
        </p:nvSpPr>
        <p:spPr>
          <a:xfrm>
            <a:off x="5933700" y="1691925"/>
            <a:ext cx="966600" cy="319200"/>
          </a:xfrm>
          <a:prstGeom prst="rect">
            <a:avLst/>
          </a:prstGeom>
          <a:solidFill>
            <a:srgbClr val="486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b="1"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7.5 years</a:t>
            </a:r>
            <a:endParaRPr b="1"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3" name="Google Shape;933;p58"/>
          <p:cNvSpPr/>
          <p:nvPr/>
        </p:nvSpPr>
        <p:spPr>
          <a:xfrm>
            <a:off x="213675" y="2538825"/>
            <a:ext cx="2022000" cy="1081800"/>
          </a:xfrm>
          <a:prstGeom prst="ellipse">
            <a:avLst/>
          </a:prstGeom>
          <a:solidFill>
            <a:srgbClr val="32516E"/>
          </a:solidFill>
          <a:ln cap="flat" cmpd="sng" w="28575">
            <a:solidFill>
              <a:srgbClr val="234C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4" name="Google Shape;934;p58"/>
          <p:cNvSpPr/>
          <p:nvPr/>
        </p:nvSpPr>
        <p:spPr>
          <a:xfrm>
            <a:off x="3592400" y="3116900"/>
            <a:ext cx="2022000" cy="1081800"/>
          </a:xfrm>
          <a:prstGeom prst="ellipse">
            <a:avLst/>
          </a:prstGeom>
          <a:solidFill>
            <a:srgbClr val="32516E"/>
          </a:solidFill>
          <a:ln cap="flat" cmpd="sng" w="28575">
            <a:solidFill>
              <a:srgbClr val="234C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8"/>
          <p:cNvSpPr/>
          <p:nvPr/>
        </p:nvSpPr>
        <p:spPr>
          <a:xfrm>
            <a:off x="6971125" y="2538825"/>
            <a:ext cx="2022000" cy="1081800"/>
          </a:xfrm>
          <a:prstGeom prst="ellipse">
            <a:avLst/>
          </a:prstGeom>
          <a:solidFill>
            <a:srgbClr val="32516E"/>
          </a:solidFill>
          <a:ln cap="flat" cmpd="sng" w="28575">
            <a:solidFill>
              <a:srgbClr val="234C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8"/>
          <p:cNvSpPr txBox="1"/>
          <p:nvPr/>
        </p:nvSpPr>
        <p:spPr>
          <a:xfrm>
            <a:off x="213675" y="2670825"/>
            <a:ext cx="2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Customer</a:t>
            </a:r>
            <a:endParaRPr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7" name="Google Shape;937;p58"/>
          <p:cNvSpPr txBox="1"/>
          <p:nvPr/>
        </p:nvSpPr>
        <p:spPr>
          <a:xfrm>
            <a:off x="3592400" y="3176650"/>
            <a:ext cx="2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8" name="Google Shape;938;p58"/>
          <p:cNvSpPr txBox="1"/>
          <p:nvPr/>
        </p:nvSpPr>
        <p:spPr>
          <a:xfrm>
            <a:off x="6971125" y="2607450"/>
            <a:ext cx="2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9" name="Google Shape;939;p58"/>
          <p:cNvSpPr txBox="1"/>
          <p:nvPr/>
        </p:nvSpPr>
        <p:spPr>
          <a:xfrm>
            <a:off x="3592400" y="3172700"/>
            <a:ext cx="2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Job Industry significant</a:t>
            </a:r>
            <a:r>
              <a:rPr lang="en" sz="2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2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0" name="Google Shape;940;p58"/>
          <p:cNvSpPr txBox="1"/>
          <p:nvPr/>
        </p:nvSpPr>
        <p:spPr>
          <a:xfrm>
            <a:off x="6971125" y="2607450"/>
            <a:ext cx="2022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Non car owners</a:t>
            </a:r>
            <a:endParaRPr sz="23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1" name="Google Shape;941;p58"/>
          <p:cNvSpPr txBox="1"/>
          <p:nvPr/>
        </p:nvSpPr>
        <p:spPr>
          <a:xfrm>
            <a:off x="3592400" y="476950"/>
            <a:ext cx="2022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TENURE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9"/>
          <p:cNvSpPr txBox="1"/>
          <p:nvPr>
            <p:ph type="title"/>
          </p:nvPr>
        </p:nvSpPr>
        <p:spPr>
          <a:xfrm>
            <a:off x="311700" y="1863950"/>
            <a:ext cx="8520600" cy="11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DECISION TREE</a:t>
            </a:r>
            <a:endParaRPr b="1" sz="51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RESULTS</a:t>
            </a:r>
            <a:endParaRPr b="1" sz="5100">
              <a:solidFill>
                <a:srgbClr val="453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7" name="Google Shape;947;p59"/>
          <p:cNvSpPr txBox="1"/>
          <p:nvPr/>
        </p:nvSpPr>
        <p:spPr>
          <a:xfrm>
            <a:off x="1685400" y="2573525"/>
            <a:ext cx="5773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766EA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00" y="113075"/>
            <a:ext cx="66597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61"/>
          <p:cNvGrpSpPr/>
          <p:nvPr/>
        </p:nvGrpSpPr>
        <p:grpSpPr>
          <a:xfrm>
            <a:off x="854775" y="1128100"/>
            <a:ext cx="984300" cy="1729200"/>
            <a:chOff x="781275" y="1411875"/>
            <a:chExt cx="984300" cy="1729200"/>
          </a:xfrm>
        </p:grpSpPr>
        <p:sp>
          <p:nvSpPr>
            <p:cNvPr id="958" name="Google Shape;958;p61"/>
            <p:cNvSpPr/>
            <p:nvPr/>
          </p:nvSpPr>
          <p:spPr>
            <a:xfrm>
              <a:off x="781275" y="1411875"/>
              <a:ext cx="984300" cy="984300"/>
            </a:xfrm>
            <a:prstGeom prst="ellipse">
              <a:avLst/>
            </a:prstGeom>
            <a:noFill/>
            <a:ln cap="flat" cmpd="sng" w="76200">
              <a:solidFill>
                <a:srgbClr val="C559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9" name="Google Shape;959;p61"/>
            <p:cNvCxnSpPr>
              <a:stCxn id="958" idx="4"/>
            </p:cNvCxnSpPr>
            <p:nvPr/>
          </p:nvCxnSpPr>
          <p:spPr>
            <a:xfrm>
              <a:off x="1273425" y="2396175"/>
              <a:ext cx="0" cy="744900"/>
            </a:xfrm>
            <a:prstGeom prst="straightConnector1">
              <a:avLst/>
            </a:prstGeom>
            <a:noFill/>
            <a:ln cap="flat" cmpd="sng" w="76200">
              <a:solidFill>
                <a:srgbClr val="C5599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61"/>
            <p:cNvCxnSpPr/>
            <p:nvPr/>
          </p:nvCxnSpPr>
          <p:spPr>
            <a:xfrm rot="10800000">
              <a:off x="921825" y="2690450"/>
              <a:ext cx="703200" cy="0"/>
            </a:xfrm>
            <a:prstGeom prst="straightConnector1">
              <a:avLst/>
            </a:prstGeom>
            <a:noFill/>
            <a:ln cap="flat" cmpd="sng" w="76200">
              <a:solidFill>
                <a:srgbClr val="C5599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1" name="Google Shape;961;p61"/>
          <p:cNvGrpSpPr/>
          <p:nvPr/>
        </p:nvGrpSpPr>
        <p:grpSpPr>
          <a:xfrm rot="-2700000">
            <a:off x="1864529" y="1282989"/>
            <a:ext cx="1509617" cy="1515016"/>
            <a:chOff x="2192950" y="881144"/>
            <a:chExt cx="1509631" cy="1515031"/>
          </a:xfrm>
        </p:grpSpPr>
        <p:grpSp>
          <p:nvGrpSpPr>
            <p:cNvPr id="962" name="Google Shape;962;p61"/>
            <p:cNvGrpSpPr/>
            <p:nvPr/>
          </p:nvGrpSpPr>
          <p:grpSpPr>
            <a:xfrm>
              <a:off x="2192950" y="1224522"/>
              <a:ext cx="1168953" cy="1171653"/>
              <a:chOff x="2192950" y="1224522"/>
              <a:chExt cx="1168953" cy="1171653"/>
            </a:xfrm>
          </p:grpSpPr>
          <p:sp>
            <p:nvSpPr>
              <p:cNvPr id="963" name="Google Shape;963;p61"/>
              <p:cNvSpPr/>
              <p:nvPr/>
            </p:nvSpPr>
            <p:spPr>
              <a:xfrm>
                <a:off x="2192950" y="1411875"/>
                <a:ext cx="984300" cy="984300"/>
              </a:xfrm>
              <a:prstGeom prst="ellipse">
                <a:avLst/>
              </a:prstGeom>
              <a:noFill/>
              <a:ln cap="flat" cmpd="sng" w="76200">
                <a:solidFill>
                  <a:srgbClr val="3571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4" name="Google Shape;964;p61"/>
              <p:cNvCxnSpPr>
                <a:stCxn id="963" idx="7"/>
                <a:endCxn id="965" idx="3"/>
              </p:cNvCxnSpPr>
              <p:nvPr/>
            </p:nvCxnSpPr>
            <p:spPr>
              <a:xfrm rot="-8100000">
                <a:off x="3194243" y="1157776"/>
                <a:ext cx="3818" cy="464993"/>
              </a:xfrm>
              <a:prstGeom prst="straightConnector1">
                <a:avLst/>
              </a:prstGeom>
              <a:noFill/>
              <a:ln cap="flat" cmpd="sng" w="76200">
                <a:solidFill>
                  <a:srgbClr val="35718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65" name="Google Shape;965;p61"/>
            <p:cNvSpPr/>
            <p:nvPr/>
          </p:nvSpPr>
          <p:spPr>
            <a:xfrm rot="2700000">
              <a:off x="3318354" y="943992"/>
              <a:ext cx="313955" cy="328805"/>
            </a:xfrm>
            <a:prstGeom prst="triangle">
              <a:avLst>
                <a:gd fmla="val 50000" name="adj"/>
              </a:avLst>
            </a:prstGeom>
            <a:solidFill>
              <a:srgbClr val="357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61"/>
          <p:cNvSpPr txBox="1"/>
          <p:nvPr/>
        </p:nvSpPr>
        <p:spPr>
          <a:xfrm>
            <a:off x="0" y="3556100"/>
            <a:ext cx="407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Gender is not a primary indicator of a customer’s value and any marketing plans should be gender-neutral and inclusive.</a:t>
            </a:r>
            <a:endParaRPr sz="1100"/>
          </a:p>
        </p:txBody>
      </p:sp>
      <p:grpSp>
        <p:nvGrpSpPr>
          <p:cNvPr id="967" name="Google Shape;967;p61"/>
          <p:cNvGrpSpPr/>
          <p:nvPr/>
        </p:nvGrpSpPr>
        <p:grpSpPr>
          <a:xfrm>
            <a:off x="681344" y="690446"/>
            <a:ext cx="2604516" cy="2604516"/>
            <a:chOff x="5260625" y="671250"/>
            <a:chExt cx="2376600" cy="2376600"/>
          </a:xfrm>
        </p:grpSpPr>
        <p:sp>
          <p:nvSpPr>
            <p:cNvPr id="968" name="Google Shape;968;p61"/>
            <p:cNvSpPr/>
            <p:nvPr/>
          </p:nvSpPr>
          <p:spPr>
            <a:xfrm>
              <a:off x="5260625" y="671250"/>
              <a:ext cx="2376600" cy="2376600"/>
            </a:xfrm>
            <a:prstGeom prst="ellipse">
              <a:avLst/>
            </a:prstGeom>
            <a:noFill/>
            <a:ln cap="flat" cmpd="sng" w="114300">
              <a:solidFill>
                <a:srgbClr val="AA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 rot="2509765">
              <a:off x="6368247" y="648172"/>
              <a:ext cx="145746" cy="2408951"/>
            </a:xfrm>
            <a:prstGeom prst="rect">
              <a:avLst/>
            </a:prstGeom>
            <a:solidFill>
              <a:srgbClr val="AA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61"/>
          <p:cNvGrpSpPr/>
          <p:nvPr/>
        </p:nvGrpSpPr>
        <p:grpSpPr>
          <a:xfrm>
            <a:off x="5197269" y="384903"/>
            <a:ext cx="975423" cy="1489729"/>
            <a:chOff x="5410275" y="369750"/>
            <a:chExt cx="1623000" cy="2478750"/>
          </a:xfrm>
        </p:grpSpPr>
        <p:sp>
          <p:nvSpPr>
            <p:cNvPr id="971" name="Google Shape;971;p61"/>
            <p:cNvSpPr/>
            <p:nvPr/>
          </p:nvSpPr>
          <p:spPr>
            <a:xfrm rot="-5400000">
              <a:off x="5490225" y="1305450"/>
              <a:ext cx="1463100" cy="1623000"/>
            </a:xfrm>
            <a:prstGeom prst="flowChartDelay">
              <a:avLst/>
            </a:prstGeom>
            <a:solidFill>
              <a:srgbClr val="3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5598825" y="369750"/>
              <a:ext cx="1245900" cy="1245900"/>
            </a:xfrm>
            <a:prstGeom prst="ellipse">
              <a:avLst/>
            </a:prstGeom>
            <a:solidFill>
              <a:srgbClr val="3B3737"/>
            </a:solidFill>
            <a:ln cap="flat" cmpd="sng" w="381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61"/>
          <p:cNvGrpSpPr/>
          <p:nvPr/>
        </p:nvGrpSpPr>
        <p:grpSpPr>
          <a:xfrm>
            <a:off x="6214416" y="384903"/>
            <a:ext cx="975423" cy="1489729"/>
            <a:chOff x="5410275" y="369750"/>
            <a:chExt cx="1623000" cy="2478750"/>
          </a:xfrm>
        </p:grpSpPr>
        <p:sp>
          <p:nvSpPr>
            <p:cNvPr id="974" name="Google Shape;974;p61"/>
            <p:cNvSpPr/>
            <p:nvPr/>
          </p:nvSpPr>
          <p:spPr>
            <a:xfrm rot="-5400000">
              <a:off x="5490225" y="1305450"/>
              <a:ext cx="1463100" cy="1623000"/>
            </a:xfrm>
            <a:prstGeom prst="flowChartDelay">
              <a:avLst/>
            </a:prstGeom>
            <a:solidFill>
              <a:srgbClr val="3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5598825" y="369750"/>
              <a:ext cx="1245900" cy="1245900"/>
            </a:xfrm>
            <a:prstGeom prst="ellipse">
              <a:avLst/>
            </a:prstGeom>
            <a:solidFill>
              <a:srgbClr val="3B3737"/>
            </a:solidFill>
            <a:ln cap="flat" cmpd="sng" w="381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61"/>
          <p:cNvGrpSpPr/>
          <p:nvPr/>
        </p:nvGrpSpPr>
        <p:grpSpPr>
          <a:xfrm>
            <a:off x="7231562" y="384903"/>
            <a:ext cx="975423" cy="1489729"/>
            <a:chOff x="5410275" y="369750"/>
            <a:chExt cx="1623000" cy="2478750"/>
          </a:xfrm>
        </p:grpSpPr>
        <p:sp>
          <p:nvSpPr>
            <p:cNvPr id="977" name="Google Shape;977;p61"/>
            <p:cNvSpPr/>
            <p:nvPr/>
          </p:nvSpPr>
          <p:spPr>
            <a:xfrm rot="-5400000">
              <a:off x="5490225" y="1305450"/>
              <a:ext cx="1463100" cy="1623000"/>
            </a:xfrm>
            <a:prstGeom prst="flowChartDelay">
              <a:avLst/>
            </a:prstGeom>
            <a:solidFill>
              <a:srgbClr val="3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5598825" y="369750"/>
              <a:ext cx="1245900" cy="1245900"/>
            </a:xfrm>
            <a:prstGeom prst="ellipse">
              <a:avLst/>
            </a:prstGeom>
            <a:solidFill>
              <a:srgbClr val="3B3737"/>
            </a:solidFill>
            <a:ln cap="flat" cmpd="sng" w="381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61"/>
          <p:cNvSpPr txBox="1"/>
          <p:nvPr/>
        </p:nvSpPr>
        <p:spPr>
          <a:xfrm>
            <a:off x="4608863" y="3556100"/>
            <a:ext cx="418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453C75"/>
                </a:solidFill>
                <a:latin typeface="Ubuntu"/>
                <a:ea typeface="Ubuntu"/>
                <a:cs typeface="Ubuntu"/>
                <a:sym typeface="Ubuntu"/>
              </a:rPr>
              <a:t>Adults were identified as significant in some splits indicating they are a demographic with high profitability</a:t>
            </a:r>
            <a:endParaRPr sz="1500"/>
          </a:p>
        </p:txBody>
      </p:sp>
      <p:grpSp>
        <p:nvGrpSpPr>
          <p:cNvPr id="980" name="Google Shape;980;p61"/>
          <p:cNvGrpSpPr/>
          <p:nvPr/>
        </p:nvGrpSpPr>
        <p:grpSpPr>
          <a:xfrm>
            <a:off x="5197269" y="1937574"/>
            <a:ext cx="975423" cy="1489729"/>
            <a:chOff x="5410275" y="369750"/>
            <a:chExt cx="1623000" cy="2478750"/>
          </a:xfrm>
        </p:grpSpPr>
        <p:sp>
          <p:nvSpPr>
            <p:cNvPr id="981" name="Google Shape;981;p61"/>
            <p:cNvSpPr/>
            <p:nvPr/>
          </p:nvSpPr>
          <p:spPr>
            <a:xfrm rot="-5400000">
              <a:off x="5490225" y="1305450"/>
              <a:ext cx="1463100" cy="1623000"/>
            </a:xfrm>
            <a:prstGeom prst="flowChartDelay">
              <a:avLst/>
            </a:prstGeom>
            <a:solidFill>
              <a:srgbClr val="3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5598825" y="369750"/>
              <a:ext cx="1245900" cy="1245900"/>
            </a:xfrm>
            <a:prstGeom prst="ellipse">
              <a:avLst/>
            </a:prstGeom>
            <a:solidFill>
              <a:srgbClr val="3B3737"/>
            </a:solidFill>
            <a:ln cap="flat" cmpd="sng" w="381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61"/>
          <p:cNvGrpSpPr/>
          <p:nvPr/>
        </p:nvGrpSpPr>
        <p:grpSpPr>
          <a:xfrm>
            <a:off x="6214416" y="1937574"/>
            <a:ext cx="975423" cy="1489729"/>
            <a:chOff x="5410275" y="369750"/>
            <a:chExt cx="1623000" cy="2478750"/>
          </a:xfrm>
        </p:grpSpPr>
        <p:sp>
          <p:nvSpPr>
            <p:cNvPr id="984" name="Google Shape;984;p61"/>
            <p:cNvSpPr/>
            <p:nvPr/>
          </p:nvSpPr>
          <p:spPr>
            <a:xfrm rot="-5400000">
              <a:off x="5490225" y="1305450"/>
              <a:ext cx="1463100" cy="1623000"/>
            </a:xfrm>
            <a:prstGeom prst="flowChartDelay">
              <a:avLst/>
            </a:prstGeom>
            <a:solidFill>
              <a:srgbClr val="3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5598825" y="369750"/>
              <a:ext cx="1245900" cy="1245900"/>
            </a:xfrm>
            <a:prstGeom prst="ellipse">
              <a:avLst/>
            </a:prstGeom>
            <a:solidFill>
              <a:srgbClr val="3B3737"/>
            </a:solidFill>
            <a:ln cap="flat" cmpd="sng" w="381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61"/>
          <p:cNvGrpSpPr/>
          <p:nvPr/>
        </p:nvGrpSpPr>
        <p:grpSpPr>
          <a:xfrm>
            <a:off x="7231562" y="1937574"/>
            <a:ext cx="975423" cy="1489729"/>
            <a:chOff x="5410275" y="369750"/>
            <a:chExt cx="1623000" cy="2478750"/>
          </a:xfrm>
        </p:grpSpPr>
        <p:sp>
          <p:nvSpPr>
            <p:cNvPr id="987" name="Google Shape;987;p61"/>
            <p:cNvSpPr/>
            <p:nvPr/>
          </p:nvSpPr>
          <p:spPr>
            <a:xfrm rot="-5400000">
              <a:off x="5490225" y="1305450"/>
              <a:ext cx="1463100" cy="1623000"/>
            </a:xfrm>
            <a:prstGeom prst="flowChartDelay">
              <a:avLst/>
            </a:prstGeom>
            <a:solidFill>
              <a:srgbClr val="3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5598825" y="369750"/>
              <a:ext cx="1245900" cy="1245900"/>
            </a:xfrm>
            <a:prstGeom prst="ellipse">
              <a:avLst/>
            </a:prstGeom>
            <a:solidFill>
              <a:srgbClr val="3B3737"/>
            </a:solidFill>
            <a:ln cap="flat" cmpd="sng" w="38100">
              <a:solidFill>
                <a:srgbClr val="F0F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2017950" y="0"/>
            <a:ext cx="510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3130500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90AA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7E4DD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 flipH="1">
            <a:off x="4673975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819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7E4DD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7E4DD"/>
              </a:solidFill>
            </a:endParaRPr>
          </a:p>
        </p:txBody>
      </p:sp>
      <p:sp>
        <p:nvSpPr>
          <p:cNvPr id="145" name="Google Shape;145;p17"/>
          <p:cNvSpPr/>
          <p:nvPr/>
        </p:nvSpPr>
        <p:spPr>
          <a:xfrm rot="10800000">
            <a:off x="4673925" y="1792825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E0A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7E4DD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7537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753725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210300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62"/>
          <p:cNvGrpSpPr/>
          <p:nvPr/>
        </p:nvGrpSpPr>
        <p:grpSpPr>
          <a:xfrm>
            <a:off x="366850" y="1988250"/>
            <a:ext cx="2217060" cy="3219000"/>
            <a:chOff x="366850" y="1988250"/>
            <a:chExt cx="2217060" cy="3219000"/>
          </a:xfrm>
        </p:grpSpPr>
        <p:grpSp>
          <p:nvGrpSpPr>
            <p:cNvPr id="994" name="Google Shape;994;p62"/>
            <p:cNvGrpSpPr/>
            <p:nvPr/>
          </p:nvGrpSpPr>
          <p:grpSpPr>
            <a:xfrm>
              <a:off x="455620" y="2032474"/>
              <a:ext cx="2128290" cy="1259226"/>
              <a:chOff x="391200" y="2493725"/>
              <a:chExt cx="2066100" cy="1215000"/>
            </a:xfrm>
          </p:grpSpPr>
          <p:sp>
            <p:nvSpPr>
              <p:cNvPr id="995" name="Google Shape;995;p62"/>
              <p:cNvSpPr/>
              <p:nvPr/>
            </p:nvSpPr>
            <p:spPr>
              <a:xfrm>
                <a:off x="391200" y="2493725"/>
                <a:ext cx="1826700" cy="1215000"/>
              </a:xfrm>
              <a:prstGeom prst="rect">
                <a:avLst/>
              </a:prstGeom>
              <a:solidFill>
                <a:srgbClr val="142F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2"/>
              <p:cNvSpPr/>
              <p:nvPr/>
            </p:nvSpPr>
            <p:spPr>
              <a:xfrm flipH="1" rot="10800000"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142F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62"/>
              <p:cNvSpPr/>
              <p:nvPr/>
            </p:nvSpPr>
            <p:spPr>
              <a:xfrm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142F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8" name="Google Shape;998;p62"/>
            <p:cNvSpPr/>
            <p:nvPr/>
          </p:nvSpPr>
          <p:spPr>
            <a:xfrm>
              <a:off x="366850" y="1988250"/>
              <a:ext cx="88800" cy="3219000"/>
            </a:xfrm>
            <a:prstGeom prst="rect">
              <a:avLst/>
            </a:prstGeom>
            <a:solidFill>
              <a:srgbClr val="CB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366850" y="1988250"/>
              <a:ext cx="44400" cy="3219000"/>
            </a:xfrm>
            <a:prstGeom prst="rect">
              <a:avLst/>
            </a:prstGeom>
            <a:solidFill>
              <a:srgbClr val="E5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0" name="Google Shape;1000;p62"/>
            <p:cNvGrpSpPr/>
            <p:nvPr/>
          </p:nvGrpSpPr>
          <p:grpSpPr>
            <a:xfrm>
              <a:off x="455638" y="2032575"/>
              <a:ext cx="2066100" cy="1215000"/>
              <a:chOff x="391200" y="2493725"/>
              <a:chExt cx="2066100" cy="1215000"/>
            </a:xfrm>
          </p:grpSpPr>
          <p:sp>
            <p:nvSpPr>
              <p:cNvPr id="1001" name="Google Shape;1001;p62"/>
              <p:cNvSpPr/>
              <p:nvPr/>
            </p:nvSpPr>
            <p:spPr>
              <a:xfrm>
                <a:off x="391200" y="2493725"/>
                <a:ext cx="1826700" cy="1215000"/>
              </a:xfrm>
              <a:prstGeom prst="rect">
                <a:avLst/>
              </a:prstGeom>
              <a:solidFill>
                <a:srgbClr val="3251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2"/>
              <p:cNvSpPr/>
              <p:nvPr/>
            </p:nvSpPr>
            <p:spPr>
              <a:xfrm flipH="1" rot="10800000"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3251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2"/>
              <p:cNvSpPr/>
              <p:nvPr/>
            </p:nvSpPr>
            <p:spPr>
              <a:xfrm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3251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4" name="Google Shape;1004;p62"/>
          <p:cNvGrpSpPr/>
          <p:nvPr/>
        </p:nvGrpSpPr>
        <p:grpSpPr>
          <a:xfrm>
            <a:off x="3463475" y="1988250"/>
            <a:ext cx="2217060" cy="3219000"/>
            <a:chOff x="3463475" y="1988250"/>
            <a:chExt cx="2217060" cy="3219000"/>
          </a:xfrm>
        </p:grpSpPr>
        <p:grpSp>
          <p:nvGrpSpPr>
            <p:cNvPr id="1005" name="Google Shape;1005;p62"/>
            <p:cNvGrpSpPr/>
            <p:nvPr/>
          </p:nvGrpSpPr>
          <p:grpSpPr>
            <a:xfrm>
              <a:off x="3552245" y="2032474"/>
              <a:ext cx="2128290" cy="1259226"/>
              <a:chOff x="391200" y="2493725"/>
              <a:chExt cx="2066100" cy="1215000"/>
            </a:xfrm>
          </p:grpSpPr>
          <p:sp>
            <p:nvSpPr>
              <p:cNvPr id="1006" name="Google Shape;1006;p62"/>
              <p:cNvSpPr/>
              <p:nvPr/>
            </p:nvSpPr>
            <p:spPr>
              <a:xfrm>
                <a:off x="391200" y="2493725"/>
                <a:ext cx="1826700" cy="1215000"/>
              </a:xfrm>
              <a:prstGeom prst="rect">
                <a:avLst/>
              </a:prstGeom>
              <a:solidFill>
                <a:srgbClr val="A06C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62"/>
              <p:cNvSpPr/>
              <p:nvPr/>
            </p:nvSpPr>
            <p:spPr>
              <a:xfrm flipH="1" rot="10800000"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A06C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62"/>
              <p:cNvSpPr/>
              <p:nvPr/>
            </p:nvSpPr>
            <p:spPr>
              <a:xfrm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A06C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9" name="Google Shape;1009;p62"/>
            <p:cNvSpPr/>
            <p:nvPr/>
          </p:nvSpPr>
          <p:spPr>
            <a:xfrm>
              <a:off x="3463475" y="1988250"/>
              <a:ext cx="88800" cy="3219000"/>
            </a:xfrm>
            <a:prstGeom prst="rect">
              <a:avLst/>
            </a:prstGeom>
            <a:solidFill>
              <a:srgbClr val="CB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3463475" y="1988250"/>
              <a:ext cx="44400" cy="3219000"/>
            </a:xfrm>
            <a:prstGeom prst="rect">
              <a:avLst/>
            </a:prstGeom>
            <a:solidFill>
              <a:srgbClr val="E5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62"/>
            <p:cNvGrpSpPr/>
            <p:nvPr/>
          </p:nvGrpSpPr>
          <p:grpSpPr>
            <a:xfrm>
              <a:off x="3552263" y="2032575"/>
              <a:ext cx="2066100" cy="1215000"/>
              <a:chOff x="391200" y="2493725"/>
              <a:chExt cx="2066100" cy="1215000"/>
            </a:xfrm>
          </p:grpSpPr>
          <p:sp>
            <p:nvSpPr>
              <p:cNvPr id="1012" name="Google Shape;1012;p62"/>
              <p:cNvSpPr/>
              <p:nvPr/>
            </p:nvSpPr>
            <p:spPr>
              <a:xfrm>
                <a:off x="391200" y="2493725"/>
                <a:ext cx="1826700" cy="1215000"/>
              </a:xfrm>
              <a:prstGeom prst="rect">
                <a:avLst/>
              </a:prstGeom>
              <a:solidFill>
                <a:srgbClr val="D8A4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62"/>
              <p:cNvSpPr/>
              <p:nvPr/>
            </p:nvSpPr>
            <p:spPr>
              <a:xfrm flipH="1" rot="10800000"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D8A4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62"/>
              <p:cNvSpPr/>
              <p:nvPr/>
            </p:nvSpPr>
            <p:spPr>
              <a:xfrm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D8A4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5" name="Google Shape;1015;p62"/>
          <p:cNvGrpSpPr/>
          <p:nvPr/>
        </p:nvGrpSpPr>
        <p:grpSpPr>
          <a:xfrm>
            <a:off x="6560100" y="1988250"/>
            <a:ext cx="2217060" cy="3219000"/>
            <a:chOff x="6560100" y="1988250"/>
            <a:chExt cx="2217060" cy="3219000"/>
          </a:xfrm>
        </p:grpSpPr>
        <p:grpSp>
          <p:nvGrpSpPr>
            <p:cNvPr id="1016" name="Google Shape;1016;p62"/>
            <p:cNvGrpSpPr/>
            <p:nvPr/>
          </p:nvGrpSpPr>
          <p:grpSpPr>
            <a:xfrm>
              <a:off x="6648870" y="2032474"/>
              <a:ext cx="2128290" cy="1259226"/>
              <a:chOff x="391200" y="2493725"/>
              <a:chExt cx="2066100" cy="1215000"/>
            </a:xfrm>
          </p:grpSpPr>
          <p:sp>
            <p:nvSpPr>
              <p:cNvPr id="1017" name="Google Shape;1017;p62"/>
              <p:cNvSpPr/>
              <p:nvPr/>
            </p:nvSpPr>
            <p:spPr>
              <a:xfrm>
                <a:off x="391200" y="2493725"/>
                <a:ext cx="1826700" cy="1215000"/>
              </a:xfrm>
              <a:prstGeom prst="rect">
                <a:avLst/>
              </a:prstGeom>
              <a:solidFill>
                <a:srgbClr val="185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62"/>
              <p:cNvSpPr/>
              <p:nvPr/>
            </p:nvSpPr>
            <p:spPr>
              <a:xfrm flipH="1" rot="10800000"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185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62"/>
              <p:cNvSpPr/>
              <p:nvPr/>
            </p:nvSpPr>
            <p:spPr>
              <a:xfrm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185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0" name="Google Shape;1020;p62"/>
            <p:cNvSpPr/>
            <p:nvPr/>
          </p:nvSpPr>
          <p:spPr>
            <a:xfrm>
              <a:off x="6560100" y="1988250"/>
              <a:ext cx="88800" cy="3219000"/>
            </a:xfrm>
            <a:prstGeom prst="rect">
              <a:avLst/>
            </a:prstGeom>
            <a:solidFill>
              <a:srgbClr val="CB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6560100" y="1988250"/>
              <a:ext cx="44400" cy="3219000"/>
            </a:xfrm>
            <a:prstGeom prst="rect">
              <a:avLst/>
            </a:prstGeom>
            <a:solidFill>
              <a:srgbClr val="E5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2" name="Google Shape;1022;p62"/>
            <p:cNvGrpSpPr/>
            <p:nvPr/>
          </p:nvGrpSpPr>
          <p:grpSpPr>
            <a:xfrm>
              <a:off x="6648888" y="2032575"/>
              <a:ext cx="2066100" cy="1215000"/>
              <a:chOff x="391200" y="2493725"/>
              <a:chExt cx="2066100" cy="1215000"/>
            </a:xfrm>
          </p:grpSpPr>
          <p:sp>
            <p:nvSpPr>
              <p:cNvPr id="1023" name="Google Shape;1023;p62"/>
              <p:cNvSpPr/>
              <p:nvPr/>
            </p:nvSpPr>
            <p:spPr>
              <a:xfrm>
                <a:off x="391200" y="2493725"/>
                <a:ext cx="1826700" cy="1215000"/>
              </a:xfrm>
              <a:prstGeom prst="rect">
                <a:avLst/>
              </a:prstGeom>
              <a:solidFill>
                <a:srgbClr val="659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62"/>
              <p:cNvSpPr/>
              <p:nvPr/>
            </p:nvSpPr>
            <p:spPr>
              <a:xfrm flipH="1" rot="10800000"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659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62"/>
              <p:cNvSpPr/>
              <p:nvPr/>
            </p:nvSpPr>
            <p:spPr>
              <a:xfrm>
                <a:off x="391200" y="2493725"/>
                <a:ext cx="2066100" cy="1215000"/>
              </a:xfrm>
              <a:prstGeom prst="parallelogram">
                <a:avLst>
                  <a:gd fmla="val 25000" name="adj"/>
                </a:avLst>
              </a:prstGeom>
              <a:solidFill>
                <a:srgbClr val="659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6" name="Google Shape;1026;p62"/>
          <p:cNvSpPr txBox="1"/>
          <p:nvPr/>
        </p:nvSpPr>
        <p:spPr>
          <a:xfrm>
            <a:off x="542975" y="2136650"/>
            <a:ext cx="186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Seasonal Trends</a:t>
            </a:r>
            <a:endParaRPr b="1" sz="2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7" name="Google Shape;1027;p62"/>
          <p:cNvSpPr txBox="1"/>
          <p:nvPr/>
        </p:nvSpPr>
        <p:spPr>
          <a:xfrm>
            <a:off x="3639600" y="2136650"/>
            <a:ext cx="186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Cluster Analysis</a:t>
            </a:r>
            <a:endParaRPr b="1" sz="2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8" name="Google Shape;1028;p62"/>
          <p:cNvSpPr txBox="1"/>
          <p:nvPr/>
        </p:nvSpPr>
        <p:spPr>
          <a:xfrm>
            <a:off x="6736225" y="1990400"/>
            <a:ext cx="211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Decision Tree</a:t>
            </a:r>
            <a:r>
              <a:rPr b="1" lang="en" sz="2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Analysis</a:t>
            </a:r>
            <a:endParaRPr b="1" sz="2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9" name="Google Shape;1029;p62"/>
          <p:cNvSpPr txBox="1"/>
          <p:nvPr/>
        </p:nvSpPr>
        <p:spPr>
          <a:xfrm>
            <a:off x="798600" y="258950"/>
            <a:ext cx="7546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AA414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5600">
              <a:solidFill>
                <a:srgbClr val="AA414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5E47"/>
        </a:solid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3"/>
          <p:cNvSpPr txBox="1"/>
          <p:nvPr/>
        </p:nvSpPr>
        <p:spPr>
          <a:xfrm>
            <a:off x="798600" y="258950"/>
            <a:ext cx="7546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5E47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4"/>
          <p:cNvSpPr txBox="1"/>
          <p:nvPr/>
        </p:nvSpPr>
        <p:spPr>
          <a:xfrm>
            <a:off x="798600" y="258950"/>
            <a:ext cx="7546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0" name="Google Shape;1040;p64"/>
          <p:cNvSpPr txBox="1"/>
          <p:nvPr/>
        </p:nvSpPr>
        <p:spPr>
          <a:xfrm>
            <a:off x="891750" y="1430000"/>
            <a:ext cx="73605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Start promotions for specific bike types leading up to their spike in sales.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5E47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5"/>
          <p:cNvSpPr txBox="1"/>
          <p:nvPr/>
        </p:nvSpPr>
        <p:spPr>
          <a:xfrm>
            <a:off x="798600" y="258950"/>
            <a:ext cx="7546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6" name="Google Shape;1046;p65"/>
          <p:cNvSpPr txBox="1"/>
          <p:nvPr/>
        </p:nvSpPr>
        <p:spPr>
          <a:xfrm>
            <a:off x="891750" y="1430000"/>
            <a:ext cx="73605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Start promotions for specific bike types leading up to their spike in sales.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Consider introducing New Customer Benefits and Loyalty programs 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5E47"/>
        </a:soli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6"/>
          <p:cNvSpPr txBox="1"/>
          <p:nvPr/>
        </p:nvSpPr>
        <p:spPr>
          <a:xfrm>
            <a:off x="798600" y="258950"/>
            <a:ext cx="7546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2" name="Google Shape;1052;p66"/>
          <p:cNvSpPr txBox="1"/>
          <p:nvPr/>
        </p:nvSpPr>
        <p:spPr>
          <a:xfrm>
            <a:off x="891750" y="1430000"/>
            <a:ext cx="73605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Start promotions for specific bike types leading up to their spike in sales.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Consider introducing New Customer Benefits and Loyalty programs 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Tailor marketing campaigns to high-value customers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5E47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7"/>
          <p:cNvSpPr txBox="1"/>
          <p:nvPr/>
        </p:nvSpPr>
        <p:spPr>
          <a:xfrm>
            <a:off x="798600" y="258950"/>
            <a:ext cx="7546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8" name="Google Shape;1058;p67"/>
          <p:cNvSpPr txBox="1"/>
          <p:nvPr/>
        </p:nvSpPr>
        <p:spPr>
          <a:xfrm>
            <a:off x="891750" y="1430000"/>
            <a:ext cx="73605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Start promotions for specific bike types leading up to their spike in sales.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Consider introducing New Customer Benefits and Loyalty programs 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Tailor marketing campaigns to high-value customers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AutoNum type="arabicPeriod"/>
            </a:pPr>
            <a:r>
              <a:rPr lang="en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 clustering results to better understand your targeting group and expand your customer-base.</a:t>
            </a:r>
            <a:endParaRPr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A4141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8"/>
          <p:cNvSpPr txBox="1"/>
          <p:nvPr/>
        </p:nvSpPr>
        <p:spPr>
          <a:xfrm>
            <a:off x="2537850" y="1601400"/>
            <a:ext cx="40683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Q &amp; A</a:t>
            </a:r>
            <a:endParaRPr b="1" sz="9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3130500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90AA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flipH="1">
            <a:off x="4673975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819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flipH="1" rot="10800000">
            <a:off x="2944800" y="1607125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D8A4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10800000">
            <a:off x="4673925" y="1792825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E0A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117450" y="16891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8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7537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210300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753725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017950" y="0"/>
            <a:ext cx="510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910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 sz="1800">
              <a:solidFill>
                <a:srgbClr val="D8A4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25" y="1578513"/>
            <a:ext cx="465226" cy="4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-25800" y="2015125"/>
            <a:ext cx="2872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Cycling experts on staff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Large high quality selection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3130500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90AA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flipH="1">
            <a:off x="4673975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819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10800000">
            <a:off x="4673850" y="1606525"/>
            <a:ext cx="1525800" cy="1525800"/>
          </a:xfrm>
          <a:prstGeom prst="teardrop">
            <a:avLst>
              <a:gd fmla="val 100000" name="adj"/>
            </a:avLst>
          </a:prstGeom>
          <a:solidFill>
            <a:srgbClr val="D889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846800" y="1724275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8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210300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753725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017950" y="0"/>
            <a:ext cx="510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6727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 sz="1800">
              <a:solidFill>
                <a:srgbClr val="D889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236775" y="1967125"/>
            <a:ext cx="2514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Expensive</a:t>
            </a: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products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Limited marketing budget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53431">
            <a:off x="8168263" y="1632017"/>
            <a:ext cx="358225" cy="3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 flipH="1" rot="10800000">
            <a:off x="2944800" y="1607125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D8A4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910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 sz="1800">
              <a:solidFill>
                <a:srgbClr val="D8A4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725" y="1578513"/>
            <a:ext cx="465226" cy="4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3117450" y="16891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8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-25800" y="2015125"/>
            <a:ext cx="2872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Cycling experts on staff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Large high quality selection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2944800" y="3354050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659C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flipH="1">
            <a:off x="4673975" y="3354050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819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10800000">
            <a:off x="4673925" y="1792825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E0A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3117450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endParaRPr b="1" sz="8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7537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4753725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2017950" y="0"/>
            <a:ext cx="510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91050" y="3428500"/>
            <a:ext cx="1986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Opportunities</a:t>
            </a:r>
            <a:endParaRPr b="1" sz="1800">
              <a:solidFill>
                <a:srgbClr val="659C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17099" l="17200" r="14324" t="11887"/>
          <a:stretch/>
        </p:blipFill>
        <p:spPr>
          <a:xfrm>
            <a:off x="2040675" y="3457750"/>
            <a:ext cx="336975" cy="3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rot="10800000">
            <a:off x="4673850" y="1606525"/>
            <a:ext cx="1525800" cy="1525800"/>
          </a:xfrm>
          <a:prstGeom prst="teardrop">
            <a:avLst>
              <a:gd fmla="val 100000" name="adj"/>
            </a:avLst>
          </a:prstGeom>
          <a:solidFill>
            <a:srgbClr val="D889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4846800" y="1724275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8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6727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 sz="1800">
              <a:solidFill>
                <a:srgbClr val="D889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236775" y="1967125"/>
            <a:ext cx="2514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Expensive products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Limited marketing budget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3431">
            <a:off x="8168263" y="1632017"/>
            <a:ext cx="358225" cy="3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/>
          <p:nvPr/>
        </p:nvSpPr>
        <p:spPr>
          <a:xfrm flipH="1" rot="10800000">
            <a:off x="2944800" y="1607125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D8A4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3910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 sz="1800">
              <a:solidFill>
                <a:srgbClr val="D8A4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725" y="1578513"/>
            <a:ext cx="465226" cy="4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3117450" y="16891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8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0" y="3759825"/>
            <a:ext cx="240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Increased cycling interest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Online shopping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-25800" y="2015125"/>
            <a:ext cx="2872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Cycling experts on staff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Large high quality selection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3130800" y="3354050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90AA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flipH="1">
            <a:off x="4673975" y="3354050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486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rot="10800000">
            <a:off x="4673925" y="1792825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E0A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4789200" y="33785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sz="8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3210300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7537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2017950" y="0"/>
            <a:ext cx="510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1"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44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6385675" y="3378650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86790"/>
                </a:solidFill>
                <a:latin typeface="Ubuntu"/>
                <a:ea typeface="Ubuntu"/>
                <a:cs typeface="Ubuntu"/>
                <a:sym typeface="Ubuntu"/>
              </a:rPr>
              <a:t>Threats</a:t>
            </a:r>
            <a:endParaRPr b="1" sz="1800">
              <a:solidFill>
                <a:srgbClr val="48679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6288300" y="3759825"/>
            <a:ext cx="2628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Sports superstores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Economic downturns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22038" l="20688" r="21571" t="23492"/>
          <a:stretch/>
        </p:blipFill>
        <p:spPr>
          <a:xfrm>
            <a:off x="7391563" y="3439777"/>
            <a:ext cx="302876" cy="28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/>
          <p:nvPr/>
        </p:nvSpPr>
        <p:spPr>
          <a:xfrm>
            <a:off x="2944800" y="3354050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659C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rot="10800000">
            <a:off x="4673925" y="1792825"/>
            <a:ext cx="1339500" cy="1339500"/>
          </a:xfrm>
          <a:prstGeom prst="teardrop">
            <a:avLst>
              <a:gd fmla="val 100000" name="adj"/>
            </a:avLst>
          </a:prstGeom>
          <a:solidFill>
            <a:srgbClr val="E0A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47537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0" y="3759825"/>
            <a:ext cx="240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Increased cycling interest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Online </a:t>
            </a: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shopping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p21"/>
          <p:cNvSpPr/>
          <p:nvPr/>
        </p:nvSpPr>
        <p:spPr>
          <a:xfrm flipH="1" rot="10800000">
            <a:off x="3130875" y="1793125"/>
            <a:ext cx="1339200" cy="1339200"/>
          </a:xfrm>
          <a:prstGeom prst="teardrop">
            <a:avLst>
              <a:gd fmla="val 100000" name="adj"/>
            </a:avLst>
          </a:prstGeom>
          <a:solidFill>
            <a:srgbClr val="DDBD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10800000">
            <a:off x="4673850" y="1606525"/>
            <a:ext cx="1525800" cy="1525800"/>
          </a:xfrm>
          <a:prstGeom prst="teardrop">
            <a:avLst>
              <a:gd fmla="val 100000" name="adj"/>
            </a:avLst>
          </a:prstGeom>
          <a:solidFill>
            <a:srgbClr val="D889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4846800" y="1724275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 sz="8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210525" y="19266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E7E4DD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6600">
              <a:solidFill>
                <a:srgbClr val="E7E4D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66727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895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 sz="1800">
              <a:solidFill>
                <a:srgbClr val="D889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6236775" y="1967125"/>
            <a:ext cx="2514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Expensive products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Limited marketing budget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3431">
            <a:off x="8168263" y="1632017"/>
            <a:ext cx="358225" cy="3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/>
          <p:nvPr/>
        </p:nvSpPr>
        <p:spPr>
          <a:xfrm flipH="1" rot="10800000">
            <a:off x="2944800" y="1607125"/>
            <a:ext cx="1525200" cy="1525200"/>
          </a:xfrm>
          <a:prstGeom prst="teardrop">
            <a:avLst>
              <a:gd fmla="val 100000" name="adj"/>
            </a:avLst>
          </a:prstGeom>
          <a:solidFill>
            <a:srgbClr val="D8A4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391050" y="1607125"/>
            <a:ext cx="156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8A45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 sz="1800">
              <a:solidFill>
                <a:srgbClr val="D8A45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-25800" y="2015125"/>
            <a:ext cx="2872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Cycling experts on staff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F48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142F48"/>
                </a:solidFill>
                <a:latin typeface="Ubuntu"/>
                <a:ea typeface="Ubuntu"/>
                <a:cs typeface="Ubuntu"/>
                <a:sym typeface="Ubuntu"/>
              </a:rPr>
              <a:t>Large high quality selection</a:t>
            </a:r>
            <a:endParaRPr sz="1600">
              <a:solidFill>
                <a:srgbClr val="142F4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725" y="1578513"/>
            <a:ext cx="465226" cy="4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/>
        </p:nvSpPr>
        <p:spPr>
          <a:xfrm>
            <a:off x="3117450" y="168910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endParaRPr b="1" sz="8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3117450" y="3378650"/>
            <a:ext cx="1179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endParaRPr b="1" sz="8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391050" y="3428500"/>
            <a:ext cx="1986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59C87"/>
                </a:solidFill>
                <a:latin typeface="Ubuntu"/>
                <a:ea typeface="Ubuntu"/>
                <a:cs typeface="Ubuntu"/>
                <a:sym typeface="Ubuntu"/>
              </a:rPr>
              <a:t>Opportunities</a:t>
            </a:r>
            <a:endParaRPr b="1" sz="1800">
              <a:solidFill>
                <a:srgbClr val="659C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6">
            <a:alphaModFix/>
          </a:blip>
          <a:srcRect b="17099" l="17200" r="14324" t="11887"/>
          <a:stretch/>
        </p:blipFill>
        <p:spPr>
          <a:xfrm>
            <a:off x="2040675" y="3457750"/>
            <a:ext cx="336975" cy="3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