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Roboto-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2cf178f4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2cf178f4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2ce5c08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2ce5c08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2ce5c084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2ce5c084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20bcca1a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20bcca1a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352e47b9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352e47b9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352e47b9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352e47b9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20bcca1a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20bcca1a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20bcca1a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a20bcca1a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20bcca1a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20bcca1a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20bcca1a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20bcca1a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31c6923fc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31c6923fc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31c6923f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31c6923fc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31c6923f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31c6923f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20bcca1a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20bcca1a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2ce5c084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a2ce5c084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4</a:t>
            </a:r>
            <a:endParaRPr/>
          </a:p>
          <a:p>
            <a:pPr indent="0" lvl="0" marL="0" rtl="0" algn="l">
              <a:spcBef>
                <a:spcPts val="0"/>
              </a:spcBef>
              <a:spcAft>
                <a:spcPts val="0"/>
              </a:spcAft>
              <a:buNone/>
            </a:pPr>
            <a:r>
              <a:rPr lang="en"/>
              <a:t>Deep Learning Project</a:t>
            </a:r>
            <a:endParaRPr/>
          </a:p>
        </p:txBody>
      </p:sp>
      <p:sp>
        <p:nvSpPr>
          <p:cNvPr id="65" name="Google Shape;65;p13"/>
          <p:cNvSpPr txBox="1"/>
          <p:nvPr>
            <p:ph idx="1" type="subTitle"/>
          </p:nvPr>
        </p:nvSpPr>
        <p:spPr>
          <a:xfrm>
            <a:off x="349600" y="2447450"/>
            <a:ext cx="8520600" cy="166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Members:</a:t>
            </a:r>
            <a:endParaRPr/>
          </a:p>
          <a:p>
            <a:pPr indent="0" lvl="0" marL="0" rtl="0" algn="l">
              <a:spcBef>
                <a:spcPts val="0"/>
              </a:spcBef>
              <a:spcAft>
                <a:spcPts val="0"/>
              </a:spcAft>
              <a:buNone/>
            </a:pPr>
            <a:r>
              <a:rPr lang="en"/>
              <a:t>Eric Chaves</a:t>
            </a:r>
            <a:endParaRPr/>
          </a:p>
          <a:p>
            <a:pPr indent="0" lvl="0" marL="0" rtl="0" algn="l">
              <a:spcBef>
                <a:spcPts val="0"/>
              </a:spcBef>
              <a:spcAft>
                <a:spcPts val="0"/>
              </a:spcAft>
              <a:buNone/>
            </a:pPr>
            <a:r>
              <a:rPr lang="en"/>
              <a:t>Kwame Sefa-Boateng</a:t>
            </a:r>
            <a:endParaRPr/>
          </a:p>
          <a:p>
            <a:pPr indent="0" lvl="0" marL="0" rtl="0" algn="l">
              <a:spcBef>
                <a:spcPts val="0"/>
              </a:spcBef>
              <a:spcAft>
                <a:spcPts val="0"/>
              </a:spcAft>
              <a:buNone/>
            </a:pPr>
            <a:r>
              <a:rPr lang="en"/>
              <a:t>Jordyn Dolly</a:t>
            </a:r>
            <a:endParaRPr/>
          </a:p>
          <a:p>
            <a:pPr indent="0" lvl="0" marL="0" rtl="0" algn="l">
              <a:spcBef>
                <a:spcPts val="0"/>
              </a:spcBef>
              <a:spcAft>
                <a:spcPts val="0"/>
              </a:spcAft>
              <a:buNone/>
            </a:pPr>
            <a:r>
              <a:rPr lang="en"/>
              <a:t>Han Zhang</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MLP Results</a:t>
            </a:r>
            <a:endParaRPr/>
          </a:p>
        </p:txBody>
      </p:sp>
      <p:sp>
        <p:nvSpPr>
          <p:cNvPr id="131" name="Google Shape;131;p22"/>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Accuracy ≅ 0.90</a:t>
            </a:r>
            <a:endParaRPr/>
          </a:p>
          <a:p>
            <a:pPr indent="-311150" lvl="0" marL="457200" rtl="0" algn="l">
              <a:spcBef>
                <a:spcPts val="0"/>
              </a:spcBef>
              <a:spcAft>
                <a:spcPts val="0"/>
              </a:spcAft>
              <a:buSzPts val="1300"/>
              <a:buChar char="●"/>
            </a:pPr>
            <a:r>
              <a:rPr lang="en"/>
              <a:t>F1-score</a:t>
            </a:r>
            <a:endParaRPr/>
          </a:p>
          <a:p>
            <a:pPr indent="-298450" lvl="1" marL="914400" rtl="0" algn="l">
              <a:spcBef>
                <a:spcPts val="0"/>
              </a:spcBef>
              <a:spcAft>
                <a:spcPts val="0"/>
              </a:spcAft>
              <a:buSzPts val="1100"/>
              <a:buChar char="○"/>
            </a:pPr>
            <a:r>
              <a:rPr lang="en"/>
              <a:t>Class 0 model has very low performance</a:t>
            </a:r>
            <a:endParaRPr/>
          </a:p>
          <a:p>
            <a:pPr indent="-298450" lvl="1" marL="914400" rtl="0" algn="l">
              <a:spcBef>
                <a:spcPts val="0"/>
              </a:spcBef>
              <a:spcAft>
                <a:spcPts val="0"/>
              </a:spcAft>
              <a:buSzPts val="1100"/>
              <a:buChar char="○"/>
            </a:pPr>
            <a:r>
              <a:rPr lang="en"/>
              <a:t>Class 1 model has very high performance</a:t>
            </a:r>
            <a:endParaRPr/>
          </a:p>
          <a:p>
            <a:pPr indent="-311150" lvl="0" marL="457200" rtl="0" algn="l">
              <a:spcBef>
                <a:spcPts val="0"/>
              </a:spcBef>
              <a:spcAft>
                <a:spcPts val="0"/>
              </a:spcAft>
              <a:buSzPts val="1300"/>
              <a:buChar char="●"/>
            </a:pPr>
            <a:r>
              <a:rPr lang="en"/>
              <a:t>Low recall for class 0 indicates model fails to </a:t>
            </a:r>
            <a:r>
              <a:rPr lang="en"/>
              <a:t>identify a significant portion of actual bad loans.</a:t>
            </a:r>
            <a:endParaRPr/>
          </a:p>
          <a:p>
            <a:pPr indent="-311150" lvl="0" marL="457200" rtl="0" algn="l">
              <a:spcBef>
                <a:spcPts val="0"/>
              </a:spcBef>
              <a:spcAft>
                <a:spcPts val="0"/>
              </a:spcAft>
              <a:buSzPts val="1300"/>
              <a:buChar char="●"/>
            </a:pPr>
            <a:r>
              <a:rPr lang="en"/>
              <a:t>Class 0 precision of .58 indicates the model is correct a little over half the time when predicting a loan will default.</a:t>
            </a:r>
            <a:endParaRPr/>
          </a:p>
        </p:txBody>
      </p:sp>
      <p:pic>
        <p:nvPicPr>
          <p:cNvPr id="132" name="Google Shape;132;p22"/>
          <p:cNvPicPr preferRelativeResize="0"/>
          <p:nvPr/>
        </p:nvPicPr>
        <p:blipFill>
          <a:blip r:embed="rId3">
            <a:alphaModFix/>
          </a:blip>
          <a:stretch>
            <a:fillRect/>
          </a:stretch>
        </p:blipFill>
        <p:spPr>
          <a:xfrm>
            <a:off x="4613073" y="3124073"/>
            <a:ext cx="4399482" cy="1626075"/>
          </a:xfrm>
          <a:prstGeom prst="rect">
            <a:avLst/>
          </a:prstGeom>
          <a:noFill/>
          <a:ln>
            <a:noFill/>
          </a:ln>
        </p:spPr>
      </p:pic>
      <p:pic>
        <p:nvPicPr>
          <p:cNvPr id="133" name="Google Shape;133;p22"/>
          <p:cNvPicPr preferRelativeResize="0"/>
          <p:nvPr/>
        </p:nvPicPr>
        <p:blipFill>
          <a:blip r:embed="rId4">
            <a:alphaModFix/>
          </a:blip>
          <a:stretch>
            <a:fillRect/>
          </a:stretch>
        </p:blipFill>
        <p:spPr>
          <a:xfrm>
            <a:off x="5027775" y="2571750"/>
            <a:ext cx="3209925" cy="285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MLP Results</a:t>
            </a:r>
            <a:endParaRPr/>
          </a:p>
        </p:txBody>
      </p:sp>
      <p:sp>
        <p:nvSpPr>
          <p:cNvPr id="139" name="Google Shape;139;p23"/>
          <p:cNvSpPr txBox="1"/>
          <p:nvPr>
            <p:ph idx="1" type="body"/>
          </p:nvPr>
        </p:nvSpPr>
        <p:spPr>
          <a:xfrm>
            <a:off x="311700" y="1505700"/>
            <a:ext cx="3999900" cy="3076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True positive = 71079 </a:t>
            </a:r>
            <a:endParaRPr/>
          </a:p>
          <a:p>
            <a:pPr indent="-311150" lvl="0" marL="457200" rtl="0" algn="l">
              <a:spcBef>
                <a:spcPts val="0"/>
              </a:spcBef>
              <a:spcAft>
                <a:spcPts val="0"/>
              </a:spcAft>
              <a:buSzPts val="1300"/>
              <a:buChar char="●"/>
            </a:pPr>
            <a:r>
              <a:rPr lang="en"/>
              <a:t>True negative = 163</a:t>
            </a:r>
            <a:endParaRPr/>
          </a:p>
          <a:p>
            <a:pPr indent="-311150" lvl="0" marL="457200" rtl="0" algn="l">
              <a:spcBef>
                <a:spcPts val="0"/>
              </a:spcBef>
              <a:spcAft>
                <a:spcPts val="0"/>
              </a:spcAft>
              <a:buSzPts val="1300"/>
              <a:buChar char="●"/>
            </a:pPr>
            <a:r>
              <a:rPr lang="en"/>
              <a:t>False Positive = 7826</a:t>
            </a:r>
            <a:endParaRPr/>
          </a:p>
          <a:p>
            <a:pPr indent="-311150" lvl="0" marL="457200" rtl="0" algn="l">
              <a:spcBef>
                <a:spcPts val="0"/>
              </a:spcBef>
              <a:spcAft>
                <a:spcPts val="0"/>
              </a:spcAft>
              <a:buSzPts val="1300"/>
              <a:buChar char="●"/>
            </a:pPr>
            <a:r>
              <a:rPr lang="en"/>
              <a:t>False Negative = 119</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Sensitivity 99.83%</a:t>
            </a:r>
            <a:endParaRPr/>
          </a:p>
          <a:p>
            <a:pPr indent="-311150" lvl="0" marL="457200" rtl="0" algn="l">
              <a:spcBef>
                <a:spcPts val="0"/>
              </a:spcBef>
              <a:spcAft>
                <a:spcPts val="0"/>
              </a:spcAft>
              <a:buSzPts val="1300"/>
              <a:buChar char="➔"/>
            </a:pPr>
            <a:r>
              <a:rPr lang="en"/>
              <a:t>Specificity 2.04%</a:t>
            </a:r>
            <a:endParaRPr/>
          </a:p>
          <a:p>
            <a:pPr indent="-311150" lvl="0" marL="457200" rtl="0" algn="l">
              <a:spcBef>
                <a:spcPts val="0"/>
              </a:spcBef>
              <a:spcAft>
                <a:spcPts val="0"/>
              </a:spcAft>
              <a:buSzPts val="1300"/>
              <a:buChar char="➔"/>
            </a:pPr>
            <a:r>
              <a:rPr lang="en"/>
              <a:t>Precision 90.08%</a:t>
            </a:r>
            <a:endParaRPr/>
          </a:p>
          <a:p>
            <a:pPr indent="-311150" lvl="0" marL="457200" rtl="0" algn="l">
              <a:spcBef>
                <a:spcPts val="0"/>
              </a:spcBef>
              <a:spcAft>
                <a:spcPts val="0"/>
              </a:spcAft>
              <a:buSzPts val="1300"/>
              <a:buChar char="➔"/>
            </a:pPr>
            <a:r>
              <a:rPr lang="en"/>
              <a:t>Error Rate 10.03%</a:t>
            </a:r>
            <a:endParaRPr/>
          </a:p>
          <a:p>
            <a:pPr indent="0" lvl="0" marL="0" rtl="0" algn="l">
              <a:spcBef>
                <a:spcPts val="1200"/>
              </a:spcBef>
              <a:spcAft>
                <a:spcPts val="1200"/>
              </a:spcAft>
              <a:buNone/>
            </a:pPr>
            <a:r>
              <a:rPr lang="en"/>
              <a:t>The model is very accurate in identifying positive cases (loan repayment), but struggles to identify negative cases (loan default).</a:t>
            </a:r>
            <a:endParaRPr/>
          </a:p>
        </p:txBody>
      </p:sp>
      <p:pic>
        <p:nvPicPr>
          <p:cNvPr id="140" name="Google Shape;140;p23"/>
          <p:cNvPicPr preferRelativeResize="0"/>
          <p:nvPr/>
        </p:nvPicPr>
        <p:blipFill>
          <a:blip r:embed="rId3">
            <a:alphaModFix/>
          </a:blip>
          <a:stretch>
            <a:fillRect/>
          </a:stretch>
        </p:blipFill>
        <p:spPr>
          <a:xfrm>
            <a:off x="4863352" y="1440350"/>
            <a:ext cx="4195700" cy="345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MLP Results</a:t>
            </a:r>
            <a:endParaRPr/>
          </a:p>
        </p:txBody>
      </p:sp>
      <p:sp>
        <p:nvSpPr>
          <p:cNvPr id="146" name="Google Shape;146;p24"/>
          <p:cNvSpPr txBox="1"/>
          <p:nvPr>
            <p:ph idx="1" type="body"/>
          </p:nvPr>
        </p:nvSpPr>
        <p:spPr>
          <a:xfrm>
            <a:off x="311700" y="1505700"/>
            <a:ext cx="31095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ROC Curve</a:t>
            </a:r>
            <a:endParaRPr/>
          </a:p>
          <a:p>
            <a:pPr indent="-298450" lvl="1" marL="914400" rtl="0" algn="l">
              <a:spcBef>
                <a:spcPts val="0"/>
              </a:spcBef>
              <a:spcAft>
                <a:spcPts val="0"/>
              </a:spcAft>
              <a:buSzPts val="1100"/>
              <a:buAutoNum type="alphaLcPeriod"/>
            </a:pPr>
            <a:r>
              <a:rPr lang="en"/>
              <a:t>The area under the curve is 0.81 which suggests the model has a good discriminative ability</a:t>
            </a:r>
            <a:endParaRPr/>
          </a:p>
          <a:p>
            <a:pPr indent="-311150" lvl="0" marL="457200" rtl="0" algn="l">
              <a:spcBef>
                <a:spcPts val="0"/>
              </a:spcBef>
              <a:spcAft>
                <a:spcPts val="0"/>
              </a:spcAft>
              <a:buSzPts val="1300"/>
              <a:buAutoNum type="arabicPeriod"/>
            </a:pPr>
            <a:r>
              <a:rPr lang="en"/>
              <a:t>Model Loss &amp; Accuracy</a:t>
            </a:r>
            <a:endParaRPr/>
          </a:p>
          <a:p>
            <a:pPr indent="-298450" lvl="1" marL="914400" rtl="0" algn="l">
              <a:spcBef>
                <a:spcPts val="0"/>
              </a:spcBef>
              <a:spcAft>
                <a:spcPts val="0"/>
              </a:spcAft>
              <a:buSzPts val="1100"/>
              <a:buAutoNum type="alphaLcPeriod"/>
            </a:pPr>
            <a:r>
              <a:rPr lang="en"/>
              <a:t>Shows signs of possible overfitting</a:t>
            </a:r>
            <a:endParaRPr/>
          </a:p>
          <a:p>
            <a:pPr indent="-298450" lvl="1" marL="914400" rtl="0" algn="l">
              <a:spcBef>
                <a:spcPts val="0"/>
              </a:spcBef>
              <a:spcAft>
                <a:spcPts val="0"/>
              </a:spcAft>
              <a:buSzPts val="1100"/>
              <a:buAutoNum type="alphaLcPeriod"/>
            </a:pPr>
            <a:r>
              <a:rPr lang="en"/>
              <a:t>The training metrics are consistently better than the testing metrics</a:t>
            </a:r>
            <a:endParaRPr/>
          </a:p>
          <a:p>
            <a:pPr indent="-298450" lvl="1" marL="914400" rtl="0" algn="l">
              <a:spcBef>
                <a:spcPts val="0"/>
              </a:spcBef>
              <a:spcAft>
                <a:spcPts val="0"/>
              </a:spcAft>
              <a:buSzPts val="1100"/>
              <a:buAutoNum type="alphaLcPeriod"/>
            </a:pPr>
            <a:r>
              <a:rPr lang="en"/>
              <a:t>There is a variance in the testing accuracy which does not improve with more epochs</a:t>
            </a:r>
            <a:endParaRPr/>
          </a:p>
        </p:txBody>
      </p:sp>
      <p:pic>
        <p:nvPicPr>
          <p:cNvPr id="147" name="Google Shape;147;p24"/>
          <p:cNvPicPr preferRelativeResize="0"/>
          <p:nvPr/>
        </p:nvPicPr>
        <p:blipFill>
          <a:blip r:embed="rId3">
            <a:alphaModFix/>
          </a:blip>
          <a:stretch>
            <a:fillRect/>
          </a:stretch>
        </p:blipFill>
        <p:spPr>
          <a:xfrm>
            <a:off x="6234750" y="1292475"/>
            <a:ext cx="2597576" cy="1993075"/>
          </a:xfrm>
          <a:prstGeom prst="rect">
            <a:avLst/>
          </a:prstGeom>
          <a:noFill/>
          <a:ln>
            <a:noFill/>
          </a:ln>
        </p:spPr>
      </p:pic>
      <p:pic>
        <p:nvPicPr>
          <p:cNvPr id="148" name="Google Shape;148;p24"/>
          <p:cNvPicPr preferRelativeResize="0"/>
          <p:nvPr/>
        </p:nvPicPr>
        <p:blipFill>
          <a:blip r:embed="rId4">
            <a:alphaModFix/>
          </a:blip>
          <a:stretch>
            <a:fillRect/>
          </a:stretch>
        </p:blipFill>
        <p:spPr>
          <a:xfrm>
            <a:off x="6254468" y="3150425"/>
            <a:ext cx="2558133" cy="1993075"/>
          </a:xfrm>
          <a:prstGeom prst="rect">
            <a:avLst/>
          </a:prstGeom>
          <a:noFill/>
          <a:ln>
            <a:noFill/>
          </a:ln>
        </p:spPr>
      </p:pic>
      <p:pic>
        <p:nvPicPr>
          <p:cNvPr id="149" name="Google Shape;149;p24"/>
          <p:cNvPicPr preferRelativeResize="0"/>
          <p:nvPr/>
        </p:nvPicPr>
        <p:blipFill>
          <a:blip r:embed="rId5">
            <a:alphaModFix/>
          </a:blip>
          <a:stretch>
            <a:fillRect/>
          </a:stretch>
        </p:blipFill>
        <p:spPr>
          <a:xfrm>
            <a:off x="3666250" y="1301575"/>
            <a:ext cx="2508750" cy="197488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4936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Wide &amp; Deep Neural Network Model</a:t>
            </a:r>
            <a:endParaRPr/>
          </a:p>
        </p:txBody>
      </p:sp>
      <p:sp>
        <p:nvSpPr>
          <p:cNvPr id="155" name="Google Shape;155;p25"/>
          <p:cNvSpPr txBox="1"/>
          <p:nvPr>
            <p:ph idx="4294967295" type="body"/>
          </p:nvPr>
        </p:nvSpPr>
        <p:spPr>
          <a:xfrm>
            <a:off x="445325" y="1413300"/>
            <a:ext cx="8485500" cy="323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1200"/>
          </a:p>
          <a:p>
            <a:pPr indent="0" lvl="0" marL="0" rtl="0" algn="l">
              <a:lnSpc>
                <a:spcPct val="150000"/>
              </a:lnSpc>
              <a:spcBef>
                <a:spcPts val="0"/>
              </a:spcBef>
              <a:spcAft>
                <a:spcPts val="0"/>
              </a:spcAft>
              <a:buNone/>
            </a:pPr>
            <a:r>
              <a:rPr b="1" lang="en" sz="1200"/>
              <a:t>The key idea is to combine the memorization capability of a wide model with the generalization ability of a deep model.</a:t>
            </a:r>
            <a:endParaRPr b="1" sz="1200"/>
          </a:p>
          <a:p>
            <a:pPr indent="0" lvl="0" marL="0" rtl="0" algn="l">
              <a:lnSpc>
                <a:spcPct val="150000"/>
              </a:lnSpc>
              <a:spcBef>
                <a:spcPts val="0"/>
              </a:spcBef>
              <a:spcAft>
                <a:spcPts val="0"/>
              </a:spcAft>
              <a:buNone/>
            </a:pPr>
            <a:r>
              <a:rPr b="1" lang="en" sz="1200"/>
              <a:t>Deep Component:</a:t>
            </a:r>
            <a:endParaRPr b="1" sz="1200"/>
          </a:p>
          <a:p>
            <a:pPr indent="0" lvl="0" marL="0" rtl="0" algn="l">
              <a:lnSpc>
                <a:spcPct val="150000"/>
              </a:lnSpc>
              <a:spcBef>
                <a:spcPts val="0"/>
              </a:spcBef>
              <a:spcAft>
                <a:spcPts val="0"/>
              </a:spcAft>
              <a:buNone/>
            </a:pPr>
            <a:r>
              <a:rPr lang="en" sz="1200"/>
              <a:t>Construct using Dense layers.</a:t>
            </a:r>
            <a:endParaRPr sz="1200"/>
          </a:p>
          <a:p>
            <a:pPr indent="0" lvl="0" marL="0" rtl="0" algn="l">
              <a:lnSpc>
                <a:spcPct val="150000"/>
              </a:lnSpc>
              <a:spcBef>
                <a:spcPts val="0"/>
              </a:spcBef>
              <a:spcAft>
                <a:spcPts val="0"/>
              </a:spcAft>
              <a:buNone/>
            </a:pPr>
            <a:r>
              <a:rPr lang="en" sz="1200"/>
              <a:t>Utilize ReLU activation function for learning complex patterns in the deep neural network.</a:t>
            </a:r>
            <a:endParaRPr sz="1200"/>
          </a:p>
          <a:p>
            <a:pPr indent="0" lvl="0" marL="0" rtl="0" algn="l">
              <a:lnSpc>
                <a:spcPct val="150000"/>
              </a:lnSpc>
              <a:spcBef>
                <a:spcPts val="0"/>
              </a:spcBef>
              <a:spcAft>
                <a:spcPts val="0"/>
              </a:spcAft>
              <a:buNone/>
            </a:pPr>
            <a:r>
              <a:rPr b="1" lang="en" sz="1200"/>
              <a:t>Wide Component:</a:t>
            </a:r>
            <a:endParaRPr b="1" sz="1200"/>
          </a:p>
          <a:p>
            <a:pPr indent="0" lvl="0" marL="0" rtl="0" algn="l">
              <a:lnSpc>
                <a:spcPct val="150000"/>
              </a:lnSpc>
              <a:spcBef>
                <a:spcPts val="0"/>
              </a:spcBef>
              <a:spcAft>
                <a:spcPts val="0"/>
              </a:spcAft>
              <a:buNone/>
            </a:pPr>
            <a:r>
              <a:rPr lang="en" sz="1200"/>
              <a:t>Integrate a linear model for memorizing rule-based patterns.</a:t>
            </a:r>
            <a:endParaRPr sz="1200"/>
          </a:p>
          <a:p>
            <a:pPr indent="0" lvl="0" marL="0" rtl="0" algn="l">
              <a:lnSpc>
                <a:spcPct val="150000"/>
              </a:lnSpc>
              <a:spcBef>
                <a:spcPts val="0"/>
              </a:spcBef>
              <a:spcAft>
                <a:spcPts val="0"/>
              </a:spcAft>
              <a:buNone/>
            </a:pPr>
            <a:r>
              <a:rPr b="1" lang="en" sz="1200"/>
              <a:t>Combining Components:</a:t>
            </a:r>
            <a:endParaRPr b="1" sz="1200"/>
          </a:p>
          <a:p>
            <a:pPr indent="0" lvl="0" marL="0" rtl="0" algn="l">
              <a:lnSpc>
                <a:spcPct val="150000"/>
              </a:lnSpc>
              <a:spcBef>
                <a:spcPts val="0"/>
              </a:spcBef>
              <a:spcAft>
                <a:spcPts val="0"/>
              </a:spcAft>
              <a:buNone/>
            </a:pPr>
            <a:r>
              <a:rPr lang="en" sz="1200"/>
              <a:t>Merge the deep and wide components to create a comprehensive model structure.</a:t>
            </a:r>
            <a:endParaRPr sz="1200"/>
          </a:p>
          <a:p>
            <a:pPr indent="0" lvl="0" marL="0" rtl="0" algn="l">
              <a:lnSpc>
                <a:spcPct val="150000"/>
              </a:lnSpc>
              <a:spcBef>
                <a:spcPts val="0"/>
              </a:spcBef>
              <a:spcAft>
                <a:spcPts val="0"/>
              </a:spcAft>
              <a:buNone/>
            </a:pPr>
            <a:r>
              <a:rPr b="1" lang="en" sz="1200"/>
              <a:t>Output Layer:</a:t>
            </a:r>
            <a:endParaRPr b="1" sz="1200"/>
          </a:p>
          <a:p>
            <a:pPr indent="0" lvl="0" marL="0" rtl="0" algn="l">
              <a:lnSpc>
                <a:spcPct val="150000"/>
              </a:lnSpc>
              <a:spcBef>
                <a:spcPts val="0"/>
              </a:spcBef>
              <a:spcAft>
                <a:spcPts val="0"/>
              </a:spcAft>
              <a:buNone/>
            </a:pPr>
            <a:r>
              <a:rPr lang="en" sz="1200"/>
              <a:t>Implement Sigmoid activation for binary classification tasks.</a:t>
            </a:r>
            <a:endParaRPr sz="1200"/>
          </a:p>
          <a:p>
            <a:pPr indent="0" lvl="0" marL="457200" rtl="0" algn="l">
              <a:lnSpc>
                <a:spcPct val="115000"/>
              </a:lnSpc>
              <a:spcBef>
                <a:spcPts val="0"/>
              </a:spcBef>
              <a:spcAft>
                <a:spcPts val="0"/>
              </a:spcAft>
              <a:buNone/>
            </a:pPr>
            <a:r>
              <a:t/>
            </a:r>
            <a:endParaRPr sz="1200"/>
          </a:p>
          <a:p>
            <a:pPr indent="0" lvl="0" marL="0" rtl="0" algn="l">
              <a:lnSpc>
                <a:spcPct val="115000"/>
              </a:lnSpc>
              <a:spcBef>
                <a:spcPts val="0"/>
              </a:spcBef>
              <a:spcAft>
                <a:spcPts val="0"/>
              </a:spcAft>
              <a:buClr>
                <a:schemeClr val="dk1"/>
              </a:buClr>
              <a:buSzPts val="1100"/>
              <a:buFont typeface="Arial"/>
              <a:buNone/>
            </a:pPr>
            <a:r>
              <a:t/>
            </a:r>
            <a:endParaRPr sz="1200"/>
          </a:p>
          <a:p>
            <a:pPr indent="0" lvl="0" marL="0" rtl="0" algn="l">
              <a:lnSpc>
                <a:spcPct val="115000"/>
              </a:lnSpc>
              <a:spcBef>
                <a:spcPts val="1200"/>
              </a:spcBef>
              <a:spcAft>
                <a:spcPts val="1200"/>
              </a:spcAft>
              <a:buNone/>
            </a:pPr>
            <a:r>
              <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Wide &amp; Deep Neural Network Model Implementation</a:t>
            </a:r>
            <a:endParaRPr/>
          </a:p>
        </p:txBody>
      </p:sp>
      <p:pic>
        <p:nvPicPr>
          <p:cNvPr id="161" name="Google Shape;161;p26"/>
          <p:cNvPicPr preferRelativeResize="0"/>
          <p:nvPr/>
        </p:nvPicPr>
        <p:blipFill>
          <a:blip r:embed="rId3">
            <a:alphaModFix/>
          </a:blip>
          <a:stretch>
            <a:fillRect/>
          </a:stretch>
        </p:blipFill>
        <p:spPr>
          <a:xfrm>
            <a:off x="258300" y="1380175"/>
            <a:ext cx="3974400" cy="3557500"/>
          </a:xfrm>
          <a:prstGeom prst="rect">
            <a:avLst/>
          </a:prstGeom>
          <a:noFill/>
          <a:ln>
            <a:noFill/>
          </a:ln>
        </p:spPr>
      </p:pic>
      <p:sp>
        <p:nvSpPr>
          <p:cNvPr id="162" name="Google Shape;162;p26"/>
          <p:cNvSpPr txBox="1"/>
          <p:nvPr/>
        </p:nvSpPr>
        <p:spPr>
          <a:xfrm>
            <a:off x="4572000" y="1865075"/>
            <a:ext cx="3974400" cy="3072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300">
                <a:solidFill>
                  <a:schemeClr val="dk2"/>
                </a:solidFill>
                <a:latin typeface="Roboto"/>
                <a:ea typeface="Roboto"/>
                <a:cs typeface="Roboto"/>
                <a:sym typeface="Roboto"/>
              </a:rPr>
              <a:t>Overall, this model architecture diagram indicates a Deep &amp; Wide model suitable for binary classification tasks with tabular data. The deep part of the model is designed to learn complex patterns through multiple layers of transformation, while the wide part can capture simple, rule-based information. The final output is structured to provide a binary classification decision.</a:t>
            </a:r>
            <a:endParaRPr sz="1300">
              <a:solidFill>
                <a:schemeClr val="dk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Wide &amp; Deep Neural Network</a:t>
            </a:r>
            <a:r>
              <a:rPr lang="en"/>
              <a:t> Model </a:t>
            </a:r>
            <a:r>
              <a:rPr lang="en"/>
              <a:t>Evaluation</a:t>
            </a:r>
            <a:endParaRPr/>
          </a:p>
        </p:txBody>
      </p:sp>
      <p:sp>
        <p:nvSpPr>
          <p:cNvPr id="168" name="Google Shape;168;p27"/>
          <p:cNvSpPr txBox="1"/>
          <p:nvPr/>
        </p:nvSpPr>
        <p:spPr>
          <a:xfrm>
            <a:off x="4572000" y="2125600"/>
            <a:ext cx="3974400" cy="3072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300">
                <a:solidFill>
                  <a:schemeClr val="dk2"/>
                </a:solidFill>
                <a:latin typeface="Roboto"/>
                <a:ea typeface="Roboto"/>
                <a:cs typeface="Roboto"/>
                <a:sym typeface="Roboto"/>
              </a:rPr>
              <a:t>The high F1 score implies that the model is performing well in terms of precision and recall, while the ROC-AUC value suggests that the model has a fair classifying ability. These results would typically be considered good for the </a:t>
            </a:r>
            <a:r>
              <a:rPr lang="en" sz="1300">
                <a:solidFill>
                  <a:schemeClr val="dk2"/>
                </a:solidFill>
                <a:latin typeface="Roboto"/>
                <a:ea typeface="Roboto"/>
                <a:cs typeface="Roboto"/>
                <a:sym typeface="Roboto"/>
              </a:rPr>
              <a:t>model</a:t>
            </a:r>
            <a:r>
              <a:rPr lang="en" sz="1300">
                <a:solidFill>
                  <a:schemeClr val="dk2"/>
                </a:solidFill>
                <a:latin typeface="Roboto"/>
                <a:ea typeface="Roboto"/>
                <a:cs typeface="Roboto"/>
                <a:sym typeface="Roboto"/>
              </a:rPr>
              <a:t>.</a:t>
            </a:r>
            <a:endParaRPr sz="1300">
              <a:solidFill>
                <a:schemeClr val="dk2"/>
              </a:solidFill>
              <a:latin typeface="Roboto"/>
              <a:ea typeface="Roboto"/>
              <a:cs typeface="Roboto"/>
              <a:sym typeface="Roboto"/>
            </a:endParaRPr>
          </a:p>
          <a:p>
            <a:pPr indent="0" lvl="0" marL="0" rtl="0" algn="l">
              <a:lnSpc>
                <a:spcPct val="150000"/>
              </a:lnSpc>
              <a:spcBef>
                <a:spcPts val="0"/>
              </a:spcBef>
              <a:spcAft>
                <a:spcPts val="0"/>
              </a:spcAft>
              <a:buNone/>
            </a:pPr>
            <a:r>
              <a:t/>
            </a:r>
            <a:endParaRPr sz="1300">
              <a:solidFill>
                <a:schemeClr val="dk2"/>
              </a:solidFill>
              <a:latin typeface="Roboto"/>
              <a:ea typeface="Roboto"/>
              <a:cs typeface="Roboto"/>
              <a:sym typeface="Roboto"/>
            </a:endParaRPr>
          </a:p>
          <a:p>
            <a:pPr indent="0" lvl="0" marL="0" rtl="0" algn="l">
              <a:lnSpc>
                <a:spcPct val="150000"/>
              </a:lnSpc>
              <a:spcBef>
                <a:spcPts val="0"/>
              </a:spcBef>
              <a:spcAft>
                <a:spcPts val="0"/>
              </a:spcAft>
              <a:buNone/>
            </a:pPr>
            <a:r>
              <a:t/>
            </a:r>
            <a:endParaRPr sz="1300">
              <a:solidFill>
                <a:schemeClr val="dk2"/>
              </a:solidFill>
              <a:latin typeface="Roboto"/>
              <a:ea typeface="Roboto"/>
              <a:cs typeface="Roboto"/>
              <a:sym typeface="Roboto"/>
            </a:endParaRPr>
          </a:p>
          <a:p>
            <a:pPr indent="0" lvl="0" marL="0" rtl="0" algn="l">
              <a:lnSpc>
                <a:spcPct val="150000"/>
              </a:lnSpc>
              <a:spcBef>
                <a:spcPts val="0"/>
              </a:spcBef>
              <a:spcAft>
                <a:spcPts val="0"/>
              </a:spcAft>
              <a:buNone/>
            </a:pPr>
            <a:r>
              <a:t/>
            </a:r>
            <a:endParaRPr sz="1300">
              <a:solidFill>
                <a:schemeClr val="dk2"/>
              </a:solidFill>
              <a:latin typeface="Roboto"/>
              <a:ea typeface="Roboto"/>
              <a:cs typeface="Roboto"/>
              <a:sym typeface="Roboto"/>
            </a:endParaRPr>
          </a:p>
          <a:p>
            <a:pPr indent="0" lvl="0" marL="0" rtl="0" algn="l">
              <a:lnSpc>
                <a:spcPct val="150000"/>
              </a:lnSpc>
              <a:spcBef>
                <a:spcPts val="0"/>
              </a:spcBef>
              <a:spcAft>
                <a:spcPts val="0"/>
              </a:spcAft>
              <a:buNone/>
            </a:pPr>
            <a:r>
              <a:t/>
            </a:r>
            <a:endParaRPr sz="1300">
              <a:solidFill>
                <a:schemeClr val="dk2"/>
              </a:solidFill>
              <a:latin typeface="Roboto"/>
              <a:ea typeface="Roboto"/>
              <a:cs typeface="Roboto"/>
              <a:sym typeface="Roboto"/>
            </a:endParaRPr>
          </a:p>
        </p:txBody>
      </p:sp>
      <p:pic>
        <p:nvPicPr>
          <p:cNvPr id="169" name="Google Shape;169;p27"/>
          <p:cNvPicPr preferRelativeResize="0"/>
          <p:nvPr/>
        </p:nvPicPr>
        <p:blipFill>
          <a:blip r:embed="rId3">
            <a:alphaModFix/>
          </a:blip>
          <a:stretch>
            <a:fillRect/>
          </a:stretch>
        </p:blipFill>
        <p:spPr>
          <a:xfrm>
            <a:off x="813700" y="2212200"/>
            <a:ext cx="2695575" cy="1895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75" name="Google Shape;175;p28"/>
          <p:cNvSpPr txBox="1"/>
          <p:nvPr>
            <p:ph idx="1" type="body"/>
          </p:nvPr>
        </p:nvSpPr>
        <p:spPr>
          <a:xfrm>
            <a:off x="363825" y="1334025"/>
            <a:ext cx="8218200" cy="35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DNN</a:t>
            </a:r>
            <a:endParaRPr sz="1800"/>
          </a:p>
          <a:p>
            <a:pPr indent="-311150" lvl="0" marL="457200" rtl="0" algn="l">
              <a:spcBef>
                <a:spcPts val="0"/>
              </a:spcBef>
              <a:spcAft>
                <a:spcPts val="0"/>
              </a:spcAft>
              <a:buSzPts val="1300"/>
              <a:buChar char="●"/>
            </a:pPr>
            <a:r>
              <a:rPr lang="en"/>
              <a:t>A simple model that appeared to be overfitting the data due to the imbalance of 0’s and 1’s in the data </a:t>
            </a:r>
            <a:endParaRPr/>
          </a:p>
          <a:p>
            <a:pPr indent="-311150" lvl="0" marL="457200" rtl="0" algn="l">
              <a:spcBef>
                <a:spcPts val="0"/>
              </a:spcBef>
              <a:spcAft>
                <a:spcPts val="0"/>
              </a:spcAft>
              <a:buSzPts val="1300"/>
              <a:buChar char="●"/>
            </a:pPr>
            <a:r>
              <a:rPr lang="en"/>
              <a:t>Accuracy score of 0.8963 with a recall of 0.99</a:t>
            </a:r>
            <a:endParaRPr/>
          </a:p>
          <a:p>
            <a:pPr indent="0" lvl="0" marL="0" rtl="0" algn="l">
              <a:spcBef>
                <a:spcPts val="0"/>
              </a:spcBef>
              <a:spcAft>
                <a:spcPts val="0"/>
              </a:spcAft>
              <a:buNone/>
            </a:pPr>
            <a:r>
              <a:rPr lang="en" sz="1800"/>
              <a:t>MLP</a:t>
            </a:r>
            <a:endParaRPr sz="1800"/>
          </a:p>
          <a:p>
            <a:pPr indent="-311150" lvl="0" marL="457200" rtl="0" algn="l">
              <a:spcBef>
                <a:spcPts val="0"/>
              </a:spcBef>
              <a:spcAft>
                <a:spcPts val="0"/>
              </a:spcAft>
              <a:buSzPts val="1300"/>
              <a:buChar char="●"/>
            </a:pPr>
            <a:r>
              <a:rPr lang="en"/>
              <a:t>Versatile and can be used for various tasks</a:t>
            </a:r>
            <a:endParaRPr/>
          </a:p>
          <a:p>
            <a:pPr indent="-311150" lvl="0" marL="457200" rtl="0" algn="l">
              <a:spcBef>
                <a:spcPts val="0"/>
              </a:spcBef>
              <a:spcAft>
                <a:spcPts val="0"/>
              </a:spcAft>
              <a:buSzPts val="1300"/>
              <a:buChar char="●"/>
            </a:pPr>
            <a:r>
              <a:rPr lang="en"/>
              <a:t>Particularly useful for structured data such as our dataset</a:t>
            </a:r>
            <a:endParaRPr/>
          </a:p>
          <a:p>
            <a:pPr indent="-311150" lvl="0" marL="457200" rtl="0" algn="l">
              <a:spcBef>
                <a:spcPts val="0"/>
              </a:spcBef>
              <a:spcAft>
                <a:spcPts val="0"/>
              </a:spcAft>
              <a:buSzPts val="1300"/>
              <a:buChar char="●"/>
            </a:pPr>
            <a:r>
              <a:rPr lang="en"/>
              <a:t>The model is highly accurate at 0.89967 with perfect recall</a:t>
            </a:r>
            <a:endParaRPr/>
          </a:p>
          <a:p>
            <a:pPr indent="0" lvl="0" marL="0" rtl="0" algn="l">
              <a:spcBef>
                <a:spcPts val="0"/>
              </a:spcBef>
              <a:spcAft>
                <a:spcPts val="0"/>
              </a:spcAft>
              <a:buNone/>
            </a:pPr>
            <a:r>
              <a:rPr lang="en" sz="1800"/>
              <a:t>Deep &amp; Wide NN</a:t>
            </a:r>
            <a:endParaRPr sz="1800"/>
          </a:p>
          <a:p>
            <a:pPr indent="-317500" lvl="0" marL="457200" rtl="0" algn="l">
              <a:spcBef>
                <a:spcPts val="0"/>
              </a:spcBef>
              <a:spcAft>
                <a:spcPts val="0"/>
              </a:spcAft>
              <a:buSzPts val="1400"/>
              <a:buChar char="●"/>
            </a:pPr>
            <a:r>
              <a:rPr lang="en"/>
              <a:t>Combined t</a:t>
            </a:r>
            <a:r>
              <a:rPr lang="en"/>
              <a:t>he memorization capability of a wide model with the generalization ability of a deep model</a:t>
            </a:r>
            <a:endParaRPr/>
          </a:p>
          <a:p>
            <a:pPr indent="-311150" lvl="0" marL="457200" rtl="0" algn="l">
              <a:spcBef>
                <a:spcPts val="0"/>
              </a:spcBef>
              <a:spcAft>
                <a:spcPts val="0"/>
              </a:spcAft>
              <a:buSzPts val="1300"/>
              <a:buChar char="●"/>
            </a:pPr>
            <a:r>
              <a:rPr lang="en"/>
              <a:t>The model accuracy was high at 0.8960 with a recall of 0.99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all the models are highly accurate and have extremely high recall values, the MLP model is superior.  The combination of its versatility and simplicity allowed us to reach the highest accuracy and recall scores.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Problem </a:t>
            </a:r>
            <a:endParaRPr/>
          </a:p>
        </p:txBody>
      </p:sp>
      <p:sp>
        <p:nvSpPr>
          <p:cNvPr id="71" name="Google Shape;71;p14"/>
          <p:cNvSpPr txBox="1"/>
          <p:nvPr>
            <p:ph idx="4294967295" type="body"/>
          </p:nvPr>
        </p:nvSpPr>
        <p:spPr>
          <a:xfrm>
            <a:off x="269200" y="1634900"/>
            <a:ext cx="4152000" cy="2647500"/>
          </a:xfrm>
          <a:prstGeom prst="rect">
            <a:avLst/>
          </a:prstGeom>
        </p:spPr>
        <p:txBody>
          <a:bodyPr anchorCtr="0" anchor="t" bIns="91425" lIns="91425" spcFirstLastPara="1" rIns="91425" wrap="square" tIns="91425">
            <a:normAutofit fontScale="70000" lnSpcReduction="10000"/>
          </a:bodyPr>
          <a:lstStyle/>
          <a:p>
            <a:pPr indent="-299720" lvl="0" marL="457200" rtl="0" algn="l">
              <a:spcBef>
                <a:spcPts val="0"/>
              </a:spcBef>
              <a:spcAft>
                <a:spcPts val="0"/>
              </a:spcAft>
              <a:buSzPct val="100000"/>
              <a:buChar char="●"/>
            </a:pPr>
            <a:r>
              <a:rPr lang="en" sz="1600"/>
              <a:t>The primary goal of the model is to use consumer credit features to predict if a borrower will repay the loan.</a:t>
            </a:r>
            <a:endParaRPr sz="1600"/>
          </a:p>
          <a:p>
            <a:pPr indent="-299720" lvl="0" marL="457200" rtl="0" algn="l">
              <a:spcBef>
                <a:spcPts val="1000"/>
              </a:spcBef>
              <a:spcAft>
                <a:spcPts val="0"/>
              </a:spcAft>
              <a:buSzPct val="100000"/>
              <a:buChar char="●"/>
            </a:pPr>
            <a:r>
              <a:rPr lang="en" sz="1600"/>
              <a:t>This is </a:t>
            </a:r>
            <a:r>
              <a:rPr lang="en" sz="1600"/>
              <a:t>useful</a:t>
            </a:r>
            <a:r>
              <a:rPr lang="en" sz="1600"/>
              <a:t> in the area of finance when a financial institution like a bank or investment company is determining whether to finance a loan.</a:t>
            </a:r>
            <a:endParaRPr sz="1600"/>
          </a:p>
          <a:p>
            <a:pPr indent="-299720" lvl="0" marL="457200" rtl="0" algn="l">
              <a:spcBef>
                <a:spcPts val="1000"/>
              </a:spcBef>
              <a:spcAft>
                <a:spcPts val="0"/>
              </a:spcAft>
              <a:buSzPct val="100000"/>
              <a:buChar char="●"/>
            </a:pPr>
            <a:r>
              <a:rPr lang="en" sz="1600"/>
              <a:t>We deploy the deep learning models such as Deep Neural Network (DNN), Multilayer Perceptron (MLP), and Wide &amp; Deep Neural Network models to aid the prediction of possible default of loan.</a:t>
            </a:r>
            <a:endParaRPr sz="1600"/>
          </a:p>
          <a:p>
            <a:pPr indent="0" lvl="0" marL="457200" rtl="0" algn="l">
              <a:spcBef>
                <a:spcPts val="1000"/>
              </a:spcBef>
              <a:spcAft>
                <a:spcPts val="1200"/>
              </a:spcAft>
              <a:buNone/>
            </a:pPr>
            <a:r>
              <a:t/>
            </a:r>
            <a:endParaRPr/>
          </a:p>
        </p:txBody>
      </p:sp>
      <p:pic>
        <p:nvPicPr>
          <p:cNvPr id="72" name="Google Shape;72;p14"/>
          <p:cNvPicPr preferRelativeResize="0"/>
          <p:nvPr/>
        </p:nvPicPr>
        <p:blipFill>
          <a:blip r:embed="rId3">
            <a:alphaModFix/>
          </a:blip>
          <a:stretch>
            <a:fillRect/>
          </a:stretch>
        </p:blipFill>
        <p:spPr>
          <a:xfrm>
            <a:off x="4820900" y="1634901"/>
            <a:ext cx="3792401" cy="2528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Dataset</a:t>
            </a:r>
            <a:endParaRPr/>
          </a:p>
        </p:txBody>
      </p:sp>
      <p:sp>
        <p:nvSpPr>
          <p:cNvPr id="78" name="Google Shape;78;p15"/>
          <p:cNvSpPr txBox="1"/>
          <p:nvPr>
            <p:ph idx="4294967295" type="body"/>
          </p:nvPr>
        </p:nvSpPr>
        <p:spPr>
          <a:xfrm>
            <a:off x="311725" y="1455875"/>
            <a:ext cx="8407800" cy="3546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This is a publicly available dataset with loan information between the years of 2007 through 2014</a:t>
            </a:r>
            <a:endParaRPr sz="1500"/>
          </a:p>
          <a:p>
            <a:pPr indent="-323850" lvl="0" marL="457200" rtl="0" algn="l">
              <a:spcBef>
                <a:spcPts val="1000"/>
              </a:spcBef>
              <a:spcAft>
                <a:spcPts val="0"/>
              </a:spcAft>
              <a:buSzPts val="1500"/>
              <a:buChar char="●"/>
            </a:pPr>
            <a:r>
              <a:rPr lang="en" sz="1500"/>
              <a:t>Our dataset consists of 395,932 loan samples and 31 parameters</a:t>
            </a:r>
            <a:endParaRPr sz="1500"/>
          </a:p>
          <a:p>
            <a:pPr indent="-323850" lvl="0" marL="457200" rtl="0" algn="l">
              <a:spcBef>
                <a:spcPts val="1000"/>
              </a:spcBef>
              <a:spcAft>
                <a:spcPts val="0"/>
              </a:spcAft>
              <a:buSzPts val="1500"/>
              <a:buChar char="●"/>
            </a:pPr>
            <a:r>
              <a:rPr lang="en" sz="1500"/>
              <a:t>Parameter examples</a:t>
            </a:r>
            <a:endParaRPr sz="1500"/>
          </a:p>
          <a:p>
            <a:pPr indent="-323850" lvl="1" marL="914400" rtl="0" algn="l">
              <a:spcBef>
                <a:spcPts val="1000"/>
              </a:spcBef>
              <a:spcAft>
                <a:spcPts val="0"/>
              </a:spcAft>
              <a:buSzPts val="1500"/>
              <a:buChar char="○"/>
            </a:pPr>
            <a:r>
              <a:rPr lang="en" sz="1500"/>
              <a:t>Loan amount, annual income, debt to income ratio, number of open accounts, revolving balance, employment length, etc.. </a:t>
            </a:r>
            <a:endParaRPr sz="1500"/>
          </a:p>
          <a:p>
            <a:pPr indent="-323850" lvl="0" marL="457200" rtl="0" algn="l">
              <a:spcBef>
                <a:spcPts val="1000"/>
              </a:spcBef>
              <a:spcAft>
                <a:spcPts val="0"/>
              </a:spcAft>
              <a:buSzPts val="1500"/>
              <a:buChar char="●"/>
            </a:pPr>
            <a:r>
              <a:rPr lang="en" sz="1500"/>
              <a:t>Our target variable is ‘good_bad’ </a:t>
            </a:r>
            <a:endParaRPr sz="1500"/>
          </a:p>
          <a:p>
            <a:pPr indent="-323850" lvl="1" marL="914400" rtl="0" algn="l">
              <a:spcBef>
                <a:spcPts val="1000"/>
              </a:spcBef>
              <a:spcAft>
                <a:spcPts val="0"/>
              </a:spcAft>
              <a:buSzPts val="1500"/>
              <a:buChar char="○"/>
            </a:pPr>
            <a:r>
              <a:rPr lang="en" sz="1500"/>
              <a:t>‘good_bad’ = 1 when the borrower repays the loan</a:t>
            </a:r>
            <a:endParaRPr sz="1500"/>
          </a:p>
          <a:p>
            <a:pPr indent="-323850" lvl="1" marL="914400" rtl="0" algn="l">
              <a:spcBef>
                <a:spcPts val="1000"/>
              </a:spcBef>
              <a:spcAft>
                <a:spcPts val="1000"/>
              </a:spcAft>
              <a:buSzPts val="1500"/>
              <a:buChar char="○"/>
            </a:pPr>
            <a:r>
              <a:rPr lang="en" sz="1500"/>
              <a:t>‘good_bad’ = 0 when the loan is not repaid</a:t>
            </a:r>
            <a:endParaRPr sz="1500"/>
          </a:p>
        </p:txBody>
      </p:sp>
      <p:pic>
        <p:nvPicPr>
          <p:cNvPr id="79" name="Google Shape;79;p15"/>
          <p:cNvPicPr preferRelativeResize="0"/>
          <p:nvPr/>
        </p:nvPicPr>
        <p:blipFill>
          <a:blip r:embed="rId3">
            <a:alphaModFix/>
          </a:blip>
          <a:stretch>
            <a:fillRect/>
          </a:stretch>
        </p:blipFill>
        <p:spPr>
          <a:xfrm>
            <a:off x="5857150" y="3558625"/>
            <a:ext cx="2921751" cy="1069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623400" y="1030200"/>
            <a:ext cx="6243000" cy="104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Deep Learning Models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Deep Neural Network Model</a:t>
            </a:r>
            <a:endParaRPr/>
          </a:p>
        </p:txBody>
      </p:sp>
      <p:sp>
        <p:nvSpPr>
          <p:cNvPr id="90" name="Google Shape;90;p17"/>
          <p:cNvSpPr txBox="1"/>
          <p:nvPr>
            <p:ph idx="1" type="body"/>
          </p:nvPr>
        </p:nvSpPr>
        <p:spPr>
          <a:xfrm>
            <a:off x="311700" y="1505700"/>
            <a:ext cx="4553700" cy="30762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Clr>
                <a:srgbClr val="343541"/>
              </a:buClr>
              <a:buSzPts val="1400"/>
              <a:buChar char="●"/>
            </a:pPr>
            <a:r>
              <a:rPr lang="en" sz="1400">
                <a:solidFill>
                  <a:srgbClr val="343541"/>
                </a:solidFill>
              </a:rPr>
              <a:t>A DNN can be extremely useful in </a:t>
            </a:r>
            <a:r>
              <a:rPr lang="en" sz="1400">
                <a:solidFill>
                  <a:srgbClr val="343541"/>
                </a:solidFill>
              </a:rPr>
              <a:t>determining</a:t>
            </a:r>
            <a:r>
              <a:rPr lang="en" sz="1400">
                <a:solidFill>
                  <a:srgbClr val="343541"/>
                </a:solidFill>
              </a:rPr>
              <a:t> if an individual will likely default on a loan repayment.</a:t>
            </a:r>
            <a:endParaRPr sz="1400">
              <a:solidFill>
                <a:srgbClr val="343541"/>
              </a:solidFill>
            </a:endParaRPr>
          </a:p>
          <a:p>
            <a:pPr indent="-304800" lvl="1" marL="914400" rtl="0" algn="l">
              <a:spcBef>
                <a:spcPts val="0"/>
              </a:spcBef>
              <a:spcAft>
                <a:spcPts val="0"/>
              </a:spcAft>
              <a:buClr>
                <a:srgbClr val="343541"/>
              </a:buClr>
              <a:buSzPts val="1200"/>
              <a:buChar char="○"/>
            </a:pPr>
            <a:r>
              <a:rPr lang="en" sz="1200">
                <a:solidFill>
                  <a:srgbClr val="343541"/>
                </a:solidFill>
              </a:rPr>
              <a:t>Ability to learn non-linear relationships</a:t>
            </a:r>
            <a:endParaRPr sz="1200">
              <a:solidFill>
                <a:srgbClr val="343541"/>
              </a:solidFill>
            </a:endParaRPr>
          </a:p>
          <a:p>
            <a:pPr indent="-304800" lvl="1" marL="914400" rtl="0" algn="l">
              <a:spcBef>
                <a:spcPts val="0"/>
              </a:spcBef>
              <a:spcAft>
                <a:spcPts val="0"/>
              </a:spcAft>
              <a:buClr>
                <a:srgbClr val="343541"/>
              </a:buClr>
              <a:buSzPts val="1200"/>
              <a:buChar char="○"/>
            </a:pPr>
            <a:r>
              <a:rPr lang="en" sz="1200">
                <a:solidFill>
                  <a:srgbClr val="343541"/>
                </a:solidFill>
              </a:rPr>
              <a:t>Automatically learn the </a:t>
            </a:r>
            <a:r>
              <a:rPr lang="en" sz="1200">
                <a:solidFill>
                  <a:srgbClr val="343541"/>
                </a:solidFill>
              </a:rPr>
              <a:t>hierarchical</a:t>
            </a:r>
            <a:r>
              <a:rPr lang="en" sz="1200">
                <a:solidFill>
                  <a:srgbClr val="343541"/>
                </a:solidFill>
              </a:rPr>
              <a:t> representations of features</a:t>
            </a:r>
            <a:endParaRPr sz="1200">
              <a:solidFill>
                <a:srgbClr val="343541"/>
              </a:solidFill>
            </a:endParaRPr>
          </a:p>
          <a:p>
            <a:pPr indent="-304800" lvl="1" marL="914400" rtl="0" algn="l">
              <a:spcBef>
                <a:spcPts val="0"/>
              </a:spcBef>
              <a:spcAft>
                <a:spcPts val="0"/>
              </a:spcAft>
              <a:buClr>
                <a:srgbClr val="343541"/>
              </a:buClr>
              <a:buSzPts val="1200"/>
              <a:buChar char="○"/>
            </a:pPr>
            <a:r>
              <a:rPr lang="en" sz="1200">
                <a:solidFill>
                  <a:srgbClr val="343541"/>
                </a:solidFill>
              </a:rPr>
              <a:t>Handles high dimensional data well</a:t>
            </a:r>
            <a:endParaRPr sz="1200">
              <a:solidFill>
                <a:srgbClr val="343541"/>
              </a:solidFill>
            </a:endParaRPr>
          </a:p>
          <a:p>
            <a:pPr indent="-304800" lvl="1" marL="914400" rtl="0" algn="l">
              <a:spcBef>
                <a:spcPts val="0"/>
              </a:spcBef>
              <a:spcAft>
                <a:spcPts val="0"/>
              </a:spcAft>
              <a:buClr>
                <a:srgbClr val="343541"/>
              </a:buClr>
              <a:buSzPts val="1200"/>
              <a:buChar char="○"/>
            </a:pPr>
            <a:r>
              <a:rPr lang="en" sz="1200">
                <a:solidFill>
                  <a:srgbClr val="343541"/>
                </a:solidFill>
              </a:rPr>
              <a:t>High flexibility by experimenting with number of layers, number of </a:t>
            </a:r>
            <a:r>
              <a:rPr lang="en" sz="1200">
                <a:solidFill>
                  <a:srgbClr val="343541"/>
                </a:solidFill>
              </a:rPr>
              <a:t>neurons</a:t>
            </a:r>
            <a:r>
              <a:rPr lang="en" sz="1200">
                <a:solidFill>
                  <a:srgbClr val="343541"/>
                </a:solidFill>
              </a:rPr>
              <a:t>, and activation functions</a:t>
            </a:r>
            <a:endParaRPr sz="1200">
              <a:solidFill>
                <a:srgbClr val="343541"/>
              </a:solidFill>
            </a:endParaRPr>
          </a:p>
          <a:p>
            <a:pPr indent="-304800" lvl="1" marL="914400" rtl="0" algn="l">
              <a:spcBef>
                <a:spcPts val="0"/>
              </a:spcBef>
              <a:spcAft>
                <a:spcPts val="0"/>
              </a:spcAft>
              <a:buClr>
                <a:srgbClr val="343541"/>
              </a:buClr>
              <a:buSzPts val="1200"/>
              <a:buChar char="○"/>
            </a:pPr>
            <a:r>
              <a:rPr lang="en" sz="1200">
                <a:solidFill>
                  <a:srgbClr val="343541"/>
                </a:solidFill>
              </a:rPr>
              <a:t>DNN’s</a:t>
            </a:r>
            <a:r>
              <a:rPr lang="en" sz="1200">
                <a:solidFill>
                  <a:srgbClr val="343541"/>
                </a:solidFill>
              </a:rPr>
              <a:t> allow for end to end </a:t>
            </a:r>
            <a:r>
              <a:rPr lang="en" sz="1200">
                <a:solidFill>
                  <a:srgbClr val="343541"/>
                </a:solidFill>
              </a:rPr>
              <a:t>learning</a:t>
            </a:r>
            <a:r>
              <a:rPr lang="en" sz="1200">
                <a:solidFill>
                  <a:srgbClr val="343541"/>
                </a:solidFill>
              </a:rPr>
              <a:t>.  </a:t>
            </a:r>
            <a:r>
              <a:rPr lang="en" sz="1200">
                <a:solidFill>
                  <a:srgbClr val="343541"/>
                </a:solidFill>
              </a:rPr>
              <a:t>Therefore</a:t>
            </a:r>
            <a:r>
              <a:rPr lang="en" sz="1200">
                <a:solidFill>
                  <a:srgbClr val="343541"/>
                </a:solidFill>
              </a:rPr>
              <a:t> the model can learn directly from the raw </a:t>
            </a:r>
            <a:r>
              <a:rPr lang="en" sz="1200">
                <a:solidFill>
                  <a:srgbClr val="343541"/>
                </a:solidFill>
              </a:rPr>
              <a:t>data</a:t>
            </a:r>
            <a:r>
              <a:rPr lang="en" sz="1200">
                <a:solidFill>
                  <a:srgbClr val="343541"/>
                </a:solidFill>
              </a:rPr>
              <a:t> to the final predictions.</a:t>
            </a:r>
            <a:endParaRPr sz="1200">
              <a:solidFill>
                <a:srgbClr val="343541"/>
              </a:solidFill>
            </a:endParaRPr>
          </a:p>
          <a:p>
            <a:pPr indent="-317500" lvl="0" marL="457200" rtl="0" algn="l">
              <a:spcBef>
                <a:spcPts val="0"/>
              </a:spcBef>
              <a:spcAft>
                <a:spcPts val="0"/>
              </a:spcAft>
              <a:buClr>
                <a:srgbClr val="343541"/>
              </a:buClr>
              <a:buSzPts val="1400"/>
              <a:buChar char="●"/>
            </a:pPr>
            <a:r>
              <a:rPr lang="en" sz="1400">
                <a:solidFill>
                  <a:srgbClr val="343541"/>
                </a:solidFill>
              </a:rPr>
              <a:t>However, </a:t>
            </a:r>
            <a:r>
              <a:rPr lang="en" sz="1400">
                <a:solidFill>
                  <a:srgbClr val="343541"/>
                </a:solidFill>
              </a:rPr>
              <a:t>DNN’s can be more difficult to interpret and can experience the vanishing gradient.</a:t>
            </a:r>
            <a:endParaRPr sz="1400">
              <a:solidFill>
                <a:srgbClr val="343541"/>
              </a:solidFill>
            </a:endParaRPr>
          </a:p>
        </p:txBody>
      </p:sp>
      <p:pic>
        <p:nvPicPr>
          <p:cNvPr id="91" name="Google Shape;91;p17"/>
          <p:cNvPicPr preferRelativeResize="0"/>
          <p:nvPr/>
        </p:nvPicPr>
        <p:blipFill rotWithShape="1">
          <a:blip r:embed="rId3">
            <a:alphaModFix/>
          </a:blip>
          <a:srcRect b="0" l="11885" r="13737" t="0"/>
          <a:stretch/>
        </p:blipFill>
        <p:spPr>
          <a:xfrm>
            <a:off x="4914375" y="1505700"/>
            <a:ext cx="3917951" cy="2310899"/>
          </a:xfrm>
          <a:prstGeom prst="rect">
            <a:avLst/>
          </a:prstGeom>
          <a:noFill/>
          <a:ln>
            <a:noFill/>
          </a:ln>
        </p:spPr>
      </p:pic>
      <p:sp>
        <p:nvSpPr>
          <p:cNvPr id="92" name="Google Shape;92;p17"/>
          <p:cNvSpPr txBox="1"/>
          <p:nvPr/>
        </p:nvSpPr>
        <p:spPr>
          <a:xfrm>
            <a:off x="5443125" y="3937875"/>
            <a:ext cx="2746500" cy="5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latin typeface="Roboto"/>
                <a:ea typeface="Roboto"/>
                <a:cs typeface="Roboto"/>
                <a:sym typeface="Roboto"/>
              </a:rPr>
              <a:t>Image sourced from https://towardsdatascience.com/training-deep-neural-networks-9fdb1964b964</a:t>
            </a:r>
            <a:endParaRPr sz="9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DNN Implementation</a:t>
            </a:r>
            <a:endParaRPr/>
          </a:p>
        </p:txBody>
      </p:sp>
      <p:sp>
        <p:nvSpPr>
          <p:cNvPr id="98" name="Google Shape;98;p18"/>
          <p:cNvSpPr txBox="1"/>
          <p:nvPr>
            <p:ph idx="1" type="body"/>
          </p:nvPr>
        </p:nvSpPr>
        <p:spPr>
          <a:xfrm>
            <a:off x="248775" y="2016700"/>
            <a:ext cx="4037400" cy="296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343541"/>
                </a:solidFill>
              </a:rPr>
              <a:t>To gain a basic understanding of the model and to not overfit, a simple three layer model was used.</a:t>
            </a:r>
            <a:endParaRPr sz="1100">
              <a:solidFill>
                <a:srgbClr val="343541"/>
              </a:solidFill>
            </a:endParaRPr>
          </a:p>
          <a:p>
            <a:pPr indent="0" lvl="0" marL="0" rtl="0" algn="l">
              <a:spcBef>
                <a:spcPts val="0"/>
              </a:spcBef>
              <a:spcAft>
                <a:spcPts val="0"/>
              </a:spcAft>
              <a:buNone/>
            </a:pPr>
            <a:r>
              <a:rPr lang="en" sz="1100">
                <a:solidFill>
                  <a:srgbClr val="343541"/>
                </a:solidFill>
              </a:rPr>
              <a:t>When building the DNN model:</a:t>
            </a:r>
            <a:endParaRPr sz="1100">
              <a:solidFill>
                <a:srgbClr val="343541"/>
              </a:solidFill>
            </a:endParaRPr>
          </a:p>
          <a:p>
            <a:pPr indent="-127000" lvl="0" marL="400050" rtl="0" algn="l">
              <a:spcBef>
                <a:spcPts val="0"/>
              </a:spcBef>
              <a:spcAft>
                <a:spcPts val="0"/>
              </a:spcAft>
              <a:buClr>
                <a:srgbClr val="343541"/>
              </a:buClr>
              <a:buSzPts val="1100"/>
              <a:buAutoNum type="arabicPeriod"/>
            </a:pPr>
            <a:r>
              <a:rPr lang="en" sz="1100">
                <a:solidFill>
                  <a:srgbClr val="343541"/>
                </a:solidFill>
              </a:rPr>
              <a:t>The first layer introduces the Dense Layer with 128 neurons. Additionally, for the activation function we had chosen a rectified linear unit (ReLU).  The activation function introduces nonlinearity to the data.</a:t>
            </a:r>
            <a:endParaRPr sz="1100">
              <a:solidFill>
                <a:srgbClr val="343541"/>
              </a:solidFill>
            </a:endParaRPr>
          </a:p>
          <a:p>
            <a:pPr indent="-127000" lvl="0" marL="400050" rtl="0" algn="l">
              <a:spcBef>
                <a:spcPts val="0"/>
              </a:spcBef>
              <a:spcAft>
                <a:spcPts val="0"/>
              </a:spcAft>
              <a:buClr>
                <a:srgbClr val="343541"/>
              </a:buClr>
              <a:buSzPts val="1100"/>
              <a:buAutoNum type="arabicPeriod"/>
            </a:pPr>
            <a:r>
              <a:rPr lang="en" sz="1100">
                <a:solidFill>
                  <a:srgbClr val="343541"/>
                </a:solidFill>
              </a:rPr>
              <a:t>The second layer is another Dense Layer with 64 neurons to continue transforming the data.</a:t>
            </a:r>
            <a:endParaRPr sz="1100">
              <a:solidFill>
                <a:srgbClr val="343541"/>
              </a:solidFill>
            </a:endParaRPr>
          </a:p>
          <a:p>
            <a:pPr indent="-127000" lvl="0" marL="400050" rtl="0" algn="l">
              <a:spcBef>
                <a:spcPts val="0"/>
              </a:spcBef>
              <a:spcAft>
                <a:spcPts val="0"/>
              </a:spcAft>
              <a:buClr>
                <a:srgbClr val="343541"/>
              </a:buClr>
              <a:buSzPts val="1100"/>
              <a:buAutoNum type="arabicPeriod"/>
            </a:pPr>
            <a:r>
              <a:rPr lang="en" sz="1100">
                <a:solidFill>
                  <a:srgbClr val="343541"/>
                </a:solidFill>
                <a:highlight>
                  <a:schemeClr val="lt1"/>
                </a:highlight>
              </a:rPr>
              <a:t>The final layer has a single neuron, indicating that the network is designed for binary classification. The activation function used for the output layer is the sigmoid function, which places the output between 0 and 1.</a:t>
            </a:r>
            <a:endParaRPr>
              <a:solidFill>
                <a:srgbClr val="343541"/>
              </a:solidFill>
              <a:highlight>
                <a:schemeClr val="lt1"/>
              </a:highlight>
            </a:endParaRPr>
          </a:p>
        </p:txBody>
      </p:sp>
      <p:pic>
        <p:nvPicPr>
          <p:cNvPr id="99" name="Google Shape;99;p18"/>
          <p:cNvPicPr preferRelativeResize="0"/>
          <p:nvPr/>
        </p:nvPicPr>
        <p:blipFill>
          <a:blip r:embed="rId3">
            <a:alphaModFix/>
          </a:blip>
          <a:stretch>
            <a:fillRect/>
          </a:stretch>
        </p:blipFill>
        <p:spPr>
          <a:xfrm>
            <a:off x="351784" y="1393004"/>
            <a:ext cx="3490591" cy="623700"/>
          </a:xfrm>
          <a:prstGeom prst="rect">
            <a:avLst/>
          </a:prstGeom>
          <a:noFill/>
          <a:ln>
            <a:noFill/>
          </a:ln>
        </p:spPr>
      </p:pic>
      <p:pic>
        <p:nvPicPr>
          <p:cNvPr id="100" name="Google Shape;100;p18"/>
          <p:cNvPicPr preferRelativeResize="0"/>
          <p:nvPr/>
        </p:nvPicPr>
        <p:blipFill>
          <a:blip r:embed="rId4">
            <a:alphaModFix/>
          </a:blip>
          <a:stretch>
            <a:fillRect/>
          </a:stretch>
        </p:blipFill>
        <p:spPr>
          <a:xfrm>
            <a:off x="4572000" y="1393000"/>
            <a:ext cx="4104024" cy="325875"/>
          </a:xfrm>
          <a:prstGeom prst="rect">
            <a:avLst/>
          </a:prstGeom>
          <a:noFill/>
          <a:ln>
            <a:noFill/>
          </a:ln>
        </p:spPr>
      </p:pic>
      <p:sp>
        <p:nvSpPr>
          <p:cNvPr id="101" name="Google Shape;101;p18"/>
          <p:cNvSpPr txBox="1"/>
          <p:nvPr/>
        </p:nvSpPr>
        <p:spPr>
          <a:xfrm>
            <a:off x="4670100" y="1798375"/>
            <a:ext cx="4200900" cy="318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343541"/>
                </a:solidFill>
                <a:latin typeface="Roboto"/>
                <a:ea typeface="Roboto"/>
                <a:cs typeface="Roboto"/>
                <a:sym typeface="Roboto"/>
              </a:rPr>
              <a:t>When compiling the model for training:</a:t>
            </a:r>
            <a:endParaRPr sz="1100">
              <a:solidFill>
                <a:srgbClr val="343541"/>
              </a:solidFill>
              <a:latin typeface="Roboto"/>
              <a:ea typeface="Roboto"/>
              <a:cs typeface="Roboto"/>
              <a:sym typeface="Roboto"/>
            </a:endParaRPr>
          </a:p>
          <a:p>
            <a:pPr indent="-127000" lvl="0" marL="457200" rtl="0" algn="l">
              <a:lnSpc>
                <a:spcPct val="115000"/>
              </a:lnSpc>
              <a:spcBef>
                <a:spcPts val="0"/>
              </a:spcBef>
              <a:spcAft>
                <a:spcPts val="0"/>
              </a:spcAft>
              <a:buClr>
                <a:srgbClr val="343541"/>
              </a:buClr>
              <a:buSzPts val="1100"/>
              <a:buFont typeface="Roboto"/>
              <a:buAutoNum type="arabicPeriod"/>
            </a:pPr>
            <a:r>
              <a:rPr lang="en" sz="1100">
                <a:solidFill>
                  <a:srgbClr val="343541"/>
                </a:solidFill>
                <a:highlight>
                  <a:schemeClr val="lt1"/>
                </a:highlight>
                <a:latin typeface="Roboto"/>
                <a:ea typeface="Roboto"/>
                <a:cs typeface="Roboto"/>
                <a:sym typeface="Roboto"/>
              </a:rPr>
              <a:t>Optimizer (</a:t>
            </a:r>
            <a:r>
              <a:rPr lang="en" sz="1100">
                <a:solidFill>
                  <a:srgbClr val="343541"/>
                </a:solidFill>
                <a:highlight>
                  <a:schemeClr val="lt1"/>
                </a:highlight>
                <a:latin typeface="Courier New"/>
                <a:ea typeface="Courier New"/>
                <a:cs typeface="Courier New"/>
                <a:sym typeface="Courier New"/>
              </a:rPr>
              <a:t>optimizer='adam'</a:t>
            </a:r>
            <a:r>
              <a:rPr lang="en" sz="1100">
                <a:solidFill>
                  <a:srgbClr val="343541"/>
                </a:solidFill>
                <a:highlight>
                  <a:schemeClr val="lt1"/>
                </a:highlight>
                <a:latin typeface="Roboto"/>
                <a:ea typeface="Roboto"/>
                <a:cs typeface="Roboto"/>
                <a:sym typeface="Roboto"/>
              </a:rPr>
              <a:t>):</a:t>
            </a:r>
            <a:endParaRPr sz="1100">
              <a:solidFill>
                <a:srgbClr val="343541"/>
              </a:solidFill>
              <a:highlight>
                <a:schemeClr val="lt1"/>
              </a:highlight>
              <a:latin typeface="Roboto"/>
              <a:ea typeface="Roboto"/>
              <a:cs typeface="Roboto"/>
              <a:sym typeface="Roboto"/>
            </a:endParaRPr>
          </a:p>
          <a:p>
            <a:pPr indent="-298450" lvl="1" marL="914400" rtl="0" algn="l">
              <a:lnSpc>
                <a:spcPct val="115000"/>
              </a:lnSpc>
              <a:spcBef>
                <a:spcPts val="0"/>
              </a:spcBef>
              <a:spcAft>
                <a:spcPts val="0"/>
              </a:spcAft>
              <a:buClr>
                <a:srgbClr val="343541"/>
              </a:buClr>
              <a:buSzPts val="1100"/>
              <a:buFont typeface="Roboto"/>
              <a:buAutoNum type="alphaLcPeriod"/>
            </a:pPr>
            <a:r>
              <a:rPr lang="en" sz="1100">
                <a:solidFill>
                  <a:srgbClr val="343541"/>
                </a:solidFill>
                <a:highlight>
                  <a:schemeClr val="lt1"/>
                </a:highlight>
                <a:latin typeface="Roboto"/>
                <a:ea typeface="Roboto"/>
                <a:cs typeface="Roboto"/>
                <a:sym typeface="Roboto"/>
              </a:rPr>
              <a:t>The optimizer is responsible for updating the weights of the neural network during training. We used </a:t>
            </a:r>
            <a:r>
              <a:rPr lang="en" sz="1100">
                <a:solidFill>
                  <a:srgbClr val="343541"/>
                </a:solidFill>
                <a:highlight>
                  <a:schemeClr val="lt1"/>
                </a:highlight>
                <a:latin typeface="Courier New"/>
                <a:ea typeface="Courier New"/>
                <a:cs typeface="Courier New"/>
                <a:sym typeface="Courier New"/>
              </a:rPr>
              <a:t>'adam'</a:t>
            </a:r>
            <a:r>
              <a:rPr lang="en" sz="1100">
                <a:solidFill>
                  <a:srgbClr val="343541"/>
                </a:solidFill>
                <a:highlight>
                  <a:schemeClr val="lt1"/>
                </a:highlight>
                <a:latin typeface="Roboto"/>
                <a:ea typeface="Roboto"/>
                <a:cs typeface="Roboto"/>
                <a:sym typeface="Roboto"/>
              </a:rPr>
              <a:t> as it has an adaptive learning rate and is efficient.</a:t>
            </a:r>
            <a:endParaRPr sz="1100">
              <a:solidFill>
                <a:srgbClr val="343541"/>
              </a:solidFill>
              <a:highlight>
                <a:schemeClr val="lt1"/>
              </a:highlight>
              <a:latin typeface="Roboto"/>
              <a:ea typeface="Roboto"/>
              <a:cs typeface="Roboto"/>
              <a:sym typeface="Roboto"/>
            </a:endParaRPr>
          </a:p>
          <a:p>
            <a:pPr indent="-127000" lvl="0" marL="457200" rtl="0" algn="l">
              <a:lnSpc>
                <a:spcPct val="115000"/>
              </a:lnSpc>
              <a:spcBef>
                <a:spcPts val="0"/>
              </a:spcBef>
              <a:spcAft>
                <a:spcPts val="0"/>
              </a:spcAft>
              <a:buClr>
                <a:srgbClr val="343541"/>
              </a:buClr>
              <a:buSzPts val="1100"/>
              <a:buFont typeface="Roboto"/>
              <a:buAutoNum type="arabicPeriod"/>
            </a:pPr>
            <a:r>
              <a:rPr lang="en" sz="1100">
                <a:solidFill>
                  <a:srgbClr val="343541"/>
                </a:solidFill>
                <a:highlight>
                  <a:schemeClr val="lt1"/>
                </a:highlight>
                <a:latin typeface="Roboto"/>
                <a:ea typeface="Roboto"/>
                <a:cs typeface="Roboto"/>
                <a:sym typeface="Roboto"/>
              </a:rPr>
              <a:t>Loss Function (</a:t>
            </a:r>
            <a:r>
              <a:rPr lang="en" sz="1100">
                <a:solidFill>
                  <a:srgbClr val="343541"/>
                </a:solidFill>
                <a:highlight>
                  <a:schemeClr val="lt1"/>
                </a:highlight>
                <a:latin typeface="Courier New"/>
                <a:ea typeface="Courier New"/>
                <a:cs typeface="Courier New"/>
                <a:sym typeface="Courier New"/>
              </a:rPr>
              <a:t>loss='binary_crossentropy'</a:t>
            </a:r>
            <a:r>
              <a:rPr lang="en" sz="1100">
                <a:solidFill>
                  <a:srgbClr val="343541"/>
                </a:solidFill>
                <a:highlight>
                  <a:schemeClr val="lt1"/>
                </a:highlight>
                <a:latin typeface="Roboto"/>
                <a:ea typeface="Roboto"/>
                <a:cs typeface="Roboto"/>
                <a:sym typeface="Roboto"/>
              </a:rPr>
              <a:t>):</a:t>
            </a:r>
            <a:endParaRPr sz="1100">
              <a:solidFill>
                <a:srgbClr val="343541"/>
              </a:solidFill>
              <a:highlight>
                <a:schemeClr val="lt1"/>
              </a:highlight>
              <a:latin typeface="Roboto"/>
              <a:ea typeface="Roboto"/>
              <a:cs typeface="Roboto"/>
              <a:sym typeface="Roboto"/>
            </a:endParaRPr>
          </a:p>
          <a:p>
            <a:pPr indent="-298450" lvl="1" marL="914400" rtl="0" algn="l">
              <a:lnSpc>
                <a:spcPct val="115000"/>
              </a:lnSpc>
              <a:spcBef>
                <a:spcPts val="0"/>
              </a:spcBef>
              <a:spcAft>
                <a:spcPts val="0"/>
              </a:spcAft>
              <a:buClr>
                <a:srgbClr val="343541"/>
              </a:buClr>
              <a:buSzPts val="1100"/>
              <a:buFont typeface="Roboto"/>
              <a:buAutoNum type="alphaLcPeriod"/>
            </a:pPr>
            <a:r>
              <a:rPr lang="en" sz="1100">
                <a:solidFill>
                  <a:srgbClr val="343541"/>
                </a:solidFill>
                <a:highlight>
                  <a:schemeClr val="lt1"/>
                </a:highlight>
                <a:latin typeface="Roboto"/>
                <a:ea typeface="Roboto"/>
                <a:cs typeface="Roboto"/>
                <a:sym typeface="Roboto"/>
              </a:rPr>
              <a:t>The loss function is a measure of how well the model is performing. We used</a:t>
            </a:r>
            <a:r>
              <a:rPr lang="en" sz="1100">
                <a:solidFill>
                  <a:srgbClr val="343541"/>
                </a:solidFill>
                <a:highlight>
                  <a:schemeClr val="lt1"/>
                </a:highlight>
                <a:latin typeface="Courier New"/>
                <a:ea typeface="Courier New"/>
                <a:cs typeface="Courier New"/>
                <a:sym typeface="Courier New"/>
              </a:rPr>
              <a:t>'binary_crossentropy'</a:t>
            </a:r>
            <a:r>
              <a:rPr lang="en" sz="1100">
                <a:solidFill>
                  <a:srgbClr val="343541"/>
                </a:solidFill>
                <a:highlight>
                  <a:schemeClr val="lt1"/>
                </a:highlight>
                <a:latin typeface="Roboto"/>
                <a:ea typeface="Roboto"/>
                <a:cs typeface="Roboto"/>
                <a:sym typeface="Roboto"/>
              </a:rPr>
              <a:t>  as it calculates the binary cross-entropy between predicted probabilities and true labels.</a:t>
            </a:r>
            <a:endParaRPr sz="1100">
              <a:solidFill>
                <a:srgbClr val="343541"/>
              </a:solidFill>
              <a:highlight>
                <a:schemeClr val="lt1"/>
              </a:highlight>
              <a:latin typeface="Roboto"/>
              <a:ea typeface="Roboto"/>
              <a:cs typeface="Roboto"/>
              <a:sym typeface="Roboto"/>
            </a:endParaRPr>
          </a:p>
          <a:p>
            <a:pPr indent="-127000" lvl="0" marL="457200" rtl="0" algn="l">
              <a:lnSpc>
                <a:spcPct val="115000"/>
              </a:lnSpc>
              <a:spcBef>
                <a:spcPts val="0"/>
              </a:spcBef>
              <a:spcAft>
                <a:spcPts val="0"/>
              </a:spcAft>
              <a:buClr>
                <a:srgbClr val="343541"/>
              </a:buClr>
              <a:buSzPts val="1100"/>
              <a:buFont typeface="Roboto"/>
              <a:buAutoNum type="arabicPeriod"/>
            </a:pPr>
            <a:r>
              <a:rPr lang="en" sz="1100">
                <a:solidFill>
                  <a:srgbClr val="343541"/>
                </a:solidFill>
                <a:highlight>
                  <a:schemeClr val="lt1"/>
                </a:highlight>
                <a:latin typeface="Roboto"/>
                <a:ea typeface="Roboto"/>
                <a:cs typeface="Roboto"/>
                <a:sym typeface="Roboto"/>
              </a:rPr>
              <a:t>Metrics (</a:t>
            </a:r>
            <a:r>
              <a:rPr lang="en" sz="1100">
                <a:solidFill>
                  <a:srgbClr val="343541"/>
                </a:solidFill>
                <a:highlight>
                  <a:schemeClr val="lt1"/>
                </a:highlight>
                <a:latin typeface="Courier New"/>
                <a:ea typeface="Courier New"/>
                <a:cs typeface="Courier New"/>
                <a:sym typeface="Courier New"/>
              </a:rPr>
              <a:t>metrics=['accuracy']</a:t>
            </a:r>
            <a:r>
              <a:rPr lang="en" sz="1100">
                <a:solidFill>
                  <a:srgbClr val="343541"/>
                </a:solidFill>
                <a:highlight>
                  <a:schemeClr val="lt1"/>
                </a:highlight>
                <a:latin typeface="Roboto"/>
                <a:ea typeface="Roboto"/>
                <a:cs typeface="Roboto"/>
                <a:sym typeface="Roboto"/>
              </a:rPr>
              <a:t>):</a:t>
            </a:r>
            <a:endParaRPr sz="1100">
              <a:solidFill>
                <a:srgbClr val="343541"/>
              </a:solidFill>
              <a:highlight>
                <a:schemeClr val="lt1"/>
              </a:highlight>
              <a:latin typeface="Roboto"/>
              <a:ea typeface="Roboto"/>
              <a:cs typeface="Roboto"/>
              <a:sym typeface="Roboto"/>
            </a:endParaRPr>
          </a:p>
          <a:p>
            <a:pPr indent="-298450" lvl="1" marL="914400" rtl="0" algn="l">
              <a:lnSpc>
                <a:spcPct val="115000"/>
              </a:lnSpc>
              <a:spcBef>
                <a:spcPts val="0"/>
              </a:spcBef>
              <a:spcAft>
                <a:spcPts val="0"/>
              </a:spcAft>
              <a:buClr>
                <a:srgbClr val="343541"/>
              </a:buClr>
              <a:buSzPts val="1100"/>
              <a:buFont typeface="Roboto"/>
              <a:buAutoNum type="alphaLcPeriod"/>
            </a:pPr>
            <a:r>
              <a:rPr lang="en" sz="1100">
                <a:solidFill>
                  <a:srgbClr val="343541"/>
                </a:solidFill>
                <a:highlight>
                  <a:schemeClr val="lt1"/>
                </a:highlight>
                <a:latin typeface="Roboto"/>
                <a:ea typeface="Roboto"/>
                <a:cs typeface="Roboto"/>
                <a:sym typeface="Roboto"/>
              </a:rPr>
              <a:t>We used </a:t>
            </a:r>
            <a:r>
              <a:rPr lang="en" sz="1100">
                <a:solidFill>
                  <a:srgbClr val="343541"/>
                </a:solidFill>
                <a:highlight>
                  <a:schemeClr val="lt1"/>
                </a:highlight>
                <a:latin typeface="Courier New"/>
                <a:ea typeface="Courier New"/>
                <a:cs typeface="Courier New"/>
                <a:sym typeface="Courier New"/>
              </a:rPr>
              <a:t>'accuracy'</a:t>
            </a:r>
            <a:r>
              <a:rPr lang="en" sz="1100">
                <a:solidFill>
                  <a:srgbClr val="343541"/>
                </a:solidFill>
                <a:highlight>
                  <a:schemeClr val="lt1"/>
                </a:highlight>
                <a:latin typeface="Roboto"/>
                <a:ea typeface="Roboto"/>
                <a:cs typeface="Roboto"/>
                <a:sym typeface="Roboto"/>
              </a:rPr>
              <a:t> to measure the proportion of correctly predicted instances as it is a simple metric to compare across multiple models.</a:t>
            </a:r>
            <a:endParaRPr sz="1100">
              <a:solidFill>
                <a:srgbClr val="343541"/>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DNN Evaluation</a:t>
            </a:r>
            <a:endParaRPr/>
          </a:p>
        </p:txBody>
      </p:sp>
      <p:sp>
        <p:nvSpPr>
          <p:cNvPr id="107" name="Google Shape;107;p19"/>
          <p:cNvSpPr txBox="1"/>
          <p:nvPr>
            <p:ph idx="1" type="body"/>
          </p:nvPr>
        </p:nvSpPr>
        <p:spPr>
          <a:xfrm>
            <a:off x="311700" y="1505700"/>
            <a:ext cx="4368300" cy="33351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sz="1400"/>
              <a:t>The basic DNN model produced a relatively high accuracy of 0.8963</a:t>
            </a:r>
            <a:endParaRPr sz="1400"/>
          </a:p>
          <a:p>
            <a:pPr indent="-317500" lvl="0" marL="457200" rtl="0" algn="l">
              <a:spcBef>
                <a:spcPts val="0"/>
              </a:spcBef>
              <a:spcAft>
                <a:spcPts val="0"/>
              </a:spcAft>
              <a:buSzPts val="1400"/>
              <a:buChar char="●"/>
            </a:pPr>
            <a:r>
              <a:rPr lang="en" sz="1400"/>
              <a:t>The precision of 0 or when a loan is not repaid is low.  This is one indication that our model has a high number of false positives.</a:t>
            </a:r>
            <a:endParaRPr sz="1400"/>
          </a:p>
          <a:p>
            <a:pPr indent="-317500" lvl="0" marL="457200" rtl="0" algn="l">
              <a:spcBef>
                <a:spcPts val="0"/>
              </a:spcBef>
              <a:spcAft>
                <a:spcPts val="0"/>
              </a:spcAft>
              <a:buSzPts val="1400"/>
              <a:buChar char="●"/>
            </a:pPr>
            <a:r>
              <a:rPr lang="en" sz="1400"/>
              <a:t>The recall appears very good for our loan repayment group showing almost no false negatives</a:t>
            </a:r>
            <a:endParaRPr sz="1400"/>
          </a:p>
          <a:p>
            <a:pPr indent="-317500" lvl="0" marL="457200" rtl="0" algn="l">
              <a:spcBef>
                <a:spcPts val="0"/>
              </a:spcBef>
              <a:spcAft>
                <a:spcPts val="0"/>
              </a:spcAft>
              <a:buSzPts val="1400"/>
              <a:buChar char="●"/>
            </a:pPr>
            <a:r>
              <a:rPr lang="en" sz="1400"/>
              <a:t>Knowing that false positives may be an issue we created a Confusion Matrix</a:t>
            </a:r>
            <a:endParaRPr sz="1400"/>
          </a:p>
          <a:p>
            <a:pPr indent="-317500" lvl="1" marL="914400" rtl="0" algn="l">
              <a:spcBef>
                <a:spcPts val="0"/>
              </a:spcBef>
              <a:spcAft>
                <a:spcPts val="0"/>
              </a:spcAft>
              <a:buSzPts val="1400"/>
              <a:buChar char="○"/>
            </a:pPr>
            <a:r>
              <a:rPr lang="en" sz="1400"/>
              <a:t>False Negative: 290</a:t>
            </a:r>
            <a:endParaRPr sz="1400"/>
          </a:p>
          <a:p>
            <a:pPr indent="-317500" lvl="1" marL="914400" rtl="0" algn="l">
              <a:spcBef>
                <a:spcPts val="0"/>
              </a:spcBef>
              <a:spcAft>
                <a:spcPts val="0"/>
              </a:spcAft>
              <a:buSzPts val="1400"/>
              <a:buChar char="○"/>
            </a:pPr>
            <a:r>
              <a:rPr lang="en" sz="1400"/>
              <a:t>False Positive: 1,592</a:t>
            </a:r>
            <a:endParaRPr sz="1400"/>
          </a:p>
          <a:p>
            <a:pPr indent="-317500" lvl="1" marL="914400" rtl="0" algn="l">
              <a:spcBef>
                <a:spcPts val="0"/>
              </a:spcBef>
              <a:spcAft>
                <a:spcPts val="0"/>
              </a:spcAft>
              <a:buSzPts val="1400"/>
              <a:buChar char="○"/>
            </a:pPr>
            <a:r>
              <a:rPr lang="en" sz="1400"/>
              <a:t>True Negative: 612</a:t>
            </a:r>
            <a:endParaRPr sz="1400"/>
          </a:p>
          <a:p>
            <a:pPr indent="-317500" lvl="1" marL="914400" rtl="0" algn="l">
              <a:spcBef>
                <a:spcPts val="0"/>
              </a:spcBef>
              <a:spcAft>
                <a:spcPts val="0"/>
              </a:spcAft>
              <a:buSzPts val="1400"/>
              <a:buChar char="○"/>
            </a:pPr>
            <a:r>
              <a:rPr lang="en" sz="1400"/>
              <a:t>True Positive 14,664</a:t>
            </a:r>
            <a:endParaRPr sz="1400"/>
          </a:p>
        </p:txBody>
      </p:sp>
      <p:pic>
        <p:nvPicPr>
          <p:cNvPr id="108" name="Google Shape;108;p19"/>
          <p:cNvPicPr preferRelativeResize="0"/>
          <p:nvPr/>
        </p:nvPicPr>
        <p:blipFill>
          <a:blip r:embed="rId3">
            <a:alphaModFix/>
          </a:blip>
          <a:stretch>
            <a:fillRect/>
          </a:stretch>
        </p:blipFill>
        <p:spPr>
          <a:xfrm>
            <a:off x="5310300" y="991625"/>
            <a:ext cx="3522024" cy="1496876"/>
          </a:xfrm>
          <a:prstGeom prst="rect">
            <a:avLst/>
          </a:prstGeom>
          <a:noFill/>
          <a:ln>
            <a:noFill/>
          </a:ln>
        </p:spPr>
      </p:pic>
      <p:pic>
        <p:nvPicPr>
          <p:cNvPr id="109" name="Google Shape;109;p19"/>
          <p:cNvPicPr preferRelativeResize="0"/>
          <p:nvPr/>
        </p:nvPicPr>
        <p:blipFill>
          <a:blip r:embed="rId4">
            <a:alphaModFix/>
          </a:blip>
          <a:stretch>
            <a:fillRect/>
          </a:stretch>
        </p:blipFill>
        <p:spPr>
          <a:xfrm>
            <a:off x="5699600" y="2664176"/>
            <a:ext cx="2871892" cy="23501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MLP (Multilayer Perceptron)</a:t>
            </a:r>
            <a:endParaRPr/>
          </a:p>
        </p:txBody>
      </p:sp>
      <p:sp>
        <p:nvSpPr>
          <p:cNvPr id="115" name="Google Shape;115;p20"/>
          <p:cNvSpPr txBox="1"/>
          <p:nvPr>
            <p:ph idx="1" type="body"/>
          </p:nvPr>
        </p:nvSpPr>
        <p:spPr>
          <a:xfrm>
            <a:off x="311700" y="1505700"/>
            <a:ext cx="3999900" cy="3272400"/>
          </a:xfrm>
          <a:prstGeom prst="rect">
            <a:avLst/>
          </a:prstGeom>
        </p:spPr>
        <p:txBody>
          <a:bodyPr anchorCtr="0" anchor="t" bIns="91425" lIns="91425" spcFirstLastPara="1" rIns="91425" wrap="square" tIns="91425">
            <a:normAutofit lnSpcReduction="20000"/>
          </a:bodyPr>
          <a:lstStyle/>
          <a:p>
            <a:pPr indent="-215900" lvl="0" marL="342900" rtl="0" algn="l">
              <a:spcBef>
                <a:spcPts val="0"/>
              </a:spcBef>
              <a:spcAft>
                <a:spcPts val="0"/>
              </a:spcAft>
              <a:buSzPts val="1600"/>
              <a:buAutoNum type="arabicPeriod"/>
            </a:pPr>
            <a:r>
              <a:rPr lang="en" sz="1600"/>
              <a:t>Components of an MLP</a:t>
            </a:r>
            <a:endParaRPr sz="1600"/>
          </a:p>
          <a:p>
            <a:pPr indent="-196850" lvl="1" marL="628650" rtl="0" algn="l">
              <a:spcBef>
                <a:spcPts val="0"/>
              </a:spcBef>
              <a:spcAft>
                <a:spcPts val="0"/>
              </a:spcAft>
              <a:buSzPts val="1300"/>
              <a:buAutoNum type="alphaLcPeriod"/>
            </a:pPr>
            <a:r>
              <a:rPr lang="en" sz="1300"/>
              <a:t>Input layer - receives the input signal to be processed</a:t>
            </a:r>
            <a:endParaRPr sz="1300"/>
          </a:p>
          <a:p>
            <a:pPr indent="-196850" lvl="1" marL="628650" rtl="0" algn="l">
              <a:spcBef>
                <a:spcPts val="0"/>
              </a:spcBef>
              <a:spcAft>
                <a:spcPts val="0"/>
              </a:spcAft>
              <a:buSzPts val="1300"/>
              <a:buAutoNum type="alphaLcPeriod"/>
            </a:pPr>
            <a:r>
              <a:rPr lang="en" sz="1300"/>
              <a:t>Hidden layers - neurons that apply a weighted sum on their inputs</a:t>
            </a:r>
            <a:endParaRPr sz="1300"/>
          </a:p>
          <a:p>
            <a:pPr indent="-196850" lvl="1" marL="628650" rtl="0" algn="l">
              <a:spcBef>
                <a:spcPts val="0"/>
              </a:spcBef>
              <a:spcAft>
                <a:spcPts val="0"/>
              </a:spcAft>
              <a:buSzPts val="1300"/>
              <a:buAutoNum type="alphaLcPeriod"/>
            </a:pPr>
            <a:r>
              <a:rPr lang="en" sz="1300"/>
              <a:t>Output layer - one neuron for binary classification</a:t>
            </a:r>
            <a:endParaRPr sz="1300"/>
          </a:p>
          <a:p>
            <a:pPr indent="-196850" lvl="1" marL="628650" rtl="0" algn="l">
              <a:spcBef>
                <a:spcPts val="0"/>
              </a:spcBef>
              <a:spcAft>
                <a:spcPts val="0"/>
              </a:spcAft>
              <a:buSzPts val="1300"/>
              <a:buAutoNum type="alphaLcPeriod"/>
            </a:pPr>
            <a:r>
              <a:rPr lang="en" sz="1300"/>
              <a:t>Activation Functions - allow the model to learn more complex relationships</a:t>
            </a:r>
            <a:endParaRPr sz="1300"/>
          </a:p>
          <a:p>
            <a:pPr indent="-196850" lvl="1" marL="628650" rtl="0" algn="l">
              <a:spcBef>
                <a:spcPts val="0"/>
              </a:spcBef>
              <a:spcAft>
                <a:spcPts val="0"/>
              </a:spcAft>
              <a:buSzPts val="1300"/>
              <a:buAutoNum type="alphaLcPeriod"/>
            </a:pPr>
            <a:r>
              <a:rPr lang="en" sz="1300"/>
              <a:t>Weights and Biases - neuron in hidden and output layer has weights and bias. Weight represent strength of connection between neurons</a:t>
            </a:r>
            <a:endParaRPr sz="1300"/>
          </a:p>
          <a:p>
            <a:pPr indent="0" lvl="0" marL="457200" rtl="0" algn="l">
              <a:spcBef>
                <a:spcPts val="1200"/>
              </a:spcBef>
              <a:spcAft>
                <a:spcPts val="1200"/>
              </a:spcAft>
              <a:buNone/>
            </a:pPr>
            <a:r>
              <a:t/>
            </a:r>
            <a:endParaRPr/>
          </a:p>
        </p:txBody>
      </p:sp>
      <p:sp>
        <p:nvSpPr>
          <p:cNvPr id="116" name="Google Shape;116;p20"/>
          <p:cNvSpPr txBox="1"/>
          <p:nvPr>
            <p:ph idx="2" type="body"/>
          </p:nvPr>
        </p:nvSpPr>
        <p:spPr>
          <a:xfrm>
            <a:off x="4413925" y="1505700"/>
            <a:ext cx="4418400" cy="3202500"/>
          </a:xfrm>
          <a:prstGeom prst="rect">
            <a:avLst/>
          </a:prstGeom>
        </p:spPr>
        <p:txBody>
          <a:bodyPr anchorCtr="0" anchor="t" bIns="91425" lIns="91425" spcFirstLastPara="1" rIns="91425" wrap="square" tIns="91425">
            <a:normAutofit/>
          </a:bodyPr>
          <a:lstStyle/>
          <a:p>
            <a:pPr indent="-158750" lvl="0" marL="285750" rtl="0" algn="l">
              <a:spcBef>
                <a:spcPts val="0"/>
              </a:spcBef>
              <a:spcAft>
                <a:spcPts val="0"/>
              </a:spcAft>
              <a:buSzPts val="1600"/>
              <a:buAutoNum type="arabicPeriod" startAt="2"/>
            </a:pPr>
            <a:r>
              <a:rPr lang="en" sz="1600"/>
              <a:t>How MLP Works</a:t>
            </a:r>
            <a:endParaRPr sz="1600"/>
          </a:p>
          <a:p>
            <a:pPr indent="-196850" lvl="1" marL="571500" rtl="0" algn="l">
              <a:spcBef>
                <a:spcPts val="0"/>
              </a:spcBef>
              <a:spcAft>
                <a:spcPts val="0"/>
              </a:spcAft>
              <a:buSzPts val="1300"/>
              <a:buAutoNum type="alphaLcPeriod"/>
            </a:pPr>
            <a:r>
              <a:rPr b="1" lang="en" sz="1300"/>
              <a:t>Forward </a:t>
            </a:r>
            <a:r>
              <a:rPr b="1" lang="en" sz="1300"/>
              <a:t>Propagation</a:t>
            </a:r>
            <a:r>
              <a:rPr lang="en" sz="1300"/>
              <a:t> - data fed into </a:t>
            </a:r>
            <a:r>
              <a:rPr lang="en" sz="1300"/>
              <a:t>input</a:t>
            </a:r>
            <a:r>
              <a:rPr lang="en" sz="1300"/>
              <a:t> layer. Each neuron in the subsequent layers takes the weighted sum of its inputs and applies an </a:t>
            </a:r>
            <a:r>
              <a:rPr lang="en" sz="1300"/>
              <a:t>activation</a:t>
            </a:r>
            <a:r>
              <a:rPr lang="en" sz="1300"/>
              <a:t> function. Continues until output layer is reached</a:t>
            </a:r>
            <a:endParaRPr sz="1300"/>
          </a:p>
          <a:p>
            <a:pPr indent="-196850" lvl="1" marL="571500" rtl="0" algn="l">
              <a:spcBef>
                <a:spcPts val="0"/>
              </a:spcBef>
              <a:spcAft>
                <a:spcPts val="0"/>
              </a:spcAft>
              <a:buSzPts val="1300"/>
              <a:buAutoNum type="alphaLcPeriod"/>
            </a:pPr>
            <a:r>
              <a:rPr b="1" lang="en" sz="1300"/>
              <a:t>Backpropagation</a:t>
            </a:r>
            <a:r>
              <a:rPr b="1" lang="en" sz="1300"/>
              <a:t> and optimization</a:t>
            </a:r>
            <a:r>
              <a:rPr lang="en" sz="1300"/>
              <a:t> - the models </a:t>
            </a:r>
            <a:r>
              <a:rPr lang="en" sz="1300"/>
              <a:t>prediction</a:t>
            </a:r>
            <a:r>
              <a:rPr lang="en" sz="1300"/>
              <a:t> is compared with the target using a loss function. The weights and biases of the neurons are adjusted to minimize loss.</a:t>
            </a:r>
            <a:endParaRPr sz="1300"/>
          </a:p>
          <a:p>
            <a:pPr indent="-196850" lvl="1" marL="571500" rtl="0" algn="l">
              <a:spcBef>
                <a:spcPts val="0"/>
              </a:spcBef>
              <a:spcAft>
                <a:spcPts val="0"/>
              </a:spcAft>
              <a:buSzPts val="1300"/>
              <a:buAutoNum type="alphaLcPeriod"/>
            </a:pPr>
            <a:r>
              <a:rPr b="1" lang="en" sz="1300"/>
              <a:t>Learning - </a:t>
            </a:r>
            <a:r>
              <a:rPr lang="en" sz="1300"/>
              <a:t>The process of forward propagation, loss calculation, back propagation, and </a:t>
            </a:r>
            <a:r>
              <a:rPr lang="en" sz="1300"/>
              <a:t>optimizing</a:t>
            </a:r>
            <a:r>
              <a:rPr lang="en" sz="1300"/>
              <a:t> weights is repeated over the epochs.</a:t>
            </a:r>
            <a:endParaRPr sz="1300"/>
          </a:p>
        </p:txBody>
      </p:sp>
      <p:pic>
        <p:nvPicPr>
          <p:cNvPr id="117" name="Google Shape;117;p20"/>
          <p:cNvPicPr preferRelativeResize="0"/>
          <p:nvPr/>
        </p:nvPicPr>
        <p:blipFill>
          <a:blip r:embed="rId3">
            <a:alphaModFix/>
          </a:blip>
          <a:stretch>
            <a:fillRect/>
          </a:stretch>
        </p:blipFill>
        <p:spPr>
          <a:xfrm>
            <a:off x="3198150" y="3937650"/>
            <a:ext cx="1215775" cy="1155375"/>
          </a:xfrm>
          <a:prstGeom prst="rect">
            <a:avLst/>
          </a:prstGeom>
          <a:noFill/>
          <a:ln>
            <a:noFill/>
          </a:ln>
        </p:spPr>
      </p:pic>
      <p:sp>
        <p:nvSpPr>
          <p:cNvPr id="118" name="Google Shape;118;p20"/>
          <p:cNvSpPr txBox="1"/>
          <p:nvPr/>
        </p:nvSpPr>
        <p:spPr>
          <a:xfrm>
            <a:off x="57150" y="4331975"/>
            <a:ext cx="3000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Roboto"/>
                <a:ea typeface="Roboto"/>
                <a:cs typeface="Roboto"/>
                <a:sym typeface="Roboto"/>
              </a:rPr>
              <a:t>Image sourced from </a:t>
            </a:r>
            <a:r>
              <a:rPr lang="en" sz="900">
                <a:solidFill>
                  <a:schemeClr val="dk2"/>
                </a:solidFill>
                <a:latin typeface="Roboto"/>
                <a:ea typeface="Roboto"/>
                <a:cs typeface="Roboto"/>
                <a:sym typeface="Roboto"/>
              </a:rPr>
              <a:t>https://www.sciencedirect.com/topics/computer-science/multilayer-perceptron#:~:text=The%20input%20layer%20receives%20the,computational%20engine%20of%20the%20MLP.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MLP Implementation</a:t>
            </a:r>
            <a:endParaRPr/>
          </a:p>
        </p:txBody>
      </p:sp>
      <p:sp>
        <p:nvSpPr>
          <p:cNvPr id="124" name="Google Shape;124;p21"/>
          <p:cNvSpPr txBox="1"/>
          <p:nvPr>
            <p:ph idx="1" type="body"/>
          </p:nvPr>
        </p:nvSpPr>
        <p:spPr>
          <a:xfrm>
            <a:off x="311700" y="1505700"/>
            <a:ext cx="3999900" cy="3272400"/>
          </a:xfrm>
          <a:prstGeom prst="rect">
            <a:avLst/>
          </a:prstGeom>
        </p:spPr>
        <p:txBody>
          <a:bodyPr anchorCtr="0" anchor="t" bIns="91425" lIns="91425" spcFirstLastPara="1" rIns="91425" wrap="square" tIns="91425">
            <a:normAutofit lnSpcReduction="10000"/>
          </a:bodyPr>
          <a:lstStyle/>
          <a:p>
            <a:pPr indent="0" lvl="0" marL="914400" rtl="0" algn="l">
              <a:spcBef>
                <a:spcPts val="0"/>
              </a:spcBef>
              <a:spcAft>
                <a:spcPts val="0"/>
              </a:spcAft>
              <a:buNone/>
            </a:pPr>
            <a:r>
              <a:rPr b="1" lang="en" sz="1800"/>
              <a:t>Model Settings</a:t>
            </a:r>
            <a:endParaRPr b="1" sz="1800"/>
          </a:p>
          <a:p>
            <a:pPr indent="-311150" lvl="0" marL="457200" rtl="0" algn="l">
              <a:spcBef>
                <a:spcPts val="1200"/>
              </a:spcBef>
              <a:spcAft>
                <a:spcPts val="0"/>
              </a:spcAft>
              <a:buSzPts val="1300"/>
              <a:buChar char="●"/>
            </a:pPr>
            <a:r>
              <a:rPr lang="en"/>
              <a:t>Start with a dense layer of 64 neurons and uses relu </a:t>
            </a:r>
            <a:r>
              <a:rPr lang="en"/>
              <a:t>activation</a:t>
            </a:r>
            <a:r>
              <a:rPr lang="en"/>
              <a:t> function</a:t>
            </a:r>
            <a:endParaRPr/>
          </a:p>
          <a:p>
            <a:pPr indent="-311150" lvl="0" marL="457200" rtl="0" algn="l">
              <a:spcBef>
                <a:spcPts val="0"/>
              </a:spcBef>
              <a:spcAft>
                <a:spcPts val="0"/>
              </a:spcAft>
              <a:buSzPts val="1300"/>
              <a:buChar char="●"/>
            </a:pPr>
            <a:r>
              <a:rPr lang="en"/>
              <a:t>dropout layer with a dropout rate of 0.5, used to prevent overfitting</a:t>
            </a:r>
            <a:endParaRPr/>
          </a:p>
          <a:p>
            <a:pPr indent="-311150" lvl="0" marL="457200" rtl="0" algn="l">
              <a:spcBef>
                <a:spcPts val="0"/>
              </a:spcBef>
              <a:spcAft>
                <a:spcPts val="0"/>
              </a:spcAft>
              <a:buSzPts val="1300"/>
              <a:buChar char="●"/>
            </a:pPr>
            <a:r>
              <a:rPr lang="en"/>
              <a:t>Second dense layer of 64 neurons with relu activation</a:t>
            </a:r>
            <a:endParaRPr/>
          </a:p>
          <a:p>
            <a:pPr indent="-311150" lvl="0" marL="457200" rtl="0" algn="l">
              <a:spcBef>
                <a:spcPts val="0"/>
              </a:spcBef>
              <a:spcAft>
                <a:spcPts val="0"/>
              </a:spcAft>
              <a:buSzPts val="1300"/>
              <a:buChar char="●"/>
            </a:pPr>
            <a:r>
              <a:rPr lang="en"/>
              <a:t>Second dropout layer with dropout rate of 0.5</a:t>
            </a:r>
            <a:endParaRPr/>
          </a:p>
          <a:p>
            <a:pPr indent="-311150" lvl="0" marL="457200" rtl="0" algn="l">
              <a:spcBef>
                <a:spcPts val="0"/>
              </a:spcBef>
              <a:spcAft>
                <a:spcPts val="0"/>
              </a:spcAft>
              <a:buSzPts val="1300"/>
              <a:buChar char="●"/>
            </a:pPr>
            <a:r>
              <a:rPr lang="en"/>
              <a:t>The final dense layer with 1 neuron uses a sigmoid activation function suitable for binary classification</a:t>
            </a:r>
            <a:endParaRPr/>
          </a:p>
          <a:p>
            <a:pPr indent="-311150" lvl="0" marL="457200" rtl="0" algn="l">
              <a:spcBef>
                <a:spcPts val="0"/>
              </a:spcBef>
              <a:spcAft>
                <a:spcPts val="0"/>
              </a:spcAft>
              <a:buSzPts val="1300"/>
              <a:buChar char="●"/>
            </a:pPr>
            <a:r>
              <a:rPr lang="en"/>
              <a:t>Model is compiled with the adam optimizer</a:t>
            </a:r>
            <a:endParaRPr/>
          </a:p>
          <a:p>
            <a:pPr indent="0" lvl="0" marL="457200" rtl="0" algn="l">
              <a:spcBef>
                <a:spcPts val="1200"/>
              </a:spcBef>
              <a:spcAft>
                <a:spcPts val="1200"/>
              </a:spcAft>
              <a:buNone/>
            </a:pPr>
            <a:r>
              <a:t/>
            </a:r>
            <a:endParaRPr/>
          </a:p>
        </p:txBody>
      </p:sp>
      <p:sp>
        <p:nvSpPr>
          <p:cNvPr id="125" name="Google Shape;125;p21"/>
          <p:cNvSpPr txBox="1"/>
          <p:nvPr>
            <p:ph idx="2" type="body"/>
          </p:nvPr>
        </p:nvSpPr>
        <p:spPr>
          <a:xfrm>
            <a:off x="4413925" y="1505700"/>
            <a:ext cx="4418400" cy="3202500"/>
          </a:xfrm>
          <a:prstGeom prst="rect">
            <a:avLst/>
          </a:prstGeom>
        </p:spPr>
        <p:txBody>
          <a:bodyPr anchorCtr="0" anchor="t" bIns="91425" lIns="91425" spcFirstLastPara="1" rIns="91425" wrap="square" tIns="91425">
            <a:normAutofit/>
          </a:bodyPr>
          <a:lstStyle/>
          <a:p>
            <a:pPr indent="0" lvl="0" marL="914400" rtl="0" algn="l">
              <a:spcBef>
                <a:spcPts val="0"/>
              </a:spcBef>
              <a:spcAft>
                <a:spcPts val="0"/>
              </a:spcAft>
              <a:buNone/>
            </a:pPr>
            <a:r>
              <a:rPr b="1" lang="en" sz="1800"/>
              <a:t>Training Strategy</a:t>
            </a:r>
            <a:endParaRPr b="1" sz="1800"/>
          </a:p>
          <a:p>
            <a:pPr indent="-311150" lvl="0" marL="457200" rtl="0" algn="l">
              <a:spcBef>
                <a:spcPts val="1200"/>
              </a:spcBef>
              <a:spcAft>
                <a:spcPts val="0"/>
              </a:spcAft>
              <a:buSzPts val="1300"/>
              <a:buChar char="●"/>
            </a:pPr>
            <a:r>
              <a:rPr lang="en"/>
              <a:t>Dataset is split into training and testing sets with an 80-20 split</a:t>
            </a:r>
            <a:endParaRPr/>
          </a:p>
          <a:p>
            <a:pPr indent="-311150" lvl="0" marL="457200" rtl="0" algn="l">
              <a:spcBef>
                <a:spcPts val="0"/>
              </a:spcBef>
              <a:spcAft>
                <a:spcPts val="0"/>
              </a:spcAft>
              <a:buSzPts val="1300"/>
              <a:buChar char="●"/>
            </a:pPr>
            <a:r>
              <a:rPr lang="en"/>
              <a:t>Trained for 10 epochs with a batch size of 32</a:t>
            </a:r>
            <a:endParaRPr/>
          </a:p>
          <a:p>
            <a:pPr indent="-311150" lvl="0" marL="457200" rtl="0" algn="l">
              <a:spcBef>
                <a:spcPts val="0"/>
              </a:spcBef>
              <a:spcAft>
                <a:spcPts val="0"/>
              </a:spcAft>
              <a:buSzPts val="1300"/>
              <a:buChar char="●"/>
            </a:pPr>
            <a:r>
              <a:rPr lang="en"/>
              <a:t>A validation split of 20% is used during training to monitor the model’s performance on a validation set</a:t>
            </a:r>
            <a:endParaRPr/>
          </a:p>
          <a:p>
            <a:pPr indent="0" lvl="0" marL="9144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