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10"/>
  </p:notesMasterIdLst>
  <p:sldIdLst>
    <p:sldId id="256" r:id="rId2"/>
    <p:sldId id="257" r:id="rId3"/>
    <p:sldId id="258" r:id="rId4"/>
    <p:sldId id="260" r:id="rId5"/>
    <p:sldId id="261" r:id="rId6"/>
    <p:sldId id="262" r:id="rId7"/>
    <p:sldId id="265"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912" autoAdjust="0"/>
  </p:normalViewPr>
  <p:slideViewPr>
    <p:cSldViewPr snapToGrid="0">
      <p:cViewPr varScale="1">
        <p:scale>
          <a:sx n="51" d="100"/>
          <a:sy n="51" d="100"/>
        </p:scale>
        <p:origin x="125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D47ABA-D0F3-4CF3-9200-CC734B4A85C4}" type="datetimeFigureOut">
              <a:rPr lang="es-ES" smtClean="0"/>
              <a:t>02/05/2024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0EC3AC-7C0B-4143-8B1A-76871E3E5EE8}" type="slidenum">
              <a:rPr lang="es-ES" smtClean="0"/>
              <a:t>‹Nº›</a:t>
            </a:fld>
            <a:endParaRPr lang="es-ES"/>
          </a:p>
        </p:txBody>
      </p:sp>
    </p:spTree>
    <p:extLst>
      <p:ext uri="{BB962C8B-B14F-4D97-AF65-F5344CB8AC3E}">
        <p14:creationId xmlns:p14="http://schemas.microsoft.com/office/powerpoint/2010/main" val="639753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0" i="0" dirty="0" err="1">
                <a:solidFill>
                  <a:srgbClr val="5F6368"/>
                </a:solidFill>
                <a:effectLst/>
                <a:highlight>
                  <a:srgbClr val="FFFFFF"/>
                </a:highlight>
                <a:latin typeface="Google Sans"/>
              </a:rPr>
              <a:t>AppSheet</a:t>
            </a:r>
            <a:r>
              <a:rPr lang="es-ES" b="0" i="0" dirty="0">
                <a:solidFill>
                  <a:srgbClr val="5F6368"/>
                </a:solidFill>
                <a:effectLst/>
                <a:highlight>
                  <a:srgbClr val="FFFFFF"/>
                </a:highlight>
                <a:latin typeface="Google Sans"/>
              </a:rPr>
              <a:t> ayuda a crear aplicaciones y automatizaciones potentes que aumentan la productividad de los procesos. Además, no requiere codificación para usarlo.</a:t>
            </a:r>
            <a:endParaRPr lang="es-ES" dirty="0"/>
          </a:p>
        </p:txBody>
      </p:sp>
      <p:sp>
        <p:nvSpPr>
          <p:cNvPr id="4" name="Marcador de número de diapositiva 3"/>
          <p:cNvSpPr>
            <a:spLocks noGrp="1"/>
          </p:cNvSpPr>
          <p:nvPr>
            <p:ph type="sldNum" sz="quarter" idx="5"/>
          </p:nvPr>
        </p:nvSpPr>
        <p:spPr/>
        <p:txBody>
          <a:bodyPr/>
          <a:lstStyle/>
          <a:p>
            <a:fld id="{5C0EC3AC-7C0B-4143-8B1A-76871E3E5EE8}" type="slidenum">
              <a:rPr lang="es-ES" smtClean="0"/>
              <a:t>1</a:t>
            </a:fld>
            <a:endParaRPr lang="es-ES"/>
          </a:p>
        </p:txBody>
      </p:sp>
    </p:spTree>
    <p:extLst>
      <p:ext uri="{BB962C8B-B14F-4D97-AF65-F5344CB8AC3E}">
        <p14:creationId xmlns:p14="http://schemas.microsoft.com/office/powerpoint/2010/main" val="1267174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buFont typeface="Arial" panose="020B0604020202020204" pitchFamily="34" charset="0"/>
              <a:buNone/>
            </a:pPr>
            <a:r>
              <a:rPr lang="es-ES" b="0" i="0" dirty="0">
                <a:solidFill>
                  <a:srgbClr val="5F6368"/>
                </a:solidFill>
                <a:effectLst/>
                <a:highlight>
                  <a:srgbClr val="FFFFFF"/>
                </a:highlight>
                <a:latin typeface="Google Sans Text"/>
              </a:rPr>
              <a:t>Aprovecha Gemini, su colaborador de IA, para que la creación y el uso de aplicaciones sean más eficientes y efectivos:</a:t>
            </a:r>
          </a:p>
          <a:p>
            <a:pPr algn="l">
              <a:buFont typeface="Arial" panose="020B0604020202020204" pitchFamily="34" charset="0"/>
              <a:buChar char="•"/>
            </a:pPr>
            <a:r>
              <a:rPr lang="es-ES" b="0" i="0" dirty="0">
                <a:solidFill>
                  <a:srgbClr val="5F6368"/>
                </a:solidFill>
                <a:effectLst/>
                <a:highlight>
                  <a:srgbClr val="FFFFFF"/>
                </a:highlight>
                <a:latin typeface="Google Sans Text"/>
              </a:rPr>
              <a:t> Pasa de la idea a la aplicación en cuestión de minutos con el uso de Gemini.</a:t>
            </a:r>
          </a:p>
          <a:p>
            <a:pPr algn="l">
              <a:buFont typeface="Arial" panose="020B0604020202020204" pitchFamily="34" charset="0"/>
              <a:buChar char="•"/>
            </a:pPr>
            <a:r>
              <a:rPr lang="es-ES" b="0" i="0" dirty="0">
                <a:solidFill>
                  <a:srgbClr val="5F6368"/>
                </a:solidFill>
                <a:effectLst/>
                <a:highlight>
                  <a:srgbClr val="FFFFFF"/>
                </a:highlight>
                <a:latin typeface="Google Sans Text"/>
              </a:rPr>
              <a:t> Simplemente describe lo que quiere que haga la aplicación y deja que Gemini haga el trabajo</a:t>
            </a:r>
          </a:p>
          <a:p>
            <a:pPr algn="l">
              <a:buFont typeface="Arial" panose="020B0604020202020204" pitchFamily="34" charset="0"/>
              <a:buChar char="•"/>
            </a:pPr>
            <a:r>
              <a:rPr lang="es-ES" b="0" i="0" dirty="0">
                <a:solidFill>
                  <a:srgbClr val="5F6368"/>
                </a:solidFill>
                <a:effectLst/>
                <a:highlight>
                  <a:srgbClr val="FFFFFF"/>
                </a:highlight>
                <a:latin typeface="Google Sans Text"/>
              </a:rPr>
              <a:t> Incorpore IA en sus aplicaciones para hacerlas más inteligentes y fáciles de usar</a:t>
            </a:r>
          </a:p>
          <a:p>
            <a:endParaRPr lang="es-ES" dirty="0"/>
          </a:p>
        </p:txBody>
      </p:sp>
      <p:sp>
        <p:nvSpPr>
          <p:cNvPr id="4" name="Marcador de número de diapositiva 3"/>
          <p:cNvSpPr>
            <a:spLocks noGrp="1"/>
          </p:cNvSpPr>
          <p:nvPr>
            <p:ph type="sldNum" sz="quarter" idx="5"/>
          </p:nvPr>
        </p:nvSpPr>
        <p:spPr/>
        <p:txBody>
          <a:bodyPr/>
          <a:lstStyle/>
          <a:p>
            <a:fld id="{5C0EC3AC-7C0B-4143-8B1A-76871E3E5EE8}" type="slidenum">
              <a:rPr lang="es-ES" smtClean="0"/>
              <a:t>2</a:t>
            </a:fld>
            <a:endParaRPr lang="es-ES"/>
          </a:p>
        </p:txBody>
      </p:sp>
    </p:spTree>
    <p:extLst>
      <p:ext uri="{BB962C8B-B14F-4D97-AF65-F5344CB8AC3E}">
        <p14:creationId xmlns:p14="http://schemas.microsoft.com/office/powerpoint/2010/main" val="2629200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ES" b="0" dirty="0">
                <a:solidFill>
                  <a:srgbClr val="5F6368"/>
                </a:solidFill>
                <a:effectLst/>
                <a:highlight>
                  <a:srgbClr val="FFFFFF"/>
                </a:highlight>
                <a:latin typeface="Google Sans Text"/>
              </a:rPr>
              <a:t>Crea rápidamente aplicaciones potentes adaptadas a las necesidades:</a:t>
            </a:r>
          </a:p>
          <a:p>
            <a:pPr algn="l">
              <a:buFont typeface="Arial" panose="020B0604020202020204" pitchFamily="34" charset="0"/>
              <a:buChar char="•"/>
            </a:pPr>
            <a:r>
              <a:rPr lang="es-ES" b="0" i="0" dirty="0">
                <a:solidFill>
                  <a:srgbClr val="5F6368"/>
                </a:solidFill>
                <a:effectLst/>
                <a:highlight>
                  <a:srgbClr val="FFFFFF"/>
                </a:highlight>
                <a:latin typeface="Google Sans Text"/>
              </a:rPr>
              <a:t> Crea aplicaciones para Google Chat y publícalas con un solo clic</a:t>
            </a:r>
          </a:p>
          <a:p>
            <a:pPr algn="l">
              <a:buFont typeface="Arial" panose="020B0604020202020204" pitchFamily="34" charset="0"/>
              <a:buChar char="•"/>
            </a:pPr>
            <a:r>
              <a:rPr lang="es-ES" b="0" i="0" dirty="0">
                <a:solidFill>
                  <a:srgbClr val="5F6368"/>
                </a:solidFill>
                <a:effectLst/>
                <a:highlight>
                  <a:srgbClr val="FFFFFF"/>
                </a:highlight>
                <a:latin typeface="Google Sans Text"/>
              </a:rPr>
              <a:t> Capture datos enriquecidos mediante formularios, códigos de barras, ubicaciones, firmas y formato de foto</a:t>
            </a:r>
          </a:p>
          <a:p>
            <a:pPr algn="l">
              <a:buFont typeface="Arial" panose="020B0604020202020204" pitchFamily="34" charset="0"/>
              <a:buChar char="•"/>
            </a:pPr>
            <a:r>
              <a:rPr lang="es-ES" b="0" i="0" dirty="0">
                <a:solidFill>
                  <a:srgbClr val="5F6368"/>
                </a:solidFill>
                <a:effectLst/>
                <a:highlight>
                  <a:srgbClr val="FFFFFF"/>
                </a:highlight>
                <a:latin typeface="Google Sans Text"/>
              </a:rPr>
              <a:t> Almacene sus datos en la base de datos integrada de </a:t>
            </a:r>
            <a:r>
              <a:rPr lang="es-ES" b="0" i="0" dirty="0" err="1">
                <a:solidFill>
                  <a:srgbClr val="5F6368"/>
                </a:solidFill>
                <a:effectLst/>
                <a:highlight>
                  <a:srgbClr val="FFFFFF"/>
                </a:highlight>
                <a:latin typeface="Google Sans Text"/>
              </a:rPr>
              <a:t>AppSheet</a:t>
            </a:r>
            <a:endParaRPr lang="es-ES" b="0" i="0" dirty="0">
              <a:solidFill>
                <a:srgbClr val="5F6368"/>
              </a:solidFill>
              <a:effectLst/>
              <a:highlight>
                <a:srgbClr val="FFFFFF"/>
              </a:highlight>
              <a:latin typeface="Google Sans Text"/>
            </a:endParaRPr>
          </a:p>
          <a:p>
            <a:pPr algn="l">
              <a:buFont typeface="Arial" panose="020B0604020202020204" pitchFamily="34" charset="0"/>
              <a:buChar char="•"/>
            </a:pPr>
            <a:r>
              <a:rPr lang="es-ES" b="0" i="0" dirty="0">
                <a:solidFill>
                  <a:srgbClr val="5F6368"/>
                </a:solidFill>
                <a:effectLst/>
                <a:highlight>
                  <a:srgbClr val="FFFFFF"/>
                </a:highlight>
                <a:latin typeface="Google Sans Text"/>
              </a:rPr>
              <a:t> Personaliza las características, el diseño, la seguridad y la marca</a:t>
            </a:r>
          </a:p>
          <a:p>
            <a:pPr algn="l">
              <a:buFont typeface="Arial" panose="020B0604020202020204" pitchFamily="34" charset="0"/>
              <a:buChar char="•"/>
            </a:pPr>
            <a:r>
              <a:rPr lang="es-ES" b="0" i="0" dirty="0">
                <a:solidFill>
                  <a:srgbClr val="5F6368"/>
                </a:solidFill>
                <a:effectLst/>
                <a:highlight>
                  <a:srgbClr val="FFFFFF"/>
                </a:highlight>
                <a:latin typeface="Google Sans Text"/>
              </a:rPr>
              <a:t> Inserta aplicaciones e información críticas en Google </a:t>
            </a:r>
            <a:r>
              <a:rPr lang="es-ES" b="0" i="0" dirty="0" err="1">
                <a:solidFill>
                  <a:srgbClr val="5F6368"/>
                </a:solidFill>
                <a:effectLst/>
                <a:highlight>
                  <a:srgbClr val="FFFFFF"/>
                </a:highlight>
                <a:latin typeface="Google Sans Text"/>
              </a:rPr>
              <a:t>Docs</a:t>
            </a:r>
            <a:r>
              <a:rPr lang="es-ES" b="0" i="0" dirty="0">
                <a:solidFill>
                  <a:srgbClr val="5F6368"/>
                </a:solidFill>
                <a:effectLst/>
                <a:highlight>
                  <a:srgbClr val="FFFFFF"/>
                </a:highlight>
                <a:latin typeface="Google Sans Text"/>
              </a:rPr>
              <a:t> con chips inteligentes</a:t>
            </a:r>
          </a:p>
          <a:p>
            <a:endParaRPr lang="es-ES" dirty="0"/>
          </a:p>
        </p:txBody>
      </p:sp>
      <p:sp>
        <p:nvSpPr>
          <p:cNvPr id="4" name="Marcador de número de diapositiva 3"/>
          <p:cNvSpPr>
            <a:spLocks noGrp="1"/>
          </p:cNvSpPr>
          <p:nvPr>
            <p:ph type="sldNum" sz="quarter" idx="5"/>
          </p:nvPr>
        </p:nvSpPr>
        <p:spPr/>
        <p:txBody>
          <a:bodyPr/>
          <a:lstStyle/>
          <a:p>
            <a:fld id="{5C0EC3AC-7C0B-4143-8B1A-76871E3E5EE8}" type="slidenum">
              <a:rPr lang="es-ES" smtClean="0"/>
              <a:t>3</a:t>
            </a:fld>
            <a:endParaRPr lang="es-ES"/>
          </a:p>
        </p:txBody>
      </p:sp>
    </p:spTree>
    <p:extLst>
      <p:ext uri="{BB962C8B-B14F-4D97-AF65-F5344CB8AC3E}">
        <p14:creationId xmlns:p14="http://schemas.microsoft.com/office/powerpoint/2010/main" val="1090344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5C0EC3AC-7C0B-4143-8B1A-76871E3E5EE8}" type="slidenum">
              <a:rPr lang="es-ES" smtClean="0"/>
              <a:t>4</a:t>
            </a:fld>
            <a:endParaRPr lang="es-ES"/>
          </a:p>
        </p:txBody>
      </p:sp>
    </p:spTree>
    <p:extLst>
      <p:ext uri="{BB962C8B-B14F-4D97-AF65-F5344CB8AC3E}">
        <p14:creationId xmlns:p14="http://schemas.microsoft.com/office/powerpoint/2010/main" val="1658801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5C0EC3AC-7C0B-4143-8B1A-76871E3E5EE8}" type="slidenum">
              <a:rPr lang="es-ES" smtClean="0"/>
              <a:t>5</a:t>
            </a:fld>
            <a:endParaRPr lang="es-ES"/>
          </a:p>
        </p:txBody>
      </p:sp>
    </p:spTree>
    <p:extLst>
      <p:ext uri="{BB962C8B-B14F-4D97-AF65-F5344CB8AC3E}">
        <p14:creationId xmlns:p14="http://schemas.microsoft.com/office/powerpoint/2010/main" val="176953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5C0EC3AC-7C0B-4143-8B1A-76871E3E5EE8}" type="slidenum">
              <a:rPr lang="es-ES" smtClean="0"/>
              <a:t>6</a:t>
            </a:fld>
            <a:endParaRPr lang="es-ES"/>
          </a:p>
        </p:txBody>
      </p:sp>
    </p:spTree>
    <p:extLst>
      <p:ext uri="{BB962C8B-B14F-4D97-AF65-F5344CB8AC3E}">
        <p14:creationId xmlns:p14="http://schemas.microsoft.com/office/powerpoint/2010/main" val="2046975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2BDBADB-C77C-47F7-92A3-85AE4F1E1D0F}" type="datetimeFigureOut">
              <a:rPr lang="es-ES" smtClean="0"/>
              <a:t>02/05/2024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F499E46-7747-43A1-9B40-131E03ED5DFB}" type="slidenum">
              <a:rPr lang="es-ES" smtClean="0"/>
              <a:t>‹Nº›</a:t>
            </a:fld>
            <a:endParaRPr lang="es-ES"/>
          </a:p>
        </p:txBody>
      </p:sp>
    </p:spTree>
    <p:extLst>
      <p:ext uri="{BB962C8B-B14F-4D97-AF65-F5344CB8AC3E}">
        <p14:creationId xmlns:p14="http://schemas.microsoft.com/office/powerpoint/2010/main" val="1368917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2BDBADB-C77C-47F7-92A3-85AE4F1E1D0F}" type="datetimeFigureOut">
              <a:rPr lang="es-ES" smtClean="0"/>
              <a:t>02/05/2024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F499E46-7747-43A1-9B40-131E03ED5DFB}" type="slidenum">
              <a:rPr lang="es-ES" smtClean="0"/>
              <a:t>‹Nº›</a:t>
            </a:fld>
            <a:endParaRPr lang="es-ES"/>
          </a:p>
        </p:txBody>
      </p:sp>
    </p:spTree>
    <p:extLst>
      <p:ext uri="{BB962C8B-B14F-4D97-AF65-F5344CB8AC3E}">
        <p14:creationId xmlns:p14="http://schemas.microsoft.com/office/powerpoint/2010/main" val="1294398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2BDBADB-C77C-47F7-92A3-85AE4F1E1D0F}" type="datetimeFigureOut">
              <a:rPr lang="es-ES" smtClean="0"/>
              <a:t>02/05/2024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F499E46-7747-43A1-9B40-131E03ED5DFB}" type="slidenum">
              <a:rPr lang="es-ES" smtClean="0"/>
              <a:t>‹Nº›</a:t>
            </a:fld>
            <a:endParaRPr lang="es-E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93764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2BDBADB-C77C-47F7-92A3-85AE4F1E1D0F}" type="datetimeFigureOut">
              <a:rPr lang="es-ES" smtClean="0"/>
              <a:t>02/05/2024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F499E46-7747-43A1-9B40-131E03ED5DFB}" type="slidenum">
              <a:rPr lang="es-ES" smtClean="0"/>
              <a:t>‹Nº›</a:t>
            </a:fld>
            <a:endParaRPr lang="es-ES"/>
          </a:p>
        </p:txBody>
      </p:sp>
    </p:spTree>
    <p:extLst>
      <p:ext uri="{BB962C8B-B14F-4D97-AF65-F5344CB8AC3E}">
        <p14:creationId xmlns:p14="http://schemas.microsoft.com/office/powerpoint/2010/main" val="36769751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2BDBADB-C77C-47F7-92A3-85AE4F1E1D0F}" type="datetimeFigureOut">
              <a:rPr lang="es-ES" smtClean="0"/>
              <a:t>02/05/2024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F499E46-7747-43A1-9B40-131E03ED5DFB}" type="slidenum">
              <a:rPr lang="es-ES" smtClean="0"/>
              <a:t>‹Nº›</a:t>
            </a:fld>
            <a:endParaRPr lang="es-E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58635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2BDBADB-C77C-47F7-92A3-85AE4F1E1D0F}" type="datetimeFigureOut">
              <a:rPr lang="es-ES" smtClean="0"/>
              <a:t>02/05/2024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F499E46-7747-43A1-9B40-131E03ED5DFB}" type="slidenum">
              <a:rPr lang="es-ES" smtClean="0"/>
              <a:t>‹Nº›</a:t>
            </a:fld>
            <a:endParaRPr lang="es-ES"/>
          </a:p>
        </p:txBody>
      </p:sp>
    </p:spTree>
    <p:extLst>
      <p:ext uri="{BB962C8B-B14F-4D97-AF65-F5344CB8AC3E}">
        <p14:creationId xmlns:p14="http://schemas.microsoft.com/office/powerpoint/2010/main" val="32538331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2BDBADB-C77C-47F7-92A3-85AE4F1E1D0F}" type="datetimeFigureOut">
              <a:rPr lang="es-ES" smtClean="0"/>
              <a:t>02/05/2024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F499E46-7747-43A1-9B40-131E03ED5DFB}" type="slidenum">
              <a:rPr lang="es-ES" smtClean="0"/>
              <a:t>‹Nº›</a:t>
            </a:fld>
            <a:endParaRPr lang="es-ES"/>
          </a:p>
        </p:txBody>
      </p:sp>
    </p:spTree>
    <p:extLst>
      <p:ext uri="{BB962C8B-B14F-4D97-AF65-F5344CB8AC3E}">
        <p14:creationId xmlns:p14="http://schemas.microsoft.com/office/powerpoint/2010/main" val="4193423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2BDBADB-C77C-47F7-92A3-85AE4F1E1D0F}" type="datetimeFigureOut">
              <a:rPr lang="es-ES" smtClean="0"/>
              <a:t>02/05/2024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F499E46-7747-43A1-9B40-131E03ED5DFB}" type="slidenum">
              <a:rPr lang="es-ES" smtClean="0"/>
              <a:t>‹Nº›</a:t>
            </a:fld>
            <a:endParaRPr lang="es-ES"/>
          </a:p>
        </p:txBody>
      </p:sp>
    </p:spTree>
    <p:extLst>
      <p:ext uri="{BB962C8B-B14F-4D97-AF65-F5344CB8AC3E}">
        <p14:creationId xmlns:p14="http://schemas.microsoft.com/office/powerpoint/2010/main" val="3506355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2BDBADB-C77C-47F7-92A3-85AE4F1E1D0F}" type="datetimeFigureOut">
              <a:rPr lang="es-ES" smtClean="0"/>
              <a:t>02/05/2024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F499E46-7747-43A1-9B40-131E03ED5DFB}" type="slidenum">
              <a:rPr lang="es-ES" smtClean="0"/>
              <a:t>‹Nº›</a:t>
            </a:fld>
            <a:endParaRPr lang="es-ES"/>
          </a:p>
        </p:txBody>
      </p:sp>
    </p:spTree>
    <p:extLst>
      <p:ext uri="{BB962C8B-B14F-4D97-AF65-F5344CB8AC3E}">
        <p14:creationId xmlns:p14="http://schemas.microsoft.com/office/powerpoint/2010/main" val="221147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2BDBADB-C77C-47F7-92A3-85AE4F1E1D0F}" type="datetimeFigureOut">
              <a:rPr lang="es-ES" smtClean="0"/>
              <a:t>02/05/2024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F499E46-7747-43A1-9B40-131E03ED5DFB}" type="slidenum">
              <a:rPr lang="es-ES" smtClean="0"/>
              <a:t>‹Nº›</a:t>
            </a:fld>
            <a:endParaRPr lang="es-ES"/>
          </a:p>
        </p:txBody>
      </p:sp>
    </p:spTree>
    <p:extLst>
      <p:ext uri="{BB962C8B-B14F-4D97-AF65-F5344CB8AC3E}">
        <p14:creationId xmlns:p14="http://schemas.microsoft.com/office/powerpoint/2010/main" val="845094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2BDBADB-C77C-47F7-92A3-85AE4F1E1D0F}" type="datetimeFigureOut">
              <a:rPr lang="es-ES" smtClean="0"/>
              <a:t>02/05/2024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F499E46-7747-43A1-9B40-131E03ED5DFB}" type="slidenum">
              <a:rPr lang="es-ES" smtClean="0"/>
              <a:t>‹Nº›</a:t>
            </a:fld>
            <a:endParaRPr lang="es-ES"/>
          </a:p>
        </p:txBody>
      </p:sp>
    </p:spTree>
    <p:extLst>
      <p:ext uri="{BB962C8B-B14F-4D97-AF65-F5344CB8AC3E}">
        <p14:creationId xmlns:p14="http://schemas.microsoft.com/office/powerpoint/2010/main" val="3722121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2BDBADB-C77C-47F7-92A3-85AE4F1E1D0F}" type="datetimeFigureOut">
              <a:rPr lang="es-ES" smtClean="0"/>
              <a:t>02/05/2024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5F499E46-7747-43A1-9B40-131E03ED5DFB}" type="slidenum">
              <a:rPr lang="es-ES" smtClean="0"/>
              <a:t>‹Nº›</a:t>
            </a:fld>
            <a:endParaRPr lang="es-ES"/>
          </a:p>
        </p:txBody>
      </p:sp>
    </p:spTree>
    <p:extLst>
      <p:ext uri="{BB962C8B-B14F-4D97-AF65-F5344CB8AC3E}">
        <p14:creationId xmlns:p14="http://schemas.microsoft.com/office/powerpoint/2010/main" val="1530725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2BDBADB-C77C-47F7-92A3-85AE4F1E1D0F}" type="datetimeFigureOut">
              <a:rPr lang="es-ES" smtClean="0"/>
              <a:t>02/05/2024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5F499E46-7747-43A1-9B40-131E03ED5DFB}" type="slidenum">
              <a:rPr lang="es-ES" smtClean="0"/>
              <a:t>‹Nº›</a:t>
            </a:fld>
            <a:endParaRPr lang="es-ES"/>
          </a:p>
        </p:txBody>
      </p:sp>
    </p:spTree>
    <p:extLst>
      <p:ext uri="{BB962C8B-B14F-4D97-AF65-F5344CB8AC3E}">
        <p14:creationId xmlns:p14="http://schemas.microsoft.com/office/powerpoint/2010/main" val="2376944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BDBADB-C77C-47F7-92A3-85AE4F1E1D0F}" type="datetimeFigureOut">
              <a:rPr lang="es-ES" smtClean="0"/>
              <a:t>02/05/2024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5F499E46-7747-43A1-9B40-131E03ED5DFB}" type="slidenum">
              <a:rPr lang="es-ES" smtClean="0"/>
              <a:t>‹Nº›</a:t>
            </a:fld>
            <a:endParaRPr lang="es-ES"/>
          </a:p>
        </p:txBody>
      </p:sp>
    </p:spTree>
    <p:extLst>
      <p:ext uri="{BB962C8B-B14F-4D97-AF65-F5344CB8AC3E}">
        <p14:creationId xmlns:p14="http://schemas.microsoft.com/office/powerpoint/2010/main" val="2710438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2BDBADB-C77C-47F7-92A3-85AE4F1E1D0F}" type="datetimeFigureOut">
              <a:rPr lang="es-ES" smtClean="0"/>
              <a:t>02/05/2024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F499E46-7747-43A1-9B40-131E03ED5DFB}" type="slidenum">
              <a:rPr lang="es-ES" smtClean="0"/>
              <a:t>‹Nº›</a:t>
            </a:fld>
            <a:endParaRPr lang="es-ES"/>
          </a:p>
        </p:txBody>
      </p:sp>
    </p:spTree>
    <p:extLst>
      <p:ext uri="{BB962C8B-B14F-4D97-AF65-F5344CB8AC3E}">
        <p14:creationId xmlns:p14="http://schemas.microsoft.com/office/powerpoint/2010/main" val="356324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F499E46-7747-43A1-9B40-131E03ED5DFB}" type="slidenum">
              <a:rPr lang="es-ES" smtClean="0"/>
              <a:t>‹Nº›</a:t>
            </a:fld>
            <a:endParaRPr lang="es-ES"/>
          </a:p>
        </p:txBody>
      </p:sp>
      <p:sp>
        <p:nvSpPr>
          <p:cNvPr id="5" name="Date Placeholder 4"/>
          <p:cNvSpPr>
            <a:spLocks noGrp="1"/>
          </p:cNvSpPr>
          <p:nvPr>
            <p:ph type="dt" sz="half" idx="10"/>
          </p:nvPr>
        </p:nvSpPr>
        <p:spPr/>
        <p:txBody>
          <a:bodyPr/>
          <a:lstStyle/>
          <a:p>
            <a:fld id="{72BDBADB-C77C-47F7-92A3-85AE4F1E1D0F}" type="datetimeFigureOut">
              <a:rPr lang="es-ES" smtClean="0"/>
              <a:t>02/05/2024</a:t>
            </a:fld>
            <a:endParaRPr lang="es-ES"/>
          </a:p>
        </p:txBody>
      </p:sp>
    </p:spTree>
    <p:extLst>
      <p:ext uri="{BB962C8B-B14F-4D97-AF65-F5344CB8AC3E}">
        <p14:creationId xmlns:p14="http://schemas.microsoft.com/office/powerpoint/2010/main" val="4137905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2BDBADB-C77C-47F7-92A3-85AE4F1E1D0F}" type="datetimeFigureOut">
              <a:rPr lang="es-ES" smtClean="0"/>
              <a:t>02/05/2024</a:t>
            </a:fld>
            <a:endParaRPr lang="es-E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F499E46-7747-43A1-9B40-131E03ED5DFB}" type="slidenum">
              <a:rPr lang="es-ES" smtClean="0"/>
              <a:t>‹Nº›</a:t>
            </a:fld>
            <a:endParaRPr lang="es-ES"/>
          </a:p>
        </p:txBody>
      </p:sp>
    </p:spTree>
    <p:extLst>
      <p:ext uri="{BB962C8B-B14F-4D97-AF65-F5344CB8AC3E}">
        <p14:creationId xmlns:p14="http://schemas.microsoft.com/office/powerpoint/2010/main" val="468210158"/>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9">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7"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8" name="Isosceles Triangle 17">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0"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2" name="Isosceles Triangle 21">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4" name="Freeform: Shape 23">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D94C2F2-CBAC-41C2-1979-6A8657A2CD1A}"/>
              </a:ext>
            </a:extLst>
          </p:cNvPr>
          <p:cNvSpPr>
            <a:spLocks noGrp="1"/>
          </p:cNvSpPr>
          <p:nvPr>
            <p:ph type="ctrTitle"/>
          </p:nvPr>
        </p:nvSpPr>
        <p:spPr>
          <a:xfrm>
            <a:off x="4419136" y="1020871"/>
            <a:ext cx="6960759" cy="2849671"/>
          </a:xfrm>
        </p:spPr>
        <p:txBody>
          <a:bodyPr>
            <a:normAutofit/>
          </a:bodyPr>
          <a:lstStyle/>
          <a:p>
            <a:pPr algn="l"/>
            <a:r>
              <a:rPr lang="es-CO" sz="8000" dirty="0" err="1">
                <a:solidFill>
                  <a:srgbClr val="FFFFFF"/>
                </a:solidFill>
              </a:rPr>
              <a:t>AppSheet</a:t>
            </a:r>
            <a:endParaRPr lang="es-ES" sz="6000" dirty="0">
              <a:solidFill>
                <a:srgbClr val="FFFFFF"/>
              </a:solidFill>
            </a:endParaRPr>
          </a:p>
        </p:txBody>
      </p:sp>
      <p:sp>
        <p:nvSpPr>
          <p:cNvPr id="3" name="Subtítulo 2">
            <a:extLst>
              <a:ext uri="{FF2B5EF4-FFF2-40B4-BE49-F238E27FC236}">
                <a16:creationId xmlns:a16="http://schemas.microsoft.com/office/drawing/2014/main" id="{DE10A0A9-BFBD-ADD4-F4FF-5AE868641BCA}"/>
              </a:ext>
            </a:extLst>
          </p:cNvPr>
          <p:cNvSpPr>
            <a:spLocks noGrp="1"/>
          </p:cNvSpPr>
          <p:nvPr>
            <p:ph type="subTitle" idx="1"/>
          </p:nvPr>
        </p:nvSpPr>
        <p:spPr>
          <a:xfrm>
            <a:off x="4456386" y="3962088"/>
            <a:ext cx="6203795" cy="1186108"/>
          </a:xfrm>
        </p:spPr>
        <p:txBody>
          <a:bodyPr>
            <a:normAutofit/>
          </a:bodyPr>
          <a:lstStyle/>
          <a:p>
            <a:pPr algn="l"/>
            <a:r>
              <a:rPr lang="es-ES" sz="2400" dirty="0">
                <a:solidFill>
                  <a:srgbClr val="FFFFFF">
                    <a:alpha val="70000"/>
                  </a:srgbClr>
                </a:solidFill>
              </a:rPr>
              <a:t>Plataforma de desarrollo de aplicaciones sin código</a:t>
            </a:r>
          </a:p>
        </p:txBody>
      </p:sp>
      <p:sp>
        <p:nvSpPr>
          <p:cNvPr id="26" name="Isosceles Triangle 25">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631652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2B75B6-1CB8-8E78-1992-3CEF93474746}"/>
              </a:ext>
            </a:extLst>
          </p:cNvPr>
          <p:cNvSpPr>
            <a:spLocks noGrp="1"/>
          </p:cNvSpPr>
          <p:nvPr>
            <p:ph type="title"/>
          </p:nvPr>
        </p:nvSpPr>
        <p:spPr>
          <a:xfrm>
            <a:off x="684212" y="485244"/>
            <a:ext cx="8534400" cy="1507067"/>
          </a:xfrm>
        </p:spPr>
        <p:txBody>
          <a:bodyPr>
            <a:normAutofit/>
          </a:bodyPr>
          <a:lstStyle/>
          <a:p>
            <a:r>
              <a:rPr lang="es-ES" sz="4000" dirty="0"/>
              <a:t>Creación Eficiente de Aplicaciones Inteligentes</a:t>
            </a:r>
          </a:p>
        </p:txBody>
      </p:sp>
      <p:sp>
        <p:nvSpPr>
          <p:cNvPr id="3" name="Marcador de contenido 2">
            <a:extLst>
              <a:ext uri="{FF2B5EF4-FFF2-40B4-BE49-F238E27FC236}">
                <a16:creationId xmlns:a16="http://schemas.microsoft.com/office/drawing/2014/main" id="{28A6CB2D-9144-78EB-DB3B-8C4E1F9EE228}"/>
              </a:ext>
            </a:extLst>
          </p:cNvPr>
          <p:cNvSpPr>
            <a:spLocks noGrp="1"/>
          </p:cNvSpPr>
          <p:nvPr>
            <p:ph idx="1"/>
          </p:nvPr>
        </p:nvSpPr>
        <p:spPr>
          <a:xfrm>
            <a:off x="684212" y="2068511"/>
            <a:ext cx="8534400" cy="3615267"/>
          </a:xfrm>
        </p:spPr>
        <p:txBody>
          <a:bodyPr>
            <a:normAutofit/>
          </a:bodyPr>
          <a:lstStyle/>
          <a:p>
            <a:r>
              <a:rPr lang="es-ES" sz="2000" dirty="0">
                <a:solidFill>
                  <a:schemeClr val="tx1"/>
                </a:solidFill>
              </a:rPr>
              <a:t>Utilizando la inteligencia artificial (IA) como herramienta clave, se pueden crear y potenciar aplicaciones inteligentes de manera eficiente y efectiva. Al aprovechar Gemini, un colaborador especializado en IA, el proceso de desarrollo se agiliza significativamente, permitiendo pasar de la concepción de una idea a la implementación de una aplicación en cuestión de minutos. Basta con describir las funcionalidades deseadas y dejar que Gemini se encargue del trabajo, incorporando inteligencia artificial para mejorar la usabilidad y la funcionalidad de las aplicaciones desarrolladas</a:t>
            </a:r>
          </a:p>
        </p:txBody>
      </p:sp>
    </p:spTree>
    <p:extLst>
      <p:ext uri="{BB962C8B-B14F-4D97-AF65-F5344CB8AC3E}">
        <p14:creationId xmlns:p14="http://schemas.microsoft.com/office/powerpoint/2010/main" val="1914866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3CCF136-3D59-2323-AB43-3B5508B5491A}"/>
              </a:ext>
            </a:extLst>
          </p:cNvPr>
          <p:cNvSpPr>
            <a:spLocks noGrp="1"/>
          </p:cNvSpPr>
          <p:nvPr>
            <p:ph type="title"/>
          </p:nvPr>
        </p:nvSpPr>
        <p:spPr>
          <a:xfrm>
            <a:off x="1333502" y="609600"/>
            <a:ext cx="8596668" cy="1320800"/>
          </a:xfrm>
        </p:spPr>
        <p:txBody>
          <a:bodyPr>
            <a:normAutofit/>
          </a:bodyPr>
          <a:lstStyle/>
          <a:p>
            <a:r>
              <a:rPr lang="es-ES" sz="4000" dirty="0"/>
              <a:t>Creación Flexible de Aplicaciones</a:t>
            </a:r>
          </a:p>
        </p:txBody>
      </p:sp>
      <p:sp>
        <p:nvSpPr>
          <p:cNvPr id="10" name="Isosceles Triangle 9">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2" name="Isosceles Triangle 11">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cxnSp>
        <p:nvCxnSpPr>
          <p:cNvPr id="14" name="Straight Connector 13">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Marcador de contenido 2">
            <a:extLst>
              <a:ext uri="{FF2B5EF4-FFF2-40B4-BE49-F238E27FC236}">
                <a16:creationId xmlns:a16="http://schemas.microsoft.com/office/drawing/2014/main" id="{8E2C1454-E10F-235F-6640-6C86EDE106F1}"/>
              </a:ext>
            </a:extLst>
          </p:cNvPr>
          <p:cNvSpPr>
            <a:spLocks noGrp="1"/>
          </p:cNvSpPr>
          <p:nvPr>
            <p:ph idx="1"/>
          </p:nvPr>
        </p:nvSpPr>
        <p:spPr>
          <a:xfrm>
            <a:off x="1333502" y="2160590"/>
            <a:ext cx="8470898" cy="3429260"/>
          </a:xfrm>
        </p:spPr>
        <p:txBody>
          <a:bodyPr>
            <a:normAutofit/>
          </a:bodyPr>
          <a:lstStyle/>
          <a:p>
            <a:r>
              <a:rPr lang="es-ES" sz="2000" dirty="0"/>
              <a:t>Con la capacidad de crear aplicaciones adaptables a las necesidades empresariales, se facilita la automatización y optimización de procesos mediante herramientas como Google Chat para la publicación instantánea de aplicaciones. Además, se pueden capturar datos diversos, desde formularios hasta códigos de barras, almacenándolos de manera eficiente en la base de datos integrada de </a:t>
            </a:r>
            <a:r>
              <a:rPr lang="es-ES" sz="2000" dirty="0" err="1"/>
              <a:t>AppSheet</a:t>
            </a:r>
            <a:r>
              <a:rPr lang="es-ES" sz="2000" dirty="0"/>
              <a:t>. Esta flexibilidad se extiende a la personalización completa de características, diseño, seguridad y marca, permitiendo integrar aplicaciones y datos importantes en Google </a:t>
            </a:r>
            <a:r>
              <a:rPr lang="es-ES" sz="2000" dirty="0" err="1"/>
              <a:t>Docs</a:t>
            </a:r>
            <a:r>
              <a:rPr lang="es-ES" sz="2000" dirty="0"/>
              <a:t> para una gestión más inteligente y ágil.</a:t>
            </a:r>
          </a:p>
        </p:txBody>
      </p:sp>
      <p:sp>
        <p:nvSpPr>
          <p:cNvPr id="18"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Tree>
    <p:extLst>
      <p:ext uri="{BB962C8B-B14F-4D97-AF65-F5344CB8AC3E}">
        <p14:creationId xmlns:p14="http://schemas.microsoft.com/office/powerpoint/2010/main" val="557226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B2B75B6-1CB8-8E78-1992-3CEF93474746}"/>
              </a:ext>
            </a:extLst>
          </p:cNvPr>
          <p:cNvSpPr>
            <a:spLocks noGrp="1"/>
          </p:cNvSpPr>
          <p:nvPr>
            <p:ph type="title"/>
          </p:nvPr>
        </p:nvSpPr>
        <p:spPr>
          <a:xfrm>
            <a:off x="1333502" y="609600"/>
            <a:ext cx="8596668" cy="1320800"/>
          </a:xfrm>
        </p:spPr>
        <p:txBody>
          <a:bodyPr>
            <a:normAutofit/>
          </a:bodyPr>
          <a:lstStyle/>
          <a:p>
            <a:r>
              <a:rPr lang="es-ES" sz="4000" dirty="0"/>
              <a:t>Automatización Inteligente del Flujo de Trabajo</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3" name="Marcador de contenido 2">
            <a:extLst>
              <a:ext uri="{FF2B5EF4-FFF2-40B4-BE49-F238E27FC236}">
                <a16:creationId xmlns:a16="http://schemas.microsoft.com/office/drawing/2014/main" id="{28A6CB2D-9144-78EB-DB3B-8C4E1F9EE228}"/>
              </a:ext>
            </a:extLst>
          </p:cNvPr>
          <p:cNvSpPr>
            <a:spLocks noGrp="1"/>
          </p:cNvSpPr>
          <p:nvPr>
            <p:ph idx="1"/>
          </p:nvPr>
        </p:nvSpPr>
        <p:spPr>
          <a:xfrm>
            <a:off x="1333502" y="2160589"/>
            <a:ext cx="8596668" cy="3880773"/>
          </a:xfrm>
        </p:spPr>
        <p:txBody>
          <a:bodyPr>
            <a:normAutofit/>
          </a:bodyPr>
          <a:lstStyle/>
          <a:p>
            <a:r>
              <a:rPr lang="es-ES" sz="2000" dirty="0"/>
              <a:t>La automatización eficiente del flujo de trabajo se logra al incorporar herramientas como notificaciones automatizadas por correo electrónico, SMS y </a:t>
            </a:r>
            <a:r>
              <a:rPr lang="es-ES" sz="2000" dirty="0" err="1"/>
              <a:t>push</a:t>
            </a:r>
            <a:r>
              <a:rPr lang="es-ES" sz="2000" dirty="0"/>
              <a:t>, junto con la creación de flujos de trabajo lógicos que incluyen desencadenadores, condiciones y bifurcaciones. La integración de inteligencia artificial y aprendizaje automático, como el procesamiento inteligente de documentos y el reconocimiento óptico de caracteres, agiliza las tareas manuales. Además, la capacidad de llamar y procesar respuestas desde funciones conectadas de Google Apps Script mejora la eficacia del trabajo diario, permitiendo al equipo centrarse en las tareas más relevantes y estratégicas.</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Tree>
    <p:extLst>
      <p:ext uri="{BB962C8B-B14F-4D97-AF65-F5344CB8AC3E}">
        <p14:creationId xmlns:p14="http://schemas.microsoft.com/office/powerpoint/2010/main" val="3925819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CCF136-3D59-2323-AB43-3B5508B5491A}"/>
              </a:ext>
            </a:extLst>
          </p:cNvPr>
          <p:cNvSpPr>
            <a:spLocks noGrp="1"/>
          </p:cNvSpPr>
          <p:nvPr>
            <p:ph type="title"/>
          </p:nvPr>
        </p:nvSpPr>
        <p:spPr>
          <a:xfrm>
            <a:off x="1333502" y="609600"/>
            <a:ext cx="8596668" cy="1320800"/>
          </a:xfrm>
        </p:spPr>
        <p:txBody>
          <a:bodyPr>
            <a:normAutofit/>
          </a:bodyPr>
          <a:lstStyle/>
          <a:p>
            <a:r>
              <a:rPr lang="es-ES" sz="4000" dirty="0"/>
              <a:t>Unificando Aplicaciones y Datos</a:t>
            </a:r>
          </a:p>
        </p:txBody>
      </p:sp>
      <p:sp>
        <p:nvSpPr>
          <p:cNvPr id="3" name="Marcador de contenido 2">
            <a:extLst>
              <a:ext uri="{FF2B5EF4-FFF2-40B4-BE49-F238E27FC236}">
                <a16:creationId xmlns:a16="http://schemas.microsoft.com/office/drawing/2014/main" id="{8E2C1454-E10F-235F-6640-6C86EDE106F1}"/>
              </a:ext>
            </a:extLst>
          </p:cNvPr>
          <p:cNvSpPr>
            <a:spLocks noGrp="1"/>
          </p:cNvSpPr>
          <p:nvPr>
            <p:ph idx="1"/>
          </p:nvPr>
        </p:nvSpPr>
        <p:spPr>
          <a:xfrm>
            <a:off x="1333502" y="2160590"/>
            <a:ext cx="8470898" cy="3429260"/>
          </a:xfrm>
        </p:spPr>
        <p:txBody>
          <a:bodyPr>
            <a:normAutofit/>
          </a:bodyPr>
          <a:lstStyle/>
          <a:p>
            <a:r>
              <a:rPr lang="es-ES" sz="2000" dirty="0"/>
              <a:t>La unificación efectiva de aplicaciones y datos se logra al conectar múltiples fuentes y software en una plataforma única, totalmente integrada con Google </a:t>
            </a:r>
            <a:r>
              <a:rPr lang="es-ES" sz="2000" dirty="0" err="1"/>
              <a:t>Workspace</a:t>
            </a:r>
            <a:r>
              <a:rPr lang="es-ES" sz="2000" dirty="0"/>
              <a:t>. Esto se logra mediante integraciones con Gmail, Hojas de cálculo de Google, Apps Script y Chat, así como la conexión con aplicaciones de terceros como Office 365, Dropbox y Salesforce. La personalización de funciones, experiencia de usuario, seguridad y marca es posible, además de la integración con herramientas como Big </a:t>
            </a:r>
            <a:r>
              <a:rPr lang="es-ES" sz="2000" dirty="0" err="1"/>
              <a:t>Query</a:t>
            </a:r>
            <a:r>
              <a:rPr lang="es-ES" sz="2000" dirty="0"/>
              <a:t>, bases de datos SQL, </a:t>
            </a:r>
            <a:r>
              <a:rPr lang="es-ES" sz="2000" dirty="0" err="1"/>
              <a:t>Apigee</a:t>
            </a:r>
            <a:r>
              <a:rPr lang="es-ES" sz="2000" dirty="0"/>
              <a:t>, API REST y </a:t>
            </a:r>
            <a:r>
              <a:rPr lang="es-ES" sz="2000" dirty="0" err="1"/>
              <a:t>OData</a:t>
            </a:r>
            <a:r>
              <a:rPr lang="es-ES" sz="2000" dirty="0"/>
              <a:t> para una gestión integral y eficiente de los datos y las aplicaciones.</a:t>
            </a:r>
          </a:p>
        </p:txBody>
      </p:sp>
    </p:spTree>
    <p:extLst>
      <p:ext uri="{BB962C8B-B14F-4D97-AF65-F5344CB8AC3E}">
        <p14:creationId xmlns:p14="http://schemas.microsoft.com/office/powerpoint/2010/main" val="1122064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B2B75B6-1CB8-8E78-1992-3CEF93474746}"/>
              </a:ext>
            </a:extLst>
          </p:cNvPr>
          <p:cNvSpPr>
            <a:spLocks noGrp="1"/>
          </p:cNvSpPr>
          <p:nvPr>
            <p:ph type="title"/>
          </p:nvPr>
        </p:nvSpPr>
        <p:spPr>
          <a:xfrm>
            <a:off x="1333502" y="609600"/>
            <a:ext cx="8596668" cy="1320800"/>
          </a:xfrm>
        </p:spPr>
        <p:txBody>
          <a:bodyPr>
            <a:normAutofit/>
          </a:bodyPr>
          <a:lstStyle/>
          <a:p>
            <a:r>
              <a:rPr lang="es-ES" sz="4000" dirty="0"/>
              <a:t>Gobernanza Segura y Eficaz</a:t>
            </a:r>
          </a:p>
        </p:txBody>
      </p:sp>
      <p:sp>
        <p:nvSpPr>
          <p:cNvPr id="10" name="Isosceles Triangle 9">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2" name="Isosceles Triangle 11">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cxnSp>
        <p:nvCxnSpPr>
          <p:cNvPr id="14" name="Straight Connector 13">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Marcador de contenido 2">
            <a:extLst>
              <a:ext uri="{FF2B5EF4-FFF2-40B4-BE49-F238E27FC236}">
                <a16:creationId xmlns:a16="http://schemas.microsoft.com/office/drawing/2014/main" id="{28A6CB2D-9144-78EB-DB3B-8C4E1F9EE228}"/>
              </a:ext>
            </a:extLst>
          </p:cNvPr>
          <p:cNvSpPr>
            <a:spLocks noGrp="1"/>
          </p:cNvSpPr>
          <p:nvPr>
            <p:ph idx="1"/>
          </p:nvPr>
        </p:nvSpPr>
        <p:spPr>
          <a:xfrm>
            <a:off x="1333502" y="2160589"/>
            <a:ext cx="8470898" cy="3701591"/>
          </a:xfrm>
        </p:spPr>
        <p:txBody>
          <a:bodyPr>
            <a:normAutofit lnSpcReduction="10000"/>
          </a:bodyPr>
          <a:lstStyle/>
          <a:p>
            <a:r>
              <a:rPr lang="es-ES" sz="2000" dirty="0"/>
              <a:t>La gobernanza segura implica la administración efectiva de desarrolladores, usuarios, aplicaciones y datos en toda la organización. Esto se logra mediante la selección de directivas de gobernanza de aplicaciones de una amplia biblioteca o la creación de directivas personalizadas, así como la gestión de equipos dentro de la organización. Se establecen barreras de seguridad y se obtiene visibilidad con una plataforma de desarrollo sin código que incluye controles de seguridad, cifrado y verificación integrados en todas partes bajo un enfoque Zero Trust. Además, se asegura que los datos introducidos en </a:t>
            </a:r>
            <a:r>
              <a:rPr lang="es-ES" sz="2000" dirty="0" err="1"/>
              <a:t>AppSheet</a:t>
            </a:r>
            <a:r>
              <a:rPr lang="es-ES" sz="2000" dirty="0"/>
              <a:t> por empresas, escuelas y agencias gubernamentales sigan bajo control total del usuario, sin ser administrados por </a:t>
            </a:r>
            <a:r>
              <a:rPr lang="es-ES" sz="2000" dirty="0" err="1"/>
              <a:t>AppSheet</a:t>
            </a:r>
            <a:r>
              <a:rPr lang="es-ES" sz="2000" dirty="0"/>
              <a:t>.</a:t>
            </a:r>
          </a:p>
        </p:txBody>
      </p:sp>
      <p:sp>
        <p:nvSpPr>
          <p:cNvPr id="18"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Tree>
    <p:extLst>
      <p:ext uri="{BB962C8B-B14F-4D97-AF65-F5344CB8AC3E}">
        <p14:creationId xmlns:p14="http://schemas.microsoft.com/office/powerpoint/2010/main" val="3485061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82E007C-8D48-AEBB-9F8B-DACEAD60ACD0}"/>
              </a:ext>
            </a:extLst>
          </p:cNvPr>
          <p:cNvSpPr>
            <a:spLocks noGrp="1"/>
          </p:cNvSpPr>
          <p:nvPr>
            <p:ph type="title"/>
          </p:nvPr>
        </p:nvSpPr>
        <p:spPr>
          <a:xfrm>
            <a:off x="1043950" y="1179151"/>
            <a:ext cx="3300646" cy="4463889"/>
          </a:xfrm>
        </p:spPr>
        <p:txBody>
          <a:bodyPr anchor="ctr">
            <a:normAutofit/>
          </a:bodyPr>
          <a:lstStyle/>
          <a:p>
            <a:r>
              <a:rPr lang="es-ES" sz="4000" dirty="0"/>
              <a:t>Crear aplicaciones en 7 pasos</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A27D4923-4320-B880-E1C7-6F6EECB707DC}"/>
              </a:ext>
            </a:extLst>
          </p:cNvPr>
          <p:cNvSpPr>
            <a:spLocks noGrp="1"/>
          </p:cNvSpPr>
          <p:nvPr>
            <p:ph idx="1"/>
          </p:nvPr>
        </p:nvSpPr>
        <p:spPr>
          <a:xfrm>
            <a:off x="4978918" y="1109145"/>
            <a:ext cx="6341016" cy="4603900"/>
          </a:xfrm>
        </p:spPr>
        <p:txBody>
          <a:bodyPr anchor="ctr">
            <a:normAutofit/>
          </a:bodyPr>
          <a:lstStyle/>
          <a:p>
            <a:r>
              <a:rPr lang="es-ES" sz="2000" b="1" dirty="0"/>
              <a:t>Paso 1:</a:t>
            </a:r>
            <a:r>
              <a:rPr lang="es-ES" sz="2000" dirty="0"/>
              <a:t> Preparar los datos.</a:t>
            </a:r>
          </a:p>
          <a:p>
            <a:r>
              <a:rPr lang="es-ES" sz="2000" b="1" dirty="0"/>
              <a:t>Paso 2:</a:t>
            </a:r>
            <a:r>
              <a:rPr lang="es-ES" sz="2000" dirty="0"/>
              <a:t> Conecte sus datos a </a:t>
            </a:r>
            <a:r>
              <a:rPr lang="es-ES" sz="2000" dirty="0" err="1"/>
              <a:t>AppSheet</a:t>
            </a:r>
            <a:r>
              <a:rPr lang="es-ES" sz="2000" dirty="0"/>
              <a:t>.</a:t>
            </a:r>
          </a:p>
          <a:p>
            <a:r>
              <a:rPr lang="es-ES" sz="2000" b="1" dirty="0"/>
              <a:t>Paso 3:</a:t>
            </a:r>
            <a:r>
              <a:rPr lang="es-ES" sz="2000" dirty="0"/>
              <a:t> Familiarícese con el Editor de </a:t>
            </a:r>
            <a:r>
              <a:rPr lang="es-ES" sz="2000" dirty="0" err="1"/>
              <a:t>AppSheet</a:t>
            </a:r>
            <a:r>
              <a:rPr lang="es-ES" sz="2000" dirty="0"/>
              <a:t>.</a:t>
            </a:r>
          </a:p>
          <a:p>
            <a:r>
              <a:rPr lang="es-ES" sz="2000" b="1" dirty="0"/>
              <a:t>Paso 4:</a:t>
            </a:r>
            <a:r>
              <a:rPr lang="es-ES" sz="2000" dirty="0"/>
              <a:t> Defina cómo se utilizarán los datos conectados.</a:t>
            </a:r>
          </a:p>
          <a:p>
            <a:r>
              <a:rPr lang="es-ES" sz="2000" b="1" dirty="0"/>
              <a:t>Paso 5:</a:t>
            </a:r>
            <a:r>
              <a:rPr lang="es-ES" sz="2000" dirty="0"/>
              <a:t> Crea vistas y personaliza la apariencia.</a:t>
            </a:r>
          </a:p>
          <a:p>
            <a:r>
              <a:rPr lang="es-ES" sz="2000" b="1" dirty="0"/>
              <a:t>Paso 6:</a:t>
            </a:r>
            <a:r>
              <a:rPr lang="es-ES" sz="2000" dirty="0"/>
              <a:t> Crear </a:t>
            </a:r>
            <a:r>
              <a:rPr lang="es-ES" sz="2000" dirty="0" err="1"/>
              <a:t>bots</a:t>
            </a:r>
            <a:r>
              <a:rPr lang="es-ES" sz="2000" dirty="0"/>
              <a:t> para ejecutar automatizaciones.</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Tree>
    <p:extLst>
      <p:ext uri="{BB962C8B-B14F-4D97-AF65-F5344CB8AC3E}">
        <p14:creationId xmlns:p14="http://schemas.microsoft.com/office/powerpoint/2010/main" val="3970996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2ED567-06B3-4107-9773-BBB6BD786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F551D8B-3775-4477-88B7-7B7C350D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2" name="Straight Connector 11">
            <a:extLst>
              <a:ext uri="{FF2B5EF4-FFF2-40B4-BE49-F238E27FC236}">
                <a16:creationId xmlns:a16="http://schemas.microsoft.com/office/drawing/2014/main" id="{1A901C3D-CFAE-460D-BD0E-7D22164D7D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590212" y="0"/>
            <a:ext cx="1059921" cy="6858000"/>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37C0EA9-1437-4437-9D20-2BBDA1AA9F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21600" y="3721395"/>
            <a:ext cx="4345560" cy="3136604"/>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BB934D2B-85E2-4375-94EE-B66C16BF7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8" name="Rectangle 25">
            <a:extLst>
              <a:ext uri="{FF2B5EF4-FFF2-40B4-BE49-F238E27FC236}">
                <a16:creationId xmlns:a16="http://schemas.microsoft.com/office/drawing/2014/main" id="{9B445E02-D785-4565-B842-9567BBC09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0" name="Isosceles Triangle 19">
            <a:extLst>
              <a:ext uri="{FF2B5EF4-FFF2-40B4-BE49-F238E27FC236}">
                <a16:creationId xmlns:a16="http://schemas.microsoft.com/office/drawing/2014/main" id="{2C153736-D102-4F57-9DE7-615AFC02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2" name="Rectangle 27">
            <a:extLst>
              <a:ext uri="{FF2B5EF4-FFF2-40B4-BE49-F238E27FC236}">
                <a16:creationId xmlns:a16="http://schemas.microsoft.com/office/drawing/2014/main" id="{BA407A52-66F4-4CDE-A726-FF79F3EC3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4" name="Rectangle 28">
            <a:extLst>
              <a:ext uri="{FF2B5EF4-FFF2-40B4-BE49-F238E27FC236}">
                <a16:creationId xmlns:a16="http://schemas.microsoft.com/office/drawing/2014/main" id="{D28FFB34-4FC3-46F5-B900-D3B774FD0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6" name="Rectangle 29">
            <a:extLst>
              <a:ext uri="{FF2B5EF4-FFF2-40B4-BE49-F238E27FC236}">
                <a16:creationId xmlns:a16="http://schemas.microsoft.com/office/drawing/2014/main" id="{205F7B13-ACB5-46BE-8070-0431266B1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8" name="Isosceles Triangle 27">
            <a:extLst>
              <a:ext uri="{FF2B5EF4-FFF2-40B4-BE49-F238E27FC236}">
                <a16:creationId xmlns:a16="http://schemas.microsoft.com/office/drawing/2014/main" id="{D52A0D23-45DD-4DF4-ADE6-A81F409BB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 name="Título 1">
            <a:extLst>
              <a:ext uri="{FF2B5EF4-FFF2-40B4-BE49-F238E27FC236}">
                <a16:creationId xmlns:a16="http://schemas.microsoft.com/office/drawing/2014/main" id="{1AC0228E-693B-5208-50DD-215E4255D871}"/>
              </a:ext>
            </a:extLst>
          </p:cNvPr>
          <p:cNvSpPr>
            <a:spLocks noGrp="1"/>
          </p:cNvSpPr>
          <p:nvPr>
            <p:ph type="title"/>
          </p:nvPr>
        </p:nvSpPr>
        <p:spPr>
          <a:xfrm>
            <a:off x="7661756" y="1479698"/>
            <a:ext cx="3371742" cy="4351866"/>
          </a:xfrm>
        </p:spPr>
        <p:txBody>
          <a:bodyPr anchor="ctr">
            <a:normAutofit/>
          </a:bodyPr>
          <a:lstStyle/>
          <a:p>
            <a:r>
              <a:rPr lang="es-ES" sz="4000" dirty="0">
                <a:solidFill>
                  <a:schemeClr val="bg1"/>
                </a:solidFill>
              </a:rPr>
              <a:t>Clientes impulsados con </a:t>
            </a:r>
            <a:r>
              <a:rPr lang="es-ES" sz="4000" dirty="0" err="1">
                <a:solidFill>
                  <a:schemeClr val="bg1"/>
                </a:solidFill>
              </a:rPr>
              <a:t>AppSheet</a:t>
            </a:r>
            <a:endParaRPr lang="es-ES" sz="4000" dirty="0">
              <a:solidFill>
                <a:schemeClr val="bg1"/>
              </a:solidFill>
            </a:endParaRPr>
          </a:p>
        </p:txBody>
      </p:sp>
      <p:pic>
        <p:nvPicPr>
          <p:cNvPr id="4" name="Imagen 3">
            <a:extLst>
              <a:ext uri="{FF2B5EF4-FFF2-40B4-BE49-F238E27FC236}">
                <a16:creationId xmlns:a16="http://schemas.microsoft.com/office/drawing/2014/main" id="{9F923FC8-D63F-5A40-5F38-04355F747951}"/>
              </a:ext>
            </a:extLst>
          </p:cNvPr>
          <p:cNvPicPr>
            <a:picLocks noChangeAspect="1"/>
          </p:cNvPicPr>
          <p:nvPr/>
        </p:nvPicPr>
        <p:blipFill>
          <a:blip r:embed="rId2">
            <a:clrChange>
              <a:clrFrom>
                <a:srgbClr val="F8F9FA"/>
              </a:clrFrom>
              <a:clrTo>
                <a:srgbClr val="F8F9FA">
                  <a:alpha val="0"/>
                </a:srgbClr>
              </a:clrTo>
            </a:clrChange>
          </a:blip>
          <a:stretch>
            <a:fillRect/>
          </a:stretch>
        </p:blipFill>
        <p:spPr>
          <a:xfrm>
            <a:off x="2256389" y="870566"/>
            <a:ext cx="2615624" cy="622163"/>
          </a:xfrm>
          <a:prstGeom prst="rect">
            <a:avLst/>
          </a:prstGeom>
        </p:spPr>
      </p:pic>
      <p:pic>
        <p:nvPicPr>
          <p:cNvPr id="5" name="Imagen 4">
            <a:extLst>
              <a:ext uri="{FF2B5EF4-FFF2-40B4-BE49-F238E27FC236}">
                <a16:creationId xmlns:a16="http://schemas.microsoft.com/office/drawing/2014/main" id="{B7051CE3-3620-7F7E-AA1B-B7E3FDAFC698}"/>
              </a:ext>
            </a:extLst>
          </p:cNvPr>
          <p:cNvPicPr>
            <a:picLocks noChangeAspect="1"/>
          </p:cNvPicPr>
          <p:nvPr/>
        </p:nvPicPr>
        <p:blipFill>
          <a:blip r:embed="rId3">
            <a:clrChange>
              <a:clrFrom>
                <a:srgbClr val="F8F9FA"/>
              </a:clrFrom>
              <a:clrTo>
                <a:srgbClr val="F8F9FA">
                  <a:alpha val="0"/>
                </a:srgbClr>
              </a:clrTo>
            </a:clrChange>
          </a:blip>
          <a:stretch>
            <a:fillRect/>
          </a:stretch>
        </p:blipFill>
        <p:spPr>
          <a:xfrm>
            <a:off x="3981347" y="1975160"/>
            <a:ext cx="2729899" cy="736438"/>
          </a:xfrm>
          <a:prstGeom prst="rect">
            <a:avLst/>
          </a:prstGeom>
        </p:spPr>
      </p:pic>
      <p:pic>
        <p:nvPicPr>
          <p:cNvPr id="6" name="Imagen 5">
            <a:extLst>
              <a:ext uri="{FF2B5EF4-FFF2-40B4-BE49-F238E27FC236}">
                <a16:creationId xmlns:a16="http://schemas.microsoft.com/office/drawing/2014/main" id="{801CC23B-831A-66B2-74FF-EE3E20293EA2}"/>
              </a:ext>
            </a:extLst>
          </p:cNvPr>
          <p:cNvPicPr>
            <a:picLocks noChangeAspect="1"/>
          </p:cNvPicPr>
          <p:nvPr/>
        </p:nvPicPr>
        <p:blipFill>
          <a:blip r:embed="rId4">
            <a:clrChange>
              <a:clrFrom>
                <a:srgbClr val="F8F9FA"/>
              </a:clrFrom>
              <a:clrTo>
                <a:srgbClr val="F8F9FA">
                  <a:alpha val="0"/>
                </a:srgbClr>
              </a:clrTo>
            </a:clrChange>
          </a:blip>
          <a:stretch>
            <a:fillRect/>
          </a:stretch>
        </p:blipFill>
        <p:spPr>
          <a:xfrm>
            <a:off x="2345270" y="5390458"/>
            <a:ext cx="2526743" cy="672951"/>
          </a:xfrm>
          <a:prstGeom prst="rect">
            <a:avLst/>
          </a:prstGeom>
        </p:spPr>
      </p:pic>
      <p:pic>
        <p:nvPicPr>
          <p:cNvPr id="7" name="Imagen 6">
            <a:extLst>
              <a:ext uri="{FF2B5EF4-FFF2-40B4-BE49-F238E27FC236}">
                <a16:creationId xmlns:a16="http://schemas.microsoft.com/office/drawing/2014/main" id="{3DD1682A-D0A3-B03A-1F92-4111DA9139F5}"/>
              </a:ext>
            </a:extLst>
          </p:cNvPr>
          <p:cNvPicPr>
            <a:picLocks noChangeAspect="1"/>
          </p:cNvPicPr>
          <p:nvPr/>
        </p:nvPicPr>
        <p:blipFill>
          <a:blip r:embed="rId5">
            <a:clrChange>
              <a:clrFrom>
                <a:srgbClr val="F8F9FA"/>
              </a:clrFrom>
              <a:clrTo>
                <a:srgbClr val="F8F9FA">
                  <a:alpha val="0"/>
                </a:srgbClr>
              </a:clrTo>
            </a:clrChange>
          </a:blip>
          <a:stretch>
            <a:fillRect/>
          </a:stretch>
        </p:blipFill>
        <p:spPr>
          <a:xfrm>
            <a:off x="4261275" y="4058648"/>
            <a:ext cx="1663334" cy="1104656"/>
          </a:xfrm>
          <a:prstGeom prst="rect">
            <a:avLst/>
          </a:prstGeom>
        </p:spPr>
      </p:pic>
      <p:pic>
        <p:nvPicPr>
          <p:cNvPr id="9" name="Imagen 8">
            <a:extLst>
              <a:ext uri="{FF2B5EF4-FFF2-40B4-BE49-F238E27FC236}">
                <a16:creationId xmlns:a16="http://schemas.microsoft.com/office/drawing/2014/main" id="{5EB76201-ABA1-7BEF-D39C-122FF4AD66D8}"/>
              </a:ext>
            </a:extLst>
          </p:cNvPr>
          <p:cNvPicPr>
            <a:picLocks noChangeAspect="1"/>
          </p:cNvPicPr>
          <p:nvPr/>
        </p:nvPicPr>
        <p:blipFill>
          <a:blip r:embed="rId6">
            <a:clrChange>
              <a:clrFrom>
                <a:srgbClr val="F8F9FA"/>
              </a:clrFrom>
              <a:clrTo>
                <a:srgbClr val="F8F9FA">
                  <a:alpha val="0"/>
                </a:srgbClr>
              </a:clrTo>
            </a:clrChange>
          </a:blip>
          <a:stretch>
            <a:fillRect/>
          </a:stretch>
        </p:blipFill>
        <p:spPr>
          <a:xfrm>
            <a:off x="980319" y="1865663"/>
            <a:ext cx="2552139" cy="1015776"/>
          </a:xfrm>
          <a:prstGeom prst="rect">
            <a:avLst/>
          </a:prstGeom>
        </p:spPr>
      </p:pic>
      <p:pic>
        <p:nvPicPr>
          <p:cNvPr id="11" name="Imagen 10">
            <a:extLst>
              <a:ext uri="{FF2B5EF4-FFF2-40B4-BE49-F238E27FC236}">
                <a16:creationId xmlns:a16="http://schemas.microsoft.com/office/drawing/2014/main" id="{5E451ACC-49C7-3E2F-92E2-298A82B2DFFF}"/>
              </a:ext>
            </a:extLst>
          </p:cNvPr>
          <p:cNvPicPr>
            <a:picLocks noChangeAspect="1"/>
          </p:cNvPicPr>
          <p:nvPr/>
        </p:nvPicPr>
        <p:blipFill>
          <a:blip r:embed="rId7">
            <a:clrChange>
              <a:clrFrom>
                <a:srgbClr val="F8F9FA"/>
              </a:clrFrom>
              <a:clrTo>
                <a:srgbClr val="F8F9FA">
                  <a:alpha val="0"/>
                </a:srgbClr>
              </a:clrTo>
            </a:clrChange>
          </a:blip>
          <a:stretch>
            <a:fillRect/>
          </a:stretch>
        </p:blipFill>
        <p:spPr>
          <a:xfrm>
            <a:off x="2116432" y="2904598"/>
            <a:ext cx="2933053" cy="926896"/>
          </a:xfrm>
          <a:prstGeom prst="rect">
            <a:avLst/>
          </a:prstGeom>
        </p:spPr>
      </p:pic>
      <p:pic>
        <p:nvPicPr>
          <p:cNvPr id="13" name="Imagen 12">
            <a:extLst>
              <a:ext uri="{FF2B5EF4-FFF2-40B4-BE49-F238E27FC236}">
                <a16:creationId xmlns:a16="http://schemas.microsoft.com/office/drawing/2014/main" id="{C69E5688-1C68-FFD6-9030-A42695D01861}"/>
              </a:ext>
            </a:extLst>
          </p:cNvPr>
          <p:cNvPicPr>
            <a:picLocks noChangeAspect="1"/>
          </p:cNvPicPr>
          <p:nvPr/>
        </p:nvPicPr>
        <p:blipFill>
          <a:blip r:embed="rId8">
            <a:clrChange>
              <a:clrFrom>
                <a:srgbClr val="F8F9FA"/>
              </a:clrFrom>
              <a:clrTo>
                <a:srgbClr val="F8F9FA">
                  <a:alpha val="0"/>
                </a:srgbClr>
              </a:clrTo>
            </a:clrChange>
          </a:blip>
          <a:stretch>
            <a:fillRect/>
          </a:stretch>
        </p:blipFill>
        <p:spPr>
          <a:xfrm>
            <a:off x="1093756" y="4024494"/>
            <a:ext cx="1815701" cy="1244326"/>
          </a:xfrm>
          <a:prstGeom prst="rect">
            <a:avLst/>
          </a:prstGeom>
        </p:spPr>
      </p:pic>
    </p:spTree>
    <p:extLst>
      <p:ext uri="{BB962C8B-B14F-4D97-AF65-F5344CB8AC3E}">
        <p14:creationId xmlns:p14="http://schemas.microsoft.com/office/powerpoint/2010/main" val="1335495036"/>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6ebbfa72-b3b6-4c1f-8b23-058d4f67f013}" enabled="1" method="Privileged" siteId="{bf1ce8b5-5d39-4bc5-ad6e-07b3e4d7d67a}" contentBits="0" removed="0"/>
</clbl:labelList>
</file>

<file path=docProps/app.xml><?xml version="1.0" encoding="utf-8"?>
<Properties xmlns="http://schemas.openxmlformats.org/officeDocument/2006/extended-properties" xmlns:vt="http://schemas.openxmlformats.org/officeDocument/2006/docPropsVTypes">
  <Template>Facet</Template>
  <TotalTime>182</TotalTime>
  <Words>789</Words>
  <Application>Microsoft Office PowerPoint</Application>
  <PresentationFormat>Panorámica</PresentationFormat>
  <Paragraphs>37</Paragraphs>
  <Slides>8</Slides>
  <Notes>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8</vt:i4>
      </vt:variant>
    </vt:vector>
  </HeadingPairs>
  <TitlesOfParts>
    <vt:vector size="15" baseType="lpstr">
      <vt:lpstr>Aptos</vt:lpstr>
      <vt:lpstr>Arial</vt:lpstr>
      <vt:lpstr>Google Sans</vt:lpstr>
      <vt:lpstr>Google Sans Text</vt:lpstr>
      <vt:lpstr>Trebuchet MS</vt:lpstr>
      <vt:lpstr>Wingdings 3</vt:lpstr>
      <vt:lpstr>Faceta</vt:lpstr>
      <vt:lpstr>AppSheet</vt:lpstr>
      <vt:lpstr>Creación Eficiente de Aplicaciones Inteligentes</vt:lpstr>
      <vt:lpstr>Creación Flexible de Aplicaciones</vt:lpstr>
      <vt:lpstr>Automatización Inteligente del Flujo de Trabajo</vt:lpstr>
      <vt:lpstr>Unificando Aplicaciones y Datos</vt:lpstr>
      <vt:lpstr>Gobernanza Segura y Eficaz</vt:lpstr>
      <vt:lpstr>Crear aplicaciones en 7 pasos</vt:lpstr>
      <vt:lpstr>Clientes impulsados con AppSheet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AppSheet</dc:title>
  <dc:creator>EMANUEL GAVIRIA VARGAS</dc:creator>
  <cp:lastModifiedBy>EMANUEL GAVIRIA VARGAS</cp:lastModifiedBy>
  <cp:revision>2</cp:revision>
  <dcterms:created xsi:type="dcterms:W3CDTF">2024-05-02T18:54:58Z</dcterms:created>
  <dcterms:modified xsi:type="dcterms:W3CDTF">2024-05-02T21:57:26Z</dcterms:modified>
</cp:coreProperties>
</file>