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1"/>
  </p:notesMasterIdLst>
  <p:sldIdLst>
    <p:sldId id="256" r:id="rId2"/>
    <p:sldId id="257" r:id="rId3"/>
    <p:sldId id="258" r:id="rId4"/>
    <p:sldId id="260" r:id="rId5"/>
    <p:sldId id="261" r:id="rId6"/>
    <p:sldId id="262" r:id="rId7"/>
    <p:sldId id="265"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912" autoAdjust="0"/>
  </p:normalViewPr>
  <p:slideViewPr>
    <p:cSldViewPr snapToGrid="0">
      <p:cViewPr>
        <p:scale>
          <a:sx n="50" d="100"/>
          <a:sy n="50" d="100"/>
        </p:scale>
        <p:origin x="12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065C18-12F6-45F1-9C18-81ABAF006D5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ES"/>
        </a:p>
      </dgm:t>
    </dgm:pt>
    <dgm:pt modelId="{AFA21073-CADB-4168-B8FF-3B92533CDF2A}">
      <dgm:prSet custT="1"/>
      <dgm:spPr/>
      <dgm:t>
        <a:bodyPr/>
        <a:lstStyle/>
        <a:p>
          <a:r>
            <a:rPr lang="es-CO" sz="2000" dirty="0"/>
            <a:t>1</a:t>
          </a:r>
          <a:endParaRPr lang="es-ES" sz="2000" dirty="0"/>
        </a:p>
      </dgm:t>
    </dgm:pt>
    <dgm:pt modelId="{23436961-6DFF-469C-A16B-4A764EB6EC37}" type="parTrans" cxnId="{DCB61956-5F08-43B7-8CEE-CF016A3B11DF}">
      <dgm:prSet/>
      <dgm:spPr/>
      <dgm:t>
        <a:bodyPr/>
        <a:lstStyle/>
        <a:p>
          <a:endParaRPr lang="es-ES" sz="2000"/>
        </a:p>
      </dgm:t>
    </dgm:pt>
    <dgm:pt modelId="{E31816DE-C1D7-43ED-A279-B96DD3A5C5D1}" type="sibTrans" cxnId="{DCB61956-5F08-43B7-8CEE-CF016A3B11DF}">
      <dgm:prSet/>
      <dgm:spPr/>
      <dgm:t>
        <a:bodyPr/>
        <a:lstStyle/>
        <a:p>
          <a:endParaRPr lang="es-ES" sz="2000"/>
        </a:p>
      </dgm:t>
    </dgm:pt>
    <dgm:pt modelId="{B6E58EDA-B598-4425-9F64-FB48B4085C77}">
      <dgm:prSet custT="1"/>
      <dgm:spPr/>
      <dgm:t>
        <a:bodyPr/>
        <a:lstStyle/>
        <a:p>
          <a:r>
            <a:rPr lang="es-CO" sz="2000" dirty="0"/>
            <a:t>3</a:t>
          </a:r>
          <a:endParaRPr lang="es-ES" sz="2000" dirty="0"/>
        </a:p>
      </dgm:t>
    </dgm:pt>
    <dgm:pt modelId="{6791229A-7E25-4B9E-B1CE-E08532F0FEBC}" type="parTrans" cxnId="{1553E0C4-FD86-4A76-97E1-CF3A8F50E4EE}">
      <dgm:prSet/>
      <dgm:spPr/>
      <dgm:t>
        <a:bodyPr/>
        <a:lstStyle/>
        <a:p>
          <a:endParaRPr lang="es-ES" sz="2000"/>
        </a:p>
      </dgm:t>
    </dgm:pt>
    <dgm:pt modelId="{0385706E-AE3E-4C8B-814B-BD76F727A473}" type="sibTrans" cxnId="{1553E0C4-FD86-4A76-97E1-CF3A8F50E4EE}">
      <dgm:prSet/>
      <dgm:spPr/>
      <dgm:t>
        <a:bodyPr/>
        <a:lstStyle/>
        <a:p>
          <a:endParaRPr lang="es-ES" sz="2000"/>
        </a:p>
      </dgm:t>
    </dgm:pt>
    <dgm:pt modelId="{2290ED02-C039-450C-8C05-CCB0606D6139}">
      <dgm:prSet custT="1"/>
      <dgm:spPr/>
      <dgm:t>
        <a:bodyPr/>
        <a:lstStyle/>
        <a:p>
          <a:r>
            <a:rPr lang="es-CO" sz="2000" dirty="0"/>
            <a:t>4</a:t>
          </a:r>
          <a:endParaRPr lang="es-ES" sz="2000" dirty="0"/>
        </a:p>
      </dgm:t>
    </dgm:pt>
    <dgm:pt modelId="{1FF53299-B3F0-4B76-9D59-11B47DFF9CA8}" type="parTrans" cxnId="{7CF9F7E1-6072-454A-A0E4-819947C665B9}">
      <dgm:prSet/>
      <dgm:spPr/>
      <dgm:t>
        <a:bodyPr/>
        <a:lstStyle/>
        <a:p>
          <a:endParaRPr lang="es-ES" sz="2000"/>
        </a:p>
      </dgm:t>
    </dgm:pt>
    <dgm:pt modelId="{D5113CEF-EF85-4F5B-ACD6-A5B146242705}" type="sibTrans" cxnId="{7CF9F7E1-6072-454A-A0E4-819947C665B9}">
      <dgm:prSet/>
      <dgm:spPr/>
      <dgm:t>
        <a:bodyPr/>
        <a:lstStyle/>
        <a:p>
          <a:endParaRPr lang="es-ES" sz="2000"/>
        </a:p>
      </dgm:t>
    </dgm:pt>
    <dgm:pt modelId="{EE41984F-0395-4623-967E-240F45FFC4AC}">
      <dgm:prSet custT="1"/>
      <dgm:spPr/>
      <dgm:t>
        <a:bodyPr/>
        <a:lstStyle/>
        <a:p>
          <a:r>
            <a:rPr lang="es-ES" sz="2000" b="1" dirty="0"/>
            <a:t>5</a:t>
          </a:r>
          <a:endParaRPr lang="es-ES" sz="2000" dirty="0"/>
        </a:p>
      </dgm:t>
    </dgm:pt>
    <dgm:pt modelId="{56B3B42D-4B67-4ACA-9A95-8FF86F34EE7F}" type="parTrans" cxnId="{F8217440-9C14-471E-BFB5-8162280802B2}">
      <dgm:prSet/>
      <dgm:spPr/>
      <dgm:t>
        <a:bodyPr/>
        <a:lstStyle/>
        <a:p>
          <a:endParaRPr lang="es-ES" sz="2000"/>
        </a:p>
      </dgm:t>
    </dgm:pt>
    <dgm:pt modelId="{44D9D56F-7800-4BB1-8D1E-26E7A7EDAF5B}" type="sibTrans" cxnId="{F8217440-9C14-471E-BFB5-8162280802B2}">
      <dgm:prSet/>
      <dgm:spPr/>
      <dgm:t>
        <a:bodyPr/>
        <a:lstStyle/>
        <a:p>
          <a:endParaRPr lang="es-ES" sz="2000"/>
        </a:p>
      </dgm:t>
    </dgm:pt>
    <dgm:pt modelId="{5A3C2CA9-24B9-4DA7-9DAB-CF782C62C250}">
      <dgm:prSet custT="1"/>
      <dgm:spPr/>
      <dgm:t>
        <a:bodyPr/>
        <a:lstStyle/>
        <a:p>
          <a:pPr>
            <a:buNone/>
          </a:pPr>
          <a:r>
            <a:rPr lang="es-ES" sz="2000" dirty="0"/>
            <a:t>Preparar los datos.</a:t>
          </a:r>
        </a:p>
      </dgm:t>
    </dgm:pt>
    <dgm:pt modelId="{396BC20D-78D8-4D17-AD42-6B149993B19F}" type="parTrans" cxnId="{2A4A48AC-C75D-446F-88D4-7B71FC996604}">
      <dgm:prSet/>
      <dgm:spPr/>
      <dgm:t>
        <a:bodyPr/>
        <a:lstStyle/>
        <a:p>
          <a:endParaRPr lang="es-ES" sz="2000"/>
        </a:p>
      </dgm:t>
    </dgm:pt>
    <dgm:pt modelId="{B15BD2D1-7B34-443F-B442-0B9B694FBAE4}" type="sibTrans" cxnId="{2A4A48AC-C75D-446F-88D4-7B71FC996604}">
      <dgm:prSet/>
      <dgm:spPr/>
      <dgm:t>
        <a:bodyPr/>
        <a:lstStyle/>
        <a:p>
          <a:endParaRPr lang="es-ES" sz="2000"/>
        </a:p>
      </dgm:t>
    </dgm:pt>
    <dgm:pt modelId="{8A235FF0-BF03-4999-9FAF-5DFBD0583F03}">
      <dgm:prSet custT="1"/>
      <dgm:spPr/>
      <dgm:t>
        <a:bodyPr/>
        <a:lstStyle/>
        <a:p>
          <a:pPr>
            <a:buNone/>
          </a:pPr>
          <a:r>
            <a:rPr lang="es-ES" sz="2000" dirty="0"/>
            <a:t>Conecte sus datos a </a:t>
          </a:r>
          <a:r>
            <a:rPr lang="es-ES" sz="2000" dirty="0" err="1"/>
            <a:t>AppSheet</a:t>
          </a:r>
          <a:r>
            <a:rPr lang="es-ES" sz="2000" dirty="0"/>
            <a:t>.</a:t>
          </a:r>
        </a:p>
      </dgm:t>
    </dgm:pt>
    <dgm:pt modelId="{D744078C-1FAC-491A-A59D-CA5793346F58}" type="parTrans" cxnId="{9A01536E-F9B5-4385-8547-8649110F13B7}">
      <dgm:prSet/>
      <dgm:spPr/>
      <dgm:t>
        <a:bodyPr/>
        <a:lstStyle/>
        <a:p>
          <a:endParaRPr lang="es-ES" sz="2000"/>
        </a:p>
      </dgm:t>
    </dgm:pt>
    <dgm:pt modelId="{3CF3D8A9-1A40-4569-9919-DCD53A9080A2}" type="sibTrans" cxnId="{9A01536E-F9B5-4385-8547-8649110F13B7}">
      <dgm:prSet/>
      <dgm:spPr/>
      <dgm:t>
        <a:bodyPr/>
        <a:lstStyle/>
        <a:p>
          <a:endParaRPr lang="es-ES" sz="2000"/>
        </a:p>
      </dgm:t>
    </dgm:pt>
    <dgm:pt modelId="{F1DC0B66-176B-4541-8EC7-33FC48DD10FC}">
      <dgm:prSet custT="1"/>
      <dgm:spPr/>
      <dgm:t>
        <a:bodyPr/>
        <a:lstStyle/>
        <a:p>
          <a:r>
            <a:rPr lang="es-CO" sz="2000" dirty="0"/>
            <a:t>2</a:t>
          </a:r>
          <a:endParaRPr lang="es-ES" sz="2000" dirty="0"/>
        </a:p>
      </dgm:t>
    </dgm:pt>
    <dgm:pt modelId="{DBA094FF-EADA-4381-B433-4303CED110E5}" type="sibTrans" cxnId="{6E689696-9F2C-4779-9FA5-55E0BACA7F0B}">
      <dgm:prSet/>
      <dgm:spPr/>
      <dgm:t>
        <a:bodyPr/>
        <a:lstStyle/>
        <a:p>
          <a:endParaRPr lang="es-ES" sz="2000"/>
        </a:p>
      </dgm:t>
    </dgm:pt>
    <dgm:pt modelId="{D15D8B61-C40C-4007-A70A-D13F2CA9A300}" type="parTrans" cxnId="{6E689696-9F2C-4779-9FA5-55E0BACA7F0B}">
      <dgm:prSet/>
      <dgm:spPr/>
      <dgm:t>
        <a:bodyPr/>
        <a:lstStyle/>
        <a:p>
          <a:endParaRPr lang="es-ES" sz="2000"/>
        </a:p>
      </dgm:t>
    </dgm:pt>
    <dgm:pt modelId="{62BE5D49-B2C8-4E43-B4F3-6670148E4CAC}">
      <dgm:prSet custT="1"/>
      <dgm:spPr/>
      <dgm:t>
        <a:bodyPr/>
        <a:lstStyle/>
        <a:p>
          <a:pPr>
            <a:buNone/>
          </a:pPr>
          <a:r>
            <a:rPr lang="es-ES" sz="2000" dirty="0"/>
            <a:t>Familiarícese con el Editor de </a:t>
          </a:r>
          <a:r>
            <a:rPr lang="es-ES" sz="2000" dirty="0" err="1"/>
            <a:t>AppSheet</a:t>
          </a:r>
          <a:r>
            <a:rPr lang="es-ES" sz="2000" dirty="0"/>
            <a:t>.</a:t>
          </a:r>
        </a:p>
      </dgm:t>
    </dgm:pt>
    <dgm:pt modelId="{59AF400E-AB03-49A4-B827-500C68B6BCC3}" type="parTrans" cxnId="{DB916895-A321-44A6-9FB4-EBFCDD9E9945}">
      <dgm:prSet/>
      <dgm:spPr/>
      <dgm:t>
        <a:bodyPr/>
        <a:lstStyle/>
        <a:p>
          <a:endParaRPr lang="es-ES" sz="2000"/>
        </a:p>
      </dgm:t>
    </dgm:pt>
    <dgm:pt modelId="{E572A148-08D3-4847-875F-481F7B700BE1}" type="sibTrans" cxnId="{DB916895-A321-44A6-9FB4-EBFCDD9E9945}">
      <dgm:prSet/>
      <dgm:spPr/>
      <dgm:t>
        <a:bodyPr/>
        <a:lstStyle/>
        <a:p>
          <a:endParaRPr lang="es-ES" sz="2000"/>
        </a:p>
      </dgm:t>
    </dgm:pt>
    <dgm:pt modelId="{BB6BDA41-B365-442D-BF79-25D7DD268BB1}">
      <dgm:prSet custT="1"/>
      <dgm:spPr/>
      <dgm:t>
        <a:bodyPr/>
        <a:lstStyle/>
        <a:p>
          <a:pPr>
            <a:buNone/>
          </a:pPr>
          <a:r>
            <a:rPr lang="es-ES" sz="2000"/>
            <a:t>Defina cómo se utilizarán los datos conectados.</a:t>
          </a:r>
        </a:p>
      </dgm:t>
    </dgm:pt>
    <dgm:pt modelId="{1302C401-493C-45D8-9160-D1469DC08301}" type="parTrans" cxnId="{A95EE897-5C8E-4C85-825F-9FC753F2FAC2}">
      <dgm:prSet/>
      <dgm:spPr/>
      <dgm:t>
        <a:bodyPr/>
        <a:lstStyle/>
        <a:p>
          <a:endParaRPr lang="es-ES" sz="2000"/>
        </a:p>
      </dgm:t>
    </dgm:pt>
    <dgm:pt modelId="{4FFB016B-1845-4667-92C3-CD745B336A0A}" type="sibTrans" cxnId="{A95EE897-5C8E-4C85-825F-9FC753F2FAC2}">
      <dgm:prSet/>
      <dgm:spPr/>
      <dgm:t>
        <a:bodyPr/>
        <a:lstStyle/>
        <a:p>
          <a:endParaRPr lang="es-ES" sz="2000"/>
        </a:p>
      </dgm:t>
    </dgm:pt>
    <dgm:pt modelId="{B893B77E-D0E9-4427-ACEC-0BE5B324F0AB}">
      <dgm:prSet custT="1"/>
      <dgm:spPr/>
      <dgm:t>
        <a:bodyPr/>
        <a:lstStyle/>
        <a:p>
          <a:r>
            <a:rPr lang="es-ES" sz="2000" b="1" dirty="0"/>
            <a:t>6</a:t>
          </a:r>
          <a:endParaRPr lang="es-ES" sz="2000" dirty="0"/>
        </a:p>
      </dgm:t>
    </dgm:pt>
    <dgm:pt modelId="{1FDC0753-A944-4D44-B824-C189308B1F0D}" type="parTrans" cxnId="{9F2F275D-E38E-4AB8-98E8-16546F29B45B}">
      <dgm:prSet/>
      <dgm:spPr/>
      <dgm:t>
        <a:bodyPr/>
        <a:lstStyle/>
        <a:p>
          <a:endParaRPr lang="es-ES" sz="2000"/>
        </a:p>
      </dgm:t>
    </dgm:pt>
    <dgm:pt modelId="{7248983F-28B3-439E-A403-3F74DB1CA0F1}" type="sibTrans" cxnId="{9F2F275D-E38E-4AB8-98E8-16546F29B45B}">
      <dgm:prSet/>
      <dgm:spPr/>
      <dgm:t>
        <a:bodyPr/>
        <a:lstStyle/>
        <a:p>
          <a:endParaRPr lang="es-ES" sz="2000"/>
        </a:p>
      </dgm:t>
    </dgm:pt>
    <dgm:pt modelId="{1F954CC4-2E4B-48D1-A7D2-B4EE5E02BD0E}">
      <dgm:prSet custT="1"/>
      <dgm:spPr/>
      <dgm:t>
        <a:bodyPr/>
        <a:lstStyle/>
        <a:p>
          <a:pPr>
            <a:buNone/>
          </a:pPr>
          <a:r>
            <a:rPr lang="es-ES" sz="2000"/>
            <a:t>Crea vistas y personaliza la apariencia.</a:t>
          </a:r>
        </a:p>
      </dgm:t>
    </dgm:pt>
    <dgm:pt modelId="{195B4E3C-4380-452C-83C6-2CE1F6758C0D}" type="parTrans" cxnId="{D1FBAC39-7829-4483-8A41-B516AB6EA58E}">
      <dgm:prSet/>
      <dgm:spPr/>
      <dgm:t>
        <a:bodyPr/>
        <a:lstStyle/>
        <a:p>
          <a:endParaRPr lang="es-ES" sz="2000"/>
        </a:p>
      </dgm:t>
    </dgm:pt>
    <dgm:pt modelId="{FB8BAC9F-8D65-4C22-9FA8-CF388CF32A2A}" type="sibTrans" cxnId="{D1FBAC39-7829-4483-8A41-B516AB6EA58E}">
      <dgm:prSet/>
      <dgm:spPr/>
      <dgm:t>
        <a:bodyPr/>
        <a:lstStyle/>
        <a:p>
          <a:endParaRPr lang="es-ES" sz="2000"/>
        </a:p>
      </dgm:t>
    </dgm:pt>
    <dgm:pt modelId="{EE2596CB-1044-4449-BEE0-D569667A058E}">
      <dgm:prSet custT="1"/>
      <dgm:spPr/>
      <dgm:t>
        <a:bodyPr/>
        <a:lstStyle/>
        <a:p>
          <a:r>
            <a:rPr lang="es-ES" sz="2000" dirty="0"/>
            <a:t>7</a:t>
          </a:r>
        </a:p>
      </dgm:t>
    </dgm:pt>
    <dgm:pt modelId="{BFBB7C67-1BA5-472E-8526-738C26740111}" type="parTrans" cxnId="{DC58F943-9D9A-474B-94DA-98C90136E8EA}">
      <dgm:prSet/>
      <dgm:spPr/>
      <dgm:t>
        <a:bodyPr/>
        <a:lstStyle/>
        <a:p>
          <a:endParaRPr lang="es-ES" sz="2000"/>
        </a:p>
      </dgm:t>
    </dgm:pt>
    <dgm:pt modelId="{BA1A209A-E458-4010-9EEC-8F0122295678}" type="sibTrans" cxnId="{DC58F943-9D9A-474B-94DA-98C90136E8EA}">
      <dgm:prSet/>
      <dgm:spPr/>
      <dgm:t>
        <a:bodyPr/>
        <a:lstStyle/>
        <a:p>
          <a:endParaRPr lang="es-ES" sz="2000"/>
        </a:p>
      </dgm:t>
    </dgm:pt>
    <dgm:pt modelId="{42E75D6F-5807-484A-8DBE-E813664BE6A2}">
      <dgm:prSet custT="1"/>
      <dgm:spPr/>
      <dgm:t>
        <a:bodyPr/>
        <a:lstStyle/>
        <a:p>
          <a:pPr>
            <a:buNone/>
          </a:pPr>
          <a:r>
            <a:rPr lang="es-ES" sz="2000"/>
            <a:t>Crear bots para ejecutar automatizaciones.</a:t>
          </a:r>
        </a:p>
      </dgm:t>
    </dgm:pt>
    <dgm:pt modelId="{36E9C856-03BD-4791-8366-6B7799918BE2}" type="parTrans" cxnId="{CA8B12C4-809C-4539-9E8F-7616096B59A5}">
      <dgm:prSet/>
      <dgm:spPr/>
      <dgm:t>
        <a:bodyPr/>
        <a:lstStyle/>
        <a:p>
          <a:endParaRPr lang="es-ES" sz="2000"/>
        </a:p>
      </dgm:t>
    </dgm:pt>
    <dgm:pt modelId="{7D11F14B-A228-407A-A98D-E3A86143DD6B}" type="sibTrans" cxnId="{CA8B12C4-809C-4539-9E8F-7616096B59A5}">
      <dgm:prSet/>
      <dgm:spPr/>
      <dgm:t>
        <a:bodyPr/>
        <a:lstStyle/>
        <a:p>
          <a:endParaRPr lang="es-ES" sz="2000"/>
        </a:p>
      </dgm:t>
    </dgm:pt>
    <dgm:pt modelId="{D19FCACD-8CA9-4228-BFCB-7BEAF534E023}">
      <dgm:prSet custT="1"/>
      <dgm:spPr/>
      <dgm:t>
        <a:bodyPr/>
        <a:lstStyle/>
        <a:p>
          <a:pPr>
            <a:buNone/>
          </a:pPr>
          <a:r>
            <a:rPr lang="es-ES" sz="2000" b="0" dirty="0"/>
            <a:t>Prueba, comparte e implementa la aplicación.</a:t>
          </a:r>
        </a:p>
      </dgm:t>
    </dgm:pt>
    <dgm:pt modelId="{CFF8CDF4-C0C3-4E1E-B06D-23D8AD1E8379}" type="parTrans" cxnId="{99E13182-826A-4DB5-91A2-DFF10CC6CC22}">
      <dgm:prSet/>
      <dgm:spPr/>
      <dgm:t>
        <a:bodyPr/>
        <a:lstStyle/>
        <a:p>
          <a:endParaRPr lang="es-ES" sz="2000"/>
        </a:p>
      </dgm:t>
    </dgm:pt>
    <dgm:pt modelId="{54E90B9F-2FE7-40EC-AD5E-08632C632E97}" type="sibTrans" cxnId="{99E13182-826A-4DB5-91A2-DFF10CC6CC22}">
      <dgm:prSet/>
      <dgm:spPr/>
      <dgm:t>
        <a:bodyPr/>
        <a:lstStyle/>
        <a:p>
          <a:endParaRPr lang="es-ES" sz="2000"/>
        </a:p>
      </dgm:t>
    </dgm:pt>
    <dgm:pt modelId="{67F866E2-7359-4E8D-9759-EAB285129F08}" type="pres">
      <dgm:prSet presAssocID="{BA065C18-12F6-45F1-9C18-81ABAF006D5F}" presName="linearFlow" presStyleCnt="0">
        <dgm:presLayoutVars>
          <dgm:dir/>
          <dgm:animLvl val="lvl"/>
          <dgm:resizeHandles val="exact"/>
        </dgm:presLayoutVars>
      </dgm:prSet>
      <dgm:spPr/>
    </dgm:pt>
    <dgm:pt modelId="{ADDED0F4-03D3-4EF9-AB64-C88692DD0CBB}" type="pres">
      <dgm:prSet presAssocID="{AFA21073-CADB-4168-B8FF-3B92533CDF2A}" presName="composite" presStyleCnt="0"/>
      <dgm:spPr/>
    </dgm:pt>
    <dgm:pt modelId="{6855968B-091A-40A9-8185-BAAFFC4E415A}" type="pres">
      <dgm:prSet presAssocID="{AFA21073-CADB-4168-B8FF-3B92533CDF2A}" presName="parentText" presStyleLbl="alignNode1" presStyleIdx="0" presStyleCnt="7">
        <dgm:presLayoutVars>
          <dgm:chMax val="1"/>
          <dgm:bulletEnabled val="1"/>
        </dgm:presLayoutVars>
      </dgm:prSet>
      <dgm:spPr/>
    </dgm:pt>
    <dgm:pt modelId="{84F4D9FA-8172-40FF-9F9E-4A60BAB4F818}" type="pres">
      <dgm:prSet presAssocID="{AFA21073-CADB-4168-B8FF-3B92533CDF2A}" presName="descendantText" presStyleLbl="alignAcc1" presStyleIdx="0" presStyleCnt="7" custLinFactNeighborX="117" custLinFactNeighborY="-26939">
        <dgm:presLayoutVars>
          <dgm:bulletEnabled val="1"/>
        </dgm:presLayoutVars>
      </dgm:prSet>
      <dgm:spPr/>
    </dgm:pt>
    <dgm:pt modelId="{3D070012-9D60-43BE-B6F1-82F1CCD693FF}" type="pres">
      <dgm:prSet presAssocID="{E31816DE-C1D7-43ED-A279-B96DD3A5C5D1}" presName="sp" presStyleCnt="0"/>
      <dgm:spPr/>
    </dgm:pt>
    <dgm:pt modelId="{5CB4CFD1-739C-41A8-8204-EB49F60A0AE1}" type="pres">
      <dgm:prSet presAssocID="{F1DC0B66-176B-4541-8EC7-33FC48DD10FC}" presName="composite" presStyleCnt="0"/>
      <dgm:spPr/>
    </dgm:pt>
    <dgm:pt modelId="{C17BDD43-3791-4BC1-84E1-B73A3A8031C3}" type="pres">
      <dgm:prSet presAssocID="{F1DC0B66-176B-4541-8EC7-33FC48DD10FC}" presName="parentText" presStyleLbl="alignNode1" presStyleIdx="1" presStyleCnt="7">
        <dgm:presLayoutVars>
          <dgm:chMax val="1"/>
          <dgm:bulletEnabled val="1"/>
        </dgm:presLayoutVars>
      </dgm:prSet>
      <dgm:spPr/>
    </dgm:pt>
    <dgm:pt modelId="{C23993E8-FA8A-4271-A9AE-4F73167E39B5}" type="pres">
      <dgm:prSet presAssocID="{F1DC0B66-176B-4541-8EC7-33FC48DD10FC}" presName="descendantText" presStyleLbl="alignAcc1" presStyleIdx="1" presStyleCnt="7">
        <dgm:presLayoutVars>
          <dgm:bulletEnabled val="1"/>
        </dgm:presLayoutVars>
      </dgm:prSet>
      <dgm:spPr/>
    </dgm:pt>
    <dgm:pt modelId="{2F8E6B5A-4072-457C-878B-61BADEF5686A}" type="pres">
      <dgm:prSet presAssocID="{DBA094FF-EADA-4381-B433-4303CED110E5}" presName="sp" presStyleCnt="0"/>
      <dgm:spPr/>
    </dgm:pt>
    <dgm:pt modelId="{EC10BA98-0D57-43EE-9D77-6C5654389C99}" type="pres">
      <dgm:prSet presAssocID="{B6E58EDA-B598-4425-9F64-FB48B4085C77}" presName="composite" presStyleCnt="0"/>
      <dgm:spPr/>
    </dgm:pt>
    <dgm:pt modelId="{F0C55D6E-0298-46B1-A6CA-E0E486E8DC9E}" type="pres">
      <dgm:prSet presAssocID="{B6E58EDA-B598-4425-9F64-FB48B4085C77}" presName="parentText" presStyleLbl="alignNode1" presStyleIdx="2" presStyleCnt="7">
        <dgm:presLayoutVars>
          <dgm:chMax val="1"/>
          <dgm:bulletEnabled val="1"/>
        </dgm:presLayoutVars>
      </dgm:prSet>
      <dgm:spPr/>
    </dgm:pt>
    <dgm:pt modelId="{6E480E8F-3EB4-4AF2-8F1B-F74A5F9796BA}" type="pres">
      <dgm:prSet presAssocID="{B6E58EDA-B598-4425-9F64-FB48B4085C77}" presName="descendantText" presStyleLbl="alignAcc1" presStyleIdx="2" presStyleCnt="7">
        <dgm:presLayoutVars>
          <dgm:bulletEnabled val="1"/>
        </dgm:presLayoutVars>
      </dgm:prSet>
      <dgm:spPr/>
    </dgm:pt>
    <dgm:pt modelId="{DE6917E5-6EE9-4FBF-9A8C-D424BE93B2FD}" type="pres">
      <dgm:prSet presAssocID="{0385706E-AE3E-4C8B-814B-BD76F727A473}" presName="sp" presStyleCnt="0"/>
      <dgm:spPr/>
    </dgm:pt>
    <dgm:pt modelId="{BC5792F3-2281-4933-8A7F-8AE4F7DA21EE}" type="pres">
      <dgm:prSet presAssocID="{2290ED02-C039-450C-8C05-CCB0606D6139}" presName="composite" presStyleCnt="0"/>
      <dgm:spPr/>
    </dgm:pt>
    <dgm:pt modelId="{18D3C59A-E426-41A0-A6FF-C5C7A1F37047}" type="pres">
      <dgm:prSet presAssocID="{2290ED02-C039-450C-8C05-CCB0606D6139}" presName="parentText" presStyleLbl="alignNode1" presStyleIdx="3" presStyleCnt="7">
        <dgm:presLayoutVars>
          <dgm:chMax val="1"/>
          <dgm:bulletEnabled val="1"/>
        </dgm:presLayoutVars>
      </dgm:prSet>
      <dgm:spPr/>
    </dgm:pt>
    <dgm:pt modelId="{4DA57521-64C1-4087-B4E2-1F2E66E5C789}" type="pres">
      <dgm:prSet presAssocID="{2290ED02-C039-450C-8C05-CCB0606D6139}" presName="descendantText" presStyleLbl="alignAcc1" presStyleIdx="3" presStyleCnt="7">
        <dgm:presLayoutVars>
          <dgm:bulletEnabled val="1"/>
        </dgm:presLayoutVars>
      </dgm:prSet>
      <dgm:spPr/>
    </dgm:pt>
    <dgm:pt modelId="{A05D5A3D-CEFE-490D-A04A-707C923D490C}" type="pres">
      <dgm:prSet presAssocID="{D5113CEF-EF85-4F5B-ACD6-A5B146242705}" presName="sp" presStyleCnt="0"/>
      <dgm:spPr/>
    </dgm:pt>
    <dgm:pt modelId="{20C386C4-BB56-47DB-873A-99F0F2424517}" type="pres">
      <dgm:prSet presAssocID="{EE41984F-0395-4623-967E-240F45FFC4AC}" presName="composite" presStyleCnt="0"/>
      <dgm:spPr/>
    </dgm:pt>
    <dgm:pt modelId="{8BCB014B-23EF-4BBB-B03A-98893BC136B7}" type="pres">
      <dgm:prSet presAssocID="{EE41984F-0395-4623-967E-240F45FFC4AC}" presName="parentText" presStyleLbl="alignNode1" presStyleIdx="4" presStyleCnt="7">
        <dgm:presLayoutVars>
          <dgm:chMax val="1"/>
          <dgm:bulletEnabled val="1"/>
        </dgm:presLayoutVars>
      </dgm:prSet>
      <dgm:spPr/>
    </dgm:pt>
    <dgm:pt modelId="{30D49103-E33C-457C-8CA8-3D7485B9EAA1}" type="pres">
      <dgm:prSet presAssocID="{EE41984F-0395-4623-967E-240F45FFC4AC}" presName="descendantText" presStyleLbl="alignAcc1" presStyleIdx="4" presStyleCnt="7">
        <dgm:presLayoutVars>
          <dgm:bulletEnabled val="1"/>
        </dgm:presLayoutVars>
      </dgm:prSet>
      <dgm:spPr/>
    </dgm:pt>
    <dgm:pt modelId="{F728D089-E161-4165-BED1-71C1CA18408B}" type="pres">
      <dgm:prSet presAssocID="{44D9D56F-7800-4BB1-8D1E-26E7A7EDAF5B}" presName="sp" presStyleCnt="0"/>
      <dgm:spPr/>
    </dgm:pt>
    <dgm:pt modelId="{83C0BBAB-9503-483F-B1A9-268E21A93936}" type="pres">
      <dgm:prSet presAssocID="{B893B77E-D0E9-4427-ACEC-0BE5B324F0AB}" presName="composite" presStyleCnt="0"/>
      <dgm:spPr/>
    </dgm:pt>
    <dgm:pt modelId="{E36ED771-F09E-405E-BB5A-90014EF6DF1C}" type="pres">
      <dgm:prSet presAssocID="{B893B77E-D0E9-4427-ACEC-0BE5B324F0AB}" presName="parentText" presStyleLbl="alignNode1" presStyleIdx="5" presStyleCnt="7">
        <dgm:presLayoutVars>
          <dgm:chMax val="1"/>
          <dgm:bulletEnabled val="1"/>
        </dgm:presLayoutVars>
      </dgm:prSet>
      <dgm:spPr/>
    </dgm:pt>
    <dgm:pt modelId="{485489C7-E87B-488B-BB7A-E1899997107C}" type="pres">
      <dgm:prSet presAssocID="{B893B77E-D0E9-4427-ACEC-0BE5B324F0AB}" presName="descendantText" presStyleLbl="alignAcc1" presStyleIdx="5" presStyleCnt="7">
        <dgm:presLayoutVars>
          <dgm:bulletEnabled val="1"/>
        </dgm:presLayoutVars>
      </dgm:prSet>
      <dgm:spPr/>
    </dgm:pt>
    <dgm:pt modelId="{70862188-C956-4366-978D-3CA527908489}" type="pres">
      <dgm:prSet presAssocID="{7248983F-28B3-439E-A403-3F74DB1CA0F1}" presName="sp" presStyleCnt="0"/>
      <dgm:spPr/>
    </dgm:pt>
    <dgm:pt modelId="{15F03384-2B37-4107-8E76-6E853B26AD1A}" type="pres">
      <dgm:prSet presAssocID="{EE2596CB-1044-4449-BEE0-D569667A058E}" presName="composite" presStyleCnt="0"/>
      <dgm:spPr/>
    </dgm:pt>
    <dgm:pt modelId="{46FB4409-531D-4515-8659-E552B402490B}" type="pres">
      <dgm:prSet presAssocID="{EE2596CB-1044-4449-BEE0-D569667A058E}" presName="parentText" presStyleLbl="alignNode1" presStyleIdx="6" presStyleCnt="7">
        <dgm:presLayoutVars>
          <dgm:chMax val="1"/>
          <dgm:bulletEnabled val="1"/>
        </dgm:presLayoutVars>
      </dgm:prSet>
      <dgm:spPr/>
    </dgm:pt>
    <dgm:pt modelId="{F5FC5DCA-18C6-4FB0-A744-3159ABFAACA0}" type="pres">
      <dgm:prSet presAssocID="{EE2596CB-1044-4449-BEE0-D569667A058E}" presName="descendantText" presStyleLbl="alignAcc1" presStyleIdx="6" presStyleCnt="7" custScaleX="100000">
        <dgm:presLayoutVars>
          <dgm:bulletEnabled val="1"/>
        </dgm:presLayoutVars>
      </dgm:prSet>
      <dgm:spPr/>
    </dgm:pt>
  </dgm:ptLst>
  <dgm:cxnLst>
    <dgm:cxn modelId="{DDC3E515-C14E-44CF-A965-1DA3671CDC88}" type="presOf" srcId="{B6E58EDA-B598-4425-9F64-FB48B4085C77}" destId="{F0C55D6E-0298-46B1-A6CA-E0E486E8DC9E}" srcOrd="0" destOrd="0" presId="urn:microsoft.com/office/officeart/2005/8/layout/chevron2"/>
    <dgm:cxn modelId="{070AEF1D-C700-41ED-A36A-9BDABF2FBF14}" type="presOf" srcId="{1F954CC4-2E4B-48D1-A7D2-B4EE5E02BD0E}" destId="{30D49103-E33C-457C-8CA8-3D7485B9EAA1}" srcOrd="0" destOrd="0" presId="urn:microsoft.com/office/officeart/2005/8/layout/chevron2"/>
    <dgm:cxn modelId="{EB713523-5AE3-4D46-9085-F7AA5204D402}" type="presOf" srcId="{B893B77E-D0E9-4427-ACEC-0BE5B324F0AB}" destId="{E36ED771-F09E-405E-BB5A-90014EF6DF1C}" srcOrd="0" destOrd="0" presId="urn:microsoft.com/office/officeart/2005/8/layout/chevron2"/>
    <dgm:cxn modelId="{D1FBAC39-7829-4483-8A41-B516AB6EA58E}" srcId="{EE41984F-0395-4623-967E-240F45FFC4AC}" destId="{1F954CC4-2E4B-48D1-A7D2-B4EE5E02BD0E}" srcOrd="0" destOrd="0" parTransId="{195B4E3C-4380-452C-83C6-2CE1F6758C0D}" sibTransId="{FB8BAC9F-8D65-4C22-9FA8-CF388CF32A2A}"/>
    <dgm:cxn modelId="{F8217440-9C14-471E-BFB5-8162280802B2}" srcId="{BA065C18-12F6-45F1-9C18-81ABAF006D5F}" destId="{EE41984F-0395-4623-967E-240F45FFC4AC}" srcOrd="4" destOrd="0" parTransId="{56B3B42D-4B67-4ACA-9A95-8FF86F34EE7F}" sibTransId="{44D9D56F-7800-4BB1-8D1E-26E7A7EDAF5B}"/>
    <dgm:cxn modelId="{9F2F275D-E38E-4AB8-98E8-16546F29B45B}" srcId="{BA065C18-12F6-45F1-9C18-81ABAF006D5F}" destId="{B893B77E-D0E9-4427-ACEC-0BE5B324F0AB}" srcOrd="5" destOrd="0" parTransId="{1FDC0753-A944-4D44-B824-C189308B1F0D}" sibTransId="{7248983F-28B3-439E-A403-3F74DB1CA0F1}"/>
    <dgm:cxn modelId="{DC58F943-9D9A-474B-94DA-98C90136E8EA}" srcId="{BA065C18-12F6-45F1-9C18-81ABAF006D5F}" destId="{EE2596CB-1044-4449-BEE0-D569667A058E}" srcOrd="6" destOrd="0" parTransId="{BFBB7C67-1BA5-472E-8526-738C26740111}" sibTransId="{BA1A209A-E458-4010-9EEC-8F0122295678}"/>
    <dgm:cxn modelId="{6604FE6A-D964-42A1-AE0E-CED2823C4B05}" type="presOf" srcId="{5A3C2CA9-24B9-4DA7-9DAB-CF782C62C250}" destId="{84F4D9FA-8172-40FF-9F9E-4A60BAB4F818}" srcOrd="0" destOrd="0" presId="urn:microsoft.com/office/officeart/2005/8/layout/chevron2"/>
    <dgm:cxn modelId="{9A01536E-F9B5-4385-8547-8649110F13B7}" srcId="{F1DC0B66-176B-4541-8EC7-33FC48DD10FC}" destId="{8A235FF0-BF03-4999-9FAF-5DFBD0583F03}" srcOrd="0" destOrd="0" parTransId="{D744078C-1FAC-491A-A59D-CA5793346F58}" sibTransId="{3CF3D8A9-1A40-4569-9919-DCD53A9080A2}"/>
    <dgm:cxn modelId="{3D2B3974-C45B-426D-B1C8-51369863898D}" type="presOf" srcId="{EE41984F-0395-4623-967E-240F45FFC4AC}" destId="{8BCB014B-23EF-4BBB-B03A-98893BC136B7}" srcOrd="0" destOrd="0" presId="urn:microsoft.com/office/officeart/2005/8/layout/chevron2"/>
    <dgm:cxn modelId="{DCB61956-5F08-43B7-8CEE-CF016A3B11DF}" srcId="{BA065C18-12F6-45F1-9C18-81ABAF006D5F}" destId="{AFA21073-CADB-4168-B8FF-3B92533CDF2A}" srcOrd="0" destOrd="0" parTransId="{23436961-6DFF-469C-A16B-4A764EB6EC37}" sibTransId="{E31816DE-C1D7-43ED-A279-B96DD3A5C5D1}"/>
    <dgm:cxn modelId="{5FBF7A79-0CBB-4CF1-A359-A15B6B73016D}" type="presOf" srcId="{D19FCACD-8CA9-4228-BFCB-7BEAF534E023}" destId="{F5FC5DCA-18C6-4FB0-A744-3159ABFAACA0}" srcOrd="0" destOrd="0" presId="urn:microsoft.com/office/officeart/2005/8/layout/chevron2"/>
    <dgm:cxn modelId="{99E13182-826A-4DB5-91A2-DFF10CC6CC22}" srcId="{EE2596CB-1044-4449-BEE0-D569667A058E}" destId="{D19FCACD-8CA9-4228-BFCB-7BEAF534E023}" srcOrd="0" destOrd="0" parTransId="{CFF8CDF4-C0C3-4E1E-B06D-23D8AD1E8379}" sibTransId="{54E90B9F-2FE7-40EC-AD5E-08632C632E97}"/>
    <dgm:cxn modelId="{DB916895-A321-44A6-9FB4-EBFCDD9E9945}" srcId="{B6E58EDA-B598-4425-9F64-FB48B4085C77}" destId="{62BE5D49-B2C8-4E43-B4F3-6670148E4CAC}" srcOrd="0" destOrd="0" parTransId="{59AF400E-AB03-49A4-B827-500C68B6BCC3}" sibTransId="{E572A148-08D3-4847-875F-481F7B700BE1}"/>
    <dgm:cxn modelId="{6E689696-9F2C-4779-9FA5-55E0BACA7F0B}" srcId="{BA065C18-12F6-45F1-9C18-81ABAF006D5F}" destId="{F1DC0B66-176B-4541-8EC7-33FC48DD10FC}" srcOrd="1" destOrd="0" parTransId="{D15D8B61-C40C-4007-A70A-D13F2CA9A300}" sibTransId="{DBA094FF-EADA-4381-B433-4303CED110E5}"/>
    <dgm:cxn modelId="{A95EE897-5C8E-4C85-825F-9FC753F2FAC2}" srcId="{2290ED02-C039-450C-8C05-CCB0606D6139}" destId="{BB6BDA41-B365-442D-BF79-25D7DD268BB1}" srcOrd="0" destOrd="0" parTransId="{1302C401-493C-45D8-9160-D1469DC08301}" sibTransId="{4FFB016B-1845-4667-92C3-CD745B336A0A}"/>
    <dgm:cxn modelId="{5211D89B-04DF-41B1-B52C-4CDA91DFF7C6}" type="presOf" srcId="{42E75D6F-5807-484A-8DBE-E813664BE6A2}" destId="{485489C7-E87B-488B-BB7A-E1899997107C}" srcOrd="0" destOrd="0" presId="urn:microsoft.com/office/officeart/2005/8/layout/chevron2"/>
    <dgm:cxn modelId="{E2F7D5A7-00A6-41C5-8FCD-75DE2880BF4F}" type="presOf" srcId="{EE2596CB-1044-4449-BEE0-D569667A058E}" destId="{46FB4409-531D-4515-8659-E552B402490B}" srcOrd="0" destOrd="0" presId="urn:microsoft.com/office/officeart/2005/8/layout/chevron2"/>
    <dgm:cxn modelId="{149709A8-BDA2-425C-9B2D-17CCA9984E75}" type="presOf" srcId="{62BE5D49-B2C8-4E43-B4F3-6670148E4CAC}" destId="{6E480E8F-3EB4-4AF2-8F1B-F74A5F9796BA}" srcOrd="0" destOrd="0" presId="urn:microsoft.com/office/officeart/2005/8/layout/chevron2"/>
    <dgm:cxn modelId="{E4B304AB-68A9-4A7D-AEF4-5E4B48792E62}" type="presOf" srcId="{BB6BDA41-B365-442D-BF79-25D7DD268BB1}" destId="{4DA57521-64C1-4087-B4E2-1F2E66E5C789}" srcOrd="0" destOrd="0" presId="urn:microsoft.com/office/officeart/2005/8/layout/chevron2"/>
    <dgm:cxn modelId="{2A4A48AC-C75D-446F-88D4-7B71FC996604}" srcId="{AFA21073-CADB-4168-B8FF-3B92533CDF2A}" destId="{5A3C2CA9-24B9-4DA7-9DAB-CF782C62C250}" srcOrd="0" destOrd="0" parTransId="{396BC20D-78D8-4D17-AD42-6B149993B19F}" sibTransId="{B15BD2D1-7B34-443F-B442-0B9B694FBAE4}"/>
    <dgm:cxn modelId="{4285EFAD-8FF9-41EB-8CDF-49D715E26C65}" type="presOf" srcId="{8A235FF0-BF03-4999-9FAF-5DFBD0583F03}" destId="{C23993E8-FA8A-4271-A9AE-4F73167E39B5}" srcOrd="0" destOrd="0" presId="urn:microsoft.com/office/officeart/2005/8/layout/chevron2"/>
    <dgm:cxn modelId="{CA8B12C4-809C-4539-9E8F-7616096B59A5}" srcId="{B893B77E-D0E9-4427-ACEC-0BE5B324F0AB}" destId="{42E75D6F-5807-484A-8DBE-E813664BE6A2}" srcOrd="0" destOrd="0" parTransId="{36E9C856-03BD-4791-8366-6B7799918BE2}" sibTransId="{7D11F14B-A228-407A-A98D-E3A86143DD6B}"/>
    <dgm:cxn modelId="{1553E0C4-FD86-4A76-97E1-CF3A8F50E4EE}" srcId="{BA065C18-12F6-45F1-9C18-81ABAF006D5F}" destId="{B6E58EDA-B598-4425-9F64-FB48B4085C77}" srcOrd="2" destOrd="0" parTransId="{6791229A-7E25-4B9E-B1CE-E08532F0FEBC}" sibTransId="{0385706E-AE3E-4C8B-814B-BD76F727A473}"/>
    <dgm:cxn modelId="{89B61DCC-992A-4625-A308-0B00BBDAAF23}" type="presOf" srcId="{F1DC0B66-176B-4541-8EC7-33FC48DD10FC}" destId="{C17BDD43-3791-4BC1-84E1-B73A3A8031C3}" srcOrd="0" destOrd="0" presId="urn:microsoft.com/office/officeart/2005/8/layout/chevron2"/>
    <dgm:cxn modelId="{7CF9F7E1-6072-454A-A0E4-819947C665B9}" srcId="{BA065C18-12F6-45F1-9C18-81ABAF006D5F}" destId="{2290ED02-C039-450C-8C05-CCB0606D6139}" srcOrd="3" destOrd="0" parTransId="{1FF53299-B3F0-4B76-9D59-11B47DFF9CA8}" sibTransId="{D5113CEF-EF85-4F5B-ACD6-A5B146242705}"/>
    <dgm:cxn modelId="{597A37F4-801C-4A93-8792-69FD923F74E4}" type="presOf" srcId="{AFA21073-CADB-4168-B8FF-3B92533CDF2A}" destId="{6855968B-091A-40A9-8185-BAAFFC4E415A}" srcOrd="0" destOrd="0" presId="urn:microsoft.com/office/officeart/2005/8/layout/chevron2"/>
    <dgm:cxn modelId="{693469F4-6C1C-4014-A639-E35C77173B7D}" type="presOf" srcId="{2290ED02-C039-450C-8C05-CCB0606D6139}" destId="{18D3C59A-E426-41A0-A6FF-C5C7A1F37047}" srcOrd="0" destOrd="0" presId="urn:microsoft.com/office/officeart/2005/8/layout/chevron2"/>
    <dgm:cxn modelId="{A93658F7-3B1E-4A6A-817C-8A27D429CCA1}" type="presOf" srcId="{BA065C18-12F6-45F1-9C18-81ABAF006D5F}" destId="{67F866E2-7359-4E8D-9759-EAB285129F08}" srcOrd="0" destOrd="0" presId="urn:microsoft.com/office/officeart/2005/8/layout/chevron2"/>
    <dgm:cxn modelId="{6B81546B-794A-4BA5-A44F-711533A5A7FB}" type="presParOf" srcId="{67F866E2-7359-4E8D-9759-EAB285129F08}" destId="{ADDED0F4-03D3-4EF9-AB64-C88692DD0CBB}" srcOrd="0" destOrd="0" presId="urn:microsoft.com/office/officeart/2005/8/layout/chevron2"/>
    <dgm:cxn modelId="{0EBE1150-B98E-40FC-A350-F186C1BB85FB}" type="presParOf" srcId="{ADDED0F4-03D3-4EF9-AB64-C88692DD0CBB}" destId="{6855968B-091A-40A9-8185-BAAFFC4E415A}" srcOrd="0" destOrd="0" presId="urn:microsoft.com/office/officeart/2005/8/layout/chevron2"/>
    <dgm:cxn modelId="{36185B61-FF98-4FCD-969A-26A95D056DA6}" type="presParOf" srcId="{ADDED0F4-03D3-4EF9-AB64-C88692DD0CBB}" destId="{84F4D9FA-8172-40FF-9F9E-4A60BAB4F818}" srcOrd="1" destOrd="0" presId="urn:microsoft.com/office/officeart/2005/8/layout/chevron2"/>
    <dgm:cxn modelId="{34652D71-0826-4CEE-A237-DA078486B54F}" type="presParOf" srcId="{67F866E2-7359-4E8D-9759-EAB285129F08}" destId="{3D070012-9D60-43BE-B6F1-82F1CCD693FF}" srcOrd="1" destOrd="0" presId="urn:microsoft.com/office/officeart/2005/8/layout/chevron2"/>
    <dgm:cxn modelId="{EBA1D8D9-7CCD-44DB-B53E-3182B6E17CD6}" type="presParOf" srcId="{67F866E2-7359-4E8D-9759-EAB285129F08}" destId="{5CB4CFD1-739C-41A8-8204-EB49F60A0AE1}" srcOrd="2" destOrd="0" presId="urn:microsoft.com/office/officeart/2005/8/layout/chevron2"/>
    <dgm:cxn modelId="{98DCFBD5-BF05-4FD3-8760-0CABC376D6D7}" type="presParOf" srcId="{5CB4CFD1-739C-41A8-8204-EB49F60A0AE1}" destId="{C17BDD43-3791-4BC1-84E1-B73A3A8031C3}" srcOrd="0" destOrd="0" presId="urn:microsoft.com/office/officeart/2005/8/layout/chevron2"/>
    <dgm:cxn modelId="{C61DDBE5-567B-4452-9CCC-60C3B378FF9E}" type="presParOf" srcId="{5CB4CFD1-739C-41A8-8204-EB49F60A0AE1}" destId="{C23993E8-FA8A-4271-A9AE-4F73167E39B5}" srcOrd="1" destOrd="0" presId="urn:microsoft.com/office/officeart/2005/8/layout/chevron2"/>
    <dgm:cxn modelId="{4814A031-F125-4D57-B82B-D6727FA31A59}" type="presParOf" srcId="{67F866E2-7359-4E8D-9759-EAB285129F08}" destId="{2F8E6B5A-4072-457C-878B-61BADEF5686A}" srcOrd="3" destOrd="0" presId="urn:microsoft.com/office/officeart/2005/8/layout/chevron2"/>
    <dgm:cxn modelId="{73446BAA-F667-491C-A72E-6352C07DCB0A}" type="presParOf" srcId="{67F866E2-7359-4E8D-9759-EAB285129F08}" destId="{EC10BA98-0D57-43EE-9D77-6C5654389C99}" srcOrd="4" destOrd="0" presId="urn:microsoft.com/office/officeart/2005/8/layout/chevron2"/>
    <dgm:cxn modelId="{E5C34074-6F89-48D9-91D1-82A9080E841C}" type="presParOf" srcId="{EC10BA98-0D57-43EE-9D77-6C5654389C99}" destId="{F0C55D6E-0298-46B1-A6CA-E0E486E8DC9E}" srcOrd="0" destOrd="0" presId="urn:microsoft.com/office/officeart/2005/8/layout/chevron2"/>
    <dgm:cxn modelId="{97177697-078B-4F5F-B470-7D55906CD92B}" type="presParOf" srcId="{EC10BA98-0D57-43EE-9D77-6C5654389C99}" destId="{6E480E8F-3EB4-4AF2-8F1B-F74A5F9796BA}" srcOrd="1" destOrd="0" presId="urn:microsoft.com/office/officeart/2005/8/layout/chevron2"/>
    <dgm:cxn modelId="{A5E3264E-F722-4EC1-951B-FEC33E971089}" type="presParOf" srcId="{67F866E2-7359-4E8D-9759-EAB285129F08}" destId="{DE6917E5-6EE9-4FBF-9A8C-D424BE93B2FD}" srcOrd="5" destOrd="0" presId="urn:microsoft.com/office/officeart/2005/8/layout/chevron2"/>
    <dgm:cxn modelId="{C1E2316B-E60D-429C-A6B4-9DE5E7F33B82}" type="presParOf" srcId="{67F866E2-7359-4E8D-9759-EAB285129F08}" destId="{BC5792F3-2281-4933-8A7F-8AE4F7DA21EE}" srcOrd="6" destOrd="0" presId="urn:microsoft.com/office/officeart/2005/8/layout/chevron2"/>
    <dgm:cxn modelId="{BD4E1D0D-C0CE-4B55-BC8F-EF4E2A5B6D19}" type="presParOf" srcId="{BC5792F3-2281-4933-8A7F-8AE4F7DA21EE}" destId="{18D3C59A-E426-41A0-A6FF-C5C7A1F37047}" srcOrd="0" destOrd="0" presId="urn:microsoft.com/office/officeart/2005/8/layout/chevron2"/>
    <dgm:cxn modelId="{6BB94360-CA34-4FEA-9637-E691E06B2114}" type="presParOf" srcId="{BC5792F3-2281-4933-8A7F-8AE4F7DA21EE}" destId="{4DA57521-64C1-4087-B4E2-1F2E66E5C789}" srcOrd="1" destOrd="0" presId="urn:microsoft.com/office/officeart/2005/8/layout/chevron2"/>
    <dgm:cxn modelId="{09537A9E-6544-4E63-AD0D-60DCEDB02F6D}" type="presParOf" srcId="{67F866E2-7359-4E8D-9759-EAB285129F08}" destId="{A05D5A3D-CEFE-490D-A04A-707C923D490C}" srcOrd="7" destOrd="0" presId="urn:microsoft.com/office/officeart/2005/8/layout/chevron2"/>
    <dgm:cxn modelId="{7A9A0A84-7E29-4E44-8AA3-59310CC04E27}" type="presParOf" srcId="{67F866E2-7359-4E8D-9759-EAB285129F08}" destId="{20C386C4-BB56-47DB-873A-99F0F2424517}" srcOrd="8" destOrd="0" presId="urn:microsoft.com/office/officeart/2005/8/layout/chevron2"/>
    <dgm:cxn modelId="{F02B991C-9A9B-408A-87A0-837DD622732A}" type="presParOf" srcId="{20C386C4-BB56-47DB-873A-99F0F2424517}" destId="{8BCB014B-23EF-4BBB-B03A-98893BC136B7}" srcOrd="0" destOrd="0" presId="urn:microsoft.com/office/officeart/2005/8/layout/chevron2"/>
    <dgm:cxn modelId="{E4DD6C60-D4EA-4369-93DE-C6A327F1BA11}" type="presParOf" srcId="{20C386C4-BB56-47DB-873A-99F0F2424517}" destId="{30D49103-E33C-457C-8CA8-3D7485B9EAA1}" srcOrd="1" destOrd="0" presId="urn:microsoft.com/office/officeart/2005/8/layout/chevron2"/>
    <dgm:cxn modelId="{C443F0B6-91B8-40A7-9D12-D9090987A8A2}" type="presParOf" srcId="{67F866E2-7359-4E8D-9759-EAB285129F08}" destId="{F728D089-E161-4165-BED1-71C1CA18408B}" srcOrd="9" destOrd="0" presId="urn:microsoft.com/office/officeart/2005/8/layout/chevron2"/>
    <dgm:cxn modelId="{7DE6E6D8-95D5-44C8-A163-4AB2931241AE}" type="presParOf" srcId="{67F866E2-7359-4E8D-9759-EAB285129F08}" destId="{83C0BBAB-9503-483F-B1A9-268E21A93936}" srcOrd="10" destOrd="0" presId="urn:microsoft.com/office/officeart/2005/8/layout/chevron2"/>
    <dgm:cxn modelId="{0C5D9EA6-9BE6-49F6-A549-D9EA28ABCD76}" type="presParOf" srcId="{83C0BBAB-9503-483F-B1A9-268E21A93936}" destId="{E36ED771-F09E-405E-BB5A-90014EF6DF1C}" srcOrd="0" destOrd="0" presId="urn:microsoft.com/office/officeart/2005/8/layout/chevron2"/>
    <dgm:cxn modelId="{F5CDD19C-4E1D-4270-BCEE-2989058642F3}" type="presParOf" srcId="{83C0BBAB-9503-483F-B1A9-268E21A93936}" destId="{485489C7-E87B-488B-BB7A-E1899997107C}" srcOrd="1" destOrd="0" presId="urn:microsoft.com/office/officeart/2005/8/layout/chevron2"/>
    <dgm:cxn modelId="{92E4DE1D-51FA-424C-ABBE-7ED7ABDD086D}" type="presParOf" srcId="{67F866E2-7359-4E8D-9759-EAB285129F08}" destId="{70862188-C956-4366-978D-3CA527908489}" srcOrd="11" destOrd="0" presId="urn:microsoft.com/office/officeart/2005/8/layout/chevron2"/>
    <dgm:cxn modelId="{EB353568-5BAD-4DE2-B538-78637FC06664}" type="presParOf" srcId="{67F866E2-7359-4E8D-9759-EAB285129F08}" destId="{15F03384-2B37-4107-8E76-6E853B26AD1A}" srcOrd="12" destOrd="0" presId="urn:microsoft.com/office/officeart/2005/8/layout/chevron2"/>
    <dgm:cxn modelId="{9B962C5E-7F24-46A5-B105-BBBD89C417D4}" type="presParOf" srcId="{15F03384-2B37-4107-8E76-6E853B26AD1A}" destId="{46FB4409-531D-4515-8659-E552B402490B}" srcOrd="0" destOrd="0" presId="urn:microsoft.com/office/officeart/2005/8/layout/chevron2"/>
    <dgm:cxn modelId="{991F8993-09CD-4E8D-96A9-DB74710A1739}" type="presParOf" srcId="{15F03384-2B37-4107-8E76-6E853B26AD1A}" destId="{F5FC5DCA-18C6-4FB0-A744-3159ABFAACA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55968B-091A-40A9-8185-BAAFFC4E415A}">
      <dsp:nvSpPr>
        <dsp:cNvPr id="0" name=""/>
        <dsp:cNvSpPr/>
      </dsp:nvSpPr>
      <dsp:spPr>
        <a:xfrm rot="5400000">
          <a:off x="-116697" y="122680"/>
          <a:ext cx="777982" cy="544587"/>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O" sz="2000" kern="1200" dirty="0"/>
            <a:t>1</a:t>
          </a:r>
          <a:endParaRPr lang="es-ES" sz="2000" kern="1200" dirty="0"/>
        </a:p>
      </dsp:txBody>
      <dsp:txXfrm rot="-5400000">
        <a:off x="1" y="278277"/>
        <a:ext cx="544587" cy="233395"/>
      </dsp:txXfrm>
    </dsp:sp>
    <dsp:sp modelId="{84F4D9FA-8172-40FF-9F9E-4A60BAB4F818}">
      <dsp:nvSpPr>
        <dsp:cNvPr id="0" name=""/>
        <dsp:cNvSpPr/>
      </dsp:nvSpPr>
      <dsp:spPr>
        <a:xfrm rot="5400000">
          <a:off x="3496918" y="-2952330"/>
          <a:ext cx="505954" cy="641061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dirty="0"/>
            <a:t>Preparar los datos.</a:t>
          </a:r>
        </a:p>
      </dsp:txBody>
      <dsp:txXfrm rot="-5400000">
        <a:off x="544588" y="24699"/>
        <a:ext cx="6385916" cy="456556"/>
      </dsp:txXfrm>
    </dsp:sp>
    <dsp:sp modelId="{C17BDD43-3791-4BC1-84E1-B73A3A8031C3}">
      <dsp:nvSpPr>
        <dsp:cNvPr id="0" name=""/>
        <dsp:cNvSpPr/>
      </dsp:nvSpPr>
      <dsp:spPr>
        <a:xfrm rot="5400000">
          <a:off x="-116697" y="816522"/>
          <a:ext cx="777982" cy="544587"/>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O" sz="2000" kern="1200" dirty="0"/>
            <a:t>2</a:t>
          </a:r>
          <a:endParaRPr lang="es-ES" sz="2000" kern="1200" dirty="0"/>
        </a:p>
      </dsp:txBody>
      <dsp:txXfrm rot="-5400000">
        <a:off x="1" y="972119"/>
        <a:ext cx="544587" cy="233395"/>
      </dsp:txXfrm>
    </dsp:sp>
    <dsp:sp modelId="{C23993E8-FA8A-4271-A9AE-4F73167E39B5}">
      <dsp:nvSpPr>
        <dsp:cNvPr id="0" name=""/>
        <dsp:cNvSpPr/>
      </dsp:nvSpPr>
      <dsp:spPr>
        <a:xfrm rot="5400000">
          <a:off x="3497051" y="-2252638"/>
          <a:ext cx="505688" cy="641061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dirty="0"/>
            <a:t>Conecte sus datos a </a:t>
          </a:r>
          <a:r>
            <a:rPr lang="es-ES" sz="2000" kern="1200" dirty="0" err="1"/>
            <a:t>AppSheet</a:t>
          </a:r>
          <a:r>
            <a:rPr lang="es-ES" sz="2000" kern="1200" dirty="0"/>
            <a:t>.</a:t>
          </a:r>
        </a:p>
      </dsp:txBody>
      <dsp:txXfrm rot="-5400000">
        <a:off x="544588" y="724511"/>
        <a:ext cx="6385929" cy="456316"/>
      </dsp:txXfrm>
    </dsp:sp>
    <dsp:sp modelId="{F0C55D6E-0298-46B1-A6CA-E0E486E8DC9E}">
      <dsp:nvSpPr>
        <dsp:cNvPr id="0" name=""/>
        <dsp:cNvSpPr/>
      </dsp:nvSpPr>
      <dsp:spPr>
        <a:xfrm rot="5400000">
          <a:off x="-116697" y="1510363"/>
          <a:ext cx="777982" cy="544587"/>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O" sz="2000" kern="1200" dirty="0"/>
            <a:t>3</a:t>
          </a:r>
          <a:endParaRPr lang="es-ES" sz="2000" kern="1200" dirty="0"/>
        </a:p>
      </dsp:txBody>
      <dsp:txXfrm rot="-5400000">
        <a:off x="1" y="1665960"/>
        <a:ext cx="544587" cy="233395"/>
      </dsp:txXfrm>
    </dsp:sp>
    <dsp:sp modelId="{6E480E8F-3EB4-4AF2-8F1B-F74A5F9796BA}">
      <dsp:nvSpPr>
        <dsp:cNvPr id="0" name=""/>
        <dsp:cNvSpPr/>
      </dsp:nvSpPr>
      <dsp:spPr>
        <a:xfrm rot="5400000">
          <a:off x="3497051" y="-1558796"/>
          <a:ext cx="505688" cy="641061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dirty="0"/>
            <a:t>Familiarícese con el Editor de </a:t>
          </a:r>
          <a:r>
            <a:rPr lang="es-ES" sz="2000" kern="1200" dirty="0" err="1"/>
            <a:t>AppSheet</a:t>
          </a:r>
          <a:r>
            <a:rPr lang="es-ES" sz="2000" kern="1200" dirty="0"/>
            <a:t>.</a:t>
          </a:r>
        </a:p>
      </dsp:txBody>
      <dsp:txXfrm rot="-5400000">
        <a:off x="544588" y="1418353"/>
        <a:ext cx="6385929" cy="456316"/>
      </dsp:txXfrm>
    </dsp:sp>
    <dsp:sp modelId="{18D3C59A-E426-41A0-A6FF-C5C7A1F37047}">
      <dsp:nvSpPr>
        <dsp:cNvPr id="0" name=""/>
        <dsp:cNvSpPr/>
      </dsp:nvSpPr>
      <dsp:spPr>
        <a:xfrm rot="5400000">
          <a:off x="-116697" y="2204205"/>
          <a:ext cx="777982" cy="544587"/>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O" sz="2000" kern="1200" dirty="0"/>
            <a:t>4</a:t>
          </a:r>
          <a:endParaRPr lang="es-ES" sz="2000" kern="1200" dirty="0"/>
        </a:p>
      </dsp:txBody>
      <dsp:txXfrm rot="-5400000">
        <a:off x="1" y="2359802"/>
        <a:ext cx="544587" cy="233395"/>
      </dsp:txXfrm>
    </dsp:sp>
    <dsp:sp modelId="{4DA57521-64C1-4087-B4E2-1F2E66E5C789}">
      <dsp:nvSpPr>
        <dsp:cNvPr id="0" name=""/>
        <dsp:cNvSpPr/>
      </dsp:nvSpPr>
      <dsp:spPr>
        <a:xfrm rot="5400000">
          <a:off x="3497051" y="-864955"/>
          <a:ext cx="505688" cy="641061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a:t>Defina cómo se utilizarán los datos conectados.</a:t>
          </a:r>
        </a:p>
      </dsp:txBody>
      <dsp:txXfrm rot="-5400000">
        <a:off x="544588" y="2112194"/>
        <a:ext cx="6385929" cy="456316"/>
      </dsp:txXfrm>
    </dsp:sp>
    <dsp:sp modelId="{8BCB014B-23EF-4BBB-B03A-98893BC136B7}">
      <dsp:nvSpPr>
        <dsp:cNvPr id="0" name=""/>
        <dsp:cNvSpPr/>
      </dsp:nvSpPr>
      <dsp:spPr>
        <a:xfrm rot="5400000">
          <a:off x="-116697" y="2898047"/>
          <a:ext cx="777982" cy="544587"/>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b="1" kern="1200" dirty="0"/>
            <a:t>5</a:t>
          </a:r>
          <a:endParaRPr lang="es-ES" sz="2000" kern="1200" dirty="0"/>
        </a:p>
      </dsp:txBody>
      <dsp:txXfrm rot="-5400000">
        <a:off x="1" y="3053644"/>
        <a:ext cx="544587" cy="233395"/>
      </dsp:txXfrm>
    </dsp:sp>
    <dsp:sp modelId="{30D49103-E33C-457C-8CA8-3D7485B9EAA1}">
      <dsp:nvSpPr>
        <dsp:cNvPr id="0" name=""/>
        <dsp:cNvSpPr/>
      </dsp:nvSpPr>
      <dsp:spPr>
        <a:xfrm rot="5400000">
          <a:off x="3497051" y="-171113"/>
          <a:ext cx="505688" cy="641061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a:t>Crea vistas y personaliza la apariencia.</a:t>
          </a:r>
        </a:p>
      </dsp:txBody>
      <dsp:txXfrm rot="-5400000">
        <a:off x="544588" y="2806036"/>
        <a:ext cx="6385929" cy="456316"/>
      </dsp:txXfrm>
    </dsp:sp>
    <dsp:sp modelId="{E36ED771-F09E-405E-BB5A-90014EF6DF1C}">
      <dsp:nvSpPr>
        <dsp:cNvPr id="0" name=""/>
        <dsp:cNvSpPr/>
      </dsp:nvSpPr>
      <dsp:spPr>
        <a:xfrm rot="5400000">
          <a:off x="-116697" y="3591888"/>
          <a:ext cx="777982" cy="544587"/>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b="1" kern="1200" dirty="0"/>
            <a:t>6</a:t>
          </a:r>
          <a:endParaRPr lang="es-ES" sz="2000" kern="1200" dirty="0"/>
        </a:p>
      </dsp:txBody>
      <dsp:txXfrm rot="-5400000">
        <a:off x="1" y="3747485"/>
        <a:ext cx="544587" cy="233395"/>
      </dsp:txXfrm>
    </dsp:sp>
    <dsp:sp modelId="{485489C7-E87B-488B-BB7A-E1899997107C}">
      <dsp:nvSpPr>
        <dsp:cNvPr id="0" name=""/>
        <dsp:cNvSpPr/>
      </dsp:nvSpPr>
      <dsp:spPr>
        <a:xfrm rot="5400000">
          <a:off x="3497051" y="522728"/>
          <a:ext cx="505688" cy="641061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kern="1200"/>
            <a:t>Crear bots para ejecutar automatizaciones.</a:t>
          </a:r>
        </a:p>
      </dsp:txBody>
      <dsp:txXfrm rot="-5400000">
        <a:off x="544588" y="3499877"/>
        <a:ext cx="6385929" cy="456316"/>
      </dsp:txXfrm>
    </dsp:sp>
    <dsp:sp modelId="{46FB4409-531D-4515-8659-E552B402490B}">
      <dsp:nvSpPr>
        <dsp:cNvPr id="0" name=""/>
        <dsp:cNvSpPr/>
      </dsp:nvSpPr>
      <dsp:spPr>
        <a:xfrm rot="5400000">
          <a:off x="-116697" y="4285730"/>
          <a:ext cx="777982" cy="544587"/>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ES" sz="2000" kern="1200" dirty="0"/>
            <a:t>7</a:t>
          </a:r>
        </a:p>
      </dsp:txBody>
      <dsp:txXfrm rot="-5400000">
        <a:off x="1" y="4441327"/>
        <a:ext cx="544587" cy="233395"/>
      </dsp:txXfrm>
    </dsp:sp>
    <dsp:sp modelId="{F5FC5DCA-18C6-4FB0-A744-3159ABFAACA0}">
      <dsp:nvSpPr>
        <dsp:cNvPr id="0" name=""/>
        <dsp:cNvSpPr/>
      </dsp:nvSpPr>
      <dsp:spPr>
        <a:xfrm rot="5400000">
          <a:off x="3497051" y="1216569"/>
          <a:ext cx="505688" cy="6410615"/>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None/>
          </a:pPr>
          <a:r>
            <a:rPr lang="es-ES" sz="2000" b="0" kern="1200" dirty="0"/>
            <a:t>Prueba, comparte e implementa la aplicación.</a:t>
          </a:r>
        </a:p>
      </dsp:txBody>
      <dsp:txXfrm rot="-5400000">
        <a:off x="544588" y="4193718"/>
        <a:ext cx="6385929" cy="4563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47ABA-D0F3-4CF3-9200-CC734B4A85C4}" type="datetimeFigureOut">
              <a:rPr lang="es-ES" smtClean="0"/>
              <a:t>03/05/2024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EC3AC-7C0B-4143-8B1A-76871E3E5EE8}" type="slidenum">
              <a:rPr lang="es-ES" smtClean="0"/>
              <a:t>‹Nº›</a:t>
            </a:fld>
            <a:endParaRPr lang="es-ES"/>
          </a:p>
        </p:txBody>
      </p:sp>
    </p:spTree>
    <p:extLst>
      <p:ext uri="{BB962C8B-B14F-4D97-AF65-F5344CB8AC3E}">
        <p14:creationId xmlns:p14="http://schemas.microsoft.com/office/powerpoint/2010/main" val="63975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err="1">
                <a:solidFill>
                  <a:srgbClr val="5F6368"/>
                </a:solidFill>
                <a:effectLst/>
                <a:highlight>
                  <a:srgbClr val="FFFFFF"/>
                </a:highlight>
                <a:latin typeface="Google Sans"/>
              </a:rPr>
              <a:t>AppSheet</a:t>
            </a:r>
            <a:r>
              <a:rPr lang="es-ES" b="0" i="0" dirty="0">
                <a:solidFill>
                  <a:srgbClr val="5F6368"/>
                </a:solidFill>
                <a:effectLst/>
                <a:highlight>
                  <a:srgbClr val="FFFFFF"/>
                </a:highlight>
                <a:latin typeface="Google Sans"/>
              </a:rPr>
              <a:t> ayuda a crear aplicaciones y automatizaciones potentes que aumentan la productividad de los procesos. Además, no requiere codificación para usarlo.</a:t>
            </a:r>
            <a:endParaRPr lang="es-ES" dirty="0"/>
          </a:p>
        </p:txBody>
      </p:sp>
      <p:sp>
        <p:nvSpPr>
          <p:cNvPr id="4" name="Marcador de número de diapositiva 3"/>
          <p:cNvSpPr>
            <a:spLocks noGrp="1"/>
          </p:cNvSpPr>
          <p:nvPr>
            <p:ph type="sldNum" sz="quarter" idx="5"/>
          </p:nvPr>
        </p:nvSpPr>
        <p:spPr/>
        <p:txBody>
          <a:bodyPr/>
          <a:lstStyle/>
          <a:p>
            <a:fld id="{5C0EC3AC-7C0B-4143-8B1A-76871E3E5EE8}" type="slidenum">
              <a:rPr lang="es-ES" smtClean="0"/>
              <a:t>1</a:t>
            </a:fld>
            <a:endParaRPr lang="es-ES"/>
          </a:p>
        </p:txBody>
      </p:sp>
    </p:spTree>
    <p:extLst>
      <p:ext uri="{BB962C8B-B14F-4D97-AF65-F5344CB8AC3E}">
        <p14:creationId xmlns:p14="http://schemas.microsoft.com/office/powerpoint/2010/main" val="126717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None/>
            </a:pPr>
            <a:r>
              <a:rPr lang="es-ES" b="0" i="0" dirty="0">
                <a:solidFill>
                  <a:srgbClr val="5F6368"/>
                </a:solidFill>
                <a:effectLst/>
                <a:highlight>
                  <a:srgbClr val="FFFFFF"/>
                </a:highlight>
                <a:latin typeface="Google Sans Text"/>
              </a:rPr>
              <a:t>Aprovecha Gemini, su colaborador de IA, para que la creación y el uso de aplicaciones sean más eficientes y efectivos:</a:t>
            </a:r>
          </a:p>
          <a:p>
            <a:pPr algn="l">
              <a:buFont typeface="Arial" panose="020B0604020202020204" pitchFamily="34" charset="0"/>
              <a:buChar char="•"/>
            </a:pPr>
            <a:r>
              <a:rPr lang="es-ES" b="0" i="0" dirty="0">
                <a:solidFill>
                  <a:srgbClr val="5F6368"/>
                </a:solidFill>
                <a:effectLst/>
                <a:highlight>
                  <a:srgbClr val="FFFFFF"/>
                </a:highlight>
                <a:latin typeface="Google Sans Text"/>
              </a:rPr>
              <a:t> Pasa de la idea a la aplicación en cuestión de minutos con el uso de Gemini..</a:t>
            </a:r>
          </a:p>
          <a:p>
            <a:pPr algn="l">
              <a:buFont typeface="Arial" panose="020B0604020202020204" pitchFamily="34" charset="0"/>
              <a:buChar char="•"/>
            </a:pPr>
            <a:r>
              <a:rPr lang="es-ES" b="0" i="0" dirty="0">
                <a:solidFill>
                  <a:srgbClr val="5F6368"/>
                </a:solidFill>
                <a:effectLst/>
                <a:highlight>
                  <a:srgbClr val="FFFFFF"/>
                </a:highlight>
                <a:latin typeface="Google Sans Text"/>
              </a:rPr>
              <a:t> Simplemente describe lo que quiere que haga la aplicación y deja que Gemini haga el trabajo.</a:t>
            </a:r>
          </a:p>
          <a:p>
            <a:pPr algn="l">
              <a:buFont typeface="Arial" panose="020B0604020202020204" pitchFamily="34" charset="0"/>
              <a:buChar char="•"/>
            </a:pPr>
            <a:r>
              <a:rPr lang="es-ES" b="0" i="0" dirty="0">
                <a:solidFill>
                  <a:srgbClr val="5F6368"/>
                </a:solidFill>
                <a:effectLst/>
                <a:highlight>
                  <a:srgbClr val="FFFFFF"/>
                </a:highlight>
                <a:latin typeface="Google Sans Text"/>
              </a:rPr>
              <a:t> Incorpore IA en sus aplicaciones para hacerlas más inteligentes y fáciles de usar.</a:t>
            </a:r>
          </a:p>
          <a:p>
            <a:endParaRPr lang="es-ES" dirty="0"/>
          </a:p>
        </p:txBody>
      </p:sp>
      <p:sp>
        <p:nvSpPr>
          <p:cNvPr id="4" name="Marcador de número de diapositiva 3"/>
          <p:cNvSpPr>
            <a:spLocks noGrp="1"/>
          </p:cNvSpPr>
          <p:nvPr>
            <p:ph type="sldNum" sz="quarter" idx="5"/>
          </p:nvPr>
        </p:nvSpPr>
        <p:spPr/>
        <p:txBody>
          <a:bodyPr/>
          <a:lstStyle/>
          <a:p>
            <a:fld id="{5C0EC3AC-7C0B-4143-8B1A-76871E3E5EE8}" type="slidenum">
              <a:rPr lang="es-ES" smtClean="0"/>
              <a:t>2</a:t>
            </a:fld>
            <a:endParaRPr lang="es-ES"/>
          </a:p>
        </p:txBody>
      </p:sp>
    </p:spTree>
    <p:extLst>
      <p:ext uri="{BB962C8B-B14F-4D97-AF65-F5344CB8AC3E}">
        <p14:creationId xmlns:p14="http://schemas.microsoft.com/office/powerpoint/2010/main" val="2629200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dirty="0">
                <a:solidFill>
                  <a:srgbClr val="5F6368"/>
                </a:solidFill>
                <a:effectLst/>
                <a:highlight>
                  <a:srgbClr val="FFFFFF"/>
                </a:highlight>
                <a:latin typeface="Google Sans Text"/>
              </a:rPr>
              <a:t>Crea rápidamente aplicaciones potentes adaptadas a las necesidades:</a:t>
            </a:r>
          </a:p>
          <a:p>
            <a:pPr algn="l">
              <a:buFont typeface="Arial" panose="020B0604020202020204" pitchFamily="34" charset="0"/>
              <a:buChar char="•"/>
            </a:pPr>
            <a:r>
              <a:rPr lang="es-ES" b="0" i="0" dirty="0">
                <a:solidFill>
                  <a:srgbClr val="5F6368"/>
                </a:solidFill>
                <a:effectLst/>
                <a:highlight>
                  <a:srgbClr val="FFFFFF"/>
                </a:highlight>
                <a:latin typeface="Google Sans Text"/>
              </a:rPr>
              <a:t> Crea aplicaciones para Google Chat y publícalas con un solo clic.</a:t>
            </a:r>
          </a:p>
          <a:p>
            <a:pPr algn="l">
              <a:buFont typeface="Arial" panose="020B0604020202020204" pitchFamily="34" charset="0"/>
              <a:buChar char="•"/>
            </a:pPr>
            <a:r>
              <a:rPr lang="es-ES" b="0" i="0" dirty="0">
                <a:solidFill>
                  <a:srgbClr val="5F6368"/>
                </a:solidFill>
                <a:effectLst/>
                <a:highlight>
                  <a:srgbClr val="FFFFFF"/>
                </a:highlight>
                <a:latin typeface="Google Sans Text"/>
              </a:rPr>
              <a:t> Capture datos enriquecidos mediante formularios, códigos de barras, ubicaciones, firmas y formato de foto.</a:t>
            </a:r>
          </a:p>
          <a:p>
            <a:pPr algn="l">
              <a:buFont typeface="Arial" panose="020B0604020202020204" pitchFamily="34" charset="0"/>
              <a:buChar char="•"/>
            </a:pPr>
            <a:r>
              <a:rPr lang="es-ES" b="0" i="0" dirty="0">
                <a:solidFill>
                  <a:srgbClr val="5F6368"/>
                </a:solidFill>
                <a:effectLst/>
                <a:highlight>
                  <a:srgbClr val="FFFFFF"/>
                </a:highlight>
                <a:latin typeface="Google Sans Text"/>
              </a:rPr>
              <a:t> Almacene sus datos en la base de datos integrada de </a:t>
            </a:r>
            <a:r>
              <a:rPr lang="es-ES" b="0" i="0" dirty="0" err="1">
                <a:solidFill>
                  <a:srgbClr val="5F6368"/>
                </a:solidFill>
                <a:effectLst/>
                <a:highlight>
                  <a:srgbClr val="FFFFFF"/>
                </a:highlight>
                <a:latin typeface="Google Sans Text"/>
              </a:rPr>
              <a:t>AppSheet</a:t>
            </a:r>
            <a:r>
              <a:rPr lang="es-ES" b="0" i="0" dirty="0">
                <a:solidFill>
                  <a:srgbClr val="5F6368"/>
                </a:solidFill>
                <a:effectLst/>
                <a:highlight>
                  <a:srgbClr val="FFFFFF"/>
                </a:highlight>
                <a:latin typeface="Google Sans Text"/>
              </a:rPr>
              <a:t>.</a:t>
            </a:r>
          </a:p>
          <a:p>
            <a:pPr algn="l">
              <a:buFont typeface="Arial" panose="020B0604020202020204" pitchFamily="34" charset="0"/>
              <a:buChar char="•"/>
            </a:pPr>
            <a:r>
              <a:rPr lang="es-ES" b="0" i="0" dirty="0">
                <a:solidFill>
                  <a:srgbClr val="5F6368"/>
                </a:solidFill>
                <a:effectLst/>
                <a:highlight>
                  <a:srgbClr val="FFFFFF"/>
                </a:highlight>
                <a:latin typeface="Google Sans Text"/>
              </a:rPr>
              <a:t> Personaliza las características, el diseño, la seguridad y la marca.</a:t>
            </a:r>
          </a:p>
          <a:p>
            <a:pPr algn="l">
              <a:buFont typeface="Arial" panose="020B0604020202020204" pitchFamily="34" charset="0"/>
              <a:buChar char="•"/>
            </a:pPr>
            <a:r>
              <a:rPr lang="es-ES" b="0" i="0" dirty="0">
                <a:solidFill>
                  <a:srgbClr val="5F6368"/>
                </a:solidFill>
                <a:effectLst/>
                <a:highlight>
                  <a:srgbClr val="FFFFFF"/>
                </a:highlight>
                <a:latin typeface="Google Sans Text"/>
              </a:rPr>
              <a:t> Inserta aplicaciones e información críticas en Google </a:t>
            </a:r>
            <a:r>
              <a:rPr lang="es-ES" b="0" i="0" dirty="0" err="1">
                <a:solidFill>
                  <a:srgbClr val="5F6368"/>
                </a:solidFill>
                <a:effectLst/>
                <a:highlight>
                  <a:srgbClr val="FFFFFF"/>
                </a:highlight>
                <a:latin typeface="Google Sans Text"/>
              </a:rPr>
              <a:t>Docs</a:t>
            </a:r>
            <a:r>
              <a:rPr lang="es-ES" b="0" i="0" dirty="0">
                <a:solidFill>
                  <a:srgbClr val="5F6368"/>
                </a:solidFill>
                <a:effectLst/>
                <a:highlight>
                  <a:srgbClr val="FFFFFF"/>
                </a:highlight>
                <a:latin typeface="Google Sans Text"/>
              </a:rPr>
              <a:t> con chips inteligentes.</a:t>
            </a:r>
          </a:p>
          <a:p>
            <a:endParaRPr lang="es-ES" dirty="0"/>
          </a:p>
        </p:txBody>
      </p:sp>
      <p:sp>
        <p:nvSpPr>
          <p:cNvPr id="4" name="Marcador de número de diapositiva 3"/>
          <p:cNvSpPr>
            <a:spLocks noGrp="1"/>
          </p:cNvSpPr>
          <p:nvPr>
            <p:ph type="sldNum" sz="quarter" idx="5"/>
          </p:nvPr>
        </p:nvSpPr>
        <p:spPr/>
        <p:txBody>
          <a:bodyPr/>
          <a:lstStyle/>
          <a:p>
            <a:fld id="{5C0EC3AC-7C0B-4143-8B1A-76871E3E5EE8}" type="slidenum">
              <a:rPr lang="es-ES" smtClean="0"/>
              <a:t>3</a:t>
            </a:fld>
            <a:endParaRPr lang="es-ES"/>
          </a:p>
        </p:txBody>
      </p:sp>
    </p:spTree>
    <p:extLst>
      <p:ext uri="{BB962C8B-B14F-4D97-AF65-F5344CB8AC3E}">
        <p14:creationId xmlns:p14="http://schemas.microsoft.com/office/powerpoint/2010/main" val="1090344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dirty="0">
                <a:solidFill>
                  <a:srgbClr val="5F6368"/>
                </a:solidFill>
                <a:effectLst/>
                <a:highlight>
                  <a:srgbClr val="FFFFFF"/>
                </a:highlight>
                <a:latin typeface="Google Sans Text"/>
              </a:rPr>
              <a:t>Automatiza las tareas manuales y acelera el trabajo:</a:t>
            </a:r>
          </a:p>
          <a:p>
            <a:pPr algn="l">
              <a:buFont typeface="Arial" panose="020B0604020202020204" pitchFamily="34" charset="0"/>
              <a:buChar char="•"/>
            </a:pPr>
            <a:r>
              <a:rPr lang="es-ES" b="0" i="0" dirty="0">
                <a:solidFill>
                  <a:srgbClr val="5F6368"/>
                </a:solidFill>
                <a:effectLst/>
                <a:highlight>
                  <a:srgbClr val="FFFFFF"/>
                </a:highlight>
                <a:latin typeface="Google Sans Text"/>
              </a:rPr>
              <a:t> Envíe y automatice notificaciones por correo electrónico, SMS y notificaciones </a:t>
            </a:r>
            <a:r>
              <a:rPr lang="es-ES" b="0" i="0" dirty="0" err="1">
                <a:solidFill>
                  <a:srgbClr val="5F6368"/>
                </a:solidFill>
                <a:effectLst/>
                <a:highlight>
                  <a:srgbClr val="FFFFFF"/>
                </a:highlight>
                <a:latin typeface="Google Sans Text"/>
              </a:rPr>
              <a:t>push</a:t>
            </a:r>
            <a:r>
              <a:rPr lang="es-ES" b="0" i="0" dirty="0">
                <a:solidFill>
                  <a:srgbClr val="5F6368"/>
                </a:solidFill>
                <a:effectLst/>
                <a:highlight>
                  <a:srgbClr val="FFFFFF"/>
                </a:highlight>
                <a:latin typeface="Google Sans Text"/>
              </a:rPr>
              <a:t>.</a:t>
            </a:r>
          </a:p>
          <a:p>
            <a:pPr algn="l">
              <a:buFont typeface="Arial" panose="020B0604020202020204" pitchFamily="34" charset="0"/>
              <a:buChar char="•"/>
            </a:pPr>
            <a:r>
              <a:rPr lang="es-ES" b="0" i="0" dirty="0">
                <a:solidFill>
                  <a:srgbClr val="5F6368"/>
                </a:solidFill>
                <a:effectLst/>
                <a:highlight>
                  <a:srgbClr val="FFFFFF"/>
                </a:highlight>
                <a:latin typeface="Google Sans Text"/>
              </a:rPr>
              <a:t> Cree una lógica de flujo de trabajo con desencadenadores, condiciones y bifurcaciones.</a:t>
            </a:r>
          </a:p>
          <a:p>
            <a:pPr algn="l">
              <a:buFont typeface="Arial" panose="020B0604020202020204" pitchFamily="34" charset="0"/>
              <a:buChar char="•"/>
            </a:pPr>
            <a:r>
              <a:rPr lang="es-ES" b="0" i="0" dirty="0">
                <a:solidFill>
                  <a:srgbClr val="5F6368"/>
                </a:solidFill>
                <a:effectLst/>
                <a:highlight>
                  <a:srgbClr val="FFFFFF"/>
                </a:highlight>
                <a:latin typeface="Google Sans Text"/>
              </a:rPr>
              <a:t> Incorpore la IA y el aprendizaje automático, incluido el procesamiento inteligente de documentos y el reconocimiento óptico de caracteres.</a:t>
            </a:r>
          </a:p>
          <a:p>
            <a:pPr algn="l">
              <a:buFont typeface="Arial" panose="020B0604020202020204" pitchFamily="34" charset="0"/>
              <a:buChar char="•"/>
            </a:pPr>
            <a:r>
              <a:rPr lang="es-ES" b="0" i="0" dirty="0">
                <a:solidFill>
                  <a:srgbClr val="5F6368"/>
                </a:solidFill>
                <a:effectLst/>
                <a:highlight>
                  <a:srgbClr val="FFFFFF"/>
                </a:highlight>
                <a:latin typeface="Google Sans Text"/>
              </a:rPr>
              <a:t> Llamar y procesar respuestas desde funciones conectadas de Google Apps Script.</a:t>
            </a:r>
          </a:p>
        </p:txBody>
      </p:sp>
      <p:sp>
        <p:nvSpPr>
          <p:cNvPr id="4" name="Marcador de número de diapositiva 3"/>
          <p:cNvSpPr>
            <a:spLocks noGrp="1"/>
          </p:cNvSpPr>
          <p:nvPr>
            <p:ph type="sldNum" sz="quarter" idx="5"/>
          </p:nvPr>
        </p:nvSpPr>
        <p:spPr/>
        <p:txBody>
          <a:bodyPr/>
          <a:lstStyle/>
          <a:p>
            <a:fld id="{5C0EC3AC-7C0B-4143-8B1A-76871E3E5EE8}" type="slidenum">
              <a:rPr lang="es-ES" smtClean="0"/>
              <a:t>4</a:t>
            </a:fld>
            <a:endParaRPr lang="es-ES"/>
          </a:p>
        </p:txBody>
      </p:sp>
    </p:spTree>
    <p:extLst>
      <p:ext uri="{BB962C8B-B14F-4D97-AF65-F5344CB8AC3E}">
        <p14:creationId xmlns:p14="http://schemas.microsoft.com/office/powerpoint/2010/main" val="1658801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dirty="0">
                <a:solidFill>
                  <a:srgbClr val="5F6368"/>
                </a:solidFill>
                <a:effectLst/>
                <a:highlight>
                  <a:srgbClr val="FFFFFF"/>
                </a:highlight>
                <a:latin typeface="Google Sans Text"/>
              </a:rPr>
              <a:t>Conecta los datos y software en una única plataforma que también está totalmente integrada con Google </a:t>
            </a:r>
            <a:r>
              <a:rPr lang="es-ES" b="0" dirty="0" err="1">
                <a:solidFill>
                  <a:srgbClr val="5F6368"/>
                </a:solidFill>
                <a:effectLst/>
                <a:highlight>
                  <a:srgbClr val="FFFFFF"/>
                </a:highlight>
                <a:latin typeface="Google Sans Text"/>
              </a:rPr>
              <a:t>Workspace</a:t>
            </a:r>
            <a:r>
              <a:rPr lang="es-ES" b="0" dirty="0">
                <a:solidFill>
                  <a:srgbClr val="5F6368"/>
                </a:solidFill>
                <a:effectLst/>
                <a:highlight>
                  <a:srgbClr val="FFFFFF"/>
                </a:highlight>
                <a:latin typeface="Google Sans Text"/>
              </a:rPr>
              <a:t>:</a:t>
            </a:r>
          </a:p>
          <a:p>
            <a:pPr algn="l">
              <a:buFont typeface="Arial" panose="020B0604020202020204" pitchFamily="34" charset="0"/>
              <a:buChar char="•"/>
            </a:pPr>
            <a:r>
              <a:rPr lang="es-ES" b="0" i="0" dirty="0">
                <a:solidFill>
                  <a:srgbClr val="5F6368"/>
                </a:solidFill>
                <a:effectLst/>
                <a:highlight>
                  <a:srgbClr val="FFFFFF"/>
                </a:highlight>
                <a:latin typeface="Google Sans Text"/>
              </a:rPr>
              <a:t> Integración con Google </a:t>
            </a:r>
            <a:r>
              <a:rPr lang="es-ES" b="0" i="0" dirty="0" err="1">
                <a:solidFill>
                  <a:srgbClr val="5F6368"/>
                </a:solidFill>
                <a:effectLst/>
                <a:highlight>
                  <a:srgbClr val="FFFFFF"/>
                </a:highlight>
                <a:latin typeface="Google Sans Text"/>
              </a:rPr>
              <a:t>Workspace</a:t>
            </a:r>
            <a:r>
              <a:rPr lang="es-ES" b="0" i="0" dirty="0">
                <a:solidFill>
                  <a:srgbClr val="5F6368"/>
                </a:solidFill>
                <a:effectLst/>
                <a:highlight>
                  <a:srgbClr val="FFFFFF"/>
                </a:highlight>
                <a:latin typeface="Google Sans Text"/>
              </a:rPr>
              <a:t> a través de las integraciones de Gmail, Hojas de cálculo de Google, Apps Script y Chat.</a:t>
            </a:r>
          </a:p>
          <a:p>
            <a:pPr algn="l">
              <a:buFont typeface="Arial" panose="020B0604020202020204" pitchFamily="34" charset="0"/>
              <a:buChar char="•"/>
            </a:pPr>
            <a:r>
              <a:rPr lang="es-ES" b="0" i="0" dirty="0">
                <a:solidFill>
                  <a:srgbClr val="5F6368"/>
                </a:solidFill>
                <a:effectLst/>
                <a:highlight>
                  <a:srgbClr val="FFFFFF"/>
                </a:highlight>
                <a:latin typeface="Google Sans Text"/>
              </a:rPr>
              <a:t> Conéctate a aplicaciones de terceros como Office 365, Dropbox y Salesforce.</a:t>
            </a:r>
          </a:p>
          <a:p>
            <a:pPr algn="l">
              <a:buFont typeface="Arial" panose="020B0604020202020204" pitchFamily="34" charset="0"/>
              <a:buChar char="•"/>
            </a:pPr>
            <a:r>
              <a:rPr lang="es-ES" b="0" i="0" dirty="0">
                <a:solidFill>
                  <a:srgbClr val="5F6368"/>
                </a:solidFill>
                <a:effectLst/>
                <a:highlight>
                  <a:srgbClr val="FFFFFF"/>
                </a:highlight>
                <a:latin typeface="Google Sans Text"/>
              </a:rPr>
              <a:t> Personaliza las funciones, la experiencia de usuario, la seguridad y la marca.</a:t>
            </a:r>
          </a:p>
          <a:p>
            <a:pPr algn="l">
              <a:buFont typeface="Arial" panose="020B0604020202020204" pitchFamily="34" charset="0"/>
              <a:buChar char="•"/>
            </a:pPr>
            <a:r>
              <a:rPr lang="es-ES" b="0" i="0" dirty="0">
                <a:solidFill>
                  <a:srgbClr val="5F6368"/>
                </a:solidFill>
                <a:effectLst/>
                <a:highlight>
                  <a:srgbClr val="FFFFFF"/>
                </a:highlight>
                <a:latin typeface="Google Sans Text"/>
              </a:rPr>
              <a:t> Integración con Big </a:t>
            </a:r>
            <a:r>
              <a:rPr lang="es-ES" b="0" i="0" dirty="0" err="1">
                <a:solidFill>
                  <a:srgbClr val="5F6368"/>
                </a:solidFill>
                <a:effectLst/>
                <a:highlight>
                  <a:srgbClr val="FFFFFF"/>
                </a:highlight>
                <a:latin typeface="Google Sans Text"/>
              </a:rPr>
              <a:t>Query</a:t>
            </a:r>
            <a:r>
              <a:rPr lang="es-ES" b="0" i="0" dirty="0">
                <a:solidFill>
                  <a:srgbClr val="5F6368"/>
                </a:solidFill>
                <a:effectLst/>
                <a:highlight>
                  <a:srgbClr val="FFFFFF"/>
                </a:highlight>
                <a:latin typeface="Google Sans Text"/>
              </a:rPr>
              <a:t>, bases de datos SQL, </a:t>
            </a:r>
            <a:r>
              <a:rPr lang="es-ES" b="0" i="0" dirty="0" err="1">
                <a:solidFill>
                  <a:srgbClr val="5F6368"/>
                </a:solidFill>
                <a:effectLst/>
                <a:highlight>
                  <a:srgbClr val="FFFFFF"/>
                </a:highlight>
                <a:latin typeface="Google Sans Text"/>
              </a:rPr>
              <a:t>Apigee</a:t>
            </a:r>
            <a:r>
              <a:rPr lang="es-ES" b="0" i="0" dirty="0">
                <a:solidFill>
                  <a:srgbClr val="5F6368"/>
                </a:solidFill>
                <a:effectLst/>
                <a:highlight>
                  <a:srgbClr val="FFFFFF"/>
                </a:highlight>
                <a:latin typeface="Google Sans Text"/>
              </a:rPr>
              <a:t>, API REST y </a:t>
            </a:r>
            <a:r>
              <a:rPr lang="es-ES" b="0" i="0" dirty="0" err="1">
                <a:solidFill>
                  <a:srgbClr val="5F6368"/>
                </a:solidFill>
                <a:effectLst/>
                <a:highlight>
                  <a:srgbClr val="FFFFFF"/>
                </a:highlight>
                <a:latin typeface="Google Sans Text"/>
              </a:rPr>
              <a:t>Odata</a:t>
            </a:r>
            <a:r>
              <a:rPr lang="es-ES" b="0" i="0" dirty="0">
                <a:solidFill>
                  <a:srgbClr val="5F6368"/>
                </a:solidFill>
                <a:effectLst/>
                <a:highlight>
                  <a:srgbClr val="FFFFFF"/>
                </a:highlight>
                <a:latin typeface="Google Sans Text"/>
              </a:rPr>
              <a:t>.</a:t>
            </a:r>
          </a:p>
          <a:p>
            <a:endParaRPr lang="es-ES" dirty="0"/>
          </a:p>
        </p:txBody>
      </p:sp>
      <p:sp>
        <p:nvSpPr>
          <p:cNvPr id="4" name="Marcador de número de diapositiva 3"/>
          <p:cNvSpPr>
            <a:spLocks noGrp="1"/>
          </p:cNvSpPr>
          <p:nvPr>
            <p:ph type="sldNum" sz="quarter" idx="5"/>
          </p:nvPr>
        </p:nvSpPr>
        <p:spPr/>
        <p:txBody>
          <a:bodyPr/>
          <a:lstStyle/>
          <a:p>
            <a:fld id="{5C0EC3AC-7C0B-4143-8B1A-76871E3E5EE8}" type="slidenum">
              <a:rPr lang="es-ES" smtClean="0"/>
              <a:t>5</a:t>
            </a:fld>
            <a:endParaRPr lang="es-ES"/>
          </a:p>
        </p:txBody>
      </p:sp>
    </p:spTree>
    <p:extLst>
      <p:ext uri="{BB962C8B-B14F-4D97-AF65-F5344CB8AC3E}">
        <p14:creationId xmlns:p14="http://schemas.microsoft.com/office/powerpoint/2010/main" val="17695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ES" b="0" dirty="0">
                <a:solidFill>
                  <a:srgbClr val="5F6368"/>
                </a:solidFill>
                <a:effectLst/>
                <a:highlight>
                  <a:srgbClr val="FFFFFF"/>
                </a:highlight>
                <a:latin typeface="Google Sans Text"/>
              </a:rPr>
              <a:t>Administre desarrolladores y usuarios y gobierne las aplicaciones y los datos de toda la organización:</a:t>
            </a:r>
          </a:p>
          <a:p>
            <a:pPr algn="l">
              <a:buFont typeface="Arial" panose="020B0604020202020204" pitchFamily="34" charset="0"/>
              <a:buChar char="•"/>
            </a:pPr>
            <a:r>
              <a:rPr lang="es-ES" b="0" i="0" dirty="0">
                <a:solidFill>
                  <a:srgbClr val="5F6368"/>
                </a:solidFill>
                <a:effectLst/>
                <a:highlight>
                  <a:srgbClr val="FFFFFF"/>
                </a:highlight>
                <a:latin typeface="Google Sans Text"/>
              </a:rPr>
              <a:t> Seleccione de una amplia biblioteca de directivas de gobernanza de aplicaciones o cree las suyas propias.</a:t>
            </a:r>
          </a:p>
          <a:p>
            <a:pPr algn="l">
              <a:buFont typeface="Arial" panose="020B0604020202020204" pitchFamily="34" charset="0"/>
              <a:buChar char="•"/>
            </a:pPr>
            <a:r>
              <a:rPr lang="es-ES" b="0" i="0" dirty="0">
                <a:solidFill>
                  <a:srgbClr val="5F6368"/>
                </a:solidFill>
                <a:effectLst/>
                <a:highlight>
                  <a:srgbClr val="FFFFFF"/>
                </a:highlight>
                <a:latin typeface="Google Sans Text"/>
              </a:rPr>
              <a:t> Gestionar equipos en una organización.</a:t>
            </a:r>
          </a:p>
          <a:p>
            <a:pPr algn="l">
              <a:buFont typeface="Arial" panose="020B0604020202020204" pitchFamily="34" charset="0"/>
              <a:buChar char="•"/>
            </a:pPr>
            <a:r>
              <a:rPr lang="es-ES" b="0" i="0" dirty="0">
                <a:solidFill>
                  <a:srgbClr val="5F6368"/>
                </a:solidFill>
                <a:effectLst/>
                <a:highlight>
                  <a:srgbClr val="FFFFFF"/>
                </a:highlight>
                <a:latin typeface="Google Sans Text"/>
              </a:rPr>
              <a:t> Establezca barreras de seguridad y gane visibilidad con una verdadera plataforma de desarrollo sin código.</a:t>
            </a:r>
          </a:p>
          <a:p>
            <a:pPr algn="l">
              <a:buFont typeface="Arial" panose="020B0604020202020204" pitchFamily="34" charset="0"/>
              <a:buChar char="•"/>
            </a:pPr>
            <a:r>
              <a:rPr lang="es-ES" b="0" i="0" dirty="0">
                <a:solidFill>
                  <a:srgbClr val="5F6368"/>
                </a:solidFill>
                <a:effectLst/>
                <a:highlight>
                  <a:srgbClr val="FFFFFF"/>
                </a:highlight>
                <a:latin typeface="Google Sans Text"/>
              </a:rPr>
              <a:t> Controles de seguridad, cifrado y verificación integrados en todas partes con un enfoque Zero Trust.</a:t>
            </a:r>
          </a:p>
          <a:p>
            <a:pPr algn="l">
              <a:buFont typeface="Arial" panose="020B0604020202020204" pitchFamily="34" charset="0"/>
              <a:buChar char="•"/>
            </a:pPr>
            <a:r>
              <a:rPr lang="es-ES" b="0" i="0" dirty="0">
                <a:solidFill>
                  <a:srgbClr val="5F6368"/>
                </a:solidFill>
                <a:effectLst/>
                <a:highlight>
                  <a:srgbClr val="FFFFFF"/>
                </a:highlight>
                <a:latin typeface="Google Sans Text"/>
              </a:rPr>
              <a:t> Los datos que las empresas, las escuelas y las agencias gubernamentales introducen en </a:t>
            </a:r>
            <a:r>
              <a:rPr lang="es-ES" b="0" i="0" dirty="0" err="1">
                <a:solidFill>
                  <a:srgbClr val="5F6368"/>
                </a:solidFill>
                <a:effectLst/>
                <a:highlight>
                  <a:srgbClr val="FFFFFF"/>
                </a:highlight>
                <a:latin typeface="Google Sans Text"/>
              </a:rPr>
              <a:t>AppSheet</a:t>
            </a:r>
            <a:r>
              <a:rPr lang="es-ES" b="0" i="0" dirty="0">
                <a:solidFill>
                  <a:srgbClr val="5F6368"/>
                </a:solidFill>
                <a:effectLst/>
                <a:highlight>
                  <a:srgbClr val="FFFFFF"/>
                </a:highlight>
                <a:latin typeface="Google Sans Text"/>
              </a:rPr>
              <a:t> no son controlados ni administrados por </a:t>
            </a:r>
            <a:r>
              <a:rPr lang="es-ES" b="0" i="0" dirty="0" err="1">
                <a:solidFill>
                  <a:srgbClr val="5F6368"/>
                </a:solidFill>
                <a:effectLst/>
                <a:highlight>
                  <a:srgbClr val="FFFFFF"/>
                </a:highlight>
                <a:latin typeface="Google Sans Text"/>
              </a:rPr>
              <a:t>AppSheet</a:t>
            </a:r>
            <a:r>
              <a:rPr lang="es-ES" b="0" i="0" dirty="0">
                <a:solidFill>
                  <a:srgbClr val="5F6368"/>
                </a:solidFill>
                <a:effectLst/>
                <a:highlight>
                  <a:srgbClr val="FFFFFF"/>
                </a:highlight>
                <a:latin typeface="Google Sans Text"/>
              </a:rPr>
              <a:t>: usted conserva el control total.</a:t>
            </a:r>
          </a:p>
        </p:txBody>
      </p:sp>
      <p:sp>
        <p:nvSpPr>
          <p:cNvPr id="4" name="Marcador de número de diapositiva 3"/>
          <p:cNvSpPr>
            <a:spLocks noGrp="1"/>
          </p:cNvSpPr>
          <p:nvPr>
            <p:ph type="sldNum" sz="quarter" idx="5"/>
          </p:nvPr>
        </p:nvSpPr>
        <p:spPr/>
        <p:txBody>
          <a:bodyPr/>
          <a:lstStyle/>
          <a:p>
            <a:fld id="{5C0EC3AC-7C0B-4143-8B1A-76871E3E5EE8}" type="slidenum">
              <a:rPr lang="es-ES" smtClean="0"/>
              <a:t>6</a:t>
            </a:fld>
            <a:endParaRPr lang="es-ES"/>
          </a:p>
        </p:txBody>
      </p:sp>
    </p:spTree>
    <p:extLst>
      <p:ext uri="{BB962C8B-B14F-4D97-AF65-F5344CB8AC3E}">
        <p14:creationId xmlns:p14="http://schemas.microsoft.com/office/powerpoint/2010/main" val="204697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800" b="1" i="0" u="none" strike="noStrike" dirty="0">
                <a:solidFill>
                  <a:srgbClr val="FFFFFF"/>
                </a:solidFill>
                <a:effectLst/>
                <a:highlight>
                  <a:srgbClr val="104861"/>
                </a:highlight>
                <a:latin typeface="Arial" panose="020B0604020202020204" pitchFamily="34" charset="0"/>
              </a:rPr>
              <a:t>Entorno de prueba: </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Explorar sus aplicaciones con hasta 10 usuarios, utilizando funciones de cualquier plan.</a:t>
            </a:r>
            <a:r>
              <a:rPr lang="es-ES" dirty="0"/>
              <a:t> </a:t>
            </a:r>
          </a:p>
          <a:p>
            <a:pPr marL="0" indent="0">
              <a:buFont typeface="Arial" panose="020B0604020202020204" pitchFamily="34" charset="0"/>
              <a:buNone/>
            </a:pPr>
            <a:r>
              <a:rPr lang="es-ES" sz="1800" b="1" i="0" u="none" strike="noStrike" dirty="0">
                <a:solidFill>
                  <a:srgbClr val="FFFFFF"/>
                </a:solidFill>
                <a:effectLst/>
                <a:highlight>
                  <a:srgbClr val="104861"/>
                </a:highlight>
                <a:latin typeface="Arial" panose="020B0604020202020204" pitchFamily="34" charset="0"/>
              </a:rPr>
              <a:t>Starter:</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Funciones básicas de aplicación y automatización.</a:t>
            </a:r>
            <a:r>
              <a:rPr lang="es-ES" dirty="0"/>
              <a:t> </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Conéctese a hojas de cálculo y proveedores de almacenamiento de archivos en la nube.</a:t>
            </a:r>
            <a:r>
              <a:rPr lang="es-ES" dirty="0"/>
              <a:t> </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Base de datos de </a:t>
            </a:r>
            <a:r>
              <a:rPr lang="es-ES" sz="1800" b="0" i="0" u="none" strike="noStrike" dirty="0" err="1">
                <a:solidFill>
                  <a:srgbClr val="000000"/>
                </a:solidFill>
                <a:effectLst/>
                <a:latin typeface="Aptos Narrow" panose="020B0004020202020204" pitchFamily="34" charset="0"/>
              </a:rPr>
              <a:t>AppSheet</a:t>
            </a:r>
            <a:r>
              <a:rPr lang="es-ES" sz="1800" b="0" i="0" u="none" strike="noStrike" dirty="0">
                <a:solidFill>
                  <a:srgbClr val="000000"/>
                </a:solidFill>
                <a:effectLst/>
                <a:latin typeface="Aptos Narrow" panose="020B0004020202020204" pitchFamily="34" charset="0"/>
              </a:rPr>
              <a:t>.</a:t>
            </a:r>
            <a:r>
              <a:rPr lang="es-ES" dirty="0"/>
              <a:t> </a:t>
            </a:r>
          </a:p>
          <a:p>
            <a:pPr marL="0" indent="0">
              <a:buFont typeface="Arial" panose="020B0604020202020204" pitchFamily="34" charset="0"/>
              <a:buNone/>
            </a:pPr>
            <a:r>
              <a:rPr lang="es-ES" sz="1800" b="1" i="0" u="none" strike="noStrike" dirty="0">
                <a:solidFill>
                  <a:srgbClr val="FFFFFF"/>
                </a:solidFill>
                <a:effectLst/>
                <a:highlight>
                  <a:srgbClr val="104861"/>
                </a:highlight>
                <a:latin typeface="Arial" panose="020B0604020202020204" pitchFamily="34" charset="0"/>
              </a:rPr>
              <a:t>Core:</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Funciones avanzadas de aplicación y automatización.</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Conéctese a hojas de cálculo y proveedores de almacenamiento de archivos.</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Controles de seguridad de las aplicaciones.</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Atención al cliente por correo electrónico.</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Base de datos de </a:t>
            </a:r>
            <a:r>
              <a:rPr lang="es-ES" sz="1800" b="0" i="0" u="none" strike="noStrike" dirty="0" err="1">
                <a:solidFill>
                  <a:srgbClr val="000000"/>
                </a:solidFill>
                <a:effectLst/>
                <a:latin typeface="Aptos Narrow" panose="020B0004020202020204" pitchFamily="34" charset="0"/>
              </a:rPr>
              <a:t>AppSheet</a:t>
            </a:r>
            <a:r>
              <a:rPr lang="es-ES" sz="1800" b="0" i="0" u="none" strike="noStrike" dirty="0">
                <a:solidFill>
                  <a:srgbClr val="000000"/>
                </a:solidFill>
                <a:effectLst/>
                <a:latin typeface="Aptos Narrow" panose="020B0004020202020204" pitchFamily="34" charset="0"/>
              </a:rPr>
              <a:t>.</a:t>
            </a:r>
          </a:p>
          <a:p>
            <a:pPr marL="0" indent="0">
              <a:buFont typeface="Arial" panose="020B0604020202020204" pitchFamily="34" charset="0"/>
              <a:buNone/>
            </a:pPr>
            <a:r>
              <a:rPr lang="es-ES" sz="1800" b="1" i="0" u="none" strike="noStrike" dirty="0">
                <a:solidFill>
                  <a:srgbClr val="FFFFFF"/>
                </a:solidFill>
                <a:effectLst/>
                <a:highlight>
                  <a:srgbClr val="104861"/>
                </a:highlight>
                <a:latin typeface="Arial" panose="020B0604020202020204" pitchFamily="34" charset="0"/>
              </a:rPr>
              <a:t>Enterprise Standard:</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Funciones avanzadas de aplicación y automatización.</a:t>
            </a:r>
            <a:r>
              <a:rPr lang="es-ES" dirty="0"/>
              <a:t> </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Conéctese a hojas de cálculo, almacenamiento de archivos en la nube, bases de datos en la nube, API y servicios SaaS.</a:t>
            </a:r>
            <a:r>
              <a:rPr lang="es-ES" dirty="0"/>
              <a:t> </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Seguridad de las aplicaciones y controles de gestión de equipos.</a:t>
            </a:r>
            <a:r>
              <a:rPr lang="es-ES" dirty="0"/>
              <a:t> </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Modelado de aprendizaje automático.</a:t>
            </a:r>
            <a:r>
              <a:rPr lang="es-ES" dirty="0"/>
              <a:t> </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Atención al cliente prioritaria.</a:t>
            </a:r>
            <a:r>
              <a:rPr lang="es-ES" dirty="0"/>
              <a:t> </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Base de datos de </a:t>
            </a:r>
            <a:r>
              <a:rPr lang="es-ES" sz="1800" b="0" i="0" u="none" strike="noStrike" dirty="0" err="1">
                <a:solidFill>
                  <a:srgbClr val="000000"/>
                </a:solidFill>
                <a:effectLst/>
                <a:latin typeface="Aptos Narrow" panose="020B0004020202020204" pitchFamily="34" charset="0"/>
              </a:rPr>
              <a:t>AppSheet</a:t>
            </a:r>
            <a:r>
              <a:rPr lang="es-ES" sz="1800" b="0" i="0" u="none" strike="noStrike" dirty="0">
                <a:solidFill>
                  <a:srgbClr val="000000"/>
                </a:solidFill>
                <a:effectLst/>
                <a:latin typeface="Aptos Narrow" panose="020B0004020202020204" pitchFamily="34" charset="0"/>
              </a:rPr>
              <a:t>.</a:t>
            </a:r>
          </a:p>
          <a:p>
            <a:pPr marL="0" indent="0">
              <a:buFont typeface="Arial" panose="020B0604020202020204" pitchFamily="34" charset="0"/>
              <a:buNone/>
            </a:pPr>
            <a:r>
              <a:rPr lang="es-ES" sz="1800" b="1" i="0" u="none" strike="noStrike" dirty="0">
                <a:solidFill>
                  <a:srgbClr val="FFFFFF"/>
                </a:solidFill>
                <a:effectLst/>
                <a:highlight>
                  <a:srgbClr val="104861"/>
                </a:highlight>
                <a:latin typeface="Arial" panose="020B0604020202020204" pitchFamily="34" charset="0"/>
              </a:rPr>
              <a:t>Enterprise Plus:</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Funciones avanzadas de aplicación y automatización.</a:t>
            </a:r>
            <a:r>
              <a:rPr lang="es-ES" dirty="0"/>
              <a:t> </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Conéctese a hojas de cálculo, almacenamiento de archivos en la nube, bases de datos en la nube, API, servicios SaaS y servicios de datos empresariales.</a:t>
            </a:r>
            <a:r>
              <a:rPr lang="es-ES" dirty="0"/>
              <a:t> </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Controles mejorados de seguridad de aplicaciones, gestión de equipos y gobernanza.</a:t>
            </a:r>
            <a:r>
              <a:rPr lang="es-ES" dirty="0"/>
              <a:t> </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Modelado de aprendizaje automático.</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Atención al cliente prioritaria.</a:t>
            </a:r>
            <a:r>
              <a:rPr lang="es-ES" dirty="0"/>
              <a:t> </a:t>
            </a:r>
          </a:p>
          <a:p>
            <a:pPr marL="285750" indent="-285750">
              <a:buFont typeface="Arial" panose="020B0604020202020204" pitchFamily="34" charset="0"/>
              <a:buChar char="•"/>
            </a:pPr>
            <a:r>
              <a:rPr lang="es-ES" sz="1800" b="0" i="0" u="none" strike="noStrike" dirty="0">
                <a:solidFill>
                  <a:srgbClr val="000000"/>
                </a:solidFill>
                <a:effectLst/>
                <a:latin typeface="Aptos Narrow" panose="020B0004020202020204" pitchFamily="34" charset="0"/>
              </a:rPr>
              <a:t>Base de datos de </a:t>
            </a:r>
            <a:r>
              <a:rPr lang="es-ES" sz="1800" b="0" i="0" u="none" strike="noStrike" dirty="0" err="1">
                <a:solidFill>
                  <a:srgbClr val="000000"/>
                </a:solidFill>
                <a:effectLst/>
                <a:latin typeface="Aptos Narrow" panose="020B0004020202020204" pitchFamily="34" charset="0"/>
              </a:rPr>
              <a:t>AppSheet</a:t>
            </a:r>
            <a:r>
              <a:rPr lang="es-ES" sz="1800" b="0" i="0" u="none" strike="noStrike" dirty="0">
                <a:solidFill>
                  <a:srgbClr val="000000"/>
                </a:solidFill>
                <a:effectLst/>
                <a:latin typeface="Aptos Narrow" panose="020B0004020202020204" pitchFamily="34" charset="0"/>
              </a:rPr>
              <a:t>.</a:t>
            </a:r>
            <a:r>
              <a:rPr lang="es-ES" dirty="0"/>
              <a:t> </a:t>
            </a:r>
          </a:p>
        </p:txBody>
      </p:sp>
      <p:sp>
        <p:nvSpPr>
          <p:cNvPr id="4" name="Marcador de número de diapositiva 3"/>
          <p:cNvSpPr>
            <a:spLocks noGrp="1"/>
          </p:cNvSpPr>
          <p:nvPr>
            <p:ph type="sldNum" sz="quarter" idx="5"/>
          </p:nvPr>
        </p:nvSpPr>
        <p:spPr/>
        <p:txBody>
          <a:bodyPr/>
          <a:lstStyle/>
          <a:p>
            <a:fld id="{5C0EC3AC-7C0B-4143-8B1A-76871E3E5EE8}" type="slidenum">
              <a:rPr lang="es-ES" smtClean="0"/>
              <a:t>9</a:t>
            </a:fld>
            <a:endParaRPr lang="es-ES"/>
          </a:p>
        </p:txBody>
      </p:sp>
    </p:spTree>
    <p:extLst>
      <p:ext uri="{BB962C8B-B14F-4D97-AF65-F5344CB8AC3E}">
        <p14:creationId xmlns:p14="http://schemas.microsoft.com/office/powerpoint/2010/main" val="252560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2BDBADB-C77C-47F7-92A3-85AE4F1E1D0F}" type="datetimeFigureOut">
              <a:rPr lang="es-ES" smtClean="0"/>
              <a:t>03/05/2024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136891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BDBADB-C77C-47F7-92A3-85AE4F1E1D0F}" type="datetimeFigureOut">
              <a:rPr lang="es-ES" smtClean="0"/>
              <a:t>03/05/2024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129439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BDBADB-C77C-47F7-92A3-85AE4F1E1D0F}" type="datetimeFigureOut">
              <a:rPr lang="es-ES" smtClean="0"/>
              <a:t>03/05/2024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3764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BDBADB-C77C-47F7-92A3-85AE4F1E1D0F}" type="datetimeFigureOut">
              <a:rPr lang="es-ES" smtClean="0"/>
              <a:t>03/05/2024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3676975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BDBADB-C77C-47F7-92A3-85AE4F1E1D0F}" type="datetimeFigureOut">
              <a:rPr lang="es-ES" smtClean="0"/>
              <a:t>03/05/2024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8635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BDBADB-C77C-47F7-92A3-85AE4F1E1D0F}" type="datetimeFigureOut">
              <a:rPr lang="es-ES" smtClean="0"/>
              <a:t>03/05/2024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3253833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BDBADB-C77C-47F7-92A3-85AE4F1E1D0F}" type="datetimeFigureOut">
              <a:rPr lang="es-ES" smtClean="0"/>
              <a:t>03/05/2024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4193423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BDBADB-C77C-47F7-92A3-85AE4F1E1D0F}" type="datetimeFigureOut">
              <a:rPr lang="es-ES" smtClean="0"/>
              <a:t>03/05/2024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350635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2BDBADB-C77C-47F7-92A3-85AE4F1E1D0F}" type="datetimeFigureOut">
              <a:rPr lang="es-ES" smtClean="0"/>
              <a:t>03/05/2024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22114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2BDBADB-C77C-47F7-92A3-85AE4F1E1D0F}" type="datetimeFigureOut">
              <a:rPr lang="es-ES" smtClean="0"/>
              <a:t>03/05/2024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84509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2BDBADB-C77C-47F7-92A3-85AE4F1E1D0F}" type="datetimeFigureOut">
              <a:rPr lang="es-ES" smtClean="0"/>
              <a:t>03/05/2024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372212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2BDBADB-C77C-47F7-92A3-85AE4F1E1D0F}" type="datetimeFigureOut">
              <a:rPr lang="es-ES" smtClean="0"/>
              <a:t>03/05/2024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1530725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2BDBADB-C77C-47F7-92A3-85AE4F1E1D0F}" type="datetimeFigureOut">
              <a:rPr lang="es-ES" smtClean="0"/>
              <a:t>03/05/2024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23769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DBADB-C77C-47F7-92A3-85AE4F1E1D0F}" type="datetimeFigureOut">
              <a:rPr lang="es-ES" smtClean="0"/>
              <a:t>03/05/2024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271043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2BDBADB-C77C-47F7-92A3-85AE4F1E1D0F}" type="datetimeFigureOut">
              <a:rPr lang="es-ES" smtClean="0"/>
              <a:t>03/05/2024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F499E46-7747-43A1-9B40-131E03ED5DFB}" type="slidenum">
              <a:rPr lang="es-ES" smtClean="0"/>
              <a:t>‹Nº›</a:t>
            </a:fld>
            <a:endParaRPr lang="es-ES"/>
          </a:p>
        </p:txBody>
      </p:sp>
    </p:spTree>
    <p:extLst>
      <p:ext uri="{BB962C8B-B14F-4D97-AF65-F5344CB8AC3E}">
        <p14:creationId xmlns:p14="http://schemas.microsoft.com/office/powerpoint/2010/main" val="356324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F499E46-7747-43A1-9B40-131E03ED5DFB}" type="slidenum">
              <a:rPr lang="es-ES" smtClean="0"/>
              <a:t>‹Nº›</a:t>
            </a:fld>
            <a:endParaRPr lang="es-ES"/>
          </a:p>
        </p:txBody>
      </p:sp>
      <p:sp>
        <p:nvSpPr>
          <p:cNvPr id="5" name="Date Placeholder 4"/>
          <p:cNvSpPr>
            <a:spLocks noGrp="1"/>
          </p:cNvSpPr>
          <p:nvPr>
            <p:ph type="dt" sz="half" idx="10"/>
          </p:nvPr>
        </p:nvSpPr>
        <p:spPr/>
        <p:txBody>
          <a:bodyPr/>
          <a:lstStyle/>
          <a:p>
            <a:fld id="{72BDBADB-C77C-47F7-92A3-85AE4F1E1D0F}" type="datetimeFigureOut">
              <a:rPr lang="es-ES" smtClean="0"/>
              <a:t>03/05/2024</a:t>
            </a:fld>
            <a:endParaRPr lang="es-ES"/>
          </a:p>
        </p:txBody>
      </p:sp>
    </p:spTree>
    <p:extLst>
      <p:ext uri="{BB962C8B-B14F-4D97-AF65-F5344CB8AC3E}">
        <p14:creationId xmlns:p14="http://schemas.microsoft.com/office/powerpoint/2010/main" val="413790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BDBADB-C77C-47F7-92A3-85AE4F1E1D0F}" type="datetimeFigureOut">
              <a:rPr lang="es-ES" smtClean="0"/>
              <a:t>03/05/2024</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499E46-7747-43A1-9B40-131E03ED5DFB}" type="slidenum">
              <a:rPr lang="es-ES" smtClean="0"/>
              <a:t>‹Nº›</a:t>
            </a:fld>
            <a:endParaRPr lang="es-ES"/>
          </a:p>
        </p:txBody>
      </p:sp>
    </p:spTree>
    <p:extLst>
      <p:ext uri="{BB962C8B-B14F-4D97-AF65-F5344CB8AC3E}">
        <p14:creationId xmlns:p14="http://schemas.microsoft.com/office/powerpoint/2010/main" val="46821015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manuel-Gaviria/Pr-cticas-UNIR/raw/main/AppSheet.xls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7"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D94C2F2-CBAC-41C2-1979-6A8657A2CD1A}"/>
              </a:ext>
            </a:extLst>
          </p:cNvPr>
          <p:cNvSpPr>
            <a:spLocks noGrp="1"/>
          </p:cNvSpPr>
          <p:nvPr>
            <p:ph type="ctrTitle"/>
          </p:nvPr>
        </p:nvSpPr>
        <p:spPr>
          <a:xfrm>
            <a:off x="4419136" y="1020871"/>
            <a:ext cx="6960759" cy="2849671"/>
          </a:xfrm>
        </p:spPr>
        <p:txBody>
          <a:bodyPr>
            <a:normAutofit/>
          </a:bodyPr>
          <a:lstStyle/>
          <a:p>
            <a:pPr algn="l"/>
            <a:r>
              <a:rPr lang="es-CO" sz="8000" dirty="0" err="1">
                <a:solidFill>
                  <a:srgbClr val="FFFFFF"/>
                </a:solidFill>
              </a:rPr>
              <a:t>AppSheet</a:t>
            </a:r>
            <a:endParaRPr lang="es-ES" sz="6000" dirty="0">
              <a:solidFill>
                <a:srgbClr val="FFFFFF"/>
              </a:solidFill>
            </a:endParaRPr>
          </a:p>
        </p:txBody>
      </p:sp>
      <p:sp>
        <p:nvSpPr>
          <p:cNvPr id="3" name="Subtítulo 2">
            <a:extLst>
              <a:ext uri="{FF2B5EF4-FFF2-40B4-BE49-F238E27FC236}">
                <a16:creationId xmlns:a16="http://schemas.microsoft.com/office/drawing/2014/main" id="{DE10A0A9-BFBD-ADD4-F4FF-5AE868641BCA}"/>
              </a:ext>
            </a:extLst>
          </p:cNvPr>
          <p:cNvSpPr>
            <a:spLocks noGrp="1"/>
          </p:cNvSpPr>
          <p:nvPr>
            <p:ph type="subTitle" idx="1"/>
          </p:nvPr>
        </p:nvSpPr>
        <p:spPr>
          <a:xfrm>
            <a:off x="4456386" y="3962088"/>
            <a:ext cx="6203795" cy="1186108"/>
          </a:xfrm>
        </p:spPr>
        <p:txBody>
          <a:bodyPr>
            <a:normAutofit/>
          </a:bodyPr>
          <a:lstStyle/>
          <a:p>
            <a:pPr algn="l"/>
            <a:r>
              <a:rPr lang="es-ES" sz="2400" dirty="0">
                <a:solidFill>
                  <a:srgbClr val="FFFFFF">
                    <a:alpha val="70000"/>
                  </a:srgbClr>
                </a:solidFill>
              </a:rPr>
              <a:t>Plataforma de desarrollo de aplicaciones sin código</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6316528"/>
      </p:ext>
    </p:extLst>
  </p:cSld>
  <p:clrMapOvr>
    <a:overrideClrMapping bg1="dk1" tx1="lt1" bg2="dk2" tx2="lt2" accent1="accent1" accent2="accent2" accent3="accent3" accent4="accent4" accent5="accent5" accent6="accent6" hlink="hlink" folHlink="folHlink"/>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B75B6-1CB8-8E78-1992-3CEF93474746}"/>
              </a:ext>
            </a:extLst>
          </p:cNvPr>
          <p:cNvSpPr>
            <a:spLocks noGrp="1"/>
          </p:cNvSpPr>
          <p:nvPr>
            <p:ph type="title"/>
          </p:nvPr>
        </p:nvSpPr>
        <p:spPr>
          <a:xfrm>
            <a:off x="684212" y="485244"/>
            <a:ext cx="8534400" cy="1507067"/>
          </a:xfrm>
        </p:spPr>
        <p:txBody>
          <a:bodyPr>
            <a:normAutofit/>
          </a:bodyPr>
          <a:lstStyle/>
          <a:p>
            <a:r>
              <a:rPr lang="es-ES" sz="4000" dirty="0"/>
              <a:t>Creación Eficiente de Aplicaciones Inteligentes</a:t>
            </a:r>
          </a:p>
        </p:txBody>
      </p:sp>
      <p:sp>
        <p:nvSpPr>
          <p:cNvPr id="3" name="Marcador de contenido 2">
            <a:extLst>
              <a:ext uri="{FF2B5EF4-FFF2-40B4-BE49-F238E27FC236}">
                <a16:creationId xmlns:a16="http://schemas.microsoft.com/office/drawing/2014/main" id="{28A6CB2D-9144-78EB-DB3B-8C4E1F9EE228}"/>
              </a:ext>
            </a:extLst>
          </p:cNvPr>
          <p:cNvSpPr>
            <a:spLocks noGrp="1"/>
          </p:cNvSpPr>
          <p:nvPr>
            <p:ph idx="1"/>
          </p:nvPr>
        </p:nvSpPr>
        <p:spPr>
          <a:xfrm>
            <a:off x="684212" y="2068511"/>
            <a:ext cx="8534400" cy="3615267"/>
          </a:xfrm>
        </p:spPr>
        <p:txBody>
          <a:bodyPr>
            <a:normAutofit/>
          </a:bodyPr>
          <a:lstStyle/>
          <a:p>
            <a:r>
              <a:rPr lang="es-ES" sz="2000" dirty="0">
                <a:solidFill>
                  <a:schemeClr val="tx1"/>
                </a:solidFill>
              </a:rPr>
              <a:t>Utilizando la inteligencia artificial (IA) como herramienta clave, se pueden crear y potenciar aplicaciones inteligentes de manera eficiente y efectiva. Al aprovechar Gemini, un colaborador especializado en IA, el proceso de desarrollo se agiliza significativamente, permitiendo pasar de la concepción de una idea a la implementación de una aplicación en cuestión de minutos. Basta con describir las funcionalidades deseadas y dejar que Gemini se encargue del trabajo, incorporando inteligencia artificial para mejorar la usabilidad y la funcionalidad de las aplicaciones desarrolladas</a:t>
            </a:r>
          </a:p>
        </p:txBody>
      </p:sp>
    </p:spTree>
    <p:extLst>
      <p:ext uri="{BB962C8B-B14F-4D97-AF65-F5344CB8AC3E}">
        <p14:creationId xmlns:p14="http://schemas.microsoft.com/office/powerpoint/2010/main" val="1914866718"/>
      </p:ext>
    </p:extLst>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CCF136-3D59-2323-AB43-3B5508B5491A}"/>
              </a:ext>
            </a:extLst>
          </p:cNvPr>
          <p:cNvSpPr>
            <a:spLocks noGrp="1"/>
          </p:cNvSpPr>
          <p:nvPr>
            <p:ph type="title"/>
          </p:nvPr>
        </p:nvSpPr>
        <p:spPr>
          <a:xfrm>
            <a:off x="1333502" y="609600"/>
            <a:ext cx="8596668" cy="1320800"/>
          </a:xfrm>
        </p:spPr>
        <p:txBody>
          <a:bodyPr>
            <a:normAutofit/>
          </a:bodyPr>
          <a:lstStyle/>
          <a:p>
            <a:r>
              <a:rPr lang="es-ES" sz="4000" dirty="0"/>
              <a:t>Creación Flexible de Aplicaciones</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8E2C1454-E10F-235F-6640-6C86EDE106F1}"/>
              </a:ext>
            </a:extLst>
          </p:cNvPr>
          <p:cNvSpPr>
            <a:spLocks noGrp="1"/>
          </p:cNvSpPr>
          <p:nvPr>
            <p:ph idx="1"/>
          </p:nvPr>
        </p:nvSpPr>
        <p:spPr>
          <a:xfrm>
            <a:off x="1333502" y="2160590"/>
            <a:ext cx="8470898" cy="3429260"/>
          </a:xfrm>
        </p:spPr>
        <p:txBody>
          <a:bodyPr>
            <a:normAutofit/>
          </a:bodyPr>
          <a:lstStyle/>
          <a:p>
            <a:r>
              <a:rPr lang="es-ES" sz="2000" dirty="0"/>
              <a:t>Con la capacidad de crear aplicaciones adaptables a las necesidades empresariales, se facilita la automatización y optimización de procesos mediante herramientas como Google Chat para la publicación instantánea de aplicaciones. Además, se pueden capturar datos diversos, desde formularios hasta códigos de barras, almacenándolos de manera eficiente en la base de datos integrada de </a:t>
            </a:r>
            <a:r>
              <a:rPr lang="es-ES" sz="2000" dirty="0" err="1"/>
              <a:t>AppSheet</a:t>
            </a:r>
            <a:r>
              <a:rPr lang="es-ES" sz="2000" dirty="0"/>
              <a:t>. Esta flexibilidad se extiende a la personalización completa de características, diseño, seguridad y marca, permitiendo integrar aplicaciones y datos importantes en Google </a:t>
            </a:r>
            <a:r>
              <a:rPr lang="es-ES" sz="2000" dirty="0" err="1"/>
              <a:t>Docs</a:t>
            </a:r>
            <a:r>
              <a:rPr lang="es-ES" sz="2000" dirty="0"/>
              <a:t> para una gestión más inteligente y ágil.</a:t>
            </a:r>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Tree>
    <p:extLst>
      <p:ext uri="{BB962C8B-B14F-4D97-AF65-F5344CB8AC3E}">
        <p14:creationId xmlns:p14="http://schemas.microsoft.com/office/powerpoint/2010/main" val="557226962"/>
      </p:ext>
    </p:extLst>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2B75B6-1CB8-8E78-1992-3CEF93474746}"/>
              </a:ext>
            </a:extLst>
          </p:cNvPr>
          <p:cNvSpPr>
            <a:spLocks noGrp="1"/>
          </p:cNvSpPr>
          <p:nvPr>
            <p:ph type="title"/>
          </p:nvPr>
        </p:nvSpPr>
        <p:spPr>
          <a:xfrm>
            <a:off x="1333502" y="609600"/>
            <a:ext cx="8596668" cy="1320800"/>
          </a:xfrm>
        </p:spPr>
        <p:txBody>
          <a:bodyPr>
            <a:normAutofit/>
          </a:bodyPr>
          <a:lstStyle/>
          <a:p>
            <a:r>
              <a:rPr lang="es-ES" sz="4000" dirty="0"/>
              <a:t>Automatización Inteligente del Flujo de Trabajo</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28A6CB2D-9144-78EB-DB3B-8C4E1F9EE228}"/>
              </a:ext>
            </a:extLst>
          </p:cNvPr>
          <p:cNvSpPr>
            <a:spLocks noGrp="1"/>
          </p:cNvSpPr>
          <p:nvPr>
            <p:ph idx="1"/>
          </p:nvPr>
        </p:nvSpPr>
        <p:spPr>
          <a:xfrm>
            <a:off x="1333502" y="2160589"/>
            <a:ext cx="8596668" cy="3880773"/>
          </a:xfrm>
        </p:spPr>
        <p:txBody>
          <a:bodyPr>
            <a:normAutofit/>
          </a:bodyPr>
          <a:lstStyle/>
          <a:p>
            <a:r>
              <a:rPr lang="es-ES" sz="2000" dirty="0"/>
              <a:t>La automatización eficiente del flujo de trabajo se logra al incorporar herramientas como notificaciones automatizadas por correo electrónico, SMS y </a:t>
            </a:r>
            <a:r>
              <a:rPr lang="es-ES" sz="2000" dirty="0" err="1"/>
              <a:t>push</a:t>
            </a:r>
            <a:r>
              <a:rPr lang="es-ES" sz="2000" dirty="0"/>
              <a:t>, junto con la creación de flujos de trabajo lógicos que incluyen desencadenadores, condiciones y bifurcaciones. La integración de inteligencia artificial y aprendizaje automático, como el procesamiento inteligente de documentos y el reconocimiento óptico de caracteres, agiliza las tareas manuales. Además, la capacidad de llamar y procesar respuestas desde funciones conectadas de Google Apps Script mejora la eficacia del trabajo diario, permitiendo al equipo centrarse en las tareas más relevantes y estratégicas.</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Tree>
    <p:extLst>
      <p:ext uri="{BB962C8B-B14F-4D97-AF65-F5344CB8AC3E}">
        <p14:creationId xmlns:p14="http://schemas.microsoft.com/office/powerpoint/2010/main" val="3925819614"/>
      </p:ext>
    </p:extLst>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136-3D59-2323-AB43-3B5508B5491A}"/>
              </a:ext>
            </a:extLst>
          </p:cNvPr>
          <p:cNvSpPr>
            <a:spLocks noGrp="1"/>
          </p:cNvSpPr>
          <p:nvPr>
            <p:ph type="title"/>
          </p:nvPr>
        </p:nvSpPr>
        <p:spPr>
          <a:xfrm>
            <a:off x="1333502" y="609600"/>
            <a:ext cx="8596668" cy="1320800"/>
          </a:xfrm>
        </p:spPr>
        <p:txBody>
          <a:bodyPr>
            <a:normAutofit/>
          </a:bodyPr>
          <a:lstStyle/>
          <a:p>
            <a:r>
              <a:rPr lang="es-ES" sz="4000" dirty="0"/>
              <a:t>Unificando Aplicaciones y Datos</a:t>
            </a:r>
          </a:p>
        </p:txBody>
      </p:sp>
      <p:sp>
        <p:nvSpPr>
          <p:cNvPr id="3" name="Marcador de contenido 2">
            <a:extLst>
              <a:ext uri="{FF2B5EF4-FFF2-40B4-BE49-F238E27FC236}">
                <a16:creationId xmlns:a16="http://schemas.microsoft.com/office/drawing/2014/main" id="{8E2C1454-E10F-235F-6640-6C86EDE106F1}"/>
              </a:ext>
            </a:extLst>
          </p:cNvPr>
          <p:cNvSpPr>
            <a:spLocks noGrp="1"/>
          </p:cNvSpPr>
          <p:nvPr>
            <p:ph idx="1"/>
          </p:nvPr>
        </p:nvSpPr>
        <p:spPr>
          <a:xfrm>
            <a:off x="1333502" y="2160590"/>
            <a:ext cx="8470898" cy="3429260"/>
          </a:xfrm>
        </p:spPr>
        <p:txBody>
          <a:bodyPr>
            <a:normAutofit/>
          </a:bodyPr>
          <a:lstStyle/>
          <a:p>
            <a:r>
              <a:rPr lang="es-ES" sz="2000" dirty="0"/>
              <a:t>La unificación efectiva de aplicaciones y datos se logra al conectar múltiples fuentes y software en una plataforma única, totalmente integrada con Google </a:t>
            </a:r>
            <a:r>
              <a:rPr lang="es-ES" sz="2000" dirty="0" err="1"/>
              <a:t>Workspace</a:t>
            </a:r>
            <a:r>
              <a:rPr lang="es-ES" sz="2000" dirty="0"/>
              <a:t>. Esto se logra mediante integraciones con Gmail, Hojas de cálculo de Google, Apps Script y Chat, así como la conexión con aplicaciones de terceros como Office 365, Dropbox y Salesforce. La personalización de funciones, experiencia de usuario, seguridad y marca es posible, además de la integración con herramientas como Big </a:t>
            </a:r>
            <a:r>
              <a:rPr lang="es-ES" sz="2000" dirty="0" err="1"/>
              <a:t>Query</a:t>
            </a:r>
            <a:r>
              <a:rPr lang="es-ES" sz="2000" dirty="0"/>
              <a:t>, bases de datos SQL, </a:t>
            </a:r>
            <a:r>
              <a:rPr lang="es-ES" sz="2000" dirty="0" err="1"/>
              <a:t>Apigee</a:t>
            </a:r>
            <a:r>
              <a:rPr lang="es-ES" sz="2000" dirty="0"/>
              <a:t>, API REST y </a:t>
            </a:r>
            <a:r>
              <a:rPr lang="es-ES" sz="2000" dirty="0" err="1"/>
              <a:t>OData</a:t>
            </a:r>
            <a:r>
              <a:rPr lang="es-ES" sz="2000" dirty="0"/>
              <a:t> para una gestión integral y eficiente de los datos y las aplicaciones.</a:t>
            </a:r>
          </a:p>
        </p:txBody>
      </p:sp>
    </p:spTree>
    <p:extLst>
      <p:ext uri="{BB962C8B-B14F-4D97-AF65-F5344CB8AC3E}">
        <p14:creationId xmlns:p14="http://schemas.microsoft.com/office/powerpoint/2010/main" val="1122064745"/>
      </p:ext>
    </p:extLst>
  </p:cSld>
  <p:clrMapOvr>
    <a:masterClrMapping/>
  </p:clrMapOvr>
  <p:transition spd="slow">
    <p:dissolv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2B75B6-1CB8-8E78-1992-3CEF93474746}"/>
              </a:ext>
            </a:extLst>
          </p:cNvPr>
          <p:cNvSpPr>
            <a:spLocks noGrp="1"/>
          </p:cNvSpPr>
          <p:nvPr>
            <p:ph type="title"/>
          </p:nvPr>
        </p:nvSpPr>
        <p:spPr>
          <a:xfrm>
            <a:off x="1333502" y="609600"/>
            <a:ext cx="8596668" cy="1320800"/>
          </a:xfrm>
        </p:spPr>
        <p:txBody>
          <a:bodyPr>
            <a:normAutofit/>
          </a:bodyPr>
          <a:lstStyle/>
          <a:p>
            <a:r>
              <a:rPr lang="es-ES" sz="4000" dirty="0"/>
              <a:t>Gobernanza Segura y Eficaz</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28A6CB2D-9144-78EB-DB3B-8C4E1F9EE228}"/>
              </a:ext>
            </a:extLst>
          </p:cNvPr>
          <p:cNvSpPr>
            <a:spLocks noGrp="1"/>
          </p:cNvSpPr>
          <p:nvPr>
            <p:ph idx="1"/>
          </p:nvPr>
        </p:nvSpPr>
        <p:spPr>
          <a:xfrm>
            <a:off x="1333502" y="2160589"/>
            <a:ext cx="8470898" cy="3701591"/>
          </a:xfrm>
        </p:spPr>
        <p:txBody>
          <a:bodyPr>
            <a:normAutofit lnSpcReduction="10000"/>
          </a:bodyPr>
          <a:lstStyle/>
          <a:p>
            <a:r>
              <a:rPr lang="es-ES" sz="2000" dirty="0"/>
              <a:t>La gobernanza segura implica la administración efectiva de desarrolladores, usuarios, aplicaciones y datos en toda la organización. Esto se logra mediante la selección de directivas de gobernanza de aplicaciones de una amplia biblioteca o la creación de directivas personalizadas, así como la gestión de equipos dentro de la organización. Se establecen barreras de seguridad y se obtiene visibilidad con una plataforma de desarrollo sin código que incluye controles de seguridad, cifrado y verificación integrados en todas partes bajo un enfoque Zero Trust. Además, se asegura que los datos introducidos en </a:t>
            </a:r>
            <a:r>
              <a:rPr lang="es-ES" sz="2000" dirty="0" err="1"/>
              <a:t>AppSheet</a:t>
            </a:r>
            <a:r>
              <a:rPr lang="es-ES" sz="2000" dirty="0"/>
              <a:t> por empresas, escuelas y agencias gubernamentales sigan bajo control total del usuario, sin ser administrados por </a:t>
            </a:r>
            <a:r>
              <a:rPr lang="es-ES" sz="2000" dirty="0" err="1"/>
              <a:t>AppSheet</a:t>
            </a:r>
            <a:r>
              <a:rPr lang="es-ES" sz="2000" dirty="0"/>
              <a:t>.</a:t>
            </a:r>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Tree>
    <p:extLst>
      <p:ext uri="{BB962C8B-B14F-4D97-AF65-F5344CB8AC3E}">
        <p14:creationId xmlns:p14="http://schemas.microsoft.com/office/powerpoint/2010/main" val="3485061465"/>
      </p:ext>
    </p:extLst>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82E007C-8D48-AEBB-9F8B-DACEAD60ACD0}"/>
              </a:ext>
            </a:extLst>
          </p:cNvPr>
          <p:cNvSpPr>
            <a:spLocks noGrp="1"/>
          </p:cNvSpPr>
          <p:nvPr>
            <p:ph type="title"/>
          </p:nvPr>
        </p:nvSpPr>
        <p:spPr>
          <a:xfrm>
            <a:off x="1078818" y="977901"/>
            <a:ext cx="3300646" cy="4463889"/>
          </a:xfrm>
        </p:spPr>
        <p:txBody>
          <a:bodyPr anchor="ctr">
            <a:normAutofit/>
          </a:bodyPr>
          <a:lstStyle/>
          <a:p>
            <a:r>
              <a:rPr lang="es-ES" sz="4000" dirty="0"/>
              <a:t>Crear aplicaciones en 7 pasos</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Marcador de contenido 3">
            <a:extLst>
              <a:ext uri="{FF2B5EF4-FFF2-40B4-BE49-F238E27FC236}">
                <a16:creationId xmlns:a16="http://schemas.microsoft.com/office/drawing/2014/main" id="{4607D6E4-ED79-2752-1FF2-CD74B7927DAA}"/>
              </a:ext>
            </a:extLst>
          </p:cNvPr>
          <p:cNvGraphicFramePr>
            <a:graphicFrameLocks noGrp="1"/>
          </p:cNvGraphicFramePr>
          <p:nvPr>
            <p:ph idx="1"/>
            <p:extLst>
              <p:ext uri="{D42A27DB-BD31-4B8C-83A1-F6EECF244321}">
                <p14:modId xmlns:p14="http://schemas.microsoft.com/office/powerpoint/2010/main" val="3153556305"/>
              </p:ext>
            </p:extLst>
          </p:nvPr>
        </p:nvGraphicFramePr>
        <p:xfrm>
          <a:off x="4394200" y="977901"/>
          <a:ext cx="6955203" cy="4952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Tree>
    <p:extLst>
      <p:ext uri="{BB962C8B-B14F-4D97-AF65-F5344CB8AC3E}">
        <p14:creationId xmlns:p14="http://schemas.microsoft.com/office/powerpoint/2010/main" val="3970996037"/>
      </p:ext>
    </p:extLst>
  </p:cSld>
  <p:clrMapOvr>
    <a:masterClrMapping/>
  </p:clrMapOvr>
  <p:transition spd="slow">
    <p:dissolv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2" name="Straight Connector 11">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8"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Isosceles Triangle 19">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4"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6"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8" name="Isosceles Triangle 27">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1AC0228E-693B-5208-50DD-215E4255D871}"/>
              </a:ext>
            </a:extLst>
          </p:cNvPr>
          <p:cNvSpPr>
            <a:spLocks noGrp="1"/>
          </p:cNvSpPr>
          <p:nvPr>
            <p:ph type="title"/>
          </p:nvPr>
        </p:nvSpPr>
        <p:spPr>
          <a:xfrm>
            <a:off x="7661756" y="1479698"/>
            <a:ext cx="3371742" cy="4351866"/>
          </a:xfrm>
        </p:spPr>
        <p:txBody>
          <a:bodyPr anchor="ctr">
            <a:normAutofit/>
          </a:bodyPr>
          <a:lstStyle/>
          <a:p>
            <a:r>
              <a:rPr lang="es-ES" sz="4000" dirty="0">
                <a:solidFill>
                  <a:schemeClr val="bg1"/>
                </a:solidFill>
              </a:rPr>
              <a:t>Clientes impulsados con </a:t>
            </a:r>
            <a:r>
              <a:rPr lang="es-ES" sz="4000" dirty="0" err="1">
                <a:solidFill>
                  <a:schemeClr val="bg1"/>
                </a:solidFill>
              </a:rPr>
              <a:t>AppSheet</a:t>
            </a:r>
            <a:endParaRPr lang="es-ES" sz="4000" dirty="0">
              <a:solidFill>
                <a:schemeClr val="bg1"/>
              </a:solidFill>
            </a:endParaRPr>
          </a:p>
        </p:txBody>
      </p:sp>
      <p:pic>
        <p:nvPicPr>
          <p:cNvPr id="4" name="Imagen 3">
            <a:extLst>
              <a:ext uri="{FF2B5EF4-FFF2-40B4-BE49-F238E27FC236}">
                <a16:creationId xmlns:a16="http://schemas.microsoft.com/office/drawing/2014/main" id="{9F923FC8-D63F-5A40-5F38-04355F747951}"/>
              </a:ext>
            </a:extLst>
          </p:cNvPr>
          <p:cNvPicPr>
            <a:picLocks noChangeAspect="1"/>
          </p:cNvPicPr>
          <p:nvPr/>
        </p:nvPicPr>
        <p:blipFill>
          <a:blip r:embed="rId2">
            <a:clrChange>
              <a:clrFrom>
                <a:srgbClr val="F8F9FA"/>
              </a:clrFrom>
              <a:clrTo>
                <a:srgbClr val="F8F9FA">
                  <a:alpha val="0"/>
                </a:srgbClr>
              </a:clrTo>
            </a:clrChange>
          </a:blip>
          <a:stretch>
            <a:fillRect/>
          </a:stretch>
        </p:blipFill>
        <p:spPr>
          <a:xfrm>
            <a:off x="2256389" y="870566"/>
            <a:ext cx="2615624" cy="622163"/>
          </a:xfrm>
          <a:prstGeom prst="rect">
            <a:avLst/>
          </a:prstGeom>
        </p:spPr>
      </p:pic>
      <p:pic>
        <p:nvPicPr>
          <p:cNvPr id="5" name="Imagen 4">
            <a:extLst>
              <a:ext uri="{FF2B5EF4-FFF2-40B4-BE49-F238E27FC236}">
                <a16:creationId xmlns:a16="http://schemas.microsoft.com/office/drawing/2014/main" id="{B7051CE3-3620-7F7E-AA1B-B7E3FDAFC698}"/>
              </a:ext>
            </a:extLst>
          </p:cNvPr>
          <p:cNvPicPr>
            <a:picLocks noChangeAspect="1"/>
          </p:cNvPicPr>
          <p:nvPr/>
        </p:nvPicPr>
        <p:blipFill>
          <a:blip r:embed="rId3">
            <a:clrChange>
              <a:clrFrom>
                <a:srgbClr val="F8F9FA"/>
              </a:clrFrom>
              <a:clrTo>
                <a:srgbClr val="F8F9FA">
                  <a:alpha val="0"/>
                </a:srgbClr>
              </a:clrTo>
            </a:clrChange>
          </a:blip>
          <a:stretch>
            <a:fillRect/>
          </a:stretch>
        </p:blipFill>
        <p:spPr>
          <a:xfrm>
            <a:off x="3981347" y="1975160"/>
            <a:ext cx="2729899" cy="736438"/>
          </a:xfrm>
          <a:prstGeom prst="rect">
            <a:avLst/>
          </a:prstGeom>
        </p:spPr>
      </p:pic>
      <p:pic>
        <p:nvPicPr>
          <p:cNvPr id="6" name="Imagen 5">
            <a:extLst>
              <a:ext uri="{FF2B5EF4-FFF2-40B4-BE49-F238E27FC236}">
                <a16:creationId xmlns:a16="http://schemas.microsoft.com/office/drawing/2014/main" id="{801CC23B-831A-66B2-74FF-EE3E20293EA2}"/>
              </a:ext>
            </a:extLst>
          </p:cNvPr>
          <p:cNvPicPr>
            <a:picLocks noChangeAspect="1"/>
          </p:cNvPicPr>
          <p:nvPr/>
        </p:nvPicPr>
        <p:blipFill>
          <a:blip r:embed="rId4">
            <a:clrChange>
              <a:clrFrom>
                <a:srgbClr val="F8F9FA"/>
              </a:clrFrom>
              <a:clrTo>
                <a:srgbClr val="F8F9FA">
                  <a:alpha val="0"/>
                </a:srgbClr>
              </a:clrTo>
            </a:clrChange>
          </a:blip>
          <a:stretch>
            <a:fillRect/>
          </a:stretch>
        </p:blipFill>
        <p:spPr>
          <a:xfrm>
            <a:off x="2345270" y="5390458"/>
            <a:ext cx="2526743" cy="672951"/>
          </a:xfrm>
          <a:prstGeom prst="rect">
            <a:avLst/>
          </a:prstGeom>
        </p:spPr>
      </p:pic>
      <p:pic>
        <p:nvPicPr>
          <p:cNvPr id="7" name="Imagen 6">
            <a:extLst>
              <a:ext uri="{FF2B5EF4-FFF2-40B4-BE49-F238E27FC236}">
                <a16:creationId xmlns:a16="http://schemas.microsoft.com/office/drawing/2014/main" id="{3DD1682A-D0A3-B03A-1F92-4111DA9139F5}"/>
              </a:ext>
            </a:extLst>
          </p:cNvPr>
          <p:cNvPicPr>
            <a:picLocks noChangeAspect="1"/>
          </p:cNvPicPr>
          <p:nvPr/>
        </p:nvPicPr>
        <p:blipFill>
          <a:blip r:embed="rId5">
            <a:clrChange>
              <a:clrFrom>
                <a:srgbClr val="F8F9FA"/>
              </a:clrFrom>
              <a:clrTo>
                <a:srgbClr val="F8F9FA">
                  <a:alpha val="0"/>
                </a:srgbClr>
              </a:clrTo>
            </a:clrChange>
          </a:blip>
          <a:stretch>
            <a:fillRect/>
          </a:stretch>
        </p:blipFill>
        <p:spPr>
          <a:xfrm>
            <a:off x="4261275" y="4058648"/>
            <a:ext cx="1663334" cy="1104656"/>
          </a:xfrm>
          <a:prstGeom prst="rect">
            <a:avLst/>
          </a:prstGeom>
        </p:spPr>
      </p:pic>
      <p:pic>
        <p:nvPicPr>
          <p:cNvPr id="9" name="Imagen 8">
            <a:extLst>
              <a:ext uri="{FF2B5EF4-FFF2-40B4-BE49-F238E27FC236}">
                <a16:creationId xmlns:a16="http://schemas.microsoft.com/office/drawing/2014/main" id="{5EB76201-ABA1-7BEF-D39C-122FF4AD66D8}"/>
              </a:ext>
            </a:extLst>
          </p:cNvPr>
          <p:cNvPicPr>
            <a:picLocks noChangeAspect="1"/>
          </p:cNvPicPr>
          <p:nvPr/>
        </p:nvPicPr>
        <p:blipFill>
          <a:blip r:embed="rId6">
            <a:clrChange>
              <a:clrFrom>
                <a:srgbClr val="F8F9FA"/>
              </a:clrFrom>
              <a:clrTo>
                <a:srgbClr val="F8F9FA">
                  <a:alpha val="0"/>
                </a:srgbClr>
              </a:clrTo>
            </a:clrChange>
          </a:blip>
          <a:stretch>
            <a:fillRect/>
          </a:stretch>
        </p:blipFill>
        <p:spPr>
          <a:xfrm>
            <a:off x="980319" y="1865663"/>
            <a:ext cx="2552139" cy="1015776"/>
          </a:xfrm>
          <a:prstGeom prst="rect">
            <a:avLst/>
          </a:prstGeom>
        </p:spPr>
      </p:pic>
      <p:pic>
        <p:nvPicPr>
          <p:cNvPr id="11" name="Imagen 10">
            <a:extLst>
              <a:ext uri="{FF2B5EF4-FFF2-40B4-BE49-F238E27FC236}">
                <a16:creationId xmlns:a16="http://schemas.microsoft.com/office/drawing/2014/main" id="{5E451ACC-49C7-3E2F-92E2-298A82B2DFFF}"/>
              </a:ext>
            </a:extLst>
          </p:cNvPr>
          <p:cNvPicPr>
            <a:picLocks noChangeAspect="1"/>
          </p:cNvPicPr>
          <p:nvPr/>
        </p:nvPicPr>
        <p:blipFill>
          <a:blip r:embed="rId7">
            <a:clrChange>
              <a:clrFrom>
                <a:srgbClr val="F8F9FA"/>
              </a:clrFrom>
              <a:clrTo>
                <a:srgbClr val="F8F9FA">
                  <a:alpha val="0"/>
                </a:srgbClr>
              </a:clrTo>
            </a:clrChange>
          </a:blip>
          <a:stretch>
            <a:fillRect/>
          </a:stretch>
        </p:blipFill>
        <p:spPr>
          <a:xfrm>
            <a:off x="2116432" y="2904598"/>
            <a:ext cx="2933053" cy="926896"/>
          </a:xfrm>
          <a:prstGeom prst="rect">
            <a:avLst/>
          </a:prstGeom>
        </p:spPr>
      </p:pic>
      <p:pic>
        <p:nvPicPr>
          <p:cNvPr id="13" name="Imagen 12">
            <a:extLst>
              <a:ext uri="{FF2B5EF4-FFF2-40B4-BE49-F238E27FC236}">
                <a16:creationId xmlns:a16="http://schemas.microsoft.com/office/drawing/2014/main" id="{C69E5688-1C68-FFD6-9030-A42695D01861}"/>
              </a:ext>
            </a:extLst>
          </p:cNvPr>
          <p:cNvPicPr>
            <a:picLocks noChangeAspect="1"/>
          </p:cNvPicPr>
          <p:nvPr/>
        </p:nvPicPr>
        <p:blipFill>
          <a:blip r:embed="rId8">
            <a:clrChange>
              <a:clrFrom>
                <a:srgbClr val="F8F9FA"/>
              </a:clrFrom>
              <a:clrTo>
                <a:srgbClr val="F8F9FA">
                  <a:alpha val="0"/>
                </a:srgbClr>
              </a:clrTo>
            </a:clrChange>
          </a:blip>
          <a:stretch>
            <a:fillRect/>
          </a:stretch>
        </p:blipFill>
        <p:spPr>
          <a:xfrm>
            <a:off x="1093756" y="4024494"/>
            <a:ext cx="1815701" cy="1244326"/>
          </a:xfrm>
          <a:prstGeom prst="rect">
            <a:avLst/>
          </a:prstGeom>
        </p:spPr>
      </p:pic>
    </p:spTree>
    <p:extLst>
      <p:ext uri="{BB962C8B-B14F-4D97-AF65-F5344CB8AC3E}">
        <p14:creationId xmlns:p14="http://schemas.microsoft.com/office/powerpoint/2010/main" val="1335495036"/>
      </p:ext>
    </p:extLst>
  </p:cSld>
  <p:clrMapOvr>
    <a:masterClrMapping/>
  </p:clrMapOvr>
  <p:transition spd="slow">
    <p:dissolv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C92C51D-73D7-9C6C-3546-A52C18F05A38}"/>
              </a:ext>
            </a:extLst>
          </p:cNvPr>
          <p:cNvSpPr>
            <a:spLocks noGrp="1"/>
          </p:cNvSpPr>
          <p:nvPr>
            <p:ph type="title"/>
          </p:nvPr>
        </p:nvSpPr>
        <p:spPr>
          <a:xfrm>
            <a:off x="1025556" y="651932"/>
            <a:ext cx="3069263" cy="5545667"/>
          </a:xfrm>
        </p:spPr>
        <p:txBody>
          <a:bodyPr anchor="ctr">
            <a:normAutofit/>
          </a:bodyPr>
          <a:lstStyle/>
          <a:p>
            <a:r>
              <a:rPr lang="es-CO" sz="4000" dirty="0">
                <a:solidFill>
                  <a:schemeClr val="tx1">
                    <a:lumMod val="85000"/>
                    <a:lumOff val="15000"/>
                  </a:schemeClr>
                </a:solidFill>
              </a:rPr>
              <a:t>Precios de </a:t>
            </a:r>
            <a:r>
              <a:rPr lang="es-CO" sz="4000" dirty="0" err="1">
                <a:solidFill>
                  <a:schemeClr val="tx1">
                    <a:lumMod val="85000"/>
                    <a:lumOff val="15000"/>
                  </a:schemeClr>
                </a:solidFill>
              </a:rPr>
              <a:t>AppSheet</a:t>
            </a:r>
            <a:endParaRPr lang="es-ES" sz="4000" dirty="0">
              <a:solidFill>
                <a:schemeClr val="tx1">
                  <a:lumMod val="85000"/>
                  <a:lumOff val="15000"/>
                </a:schemeClr>
              </a:solidFill>
            </a:endParaRPr>
          </a:p>
        </p:txBody>
      </p:sp>
      <p:graphicFrame>
        <p:nvGraphicFramePr>
          <p:cNvPr id="11" name="Marcador de contenido 10">
            <a:extLst>
              <a:ext uri="{FF2B5EF4-FFF2-40B4-BE49-F238E27FC236}">
                <a16:creationId xmlns:a16="http://schemas.microsoft.com/office/drawing/2014/main" id="{DFAEA699-2783-391C-CDDC-217CE30D14B3}"/>
              </a:ext>
            </a:extLst>
          </p:cNvPr>
          <p:cNvGraphicFramePr>
            <a:graphicFrameLocks noGrp="1"/>
          </p:cNvGraphicFramePr>
          <p:nvPr>
            <p:ph idx="1"/>
            <p:extLst>
              <p:ext uri="{D42A27DB-BD31-4B8C-83A1-F6EECF244321}">
                <p14:modId xmlns:p14="http://schemas.microsoft.com/office/powerpoint/2010/main" val="1809202429"/>
              </p:ext>
            </p:extLst>
          </p:nvPr>
        </p:nvGraphicFramePr>
        <p:xfrm>
          <a:off x="4423931" y="1860550"/>
          <a:ext cx="7310865" cy="2374900"/>
        </p:xfrm>
        <a:graphic>
          <a:graphicData uri="http://schemas.openxmlformats.org/drawingml/2006/table">
            <a:tbl>
              <a:tblPr/>
              <a:tblGrid>
                <a:gridCol w="1462173">
                  <a:extLst>
                    <a:ext uri="{9D8B030D-6E8A-4147-A177-3AD203B41FA5}">
                      <a16:colId xmlns:a16="http://schemas.microsoft.com/office/drawing/2014/main" val="530673569"/>
                    </a:ext>
                  </a:extLst>
                </a:gridCol>
                <a:gridCol w="1462173">
                  <a:extLst>
                    <a:ext uri="{9D8B030D-6E8A-4147-A177-3AD203B41FA5}">
                      <a16:colId xmlns:a16="http://schemas.microsoft.com/office/drawing/2014/main" val="2228933352"/>
                    </a:ext>
                  </a:extLst>
                </a:gridCol>
                <a:gridCol w="1462173">
                  <a:extLst>
                    <a:ext uri="{9D8B030D-6E8A-4147-A177-3AD203B41FA5}">
                      <a16:colId xmlns:a16="http://schemas.microsoft.com/office/drawing/2014/main" val="3977144133"/>
                    </a:ext>
                  </a:extLst>
                </a:gridCol>
                <a:gridCol w="1462173">
                  <a:extLst>
                    <a:ext uri="{9D8B030D-6E8A-4147-A177-3AD203B41FA5}">
                      <a16:colId xmlns:a16="http://schemas.microsoft.com/office/drawing/2014/main" val="4043040260"/>
                    </a:ext>
                  </a:extLst>
                </a:gridCol>
                <a:gridCol w="1462173">
                  <a:extLst>
                    <a:ext uri="{9D8B030D-6E8A-4147-A177-3AD203B41FA5}">
                      <a16:colId xmlns:a16="http://schemas.microsoft.com/office/drawing/2014/main" val="3222214598"/>
                    </a:ext>
                  </a:extLst>
                </a:gridCol>
              </a:tblGrid>
              <a:tr h="1187450">
                <a:tc>
                  <a:txBody>
                    <a:bodyPr/>
                    <a:lstStyle/>
                    <a:p>
                      <a:pPr algn="ctr" fontAlgn="ctr"/>
                      <a:r>
                        <a:rPr lang="es-ES" sz="2000" b="1" i="0" u="none" strike="noStrike" dirty="0">
                          <a:solidFill>
                            <a:srgbClr val="FFFFFF"/>
                          </a:solidFill>
                          <a:effectLst/>
                          <a:highlight>
                            <a:srgbClr val="104861"/>
                          </a:highlight>
                          <a:latin typeface="Arial" panose="020B0604020202020204" pitchFamily="34" charset="0"/>
                        </a:rPr>
                        <a:t>Entorno de prueba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04861"/>
                    </a:solidFill>
                  </a:tcPr>
                </a:tc>
                <a:tc>
                  <a:txBody>
                    <a:bodyPr/>
                    <a:lstStyle/>
                    <a:p>
                      <a:pPr algn="ctr" fontAlgn="ctr"/>
                      <a:r>
                        <a:rPr lang="es-ES" sz="2000" b="1" i="0" u="none" strike="noStrike">
                          <a:solidFill>
                            <a:srgbClr val="FFFFFF"/>
                          </a:solidFill>
                          <a:effectLst/>
                          <a:highlight>
                            <a:srgbClr val="104861"/>
                          </a:highlight>
                          <a:latin typeface="Arial" panose="020B0604020202020204" pitchFamily="34" charset="0"/>
                        </a:rPr>
                        <a:t>Starter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04861"/>
                    </a:solidFill>
                  </a:tcPr>
                </a:tc>
                <a:tc>
                  <a:txBody>
                    <a:bodyPr/>
                    <a:lstStyle/>
                    <a:p>
                      <a:pPr algn="ctr" fontAlgn="ctr"/>
                      <a:r>
                        <a:rPr lang="es-ES" sz="2000" b="1" i="0" u="none" strike="noStrike">
                          <a:solidFill>
                            <a:srgbClr val="FFFFFF"/>
                          </a:solidFill>
                          <a:effectLst/>
                          <a:highlight>
                            <a:srgbClr val="104861"/>
                          </a:highlight>
                          <a:latin typeface="Arial" panose="020B0604020202020204" pitchFamily="34" charset="0"/>
                        </a:rPr>
                        <a:t>Core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04861"/>
                    </a:solidFill>
                  </a:tcPr>
                </a:tc>
                <a:tc>
                  <a:txBody>
                    <a:bodyPr/>
                    <a:lstStyle/>
                    <a:p>
                      <a:pPr algn="ctr" fontAlgn="ctr"/>
                      <a:r>
                        <a:rPr lang="es-ES" sz="2000" b="1" i="0" u="none" strike="noStrike">
                          <a:solidFill>
                            <a:srgbClr val="FFFFFF"/>
                          </a:solidFill>
                          <a:effectLst/>
                          <a:highlight>
                            <a:srgbClr val="104861"/>
                          </a:highlight>
                          <a:latin typeface="Arial" panose="020B0604020202020204" pitchFamily="34" charset="0"/>
                        </a:rPr>
                        <a:t>Enterprise Standard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04861"/>
                    </a:solidFill>
                  </a:tcPr>
                </a:tc>
                <a:tc>
                  <a:txBody>
                    <a:bodyPr/>
                    <a:lstStyle/>
                    <a:p>
                      <a:pPr algn="ctr" fontAlgn="ctr"/>
                      <a:r>
                        <a:rPr lang="es-ES" sz="2000" b="1" i="0" u="none" strike="noStrike">
                          <a:solidFill>
                            <a:srgbClr val="FFFFFF"/>
                          </a:solidFill>
                          <a:effectLst/>
                          <a:highlight>
                            <a:srgbClr val="104861"/>
                          </a:highlight>
                          <a:latin typeface="Arial" panose="020B0604020202020204" pitchFamily="34" charset="0"/>
                        </a:rPr>
                        <a:t>Enterprise Plus</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04861"/>
                    </a:solidFill>
                  </a:tcPr>
                </a:tc>
                <a:extLst>
                  <a:ext uri="{0D108BD9-81ED-4DB2-BD59-A6C34878D82A}">
                    <a16:rowId xmlns:a16="http://schemas.microsoft.com/office/drawing/2014/main" val="1695889388"/>
                  </a:ext>
                </a:extLst>
              </a:tr>
              <a:tr h="1187450">
                <a:tc>
                  <a:txBody>
                    <a:bodyPr/>
                    <a:lstStyle/>
                    <a:p>
                      <a:pPr algn="ctr" fontAlgn="ctr"/>
                      <a:r>
                        <a:rPr lang="es-ES" sz="2000" b="0" i="0" u="none" strike="noStrike" dirty="0">
                          <a:solidFill>
                            <a:srgbClr val="000000"/>
                          </a:solidFill>
                          <a:effectLst/>
                          <a:highlight>
                            <a:srgbClr val="C0E6F5"/>
                          </a:highlight>
                          <a:latin typeface="Arial" panose="020B0604020202020204" pitchFamily="34" charset="0"/>
                        </a:rPr>
                        <a:t>Gratis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s-ES" sz="2000" b="0" i="0" u="none" strike="noStrike">
                          <a:solidFill>
                            <a:srgbClr val="000000"/>
                          </a:solidFill>
                          <a:effectLst/>
                          <a:highlight>
                            <a:srgbClr val="C0E6F5"/>
                          </a:highlight>
                          <a:latin typeface="Arial" panose="020B0604020202020204" pitchFamily="34" charset="0"/>
                        </a:rPr>
                        <a:t>USD$5 / usuario / mes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s-ES" sz="2000" b="0" i="0" u="none" strike="noStrike">
                          <a:solidFill>
                            <a:srgbClr val="000000"/>
                          </a:solidFill>
                          <a:effectLst/>
                          <a:highlight>
                            <a:srgbClr val="C0E6F5"/>
                          </a:highlight>
                          <a:latin typeface="Arial" panose="020B0604020202020204" pitchFamily="34" charset="0"/>
                        </a:rPr>
                        <a:t>USD$10 / usuario / mes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s-ES" sz="2000" b="0" i="0" u="none" strike="noStrike">
                          <a:solidFill>
                            <a:srgbClr val="000000"/>
                          </a:solidFill>
                          <a:effectLst/>
                          <a:highlight>
                            <a:srgbClr val="C0E6F5"/>
                          </a:highlight>
                          <a:latin typeface="Arial" panose="020B0604020202020204" pitchFamily="34" charset="0"/>
                        </a:rPr>
                        <a:t>Solicite un presupuesto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s-ES" sz="2000" b="0" i="0" u="none" strike="noStrike" dirty="0">
                          <a:solidFill>
                            <a:srgbClr val="000000"/>
                          </a:solidFill>
                          <a:effectLst/>
                          <a:highlight>
                            <a:srgbClr val="C0E6F5"/>
                          </a:highlight>
                          <a:latin typeface="Arial" panose="020B0604020202020204" pitchFamily="34" charset="0"/>
                        </a:rPr>
                        <a:t>Solicite un presupuesto</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111121211"/>
                  </a:ext>
                </a:extLst>
              </a:tr>
            </a:tbl>
          </a:graphicData>
        </a:graphic>
      </p:graphicFrame>
      <p:sp>
        <p:nvSpPr>
          <p:cNvPr id="15" name="CuadroTexto 14">
            <a:extLst>
              <a:ext uri="{FF2B5EF4-FFF2-40B4-BE49-F238E27FC236}">
                <a16:creationId xmlns:a16="http://schemas.microsoft.com/office/drawing/2014/main" id="{DA4A9E36-9DD2-FC96-833D-85A213559B39}"/>
              </a:ext>
            </a:extLst>
          </p:cNvPr>
          <p:cNvSpPr txBox="1"/>
          <p:nvPr/>
        </p:nvSpPr>
        <p:spPr>
          <a:xfrm>
            <a:off x="5825009" y="4953000"/>
            <a:ext cx="5816600" cy="369332"/>
          </a:xfrm>
          <a:prstGeom prst="rect">
            <a:avLst/>
          </a:prstGeom>
          <a:noFill/>
        </p:spPr>
        <p:txBody>
          <a:bodyPr wrap="square" rtlCol="0">
            <a:spAutoFit/>
          </a:bodyPr>
          <a:lstStyle/>
          <a:p>
            <a:r>
              <a:rPr lang="es-ES" dirty="0">
                <a:hlinkClick r:id="rId3">
                  <a:extLst>
                    <a:ext uri="{A12FA001-AC4F-418D-AE19-62706E023703}">
                      <ahyp:hlinkClr xmlns:ahyp="http://schemas.microsoft.com/office/drawing/2018/hyperlinkcolor" val="tx"/>
                    </a:ext>
                  </a:extLst>
                </a:hlinkClick>
              </a:rPr>
              <a:t>Tabla de características y tarifas de </a:t>
            </a:r>
            <a:r>
              <a:rPr lang="es-ES" dirty="0" err="1">
                <a:hlinkClick r:id="rId3">
                  <a:extLst>
                    <a:ext uri="{A12FA001-AC4F-418D-AE19-62706E023703}">
                      <ahyp:hlinkClr xmlns:ahyp="http://schemas.microsoft.com/office/drawing/2018/hyperlinkcolor" val="tx"/>
                    </a:ext>
                  </a:extLst>
                </a:hlinkClick>
              </a:rPr>
              <a:t>AppSheet</a:t>
            </a:r>
            <a:endParaRPr lang="es-ES" dirty="0"/>
          </a:p>
        </p:txBody>
      </p:sp>
    </p:spTree>
    <p:extLst>
      <p:ext uri="{BB962C8B-B14F-4D97-AF65-F5344CB8AC3E}">
        <p14:creationId xmlns:p14="http://schemas.microsoft.com/office/powerpoint/2010/main" val="3511463428"/>
      </p:ext>
    </p:extLst>
  </p:cSld>
  <p:clrMapOvr>
    <a:overrideClrMapping bg1="dk1" tx1="lt1" bg2="dk2" tx2="lt2" accent1="accent1" accent2="accent2" accent3="accent3" accent4="accent4" accent5="accent5" accent6="accent6" hlink="hlink" folHlink="folHlink"/>
  </p:clrMapOvr>
  <p:transition spd="slow">
    <p:dissolve/>
  </p:transition>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6ebbfa72-b3b6-4c1f-8b23-058d4f67f013}" enabled="1" method="Privileged" siteId="{bf1ce8b5-5d39-4bc5-ad6e-07b3e4d7d67a}" contentBits="0" removed="0"/>
</clbl:labelList>
</file>

<file path=docProps/app.xml><?xml version="1.0" encoding="utf-8"?>
<Properties xmlns="http://schemas.openxmlformats.org/officeDocument/2006/extended-properties" xmlns:vt="http://schemas.openxmlformats.org/officeDocument/2006/docPropsVTypes">
  <Template>Facet</Template>
  <TotalTime>226</TotalTime>
  <Words>1323</Words>
  <Application>Microsoft Office PowerPoint</Application>
  <PresentationFormat>Panorámica</PresentationFormat>
  <Paragraphs>100</Paragraphs>
  <Slides>9</Slides>
  <Notes>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Aptos</vt:lpstr>
      <vt:lpstr>Aptos Narrow</vt:lpstr>
      <vt:lpstr>Arial</vt:lpstr>
      <vt:lpstr>Google Sans</vt:lpstr>
      <vt:lpstr>Google Sans Text</vt:lpstr>
      <vt:lpstr>Trebuchet MS</vt:lpstr>
      <vt:lpstr>Wingdings 3</vt:lpstr>
      <vt:lpstr>Faceta</vt:lpstr>
      <vt:lpstr>AppSheet</vt:lpstr>
      <vt:lpstr>Creación Eficiente de Aplicaciones Inteligentes</vt:lpstr>
      <vt:lpstr>Creación Flexible de Aplicaciones</vt:lpstr>
      <vt:lpstr>Automatización Inteligente del Flujo de Trabajo</vt:lpstr>
      <vt:lpstr>Unificando Aplicaciones y Datos</vt:lpstr>
      <vt:lpstr>Gobernanza Segura y Eficaz</vt:lpstr>
      <vt:lpstr>Crear aplicaciones en 7 pasos</vt:lpstr>
      <vt:lpstr>Clientes impulsados con AppSheet</vt:lpstr>
      <vt:lpstr>Precios de AppSheet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AppSheet</dc:title>
  <dc:creator>EMANUEL GAVIRIA VARGAS</dc:creator>
  <cp:lastModifiedBy>EMANUEL GAVIRIA VARGAS</cp:lastModifiedBy>
  <cp:revision>6</cp:revision>
  <dcterms:created xsi:type="dcterms:W3CDTF">2024-05-02T18:54:58Z</dcterms:created>
  <dcterms:modified xsi:type="dcterms:W3CDTF">2024-05-03T13:16:06Z</dcterms:modified>
</cp:coreProperties>
</file>