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89107"/>
  </p:normalViewPr>
  <p:slideViewPr>
    <p:cSldViewPr snapToGrid="0">
      <p:cViewPr varScale="1">
        <p:scale>
          <a:sx n="101" d="100"/>
          <a:sy n="101" d="100"/>
        </p:scale>
        <p:origin x="147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NL" dirty="0"/>
              <a:t>Vitaliteitsscore Maria Janssen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4.3945282055791846E-2"/>
          <c:y val="0.13078741054310067"/>
          <c:w val="0.93980423578065364"/>
          <c:h val="0.7238334332195263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Blad1!$B$1</c:f>
              <c:strCache>
                <c:ptCount val="1"/>
                <c:pt idx="0">
                  <c:v>vitaliteit volgens Groningen Frailty Indicator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invertIfNegative val="0"/>
          <c:cat>
            <c:strRef>
              <c:f>Blad1!$A$2:$A$5</c:f>
              <c:strCache>
                <c:ptCount val="4"/>
                <c:pt idx="0">
                  <c:v>sep-18</c:v>
                </c:pt>
                <c:pt idx="1">
                  <c:v>dec-18</c:v>
                </c:pt>
                <c:pt idx="2">
                  <c:v>ma-19</c:v>
                </c:pt>
                <c:pt idx="3">
                  <c:v>jun-19</c:v>
                </c:pt>
              </c:strCache>
            </c:strRef>
          </c:cat>
          <c:val>
            <c:numRef>
              <c:f>Blad1!$B$2:$B$5</c:f>
              <c:numCache>
                <c:formatCode>General</c:formatCode>
                <c:ptCount val="4"/>
                <c:pt idx="0">
                  <c:v>2</c:v>
                </c:pt>
                <c:pt idx="1">
                  <c:v>6</c:v>
                </c:pt>
                <c:pt idx="2">
                  <c:v>3.5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C8-7849-BEFB-F65A56C6A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169280"/>
        <c:axId val="173200128"/>
      </c:barChart>
      <c:catAx>
        <c:axId val="173169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73200128"/>
        <c:crosses val="autoZero"/>
        <c:auto val="1"/>
        <c:lblAlgn val="ctr"/>
        <c:lblOffset val="100"/>
        <c:noMultiLvlLbl val="0"/>
      </c:catAx>
      <c:valAx>
        <c:axId val="17320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1731692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8FD28-E0FF-1849-95EF-5905626EA76D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l-NL"/>
              <a:t>Tekststijl van het model bewerken
Tweede niveau
Derde niveau
Vierde niveau
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A5A17-A427-FE4D-95EA-AA5439E50B4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626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Algemeen:</a:t>
            </a:r>
          </a:p>
          <a:p>
            <a:r>
              <a:rPr lang="nl-NL" dirty="0"/>
              <a:t>- Home knop, hoe kom ik terug?</a:t>
            </a:r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Schrijf een casus die kan worden toegepast binnen de zorgcirkel?</a:t>
            </a:r>
          </a:p>
          <a:p>
            <a:endParaRPr lang="nl-NL" dirty="0"/>
          </a:p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755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90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9369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>
              <a:sym typeface="Wingdings" pitchFamily="2" charset="2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321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2207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1631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  <a:p>
            <a:r>
              <a:rPr lang="nl-NL" dirty="0"/>
              <a:t>Huisarts: van Geesteren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925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Scenario: </a:t>
            </a:r>
          </a:p>
          <a:p>
            <a:r>
              <a:rPr lang="nl-NL" dirty="0"/>
              <a:t>Oudere: Maria Janssen</a:t>
            </a:r>
          </a:p>
          <a:p>
            <a:endParaRPr lang="nl-NL" dirty="0"/>
          </a:p>
          <a:p>
            <a:r>
              <a:rPr lang="nl-NL" dirty="0"/>
              <a:t>Zorgverlener: verpleegkundige Joke</a:t>
            </a:r>
          </a:p>
          <a:p>
            <a:endParaRPr lang="nl-NL" dirty="0"/>
          </a:p>
          <a:p>
            <a:r>
              <a:rPr lang="nl-NL" dirty="0"/>
              <a:t>Buurman: Henk</a:t>
            </a:r>
          </a:p>
          <a:p>
            <a:r>
              <a:rPr lang="nl-NL" dirty="0"/>
              <a:t>Buurvrouw: Diane</a:t>
            </a:r>
          </a:p>
          <a:p>
            <a:endParaRPr lang="nl-NL" dirty="0"/>
          </a:p>
          <a:p>
            <a:r>
              <a:rPr lang="nl-NL" dirty="0"/>
              <a:t>Zoon: Hans</a:t>
            </a:r>
          </a:p>
          <a:p>
            <a:r>
              <a:rPr lang="nl-NL" dirty="0"/>
              <a:t>Dochter: Lieke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A5A17-A427-FE4D-95EA-AA5439E50B4A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0657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023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4733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82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48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ferte 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249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ar of onwa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622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35758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583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3683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126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047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238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292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915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17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306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3FAF9-1F15-40D9-B232-CCBC7B3A6F82}" type="datetimeFigureOut">
              <a:rPr lang="nl-NL" smtClean="0"/>
              <a:t>3-12-2019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ACC291-B483-410E-85DE-70181FC43F3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2652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BD5B5-9F06-4F6A-8994-22E38963E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5"/>
            <a:ext cx="4299666" cy="2476692"/>
          </a:xfrm>
        </p:spPr>
        <p:txBody>
          <a:bodyPr>
            <a:normAutofit/>
          </a:bodyPr>
          <a:lstStyle/>
          <a:p>
            <a:pPr algn="l"/>
            <a:r>
              <a:rPr lang="nl-NL" sz="5400" dirty="0"/>
              <a:t>Welkom bij de zorgcirkel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F94ABCB-67C9-4657-8B71-213D8E4C2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3198993" cy="40924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nl-NL" sz="1800" dirty="0">
                <a:solidFill>
                  <a:schemeClr val="bg1"/>
                </a:solidFill>
              </a:rPr>
              <a:t>Druk </a:t>
            </a:r>
            <a:r>
              <a:rPr lang="nl-NL" sz="2000" dirty="0">
                <a:solidFill>
                  <a:schemeClr val="bg1"/>
                </a:solidFill>
              </a:rPr>
              <a:t>hier</a:t>
            </a:r>
            <a:r>
              <a:rPr lang="nl-NL" sz="1800" dirty="0">
                <a:solidFill>
                  <a:schemeClr val="bg1"/>
                </a:solidFill>
              </a:rPr>
              <a:t> om te beginnen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6DBC7C2-1E7D-49E3-9399-0562622D8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496897"/>
            <a:ext cx="3765692" cy="387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132E7764-C445-4FE8-8881-CC04A3D3A48C}"/>
              </a:ext>
            </a:extLst>
          </p:cNvPr>
          <p:cNvSpPr txBox="1"/>
          <p:nvPr/>
        </p:nvSpPr>
        <p:spPr>
          <a:xfrm>
            <a:off x="831008" y="1029181"/>
            <a:ext cx="3807631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3000" dirty="0"/>
              <a:t>Uw zorgcirkel</a:t>
            </a: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A41548F1-89FB-4B6B-A08E-041770EC897F}"/>
              </a:ext>
            </a:extLst>
          </p:cNvPr>
          <p:cNvSpPr txBox="1"/>
          <p:nvPr/>
        </p:nvSpPr>
        <p:spPr>
          <a:xfrm>
            <a:off x="816624" y="4908605"/>
            <a:ext cx="3814823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3000" dirty="0"/>
              <a:t>Rapportage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284A474-EC25-473B-BAB2-F240945A5DF1}"/>
              </a:ext>
            </a:extLst>
          </p:cNvPr>
          <p:cNvSpPr txBox="1"/>
          <p:nvPr/>
        </p:nvSpPr>
        <p:spPr>
          <a:xfrm>
            <a:off x="5379134" y="1029181"/>
            <a:ext cx="3807631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3000" dirty="0"/>
              <a:t>Incident melding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12CEA6A-5901-4B32-8308-1625A4B8E986}"/>
              </a:ext>
            </a:extLst>
          </p:cNvPr>
          <p:cNvSpPr txBox="1"/>
          <p:nvPr/>
        </p:nvSpPr>
        <p:spPr>
          <a:xfrm>
            <a:off x="831008" y="2968893"/>
            <a:ext cx="3807631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3000" dirty="0"/>
              <a:t>Wie ziet wat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387621B-1DDE-7E4E-8D98-F09899F0ED73}"/>
              </a:ext>
            </a:extLst>
          </p:cNvPr>
          <p:cNvSpPr txBox="1"/>
          <p:nvPr/>
        </p:nvSpPr>
        <p:spPr>
          <a:xfrm>
            <a:off x="5379134" y="2968893"/>
            <a:ext cx="3807631" cy="553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nl-NL" sz="3000" dirty="0"/>
              <a:t>Vitaliteitsscan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21DEF085-A96B-4240-A97B-46063F15B8DF}"/>
              </a:ext>
            </a:extLst>
          </p:cNvPr>
          <p:cNvSpPr txBox="1"/>
          <p:nvPr/>
        </p:nvSpPr>
        <p:spPr>
          <a:xfrm>
            <a:off x="831008" y="1583538"/>
            <a:ext cx="380043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Hier staan de gegevens van u en uw naaste omgeving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75B3F617-9AE0-E04B-BEB3-7E4F67A12681}"/>
              </a:ext>
            </a:extLst>
          </p:cNvPr>
          <p:cNvSpPr txBox="1"/>
          <p:nvPr/>
        </p:nvSpPr>
        <p:spPr>
          <a:xfrm>
            <a:off x="838200" y="3524859"/>
            <a:ext cx="3800439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Hier staat wie welke gegevens van u kan inzien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C1B144F8-D937-2543-A8E9-5972FDFD3780}"/>
              </a:ext>
            </a:extLst>
          </p:cNvPr>
          <p:cNvSpPr txBox="1"/>
          <p:nvPr/>
        </p:nvSpPr>
        <p:spPr>
          <a:xfrm>
            <a:off x="838200" y="5459026"/>
            <a:ext cx="3800439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Hier kunt u iets schrijven over bijzonderheden tijdens uw dagelijkse activiteiten.</a:t>
            </a: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0ABE8810-3C22-4F49-9866-B1E513676055}"/>
              </a:ext>
            </a:extLst>
          </p:cNvPr>
          <p:cNvSpPr txBox="1"/>
          <p:nvPr/>
        </p:nvSpPr>
        <p:spPr>
          <a:xfrm>
            <a:off x="5379134" y="1583178"/>
            <a:ext cx="380763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Hier kunt u melden als er iets ernstigs is gebeurt, bijvoorbeeld vallen. 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389A39E9-9D81-C949-96F2-FB81C3D6E014}"/>
              </a:ext>
            </a:extLst>
          </p:cNvPr>
          <p:cNvSpPr txBox="1"/>
          <p:nvPr/>
        </p:nvSpPr>
        <p:spPr>
          <a:xfrm>
            <a:off x="5379134" y="3522891"/>
            <a:ext cx="3807631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sz="2000" dirty="0"/>
              <a:t>Hier kunt u doormiddel van een vragenlijst meten hoe vitaal u bent.</a:t>
            </a:r>
          </a:p>
        </p:txBody>
      </p:sp>
    </p:spTree>
    <p:extLst>
      <p:ext uri="{BB962C8B-B14F-4D97-AF65-F5344CB8AC3E}">
        <p14:creationId xmlns:p14="http://schemas.microsoft.com/office/powerpoint/2010/main" val="2047450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2D80D-15B4-4B79-AA31-DC8EC178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Uw zorgcirkel</a:t>
            </a:r>
          </a:p>
        </p:txBody>
      </p:sp>
      <p:pic>
        <p:nvPicPr>
          <p:cNvPr id="16" name="Afbeelding 15">
            <a:extLst>
              <a:ext uri="{FF2B5EF4-FFF2-40B4-BE49-F238E27FC236}">
                <a16:creationId xmlns:a16="http://schemas.microsoft.com/office/drawing/2014/main" id="{A23519AA-F17A-5D44-A4DC-C27428526B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430" y="1965295"/>
            <a:ext cx="2717800" cy="28956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7BEF53CF-8433-644A-B16E-D261D6D1B1A5}"/>
              </a:ext>
            </a:extLst>
          </p:cNvPr>
          <p:cNvSpPr txBox="1"/>
          <p:nvPr/>
        </p:nvSpPr>
        <p:spPr>
          <a:xfrm>
            <a:off x="1123644" y="1930400"/>
            <a:ext cx="20468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Maria Janssen</a:t>
            </a:r>
          </a:p>
          <a:p>
            <a:r>
              <a:rPr lang="nl-NL" dirty="0"/>
              <a:t>(78 jaar)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8C39DA5-7825-C845-8998-169B0C09916E}"/>
              </a:ext>
            </a:extLst>
          </p:cNvPr>
          <p:cNvSpPr txBox="1"/>
          <p:nvPr/>
        </p:nvSpPr>
        <p:spPr>
          <a:xfrm>
            <a:off x="2481022" y="4860895"/>
            <a:ext cx="2037969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Zoon Hans Dochter Lieke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4FB2C74E-6A9D-024E-8C81-7D5B0B6843D8}"/>
              </a:ext>
            </a:extLst>
          </p:cNvPr>
          <p:cNvSpPr txBox="1"/>
          <p:nvPr/>
        </p:nvSpPr>
        <p:spPr>
          <a:xfrm>
            <a:off x="5344585" y="4895790"/>
            <a:ext cx="221826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Buurman Henk </a:t>
            </a:r>
          </a:p>
          <a:p>
            <a:r>
              <a:rPr lang="nl-NL" dirty="0"/>
              <a:t>Buurvrouw Diane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168BAF14-EB10-9A47-ADE8-3B45CABB88EB}"/>
              </a:ext>
            </a:extLst>
          </p:cNvPr>
          <p:cNvSpPr txBox="1"/>
          <p:nvPr/>
        </p:nvSpPr>
        <p:spPr>
          <a:xfrm>
            <a:off x="6556201" y="1930400"/>
            <a:ext cx="305177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NL" dirty="0"/>
              <a:t>Verpleegkundige Joke Huisarts van Geesteren</a:t>
            </a: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CC76D18E-8176-C840-BB60-643652A2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1666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  <p:pic>
        <p:nvPicPr>
          <p:cNvPr id="3" name="Afbeelding 2">
            <a:extLst>
              <a:ext uri="{FF2B5EF4-FFF2-40B4-BE49-F238E27FC236}">
                <a16:creationId xmlns:a16="http://schemas.microsoft.com/office/drawing/2014/main" id="{B8107F5B-6427-2D4D-9C3F-426B2CCF6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227" y="2002566"/>
            <a:ext cx="250999" cy="250999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CDE32E2-222F-9D4E-A48C-2DAD52620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66" y="4895790"/>
            <a:ext cx="250999" cy="250999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7A9A9EEC-418C-D245-BECB-FE0BFFAE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565" y="5202042"/>
            <a:ext cx="250999" cy="250999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5951E869-E84B-D747-BFE0-06C05A5CF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2" y="1990261"/>
            <a:ext cx="250999" cy="250999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6D9EAB5C-B6A7-2846-B88D-7842CA2B1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4001" y="2283496"/>
            <a:ext cx="250999" cy="250999"/>
          </a:xfrm>
          <a:prstGeom prst="rect">
            <a:avLst/>
          </a:prstGeom>
        </p:spPr>
      </p:pic>
      <p:pic>
        <p:nvPicPr>
          <p:cNvPr id="14" name="Afbeelding 13">
            <a:extLst>
              <a:ext uri="{FF2B5EF4-FFF2-40B4-BE49-F238E27FC236}">
                <a16:creationId xmlns:a16="http://schemas.microsoft.com/office/drawing/2014/main" id="{55E96880-3938-8E45-B25F-575AEA931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13" y="4920504"/>
            <a:ext cx="250999" cy="250999"/>
          </a:xfrm>
          <a:prstGeom prst="rect">
            <a:avLst/>
          </a:prstGeom>
        </p:spPr>
      </p:pic>
      <p:pic>
        <p:nvPicPr>
          <p:cNvPr id="15" name="Afbeelding 14">
            <a:extLst>
              <a:ext uri="{FF2B5EF4-FFF2-40B4-BE49-F238E27FC236}">
                <a16:creationId xmlns:a16="http://schemas.microsoft.com/office/drawing/2014/main" id="{975F218C-8981-1440-809A-EB7BFB00B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7313" y="5231312"/>
            <a:ext cx="250999" cy="2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3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94F6CB-C6BF-4A57-BF88-774EA447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Wie ziet wat</a:t>
            </a:r>
          </a:p>
        </p:txBody>
      </p:sp>
      <p:graphicFrame>
        <p:nvGraphicFramePr>
          <p:cNvPr id="3" name="Tabel 2">
            <a:extLst>
              <a:ext uri="{FF2B5EF4-FFF2-40B4-BE49-F238E27FC236}">
                <a16:creationId xmlns:a16="http://schemas.microsoft.com/office/drawing/2014/main" id="{0297CA6E-BD87-184D-A181-8389F83AB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982361"/>
              </p:ext>
            </p:extLst>
          </p:nvPr>
        </p:nvGraphicFramePr>
        <p:xfrm>
          <a:off x="677333" y="1930398"/>
          <a:ext cx="8274162" cy="4063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9027">
                  <a:extLst>
                    <a:ext uri="{9D8B030D-6E8A-4147-A177-3AD203B41FA5}">
                      <a16:colId xmlns:a16="http://schemas.microsoft.com/office/drawing/2014/main" val="1890625976"/>
                    </a:ext>
                  </a:extLst>
                </a:gridCol>
                <a:gridCol w="1473498">
                  <a:extLst>
                    <a:ext uri="{9D8B030D-6E8A-4147-A177-3AD203B41FA5}">
                      <a16:colId xmlns:a16="http://schemas.microsoft.com/office/drawing/2014/main" val="1988549298"/>
                    </a:ext>
                  </a:extLst>
                </a:gridCol>
                <a:gridCol w="1499937">
                  <a:extLst>
                    <a:ext uri="{9D8B030D-6E8A-4147-A177-3AD203B41FA5}">
                      <a16:colId xmlns:a16="http://schemas.microsoft.com/office/drawing/2014/main" val="1527978149"/>
                    </a:ext>
                  </a:extLst>
                </a:gridCol>
                <a:gridCol w="1163646">
                  <a:extLst>
                    <a:ext uri="{9D8B030D-6E8A-4147-A177-3AD203B41FA5}">
                      <a16:colId xmlns:a16="http://schemas.microsoft.com/office/drawing/2014/main" val="312723314"/>
                    </a:ext>
                  </a:extLst>
                </a:gridCol>
                <a:gridCol w="1379027">
                  <a:extLst>
                    <a:ext uri="{9D8B030D-6E8A-4147-A177-3AD203B41FA5}">
                      <a16:colId xmlns:a16="http://schemas.microsoft.com/office/drawing/2014/main" val="2127990074"/>
                    </a:ext>
                  </a:extLst>
                </a:gridCol>
                <a:gridCol w="1379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Functies</a:t>
                      </a: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  <a:sym typeface="Wingdings" pitchFamily="2" charset="2"/>
                        </a:rPr>
                        <a:t>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Persoon</a:t>
                      </a: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  <a:sym typeface="Wingdings" pitchFamily="2" charset="2"/>
                        </a:rPr>
                        <a:t>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Contactgegevens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solidFill>
                            <a:schemeClr val="tx1"/>
                          </a:solidFill>
                          <a:effectLst/>
                        </a:rPr>
                        <a:t>Incident Melding</a:t>
                      </a:r>
                      <a:endParaRPr lang="nl-N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Screening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Rapportage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Laatst ingelogd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371056"/>
                  </a:ext>
                </a:extLst>
              </a:tr>
              <a:tr h="45171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solidFill>
                            <a:schemeClr val="tx1"/>
                          </a:solidFill>
                          <a:effectLst/>
                        </a:rPr>
                        <a:t>Zoon Hans</a:t>
                      </a:r>
                      <a:endParaRPr lang="nl-N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</a:rPr>
                        <a:t>     </a:t>
                      </a:r>
                      <a:r>
                        <a:rPr lang="nl-NL" sz="22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</a:rPr>
                        <a:t> 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Vandaag</a:t>
                      </a:r>
                      <a:r>
                        <a:rPr lang="nl-NL" sz="16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om 10:36</a:t>
                      </a:r>
                      <a:endParaRPr lang="nl-NL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869117"/>
                  </a:ext>
                </a:extLst>
              </a:tr>
              <a:tr h="492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Dochter Diane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19-11-2019 om 16:43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4756500"/>
                  </a:ext>
                </a:extLst>
              </a:tr>
              <a:tr h="492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solidFill>
                            <a:schemeClr val="tx1"/>
                          </a:solidFill>
                          <a:effectLst/>
                        </a:rPr>
                        <a:t>Buurman Henk</a:t>
                      </a:r>
                      <a:endParaRPr lang="nl-N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</a:rPr>
                        <a:t>   </a:t>
                      </a:r>
                      <a:r>
                        <a:rPr lang="nl-NL" sz="22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16-11-2019</a:t>
                      </a:r>
                      <a:r>
                        <a:rPr lang="nl-NL" sz="16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om 09:08</a:t>
                      </a:r>
                      <a:endParaRPr lang="nl-NL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1067036"/>
                  </a:ext>
                </a:extLst>
              </a:tr>
              <a:tr h="49211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solidFill>
                            <a:schemeClr val="tx1"/>
                          </a:solidFill>
                          <a:effectLst/>
                        </a:rPr>
                        <a:t>Buurvrouw Diane</a:t>
                      </a:r>
                      <a:endParaRPr lang="nl-N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 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20-11-2019 om 16:16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9468984"/>
                  </a:ext>
                </a:extLst>
              </a:tr>
              <a:tr h="73817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>
                          <a:solidFill>
                            <a:schemeClr val="tx1"/>
                          </a:solidFill>
                          <a:effectLst/>
                        </a:rPr>
                        <a:t>Wijkverpleegkundige Joke</a:t>
                      </a:r>
                      <a:endParaRPr lang="nl-NL" sz="16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Vandaag</a:t>
                      </a:r>
                      <a:r>
                        <a:rPr lang="nl-NL" sz="1600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om 10:16</a:t>
                      </a:r>
                      <a:endParaRPr lang="nl-NL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3036661"/>
                  </a:ext>
                </a:extLst>
              </a:tr>
              <a:tr h="70565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  <a:effectLst/>
                        </a:rPr>
                        <a:t>Huisarts van Geesteren</a:t>
                      </a:r>
                      <a:endParaRPr lang="nl-NL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>
                          <a:effectLst/>
                        </a:rPr>
                        <a:t>   </a:t>
                      </a:r>
                      <a:r>
                        <a:rPr lang="nl-NL" sz="220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</a:rPr>
                        <a:t>   </a:t>
                      </a:r>
                      <a:r>
                        <a:rPr lang="nl-NL" sz="22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2200" dirty="0">
                          <a:effectLst/>
                        </a:rPr>
                        <a:t>    </a:t>
                      </a:r>
                      <a:r>
                        <a:rPr lang="nl-NL" sz="22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nl-NL" sz="16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20-11-2019</a:t>
                      </a:r>
                      <a:r>
                        <a:rPr lang="nl-NL" sz="16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om 11:39</a:t>
                      </a:r>
                      <a:endParaRPr lang="nl-NL" sz="16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815087"/>
                  </a:ext>
                </a:extLst>
              </a:tr>
            </a:tbl>
          </a:graphicData>
        </a:graphic>
      </p:graphicFrame>
      <p:sp>
        <p:nvSpPr>
          <p:cNvPr id="4" name="Rechthoek 3">
            <a:extLst>
              <a:ext uri="{FF2B5EF4-FFF2-40B4-BE49-F238E27FC236}">
                <a16:creationId xmlns:a16="http://schemas.microsoft.com/office/drawing/2014/main" id="{993B736C-8E59-C349-B47B-2A977B66E0E4}"/>
              </a:ext>
            </a:extLst>
          </p:cNvPr>
          <p:cNvSpPr/>
          <p:nvPr/>
        </p:nvSpPr>
        <p:spPr>
          <a:xfrm>
            <a:off x="677334" y="1270000"/>
            <a:ext cx="5080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NL" dirty="0"/>
              <a:t>Hier staat wie welke gegevens van u kan inzien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E5E6C1BD-A619-414D-BE27-8212AA48D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1666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433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91F566-A10A-4E6B-83AF-A550FD7A5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Rapportage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860C0F9-0B4A-4C13-B7D7-FC83CE3F60C7}"/>
              </a:ext>
            </a:extLst>
          </p:cNvPr>
          <p:cNvSpPr txBox="1"/>
          <p:nvPr/>
        </p:nvSpPr>
        <p:spPr>
          <a:xfrm>
            <a:off x="6889980" y="5902960"/>
            <a:ext cx="153924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Verzenden</a:t>
            </a: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C6F201A-BCEB-064A-BA13-0F5D4520B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38076"/>
              </p:ext>
            </p:extLst>
          </p:nvPr>
        </p:nvGraphicFramePr>
        <p:xfrm>
          <a:off x="677334" y="1270000"/>
          <a:ext cx="7751886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479">
                  <a:extLst>
                    <a:ext uri="{9D8B030D-6E8A-4147-A177-3AD203B41FA5}">
                      <a16:colId xmlns:a16="http://schemas.microsoft.com/office/drawing/2014/main" val="3582395933"/>
                    </a:ext>
                  </a:extLst>
                </a:gridCol>
                <a:gridCol w="2590075">
                  <a:extLst>
                    <a:ext uri="{9D8B030D-6E8A-4147-A177-3AD203B41FA5}">
                      <a16:colId xmlns:a16="http://schemas.microsoft.com/office/drawing/2014/main" val="1476877042"/>
                    </a:ext>
                  </a:extLst>
                </a:gridCol>
                <a:gridCol w="2834332">
                  <a:extLst>
                    <a:ext uri="{9D8B030D-6E8A-4147-A177-3AD203B41FA5}">
                      <a16:colId xmlns:a16="http://schemas.microsoft.com/office/drawing/2014/main" val="53825228"/>
                    </a:ext>
                  </a:extLst>
                </a:gridCol>
              </a:tblGrid>
              <a:tr h="831701"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Maria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Zoon Hans</a:t>
                      </a:r>
                    </a:p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Dochter Lieke</a:t>
                      </a:r>
                    </a:p>
                    <a:p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Buurman Henk</a:t>
                      </a:r>
                    </a:p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Buurvrouw 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Verpleegkundige Joke</a:t>
                      </a:r>
                    </a:p>
                    <a:p>
                      <a:endParaRPr lang="nl-NL" sz="16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Huisarts van Geesteren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930865"/>
                  </a:ext>
                </a:extLst>
              </a:tr>
              <a:tr h="1914847">
                <a:tc>
                  <a:txBody>
                    <a:bodyPr/>
                    <a:lstStyle/>
                    <a:p>
                      <a:r>
                        <a:rPr lang="nl-NL" sz="1600" dirty="0"/>
                        <a:t>(1) Maria: Afgelopen woensdag ben ik tijdens het lopen rond het huis gevallen, ik heb sinds die dag pijn in mijn heup.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(2) Diane: Woensdag Maria geholpen nadat zij was gevallen. Hierbij viel op dat de tegels scheef lagen waar Maria denk ik over is gevallen. </a:t>
                      </a:r>
                    </a:p>
                    <a:p>
                      <a:endParaRPr lang="nl-NL" sz="1600" dirty="0"/>
                    </a:p>
                    <a:p>
                      <a:r>
                        <a:rPr lang="nl-NL" sz="1600" dirty="0"/>
                        <a:t>(4) Hans: Pijn blijft al een week hetzelfde. Afspraak met huisarts is gemaakt. Tegels heb ik recht gelegd.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(3) Joke: Als de pijn blijft aanhouden is het verstandig om de huisarts te bellen. </a:t>
                      </a:r>
                    </a:p>
                    <a:p>
                      <a:endParaRPr lang="nl-NL" sz="1600" dirty="0"/>
                    </a:p>
                    <a:p>
                      <a:endParaRPr lang="nl-NL" sz="1600" dirty="0"/>
                    </a:p>
                    <a:p>
                      <a:endParaRPr lang="nl-NL" sz="1600" dirty="0"/>
                    </a:p>
                    <a:p>
                      <a:r>
                        <a:rPr lang="nl-NL" sz="1600" dirty="0"/>
                        <a:t>(5) Van Geesteren: Afspraak gehad met Maria en Hans. Pijn blijft aanhouden, pijnmedicatie is gestart, aanstaande vrijdag foto maken heup.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28523"/>
                  </a:ext>
                </a:extLst>
              </a:tr>
              <a:tr h="285788">
                <a:tc gridSpan="3">
                  <a:txBody>
                    <a:bodyPr/>
                    <a:lstStyle/>
                    <a:p>
                      <a:r>
                        <a:rPr lang="nl-NL" sz="1400" i="1" dirty="0"/>
                        <a:t>Typ hier uw rapportage…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425834"/>
                  </a:ext>
                </a:extLst>
              </a:tr>
            </a:tbl>
          </a:graphicData>
        </a:graphic>
      </p:graphicFrame>
      <p:graphicFrame>
        <p:nvGraphicFramePr>
          <p:cNvPr id="18" name="Tabel 17">
            <a:extLst>
              <a:ext uri="{FF2B5EF4-FFF2-40B4-BE49-F238E27FC236}">
                <a16:creationId xmlns:a16="http://schemas.microsoft.com/office/drawing/2014/main" id="{1220CD5D-E4A6-8C47-B218-3B3A47707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1666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77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67BF4-A983-4294-8F62-CA98C81E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Incident melding 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3B2A31F-0DDD-44E4-A9DE-F68F62770A8E}"/>
              </a:ext>
            </a:extLst>
          </p:cNvPr>
          <p:cNvSpPr txBox="1"/>
          <p:nvPr/>
        </p:nvSpPr>
        <p:spPr>
          <a:xfrm>
            <a:off x="7364568" y="6150554"/>
            <a:ext cx="153924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Verzenden</a:t>
            </a: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74EC2B30-411C-4645-ABD6-61A6800D5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067552"/>
              </p:ext>
            </p:extLst>
          </p:nvPr>
        </p:nvGraphicFramePr>
        <p:xfrm>
          <a:off x="775808" y="1315633"/>
          <a:ext cx="8128000" cy="1333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3051484983"/>
                    </a:ext>
                  </a:extLst>
                </a:gridCol>
              </a:tblGrid>
              <a:tr h="637153"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Meld hier het incident:</a:t>
                      </a:r>
                    </a:p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bijvoorbeeld: gevallen, medicatie vergeten, verkeerde medicatie ingenomen etc.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781967"/>
                  </a:ext>
                </a:extLst>
              </a:tr>
              <a:tr h="696438">
                <a:tc>
                  <a:txBody>
                    <a:bodyPr/>
                    <a:lstStyle/>
                    <a:p>
                      <a:r>
                        <a:rPr lang="nl-NL" sz="1400" i="1" dirty="0"/>
                        <a:t>Beschrijf hier het incident…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573842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E6E23A13-2178-0545-8E85-2B213CFFC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01665"/>
              </p:ext>
            </p:extLst>
          </p:nvPr>
        </p:nvGraphicFramePr>
        <p:xfrm>
          <a:off x="775808" y="2649224"/>
          <a:ext cx="4261142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5263">
                  <a:extLst>
                    <a:ext uri="{9D8B030D-6E8A-4147-A177-3AD203B41FA5}">
                      <a16:colId xmlns:a16="http://schemas.microsoft.com/office/drawing/2014/main" val="2393593102"/>
                    </a:ext>
                  </a:extLst>
                </a:gridCol>
                <a:gridCol w="1115879">
                  <a:extLst>
                    <a:ext uri="{9D8B030D-6E8A-4147-A177-3AD203B41FA5}">
                      <a16:colId xmlns:a16="http://schemas.microsoft.com/office/drawing/2014/main" val="4281943574"/>
                    </a:ext>
                  </a:extLst>
                </a:gridCol>
              </a:tblGrid>
              <a:tr h="384598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Kruis hier aan wie deze melding gaat zien</a:t>
                      </a:r>
                    </a:p>
                    <a:p>
                      <a:endParaRPr lang="nl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4320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Maria Janssen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624235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Zoon Hans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098798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Dochter Lieke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767681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Buurman 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6014565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Buurvrouw 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696652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Verpleegkundige Joke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4143"/>
                  </a:ext>
                </a:extLst>
              </a:tr>
              <a:tr h="384598">
                <a:tc>
                  <a:txBody>
                    <a:bodyPr/>
                    <a:lstStyle/>
                    <a:p>
                      <a:r>
                        <a:rPr lang="nl-NL" sz="1700" dirty="0"/>
                        <a:t>Huisarts van Geesteren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000" dirty="0">
                          <a:effectLst/>
                          <a:sym typeface="Wingdings" pitchFamily="2" charset="2"/>
                        </a:rPr>
                        <a:t></a:t>
                      </a:r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137106"/>
                  </a:ext>
                </a:extLst>
              </a:tr>
              <a:tr h="384598">
                <a:tc gridSpan="2">
                  <a:txBody>
                    <a:bodyPr/>
                    <a:lstStyle/>
                    <a:p>
                      <a:r>
                        <a:rPr lang="nl-NL" sz="1400" i="1" dirty="0"/>
                        <a:t>Zorgprofessionals krijgen automatisch een melding bij een incident.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NL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558167"/>
                  </a:ext>
                </a:extLst>
              </a:tr>
            </a:tbl>
          </a:graphicData>
        </a:graphic>
      </p:graphicFrame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F02F1694-9E3E-C34E-A2E1-B97BB59C4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167627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31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0A8BF1-133B-3642-8627-FB105B13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Vitaliteitsscan</a:t>
            </a:r>
          </a:p>
        </p:txBody>
      </p:sp>
      <p:graphicFrame>
        <p:nvGraphicFramePr>
          <p:cNvPr id="8" name="Tabel 7">
            <a:extLst>
              <a:ext uri="{FF2B5EF4-FFF2-40B4-BE49-F238E27FC236}">
                <a16:creationId xmlns:a16="http://schemas.microsoft.com/office/drawing/2014/main" id="{95D71ECD-7153-A140-9509-B31D36F4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421105"/>
              </p:ext>
            </p:extLst>
          </p:nvPr>
        </p:nvGraphicFramePr>
        <p:xfrm>
          <a:off x="677334" y="1930400"/>
          <a:ext cx="8127999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337">
                  <a:extLst>
                    <a:ext uri="{9D8B030D-6E8A-4147-A177-3AD203B41FA5}">
                      <a16:colId xmlns:a16="http://schemas.microsoft.com/office/drawing/2014/main" val="3377356013"/>
                    </a:ext>
                  </a:extLst>
                </a:gridCol>
                <a:gridCol w="588936">
                  <a:extLst>
                    <a:ext uri="{9D8B030D-6E8A-4147-A177-3AD203B41FA5}">
                      <a16:colId xmlns:a16="http://schemas.microsoft.com/office/drawing/2014/main" val="498999494"/>
                    </a:ext>
                  </a:extLst>
                </a:gridCol>
                <a:gridCol w="637726">
                  <a:extLst>
                    <a:ext uri="{9D8B030D-6E8A-4147-A177-3AD203B41FA5}">
                      <a16:colId xmlns:a16="http://schemas.microsoft.com/office/drawing/2014/main" val="3113242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Vragen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74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Kunt u geheel zelfstandig boodschappen doen?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739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Kunt u geheel zelfstandig buiten het huis rondlopen?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6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Kunt u geheel zelfstandig aan en uitkleden?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72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Kunt u geheel zelfstandig van en naar huis toilet gaan?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80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Als u één rapportcijfer zou moeten geven voor uw lichamelijke fitheid, waarbij een 1 staat voor heel slecht, en een 10 voor uitstekend. Wat zou dit cijfer dan zijn?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nl-NL" sz="1600" dirty="0"/>
                    </a:p>
                    <a:p>
                      <a:endParaRPr lang="nl-NL" sz="1600" dirty="0"/>
                    </a:p>
                    <a:p>
                      <a:r>
                        <a:rPr lang="nl-NL" sz="1600" dirty="0"/>
                        <a:t>Cijfer….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4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Ondervindt u problemen in het dagelijks leven doordat u slecht ziet?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58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Ondervindt u problemen in het dagelijks leven doordat u slecht hoort?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564497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35456D9C-B4A7-3F46-972A-DBDC7157F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42990"/>
              </p:ext>
            </p:extLst>
          </p:nvPr>
        </p:nvGraphicFramePr>
        <p:xfrm>
          <a:off x="677334" y="1290320"/>
          <a:ext cx="8128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73503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Hieronder vind u een ja/nee vragenlijst om te meten hoe vitaal u bent. Vul de vragenlijst eens per drie maand in.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153365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5ACF4CB6-6D96-0D48-907A-3A7E76A35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1666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134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93F96910-C32F-2C45-A8E1-DD4340DB1D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432324"/>
              </p:ext>
            </p:extLst>
          </p:nvPr>
        </p:nvGraphicFramePr>
        <p:xfrm>
          <a:off x="677334" y="1463164"/>
          <a:ext cx="812799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1337">
                  <a:extLst>
                    <a:ext uri="{9D8B030D-6E8A-4147-A177-3AD203B41FA5}">
                      <a16:colId xmlns:a16="http://schemas.microsoft.com/office/drawing/2014/main" val="1430357902"/>
                    </a:ext>
                  </a:extLst>
                </a:gridCol>
                <a:gridCol w="588936">
                  <a:extLst>
                    <a:ext uri="{9D8B030D-6E8A-4147-A177-3AD203B41FA5}">
                      <a16:colId xmlns:a16="http://schemas.microsoft.com/office/drawing/2014/main" val="3588179997"/>
                    </a:ext>
                  </a:extLst>
                </a:gridCol>
                <a:gridCol w="637726">
                  <a:extLst>
                    <a:ext uri="{9D8B030D-6E8A-4147-A177-3AD203B41FA5}">
                      <a16:colId xmlns:a16="http://schemas.microsoft.com/office/drawing/2014/main" val="57401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Vragen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>
                          <a:solidFill>
                            <a:schemeClr val="tx1"/>
                          </a:solidFill>
                        </a:rPr>
                        <a:t>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8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Bent u in de afgelopen 6 maand afgevallen zonder dat u dat wilde?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25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Gebruikt u op dit moment 4 of meer soorten medicijnen?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848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Heeft u klachten over uw geheugen?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67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Ervaart u wel eens leegte om uw heen?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1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Mist u wel is mensen om u heen?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55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Voelt u zich wel eens in de steek gelaten?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1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Heeft u zich in de laatste tijd angstig of nerveus gevoeld?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283992"/>
                  </a:ext>
                </a:extLst>
              </a:tr>
            </a:tbl>
          </a:graphicData>
        </a:graphic>
      </p:graphicFrame>
      <p:sp>
        <p:nvSpPr>
          <p:cNvPr id="9" name="Titel 1">
            <a:extLst>
              <a:ext uri="{FF2B5EF4-FFF2-40B4-BE49-F238E27FC236}">
                <a16:creationId xmlns:a16="http://schemas.microsoft.com/office/drawing/2014/main" id="{9F41FF25-96B1-6E4B-9237-6D172CAF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nl-NL" dirty="0"/>
              <a:t>Vitaliteitsscan</a:t>
            </a: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9E2A7F5D-9E92-FD4C-A33D-191A86D608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760790"/>
              </p:ext>
            </p:extLst>
          </p:nvPr>
        </p:nvGraphicFramePr>
        <p:xfrm>
          <a:off x="677334" y="5283449"/>
          <a:ext cx="8127999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7999">
                  <a:extLst>
                    <a:ext uri="{9D8B030D-6E8A-4147-A177-3AD203B41FA5}">
                      <a16:colId xmlns:a16="http://schemas.microsoft.com/office/drawing/2014/main" val="3126370143"/>
                    </a:ext>
                  </a:extLst>
                </a:gridCol>
              </a:tblGrid>
              <a:tr h="512918">
                <a:tc>
                  <a:txBody>
                    <a:bodyPr/>
                    <a:lstStyle/>
                    <a:p>
                      <a:r>
                        <a:rPr lang="nl-NL" sz="1400" i="1" u="none" dirty="0">
                          <a:solidFill>
                            <a:schemeClr val="tx1"/>
                          </a:solidFill>
                        </a:rPr>
                        <a:t>Deze vragen worden direct doorgestuurd naar de huisarts. Binnen een week krijgt u een afspraak thuisgestuurd om de uitslag van de screening te bespreken.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720649"/>
                  </a:ext>
                </a:extLst>
              </a:tr>
            </a:tbl>
          </a:graphicData>
        </a:graphic>
      </p:graphicFrame>
      <p:sp>
        <p:nvSpPr>
          <p:cNvPr id="12" name="Tekstvak 11">
            <a:extLst>
              <a:ext uri="{FF2B5EF4-FFF2-40B4-BE49-F238E27FC236}">
                <a16:creationId xmlns:a16="http://schemas.microsoft.com/office/drawing/2014/main" id="{24C4DC73-76BB-3F43-BCAD-7D127DC5DE50}"/>
              </a:ext>
            </a:extLst>
          </p:cNvPr>
          <p:cNvSpPr txBox="1"/>
          <p:nvPr/>
        </p:nvSpPr>
        <p:spPr>
          <a:xfrm>
            <a:off x="7266093" y="4563901"/>
            <a:ext cx="1539240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NL" sz="2000" dirty="0"/>
              <a:t>Verzenden</a:t>
            </a:r>
          </a:p>
        </p:txBody>
      </p:sp>
      <p:graphicFrame>
        <p:nvGraphicFramePr>
          <p:cNvPr id="13" name="Tabel 12">
            <a:extLst>
              <a:ext uri="{FF2B5EF4-FFF2-40B4-BE49-F238E27FC236}">
                <a16:creationId xmlns:a16="http://schemas.microsoft.com/office/drawing/2014/main" id="{D37C91A4-37D8-2A46-BF96-BD0AC88AE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591666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06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5F0FA5-D48B-564B-92A5-B50A8EB9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Resultaten overzicht vitaliteitsscan</a:t>
            </a:r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4C465BD-756D-8045-9EE1-CC18943E15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9564850"/>
              </p:ext>
            </p:extLst>
          </p:nvPr>
        </p:nvGraphicFramePr>
        <p:xfrm>
          <a:off x="677334" y="1713297"/>
          <a:ext cx="8596668" cy="4425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6C32A04-ED49-564C-99E4-488359778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386861"/>
              </p:ext>
            </p:extLst>
          </p:nvPr>
        </p:nvGraphicFramePr>
        <p:xfrm>
          <a:off x="4839808" y="6550664"/>
          <a:ext cx="734515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515">
                  <a:extLst>
                    <a:ext uri="{9D8B030D-6E8A-4147-A177-3AD203B41FA5}">
                      <a16:colId xmlns:a16="http://schemas.microsoft.com/office/drawing/2014/main" val="40535664"/>
                    </a:ext>
                  </a:extLst>
                </a:gridCol>
              </a:tblGrid>
              <a:tr h="298651">
                <a:tc>
                  <a:txBody>
                    <a:bodyPr/>
                    <a:lstStyle/>
                    <a:p>
                      <a:r>
                        <a:rPr lang="nl-NL" sz="1400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35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6700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Breedbeeld</PresentationFormat>
  <Paragraphs>249</Paragraphs>
  <Slides>9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Welkom bij de zorgcirkel </vt:lpstr>
      <vt:lpstr>PowerPoint-presentatie</vt:lpstr>
      <vt:lpstr>Uw zorgcirkel</vt:lpstr>
      <vt:lpstr>Wie ziet wat</vt:lpstr>
      <vt:lpstr>Rapportage </vt:lpstr>
      <vt:lpstr>Incident melding </vt:lpstr>
      <vt:lpstr>Vitaliteitsscan</vt:lpstr>
      <vt:lpstr>Vitaliteitsscan</vt:lpstr>
      <vt:lpstr>Resultaten overzicht vitaliteitsscan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Welkom bij de zorgcirkel</dc:title>
  <dc:creator>marlou wienk</dc:creator>
  <cp:lastModifiedBy>Manuel de Jong</cp:lastModifiedBy>
  <cp:revision>69</cp:revision>
  <dcterms:created xsi:type="dcterms:W3CDTF">2019-10-31T09:13:25Z</dcterms:created>
  <dcterms:modified xsi:type="dcterms:W3CDTF">2019-12-03T10:19:55Z</dcterms:modified>
</cp:coreProperties>
</file>