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8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892BE-E2EA-4164-81FB-6757CB550506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4C3E-9844-400F-AF01-74FC99E811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44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4C3E-9844-400F-AF01-74FC99E8110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Economy: Accounts for 14% of the GDP</a:t>
            </a:r>
          </a:p>
          <a:p>
            <a:r>
              <a:rPr lang="en-CA" dirty="0"/>
              <a:t>Significant Exports: Bananas, shrimps, coffee.</a:t>
            </a:r>
          </a:p>
          <a:p>
            <a:r>
              <a:rPr lang="en-CA" dirty="0"/>
              <a:t>Has extensive forests, mines and minerals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4C3E-9844-400F-AF01-74FC99E8110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65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North - Caribbean Sea</a:t>
            </a:r>
          </a:p>
          <a:p>
            <a:r>
              <a:rPr lang="en-CA" dirty="0"/>
              <a:t>South - Pacific Ocean</a:t>
            </a:r>
          </a:p>
          <a:p>
            <a:r>
              <a:rPr lang="en-CA" dirty="0"/>
              <a:t>Middle - Highlands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4C3E-9844-400F-AF01-74FC99E8110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08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Honduran Lempira 1, 2, 5, 10 , 20, 50, 100, 500</a:t>
            </a:r>
          </a:p>
          <a:p>
            <a:r>
              <a:rPr lang="en-CA" dirty="0"/>
              <a:t>Centavos DE Lempira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4C3E-9844-400F-AF01-74FC99E8110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403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From left to right in order. Two Favorites: </a:t>
            </a:r>
          </a:p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Honduran 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baleadas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a classic, made up of refried beans, 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mantequilla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cheese, avocado, scrambled eggs and chorizo or steak, all folded into flour handmade tortillas, they are simply the best delicacy around</a:t>
            </a:r>
          </a:p>
          <a:p>
            <a:r>
              <a:rPr lang="en-CA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Tamales: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shaped and wrapped in plantain leaves, made of corn dough and filled with chicken, pork, and beans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4C3E-9844-400F-AF01-74FC99E8110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520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More modernized than its surrounding.</a:t>
            </a:r>
          </a:p>
          <a:p>
            <a:r>
              <a:rPr lang="en-CA" dirty="0"/>
              <a:t>Concentrated Population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4C3E-9844-400F-AF01-74FC99E8110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01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Cruises</a:t>
            </a:r>
          </a:p>
          <a:p>
            <a:r>
              <a:rPr lang="en-CA" dirty="0"/>
              <a:t>Fun for the whole family</a:t>
            </a:r>
          </a:p>
          <a:p>
            <a:r>
              <a:rPr lang="en-CA" dirty="0"/>
              <a:t>Everyone will find an activity they love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4C3E-9844-400F-AF01-74FC99E8110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038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Whether you’re an archeologist enthusiast, a history lover, a culture seeker, or just want to see beautifully </a:t>
            </a:r>
            <a:r>
              <a:rPr lang="en-CA" dirty="0" err="1"/>
              <a:t>ingeniered</a:t>
            </a:r>
            <a:r>
              <a:rPr lang="en-CA" dirty="0"/>
              <a:t> structures.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4C3E-9844-400F-AF01-74FC99E8110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2038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Thank you for listening to my presentation.</a:t>
            </a:r>
          </a:p>
          <a:p>
            <a:r>
              <a:rPr lang="en-CA" dirty="0"/>
              <a:t>I hope that you have come to adore Honduras more and see it for what it is. </a:t>
            </a:r>
          </a:p>
          <a:p>
            <a:r>
              <a:rPr lang="en-CA" dirty="0"/>
              <a:t>Adios!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4C3E-9844-400F-AF01-74FC99E8110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18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1573-0584-4C12-95E8-7043C2F9D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46465-F81B-492F-A9A4-D013F3B74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BF1D9-28DC-41F7-9664-424245BC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FF2E6-BEA1-41C4-BE6E-D7F28C00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77F8-AA29-4539-9243-FCD08EAE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12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A4D5-3183-436C-A782-6056F63A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F3F85-0238-4C62-974B-7DDFD96E7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490BE-D25E-4512-A26D-FDFCBD07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0092-8AB5-44E5-B96C-1F735B6B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4E560-F0BB-427C-93C5-26F4E56C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98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46BD4-BE7C-4B7D-9ED9-862691FCB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13A70-F49E-4951-8F59-3ADA4469B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6C7FF-11C1-4B97-9AD9-A88C7F48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8F98F-33DB-4FEE-A3E6-2A375AE9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0A66-5F66-476D-9AEC-9AAD9C67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27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DEEF-460E-4682-B91F-F7924FBB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0696-86FA-4FC4-9D8A-71938ADAF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60495-7DE7-4ADA-9714-BC471BEA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C119-FD53-400E-A73B-06246DB9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73907-E0C9-4209-8026-71709CC3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22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70A0-113C-4E7A-A78F-6364FFF2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E3CB3-506C-418F-8D76-ECCE774FC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EE3C3-CCFD-4C61-B131-6168A932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DE9EA-2A84-4D81-9D50-62A8C553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F7984-BA96-46FD-9967-3721773C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17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DA7C-FDBE-4CCF-B8C5-99B1F73C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F1D8A-0375-4F91-9D5F-792796260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1A4B3-3E2A-4BF5-B101-77492C18E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7D3EF-C740-4B3E-B616-FC9B614B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127C7-E8C1-4953-A15C-86BDDB18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80DE4-5ADE-4AB3-A756-B34E6198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44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9912-BE45-4B84-981F-FE8DEC57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9E441-2A9D-4809-92CD-3FE40E255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F7C36-AC3D-467A-B6C5-6CC813B63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C71F9-205F-4D55-8C42-6566BFCBD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C954C-B807-4EBF-945A-98A724C2F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B3889-F51C-4608-B750-59C8A8CA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62B86-4D88-4402-ADEF-EADDFFA7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0DE9C-15D4-424E-8706-B6B9C3C1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75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0E82-DD8E-469A-82F5-B2283DCA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742C7-E44A-4C9B-BB3B-E9D30BCE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61F64-C5EC-4CD4-8648-126C1BAF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0BECD-E67D-432A-8DAF-7E312304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75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75D7A-B483-43B8-9402-C0C9425E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0AE18-2EBA-4F7E-BDA8-0DA40580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FB67B-E15F-4725-B99A-473D4795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4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B6A4-7FEE-4CF0-8935-965A0DFE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6709-B8C4-4B9D-800A-96F18FACE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1504A-AC92-4598-B344-262807C0C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7AF1B-8615-4956-B1A3-4F9B1A41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DE739-6929-44A2-8F3A-BDD5DD1B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0C084-BCE5-4FD8-A9FB-5A30F3F4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81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D14-5B53-4CC0-A0F1-77A9AFF0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8D30E-D458-4CFD-A8D7-50621EF6F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38C58-9F9B-4A0C-8AD0-95D00A343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B9B82-984C-4CC9-A730-2B01419C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CC101-045F-48C5-81F7-DAF5F77D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4943E-09AB-4C38-B064-0738E5E6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23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1B701-6DC5-438C-A9A4-307F80F1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4E542-CE5A-411B-A820-3C2EA76E8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A852F-9B24-41FF-8C55-9D5C519C6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CEE5-FDFA-4BCF-9412-7566136B775F}" type="datetimeFigureOut">
              <a:rPr lang="en-CA" smtClean="0"/>
              <a:t>2021-02-23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675D3-A8EF-4B95-986E-9A706F35A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48046-08EA-4772-A0B3-F8D265843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F6EB-5B23-470F-A6C6-A09B64A1ED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065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3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ational Flag of Honduras | Honduras Flag Meaning, History and Pictures">
            <a:extLst>
              <a:ext uri="{FF2B5EF4-FFF2-40B4-BE49-F238E27FC236}">
                <a16:creationId xmlns:a16="http://schemas.microsoft.com/office/drawing/2014/main" id="{03AD972C-889B-48AF-AEE9-9163A1408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9" r="-1" b="-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9FDCCD-B401-426E-8064-7FE28C3B0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CA" sz="11500" dirty="0">
                <a:solidFill>
                  <a:srgbClr val="00B0F0"/>
                </a:solidFill>
                <a:latin typeface="Algerian" panose="04020705040A02060702" pitchFamily="82" charset="0"/>
              </a:rPr>
              <a:t>Honduras</a:t>
            </a:r>
            <a:endParaRPr lang="en-CA" sz="6600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D7489-C390-42B4-B021-B69957F7C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92D050"/>
                </a:solidFill>
                <a:latin typeface="Harlow Solid Italic" panose="04030604020F02020D02" pitchFamily="82" charset="0"/>
                <a:cs typeface="AngsanaUPC" panose="020B0502040204020203" pitchFamily="18" charset="-34"/>
              </a:rPr>
              <a:t>A brief overview for future visitors!</a:t>
            </a:r>
          </a:p>
        </p:txBody>
      </p:sp>
      <p:sp>
        <p:nvSpPr>
          <p:cNvPr id="13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8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10 reasons to visit Honduras - Lonely Planet">
            <a:extLst>
              <a:ext uri="{FF2B5EF4-FFF2-40B4-BE49-F238E27FC236}">
                <a16:creationId xmlns:a16="http://schemas.microsoft.com/office/drawing/2014/main" id="{99338795-5F74-4967-8EC9-D09DB51D1D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" t="9091" r="12568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97F12-FF4C-4C1D-99FE-83FBE927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CA" sz="2800" dirty="0"/>
              <a:t>General Information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ED499-59EA-4E57-83C1-1DF775A50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2" y="2718054"/>
            <a:ext cx="5444081" cy="3892750"/>
          </a:xfrm>
        </p:spPr>
        <p:txBody>
          <a:bodyPr anchor="t">
            <a:normAutofit/>
          </a:bodyPr>
          <a:lstStyle/>
          <a:p>
            <a:r>
              <a:rPr lang="en-CA" sz="2600" dirty="0"/>
              <a:t>Located in Central America </a:t>
            </a:r>
          </a:p>
          <a:p>
            <a:r>
              <a:rPr lang="en-CA" sz="2600" dirty="0"/>
              <a:t>Capital is Tegucigalpa</a:t>
            </a:r>
          </a:p>
          <a:p>
            <a:r>
              <a:rPr lang="en-CA" sz="2600" dirty="0"/>
              <a:t>Climate varies depending on region</a:t>
            </a:r>
          </a:p>
          <a:p>
            <a:r>
              <a:rPr lang="en-CA" sz="2600" dirty="0"/>
              <a:t>Population of 9.75m</a:t>
            </a:r>
          </a:p>
          <a:p>
            <a:r>
              <a:rPr lang="en-CA" sz="2600" dirty="0"/>
              <a:t>Currency – Honduran Lempira</a:t>
            </a:r>
          </a:p>
          <a:p>
            <a:r>
              <a:rPr lang="en-CA" sz="2600" dirty="0"/>
              <a:t>Economy – Agriculture Based</a:t>
            </a:r>
          </a:p>
          <a:p>
            <a:r>
              <a:rPr lang="en-CA" sz="2600" dirty="0"/>
              <a:t>Most Popular Tourism Site – West Bay Beach </a:t>
            </a:r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646517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9835A-E5E1-4B74-82D5-F0BB588D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FFFFFF"/>
                </a:solidFill>
              </a:rPr>
              <a:t>Climate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8CE7-47E7-45FA-A810-CF963474A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815" y="2449227"/>
            <a:ext cx="3429307" cy="3675401"/>
          </a:xfrm>
        </p:spPr>
        <p:txBody>
          <a:bodyPr anchor="t"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9600" dirty="0">
                <a:solidFill>
                  <a:srgbClr val="FEFFFF"/>
                </a:solidFill>
              </a:rPr>
              <a:t>Caribbean lowlands: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4800" dirty="0">
                <a:solidFill>
                  <a:srgbClr val="FEFFFF"/>
                </a:solidFill>
              </a:rPr>
              <a:t>Tropical wet climate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4800" dirty="0">
                <a:solidFill>
                  <a:srgbClr val="FEFFFF"/>
                </a:solidFill>
              </a:rPr>
              <a:t>High temperatures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4800" dirty="0">
                <a:solidFill>
                  <a:srgbClr val="FEFFFF"/>
                </a:solidFill>
              </a:rPr>
              <a:t>Recurring rainfall</a:t>
            </a:r>
          </a:p>
          <a:p>
            <a:endParaRPr lang="en-CA" sz="4800" dirty="0">
              <a:solidFill>
                <a:srgbClr val="FEFF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CA" sz="9600" dirty="0">
                <a:solidFill>
                  <a:srgbClr val="FEFFFF"/>
                </a:solidFill>
              </a:rPr>
              <a:t>Pacific lowlands: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4800" dirty="0">
                <a:solidFill>
                  <a:srgbClr val="FEFFFF"/>
                </a:solidFill>
              </a:rPr>
              <a:t>Tropical dry climate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4800" dirty="0">
                <a:solidFill>
                  <a:srgbClr val="FEFFFF"/>
                </a:solidFill>
              </a:rPr>
              <a:t>High temperature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4800" dirty="0">
                <a:solidFill>
                  <a:srgbClr val="FEFFFF"/>
                </a:solidFill>
              </a:rPr>
              <a:t>Dry season</a:t>
            </a:r>
          </a:p>
          <a:p>
            <a:pPr marL="0" indent="0">
              <a:buNone/>
            </a:pPr>
            <a:endParaRPr lang="en-CA" sz="4800" dirty="0">
              <a:solidFill>
                <a:srgbClr val="FEFF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CA" sz="9600" dirty="0">
                <a:solidFill>
                  <a:srgbClr val="FEFFFF"/>
                </a:solidFill>
              </a:rPr>
              <a:t>Interior Highlands: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4800" dirty="0">
                <a:solidFill>
                  <a:srgbClr val="FEFFFF"/>
                </a:solidFill>
              </a:rPr>
              <a:t>Tropical dry climate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4800" dirty="0">
                <a:solidFill>
                  <a:srgbClr val="FEFFFF"/>
                </a:solidFill>
              </a:rPr>
              <a:t>Temperature vary depending on altitude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4800" dirty="0">
              <a:solidFill>
                <a:srgbClr val="FEFFFF"/>
              </a:solidFill>
            </a:endParaRPr>
          </a:p>
          <a:p>
            <a:pPr marL="0" indent="0">
              <a:buNone/>
            </a:pPr>
            <a:endParaRPr lang="en-CA" sz="1000" dirty="0">
              <a:solidFill>
                <a:srgbClr val="FEFFFF"/>
              </a:solidFill>
            </a:endParaRPr>
          </a:p>
        </p:txBody>
      </p:sp>
      <p:pic>
        <p:nvPicPr>
          <p:cNvPr id="4" name="Picture 4" descr="Weather and Climate: Reflection #1">
            <a:extLst>
              <a:ext uri="{FF2B5EF4-FFF2-40B4-BE49-F238E27FC236}">
                <a16:creationId xmlns:a16="http://schemas.microsoft.com/office/drawing/2014/main" id="{EEAB0E28-A777-4196-8505-C545659E1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8268" y="814165"/>
            <a:ext cx="6539075" cy="49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82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E5D30-B505-4736-9F1B-16C671D9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CA" sz="3000">
                <a:solidFill>
                  <a:schemeClr val="bg1"/>
                </a:solidFill>
              </a:rPr>
              <a:t>Honduran Lempira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EE6B-E1ED-44EC-B4D2-18AA9B729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CA" sz="2200" dirty="0">
                <a:solidFill>
                  <a:schemeClr val="bg1"/>
                </a:solidFill>
              </a:rPr>
              <a:t>1 CAD = 19.10 HNL</a:t>
            </a:r>
          </a:p>
        </p:txBody>
      </p:sp>
      <p:pic>
        <p:nvPicPr>
          <p:cNvPr id="2050" name="Picture 2" descr="Circulation Coin Sets of the World">
            <a:extLst>
              <a:ext uri="{FF2B5EF4-FFF2-40B4-BE49-F238E27FC236}">
                <a16:creationId xmlns:a16="http://schemas.microsoft.com/office/drawing/2014/main" id="{8D4517C1-057E-4E84-81E5-C72AAC378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308" y="2834831"/>
            <a:ext cx="5559480" cy="312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nduras Money | Dollars and lempiras, taxes and interest, Part 1 | Honduras,  Countries in central america, Banknote collection">
            <a:extLst>
              <a:ext uri="{FF2B5EF4-FFF2-40B4-BE49-F238E27FC236}">
                <a16:creationId xmlns:a16="http://schemas.microsoft.com/office/drawing/2014/main" id="{7D7230AB-1DF3-4C5B-822D-F9A9BCECE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2905" y="2527997"/>
            <a:ext cx="4284617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4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785343-5D24-4118-A2E4-665D196F6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holding a piece of bread with broccoli on it&#10;&#10;Description automatically generated with low confidence">
            <a:extLst>
              <a:ext uri="{FF2B5EF4-FFF2-40B4-BE49-F238E27FC236}">
                <a16:creationId xmlns:a16="http://schemas.microsoft.com/office/drawing/2014/main" id="{89DAAA2E-CBFD-4D94-B79D-648C4C039B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38" b="15484"/>
          <a:stretch/>
        </p:blipFill>
        <p:spPr>
          <a:xfrm>
            <a:off x="2" y="-6235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11" name="Picture 10" descr="A plate of food&#10;&#10;Description automatically generated with low confidence">
            <a:extLst>
              <a:ext uri="{FF2B5EF4-FFF2-40B4-BE49-F238E27FC236}">
                <a16:creationId xmlns:a16="http://schemas.microsoft.com/office/drawing/2014/main" id="{BF1F79CC-3B35-461E-8864-6AF6A5C1D1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" b="30417"/>
          <a:stretch/>
        </p:blipFill>
        <p:spPr>
          <a:xfrm>
            <a:off x="7381876" y="10"/>
            <a:ext cx="4810125" cy="250182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62F43-3DCE-4208-AC32-76CA02D90F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31" r="5" b="23249"/>
          <a:stretch/>
        </p:blipFill>
        <p:spPr>
          <a:xfrm>
            <a:off x="4675537" y="-6235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9" name="Picture 8" descr="A plate of food&#10;&#10;Description automatically generated with low confidence">
            <a:extLst>
              <a:ext uri="{FF2B5EF4-FFF2-40B4-BE49-F238E27FC236}">
                <a16:creationId xmlns:a16="http://schemas.microsoft.com/office/drawing/2014/main" id="{59AD1AFF-C514-4FCF-9FF1-97C43450CF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335" r="-2" b="-2"/>
          <a:stretch/>
        </p:blipFill>
        <p:spPr>
          <a:xfrm>
            <a:off x="5353049" y="2660089"/>
            <a:ext cx="6838950" cy="4197911"/>
          </a:xfrm>
          <a:custGeom>
            <a:avLst/>
            <a:gdLst/>
            <a:ahLst/>
            <a:cxnLst/>
            <a:rect l="l" t="t" r="r" b="b"/>
            <a:pathLst>
              <a:path w="6838950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4791200" y="0"/>
                </a:lnTo>
                <a:lnTo>
                  <a:pt x="6838950" y="0"/>
                </a:lnTo>
                <a:lnTo>
                  <a:pt x="6838950" y="4197911"/>
                </a:lnTo>
                <a:lnTo>
                  <a:pt x="0" y="4197911"/>
                </a:lnTo>
                <a:close/>
              </a:path>
            </a:pathLst>
          </a:custGeom>
        </p:spPr>
      </p:pic>
      <p:sp>
        <p:nvSpPr>
          <p:cNvPr id="20" name="Freeform 11">
            <a:extLst>
              <a:ext uri="{FF2B5EF4-FFF2-40B4-BE49-F238E27FC236}">
                <a16:creationId xmlns:a16="http://schemas.microsoft.com/office/drawing/2014/main" id="{32F4D216-10B7-4DCA-A0A1-068E9E32F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2660091"/>
            <a:ext cx="7122523" cy="4197911"/>
          </a:xfrm>
          <a:custGeom>
            <a:avLst/>
            <a:gdLst>
              <a:gd name="connsiteX0" fmla="*/ 0 w 7122523"/>
              <a:gd name="connsiteY0" fmla="*/ 4197911 h 4197911"/>
              <a:gd name="connsiteX1" fmla="*/ 7122523 w 7122523"/>
              <a:gd name="connsiteY1" fmla="*/ 4197911 h 4197911"/>
              <a:gd name="connsiteX2" fmla="*/ 5177382 w 7122523"/>
              <a:gd name="connsiteY2" fmla="*/ 0 h 4197911"/>
              <a:gd name="connsiteX3" fmla="*/ 5171159 w 7122523"/>
              <a:gd name="connsiteY3" fmla="*/ 0 h 4197911"/>
              <a:gd name="connsiteX4" fmla="*/ 3981368 w 7122523"/>
              <a:gd name="connsiteY4" fmla="*/ 0 h 4197911"/>
              <a:gd name="connsiteX5" fmla="*/ 2331323 w 7122523"/>
              <a:gd name="connsiteY5" fmla="*/ 0 h 4197911"/>
              <a:gd name="connsiteX6" fmla="*/ 0 w 7122523"/>
              <a:gd name="connsiteY6" fmla="*/ 0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2523" h="4197911">
                <a:moveTo>
                  <a:pt x="0" y="4197911"/>
                </a:moveTo>
                <a:lnTo>
                  <a:pt x="7122523" y="4197911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7D7F3-7EB8-4E70-9D19-E6C8900D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8" y="3098042"/>
            <a:ext cx="5308979" cy="852985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rgbClr val="FFFFFF"/>
                </a:solidFill>
              </a:rPr>
              <a:t>Traditional foods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074ED6-A5B4-4894-86CD-8C6F8A4381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456" r="2" b="2"/>
          <a:stretch/>
        </p:blipFill>
        <p:spPr>
          <a:xfrm>
            <a:off x="2268501" y="10"/>
            <a:ext cx="3393943" cy="250283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155B-9D75-4552-BCD7-C781BD49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772" y="4384454"/>
            <a:ext cx="4746863" cy="213036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CA" sz="2000" dirty="0">
                <a:solidFill>
                  <a:srgbClr val="FFFFFF"/>
                </a:solidFill>
              </a:rPr>
              <a:t> </a:t>
            </a:r>
            <a:r>
              <a:rPr lang="en-CA" sz="2000" dirty="0" err="1">
                <a:solidFill>
                  <a:srgbClr val="FFFFFF"/>
                </a:solidFill>
              </a:rPr>
              <a:t>Choripan</a:t>
            </a:r>
            <a:endParaRPr lang="en-CA" sz="2000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CA" sz="2000" dirty="0">
                <a:solidFill>
                  <a:srgbClr val="FFFFFF"/>
                </a:solidFill>
              </a:rPr>
              <a:t> </a:t>
            </a:r>
            <a:r>
              <a:rPr lang="en-CA" sz="2000" dirty="0" err="1">
                <a:solidFill>
                  <a:srgbClr val="FFFFFF"/>
                </a:solidFill>
              </a:rPr>
              <a:t>Baleadas</a:t>
            </a:r>
            <a:r>
              <a:rPr lang="en-CA" sz="2000" dirty="0">
                <a:solidFill>
                  <a:srgbClr val="FFFFFF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000" dirty="0">
                <a:solidFill>
                  <a:srgbClr val="FFFFFF"/>
                </a:solidFill>
              </a:rPr>
              <a:t> Horchata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000" dirty="0">
                <a:solidFill>
                  <a:srgbClr val="FFFFFF"/>
                </a:solidFill>
              </a:rPr>
              <a:t> Tamales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000" dirty="0">
                <a:solidFill>
                  <a:srgbClr val="FFFFFF"/>
                </a:solidFill>
              </a:rPr>
              <a:t> </a:t>
            </a:r>
            <a:r>
              <a:rPr lang="en-CA" sz="2000" dirty="0" err="1">
                <a:solidFill>
                  <a:srgbClr val="FFFFFF"/>
                </a:solidFill>
              </a:rPr>
              <a:t>Pupusas</a:t>
            </a:r>
            <a:endParaRPr lang="en-CA" sz="2000" dirty="0">
              <a:solidFill>
                <a:srgbClr val="FFFFFF"/>
              </a:solidFill>
            </a:endParaRPr>
          </a:p>
          <a:p>
            <a:endParaRPr lang="en-CA" sz="2000" dirty="0">
              <a:solidFill>
                <a:srgbClr val="FFFFFF"/>
              </a:solidFill>
            </a:endParaRPr>
          </a:p>
          <a:p>
            <a:endParaRPr lang="en-CA" sz="2000" dirty="0">
              <a:solidFill>
                <a:srgbClr val="FFFFFF"/>
              </a:solidFill>
            </a:endParaRPr>
          </a:p>
          <a:p>
            <a:endParaRPr lang="en-CA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35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 descr="beautiful Tegucigalpa, Honduras | Luxury travel destinations, Tegucigalpa,  Beautiful places">
            <a:extLst>
              <a:ext uri="{FF2B5EF4-FFF2-40B4-BE49-F238E27FC236}">
                <a16:creationId xmlns:a16="http://schemas.microsoft.com/office/drawing/2014/main" id="{A010C3D7-C4FA-490D-A0F1-E5D535364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" r="1140" b="-1"/>
          <a:stretch/>
        </p:blipFill>
        <p:spPr bwMode="auto">
          <a:xfrm>
            <a:off x="20" y="10"/>
            <a:ext cx="994706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Freeform: Shape 7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6C44E-3E2A-4331-A775-B9E38C1F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9" y="1045597"/>
            <a:ext cx="4144975" cy="1588422"/>
          </a:xfrm>
        </p:spPr>
        <p:txBody>
          <a:bodyPr anchor="b">
            <a:normAutofit/>
          </a:bodyPr>
          <a:lstStyle/>
          <a:p>
            <a:r>
              <a:rPr lang="en-CA" sz="3600" b="1" dirty="0"/>
              <a:t>Capital - Tegucigalpa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4481-B64E-4A44-9447-F7480BD99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789110" cy="2700062"/>
          </a:xfrm>
        </p:spPr>
        <p:txBody>
          <a:bodyPr>
            <a:normAutofit/>
          </a:bodyPr>
          <a:lstStyle/>
          <a:p>
            <a:r>
              <a:rPr lang="en-CA" sz="2000" dirty="0"/>
              <a:t>Population: 1.16 million (11.9% of total)</a:t>
            </a:r>
          </a:p>
          <a:p>
            <a:r>
              <a:rPr lang="en-CA" sz="2000" dirty="0"/>
              <a:t>Area: 1,502k</a:t>
            </a:r>
            <a:r>
              <a:rPr lang="en-CA" sz="2000" b="0" i="0" dirty="0">
                <a:effectLst/>
                <a:latin typeface="Google Sans"/>
              </a:rPr>
              <a:t>m² (1.34% of total)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15652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West Bay | A Tease of Belize">
            <a:extLst>
              <a:ext uri="{FF2B5EF4-FFF2-40B4-BE49-F238E27FC236}">
                <a16:creationId xmlns:a16="http://schemas.microsoft.com/office/drawing/2014/main" id="{552A5CBC-22C6-4C0D-847C-33E5384E79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" b="17375"/>
          <a:stretch/>
        </p:blipFill>
        <p:spPr bwMode="auto">
          <a:xfrm>
            <a:off x="-4" y="-6"/>
            <a:ext cx="12192000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069892-F9E7-4D28-8C08-E487A75E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4934828" cy="1325563"/>
          </a:xfrm>
        </p:spPr>
        <p:txBody>
          <a:bodyPr>
            <a:normAutofit fontScale="90000"/>
          </a:bodyPr>
          <a:lstStyle/>
          <a:p>
            <a:r>
              <a:rPr lang="en-CA" sz="6000" dirty="0"/>
              <a:t>West Bay Beach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0" name="Picture 4" descr="West Bay Beach in Roatan | Expedia">
            <a:extLst>
              <a:ext uri="{FF2B5EF4-FFF2-40B4-BE49-F238E27FC236}">
                <a16:creationId xmlns:a16="http://schemas.microsoft.com/office/drawing/2014/main" id="{08564FB8-FA87-4951-9884-E662B985D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9" r="26179"/>
          <a:stretch/>
        </p:blipFill>
        <p:spPr bwMode="auto">
          <a:xfrm>
            <a:off x="568008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657A1-45BD-491A-95D2-090EFF54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sz="3600" dirty="0"/>
              <a:t>Unique Activities: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3200" dirty="0"/>
              <a:t>Scuba Diving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3200" dirty="0"/>
              <a:t>Snorkeling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3200" dirty="0"/>
              <a:t>Fishing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sz="3200" dirty="0"/>
              <a:t>Parasailing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6" name="Picture 10" descr="Parasailing adventure tour over West Bay beach in Roatan, Honduras">
            <a:extLst>
              <a:ext uri="{FF2B5EF4-FFF2-40B4-BE49-F238E27FC236}">
                <a16:creationId xmlns:a16="http://schemas.microsoft.com/office/drawing/2014/main" id="{67915D43-AE76-43F2-8A59-1988F3952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r="34326" b="3"/>
          <a:stretch/>
        </p:blipFill>
        <p:spPr bwMode="auto">
          <a:xfrm>
            <a:off x="5838252" y="2722161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oatan West Bay Bananarama Resort Beach Day Pass Excursion - Roatan  Excursions">
            <a:extLst>
              <a:ext uri="{FF2B5EF4-FFF2-40B4-BE49-F238E27FC236}">
                <a16:creationId xmlns:a16="http://schemas.microsoft.com/office/drawing/2014/main" id="{BBACE781-50ED-4EE2-B1AD-B3882612E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7" r="3416" b="4"/>
          <a:stretch/>
        </p:blipFill>
        <p:spPr bwMode="auto"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2" name="Picture 6" descr="Snorkeling Tour from Roatan Island, Honduras 2021">
            <a:extLst>
              <a:ext uri="{FF2B5EF4-FFF2-40B4-BE49-F238E27FC236}">
                <a16:creationId xmlns:a16="http://schemas.microsoft.com/office/drawing/2014/main" id="{430D2941-DCCE-47F1-B02B-1A861168B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4" r="2" b="2"/>
          <a:stretch/>
        </p:blipFill>
        <p:spPr bwMode="auto"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263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Mayan ruins and macaws in Copan | FinnsAway travel blog">
            <a:extLst>
              <a:ext uri="{FF2B5EF4-FFF2-40B4-BE49-F238E27FC236}">
                <a16:creationId xmlns:a16="http://schemas.microsoft.com/office/drawing/2014/main" id="{6C2DB335-1F26-45CC-A02E-CB6846C736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9" r="7896" b="-2"/>
          <a:stretch/>
        </p:blipFill>
        <p:spPr bwMode="auto">
          <a:xfrm>
            <a:off x="20" y="3428324"/>
            <a:ext cx="4067476" cy="34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opán Ancient City Honduras – Incredible Climbable Mayan Ruins">
            <a:extLst>
              <a:ext uri="{FF2B5EF4-FFF2-40B4-BE49-F238E27FC236}">
                <a16:creationId xmlns:a16="http://schemas.microsoft.com/office/drawing/2014/main" id="{BE01DBEB-40C1-4750-B92A-BCDF42213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7" r="5089" b="-2"/>
          <a:stretch/>
        </p:blipFill>
        <p:spPr bwMode="auto">
          <a:xfrm>
            <a:off x="4064316" y="-4"/>
            <a:ext cx="81333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9" name="Rectangle 74">
            <a:extLst>
              <a:ext uri="{FF2B5EF4-FFF2-40B4-BE49-F238E27FC236}">
                <a16:creationId xmlns:a16="http://schemas.microsoft.com/office/drawing/2014/main" id="{B849539B-3694-4E8A-A991-D68126CF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096000" y="639400"/>
            <a:ext cx="5440680" cy="5578521"/>
          </a:xfrm>
          <a:prstGeom prst="rect">
            <a:avLst/>
          </a:prstGeom>
          <a:solidFill>
            <a:schemeClr val="bg1">
              <a:lumMod val="75000"/>
              <a:lumOff val="25000"/>
              <a:alpha val="93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36607-A619-4111-ABA3-34695926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9" y="828675"/>
            <a:ext cx="4686301" cy="1156563"/>
          </a:xfrm>
        </p:spPr>
        <p:txBody>
          <a:bodyPr>
            <a:normAutofit/>
          </a:bodyPr>
          <a:lstStyle/>
          <a:p>
            <a:r>
              <a:rPr lang="en-CA" sz="3200"/>
              <a:t>Copán Ruins Archeological Site</a:t>
            </a:r>
          </a:p>
        </p:txBody>
      </p:sp>
      <p:pic>
        <p:nvPicPr>
          <p:cNvPr id="5124" name="Picture 4" descr="U.S. DIVE TRAVEL: enjoy the ancient MAYAN RUINS of COPAN -- an  archeological wonder!">
            <a:extLst>
              <a:ext uri="{FF2B5EF4-FFF2-40B4-BE49-F238E27FC236}">
                <a16:creationId xmlns:a16="http://schemas.microsoft.com/office/drawing/2014/main" id="{6AA9E40E-D102-4BB5-9FDC-261B34EB0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843"/>
          <a:stretch/>
        </p:blipFill>
        <p:spPr bwMode="auto">
          <a:xfrm>
            <a:off x="20" y="10"/>
            <a:ext cx="4067476" cy="342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40" name="Straight Connector 76">
            <a:extLst>
              <a:ext uri="{FF2B5EF4-FFF2-40B4-BE49-F238E27FC236}">
                <a16:creationId xmlns:a16="http://schemas.microsoft.com/office/drawing/2014/main" id="{85D24317-6D0E-4553-A14C-1FA053CAB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429000"/>
            <a:ext cx="4064320" cy="0"/>
          </a:xfrm>
          <a:prstGeom prst="line">
            <a:avLst/>
          </a:prstGeom>
          <a:ln w="1016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C6E2-D5DD-47BE-8195-3EBDA6AF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999" y="2117364"/>
            <a:ext cx="4686301" cy="3624990"/>
          </a:xfrm>
        </p:spPr>
        <p:txBody>
          <a:bodyPr>
            <a:normAutofit/>
          </a:bodyPr>
          <a:lstStyle/>
          <a:p>
            <a:r>
              <a:rPr lang="en-CA" sz="2000" dirty="0"/>
              <a:t>Mayan City Ruin</a:t>
            </a:r>
          </a:p>
          <a:p>
            <a:r>
              <a:rPr lang="en-CA" sz="2000" dirty="0"/>
              <a:t>Dates back nearly 2000 years</a:t>
            </a:r>
          </a:p>
          <a:p>
            <a:r>
              <a:rPr lang="en-CA" sz="2000" dirty="0"/>
              <a:t>UNESCO World Heritage Site</a:t>
            </a:r>
          </a:p>
          <a:p>
            <a:r>
              <a:rPr lang="en-CA" sz="2000" dirty="0"/>
              <a:t>Unique cultural opportunities to observe: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Stelae and Altars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Immense Plaza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Ball Court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Hieroglyphic Stairway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AA718E0-F8D2-4975-85FE-D33E8A7B9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87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onduras Animals - Wildlife in Honduras">
            <a:extLst>
              <a:ext uri="{FF2B5EF4-FFF2-40B4-BE49-F238E27FC236}">
                <a16:creationId xmlns:a16="http://schemas.microsoft.com/office/drawing/2014/main" id="{53954B21-29DB-4353-9CA1-5EC0657FB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7" b="3966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F2F45-DACC-4D07-9CD3-DE06B170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dirty="0">
                <a:solidFill>
                  <a:srgbClr val="00B050"/>
                </a:solidFill>
                <a:latin typeface="Algerian" panose="04020705040A02060702" pitchFamily="82" charset="0"/>
              </a:rPr>
              <a:t>Adios! </a:t>
            </a:r>
          </a:p>
        </p:txBody>
      </p:sp>
    </p:spTree>
    <p:extLst>
      <p:ext uri="{BB962C8B-B14F-4D97-AF65-F5344CB8AC3E}">
        <p14:creationId xmlns:p14="http://schemas.microsoft.com/office/powerpoint/2010/main" val="46907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367</Words>
  <Application>Microsoft Office PowerPoint</Application>
  <PresentationFormat>Widescreen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Meiryo</vt:lpstr>
      <vt:lpstr>Algerian</vt:lpstr>
      <vt:lpstr>Arial</vt:lpstr>
      <vt:lpstr>Calibri</vt:lpstr>
      <vt:lpstr>Calibri Light</vt:lpstr>
      <vt:lpstr>Courier New</vt:lpstr>
      <vt:lpstr>Google Sans</vt:lpstr>
      <vt:lpstr>Harlow Solid Italic</vt:lpstr>
      <vt:lpstr>Wingdings</vt:lpstr>
      <vt:lpstr>Office Theme</vt:lpstr>
      <vt:lpstr>Honduras</vt:lpstr>
      <vt:lpstr>General Information</vt:lpstr>
      <vt:lpstr>Climate</vt:lpstr>
      <vt:lpstr>Honduran Lempira</vt:lpstr>
      <vt:lpstr>Traditional foods</vt:lpstr>
      <vt:lpstr>Capital - Tegucigalpa</vt:lpstr>
      <vt:lpstr>West Bay Beach</vt:lpstr>
      <vt:lpstr>Copán Ruins Archeological Site</vt:lpstr>
      <vt:lpstr>Adios!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Honduras</dc:title>
  <dc:creator>Emanuel Dobra</dc:creator>
  <cp:lastModifiedBy>Emanuel Dobra</cp:lastModifiedBy>
  <cp:revision>16</cp:revision>
  <dcterms:created xsi:type="dcterms:W3CDTF">2021-02-23T06:09:24Z</dcterms:created>
  <dcterms:modified xsi:type="dcterms:W3CDTF">2021-02-23T19:26:08Z</dcterms:modified>
</cp:coreProperties>
</file>