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8" r:id="rId2"/>
    <p:sldId id="266" r:id="rId3"/>
    <p:sldId id="265" r:id="rId4"/>
    <p:sldId id="261" r:id="rId5"/>
    <p:sldId id="270" r:id="rId6"/>
    <p:sldId id="271" r:id="rId7"/>
    <p:sldId id="272" r:id="rId8"/>
    <p:sldId id="262" r:id="rId9"/>
    <p:sldId id="267" r:id="rId10"/>
    <p:sldId id="273" r:id="rId11"/>
    <p:sldId id="274" r:id="rId12"/>
    <p:sldId id="275" r:id="rId13"/>
    <p:sldId id="276" r:id="rId14"/>
    <p:sldId id="268" r:id="rId15"/>
    <p:sldId id="269" r:id="rId16"/>
  </p:sldIdLst>
  <p:sldSz cx="9601200" cy="12801600" type="A3"/>
  <p:notesSz cx="7104063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09" userDrawn="1">
          <p15:clr>
            <a:srgbClr val="A4A3A4"/>
          </p15:clr>
        </p15:guide>
        <p15:guide id="2" pos="29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1E0EEC"/>
    <a:srgbClr val="1108CA"/>
    <a:srgbClr val="AEB5BD"/>
    <a:srgbClr val="E7E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39" d="100"/>
          <a:sy n="39" d="100"/>
        </p:scale>
        <p:origin x="2172" y="66"/>
      </p:cViewPr>
      <p:guideLst>
        <p:guide orient="horz" pos="4009"/>
        <p:guide pos="29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6571C1E4-E033-4B64-8238-0D2F9D4829B5}" type="datetimeFigureOut">
              <a:rPr lang="pt-BR" smtClean="0"/>
              <a:t>24/12/2024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57425" y="1279525"/>
            <a:ext cx="258921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5A695B40-8A21-4BAE-9DF4-6CA9A87CDC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1646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695B40-8A21-4BAE-9DF4-6CA9A87CDCE3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778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5B3D3-98B1-4B15-A124-336B7D87FEDC}" type="datetime1">
              <a:rPr lang="pt-BR" smtClean="0"/>
              <a:t>24/12/2024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ESTRATÉGIAS E ROTINAS CRÉDITO IMOBILIÁRIO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3548-F96C-46E1-8424-74808D74C2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7723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2592-8257-4E0B-A0C9-07F49E78D5BD}" type="datetime1">
              <a:rPr lang="pt-BR" smtClean="0"/>
              <a:t>24/12/2024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ESTRATÉGIAS E ROTINAS CRÉDITO IMOBILIÁRIO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3548-F96C-46E1-8424-74808D74C2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455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B9453-C421-4BAE-919A-61585FF89655}" type="datetime1">
              <a:rPr lang="pt-BR" smtClean="0"/>
              <a:t>24/12/2024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ESTRATÉGIAS E ROTINAS CRÉDITO IMOBILIÁRIO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3548-F96C-46E1-8424-74808D74C2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0708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6AC1D-A2A6-4648-976E-38F0C6079AE7}" type="datetime1">
              <a:rPr lang="pt-BR" smtClean="0"/>
              <a:t>24/12/2024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ESTRATÉGIAS E ROTINAS CRÉDITO IMOBILIÁRIO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3548-F96C-46E1-8424-74808D74C2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5098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6147C-7066-4CF2-949F-B5B6FBA6E667}" type="datetime1">
              <a:rPr lang="pt-BR" smtClean="0"/>
              <a:t>24/12/2024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ESTRATÉGIAS E ROTINAS CRÉDITO IMOBILIÁRIO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3548-F96C-46E1-8424-74808D74C2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8208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A00CB-58F4-4416-9222-85F441968D3D}" type="datetime1">
              <a:rPr lang="pt-BR" smtClean="0"/>
              <a:t>24/12/2024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ESTRATÉGIAS E ROTINAS CRÉDITO IMOBILIÁRIO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3548-F96C-46E1-8424-74808D74C2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9766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A3E2B-392F-4C8A-90EA-1FC2451F5FB5}" type="datetime1">
              <a:rPr lang="pt-BR" smtClean="0"/>
              <a:t>24/12/2024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ESTRATÉGIAS E ROTINAS CRÉDITO IMOBILIÁRIO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3548-F96C-46E1-8424-74808D74C2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0467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0161-B24F-4CE1-920E-07CDE7B5B480}" type="datetime1">
              <a:rPr lang="pt-BR" smtClean="0"/>
              <a:t>24/12/2024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ESTRATÉGIAS E ROTINAS CRÉDITO IMOBILIÁRIO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3548-F96C-46E1-8424-74808D74C2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4595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F6D1-C0B1-4404-A18A-2E95F41AD6F6}" type="datetime1">
              <a:rPr lang="pt-BR" smtClean="0"/>
              <a:t>24/12/2024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ESTRATÉGIAS E ROTINAS CRÉDITO IMOBILIÁRIO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3548-F96C-46E1-8424-74808D74C2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002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508FB-F98F-4FD8-996E-BEF0B54005FE}" type="datetime1">
              <a:rPr lang="pt-BR" smtClean="0"/>
              <a:t>24/12/2024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ESTRATÉGIAS E ROTINAS CRÉDITO IMOBILIÁRIO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3548-F96C-46E1-8424-74808D74C2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4666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97A5-499E-4A57-8C05-B7365116D6D6}" type="datetime1">
              <a:rPr lang="pt-BR" smtClean="0"/>
              <a:t>24/12/2024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ESTRATÉGIAS E ROTINAS CRÉDITO IMOBILIÁRIO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3548-F96C-46E1-8424-74808D74C2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6636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13F53-55E8-43AD-B1DA-684EE1D5BDFB}" type="datetime1">
              <a:rPr lang="pt-BR" smtClean="0"/>
              <a:t>24/12/2024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ESTRATÉGIAS E ROTINAS CRÉDITO IMOBILIÁRIO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63548-F96C-46E1-8424-74808D74C2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5430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E7EB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56695"/>
            <a:ext cx="9601200" cy="6154615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537518" y="1153622"/>
            <a:ext cx="89710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 smtClean="0">
                <a:solidFill>
                  <a:srgbClr val="FF3300"/>
                </a:solidFill>
                <a:latin typeface="Arial Rounded MT Bold" panose="020F0704030504030204" pitchFamily="34" charset="0"/>
              </a:rPr>
              <a:t>CRÉDITO IMOBILIÁRIO</a:t>
            </a:r>
            <a:endParaRPr lang="pt-BR" sz="6000" dirty="0">
              <a:solidFill>
                <a:srgbClr val="FF33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59939" y="2320574"/>
            <a:ext cx="8526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rgbClr val="1E0EEC"/>
                </a:solidFill>
                <a:latin typeface="Impact" panose="020B0806030902050204" pitchFamily="34" charset="0"/>
              </a:rPr>
              <a:t>DOMINANDO O FINANCIAMENTO IMOBILIÁRIO</a:t>
            </a:r>
            <a:endParaRPr lang="pt-BR" sz="3600" dirty="0">
              <a:solidFill>
                <a:srgbClr val="1E0EEC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064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81908" y="2133600"/>
            <a:ext cx="72000" cy="4196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3" name="Texto_componente"/>
          <p:cNvSpPr txBox="1"/>
          <p:nvPr/>
        </p:nvSpPr>
        <p:spPr>
          <a:xfrm>
            <a:off x="1170646" y="3457039"/>
            <a:ext cx="79959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/>
              <a:t>Prática: Manter um arquivo atualizado com todos os documentos necessários, como contrato de financiamento, escritura, comprovantes de pagamento e apólices de seguros.</a:t>
            </a:r>
          </a:p>
          <a:p>
            <a:pPr algn="just"/>
            <a:r>
              <a:rPr lang="pt-BR" sz="2400" dirty="0" smtClean="0"/>
              <a:t>Exemplo: Um comprador que organiza digitalmente seus documentos consegue acelerar processos como transferência de propriedade ou renegociação.</a:t>
            </a:r>
            <a:endParaRPr lang="pt-BR" sz="2400" dirty="0"/>
          </a:p>
        </p:txBody>
      </p:sp>
      <p:sp>
        <p:nvSpPr>
          <p:cNvPr id="4" name="Titulo_componente"/>
          <p:cNvSpPr txBox="1"/>
          <p:nvPr/>
        </p:nvSpPr>
        <p:spPr>
          <a:xfrm>
            <a:off x="1242645" y="1468610"/>
            <a:ext cx="81220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latin typeface="Impact" panose="020B0806030902050204" pitchFamily="34" charset="0"/>
              </a:rPr>
              <a:t>Rotinas para Acompanhamento de Empreendimentos Imobiliários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5" name="Subtitulo_componente"/>
          <p:cNvSpPr txBox="1"/>
          <p:nvPr/>
        </p:nvSpPr>
        <p:spPr>
          <a:xfrm>
            <a:off x="1170646" y="2792049"/>
            <a:ext cx="7428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Monitoramento de Documentação</a:t>
            </a:r>
            <a:endParaRPr lang="pt-BR" sz="3200" dirty="0">
              <a:latin typeface="+mj-lt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170646" y="1344782"/>
            <a:ext cx="72000" cy="720000"/>
          </a:xfrm>
          <a:prstGeom prst="rect">
            <a:avLst/>
          </a:prstGeom>
          <a:gradFill flip="none" rotWithShape="1">
            <a:gsLst>
              <a:gs pos="0">
                <a:srgbClr val="FF3300"/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3835257" cy="681567"/>
          </a:xfrm>
        </p:spPr>
        <p:txBody>
          <a:bodyPr/>
          <a:lstStyle/>
          <a:p>
            <a:r>
              <a:rPr lang="pt-BR" dirty="0" smtClean="0"/>
              <a:t>ESTRATÉGIAS E ROTINAS CRÉDITO IMOBILIÁRIO</a:t>
            </a:r>
            <a:endParaRPr 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3548-F96C-46E1-8424-74808D74C29B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1847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81908" y="2133600"/>
            <a:ext cx="72000" cy="4196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3" name="Texto_componente"/>
          <p:cNvSpPr txBox="1"/>
          <p:nvPr/>
        </p:nvSpPr>
        <p:spPr>
          <a:xfrm>
            <a:off x="1170646" y="3881522"/>
            <a:ext cx="79959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/>
              <a:t>Prática: Realizar auditorias anuais para avaliar se há opções de renegociação, portabilidade ou quitação antecipada.</a:t>
            </a:r>
          </a:p>
          <a:p>
            <a:pPr algn="just"/>
            <a:r>
              <a:rPr lang="pt-BR" sz="2400" dirty="0" smtClean="0"/>
              <a:t>Exemplo: Um cliente descobre que pode reduzir sua taxa de juros por meio da portabilidade do crédito para outra instituição.</a:t>
            </a:r>
            <a:endParaRPr lang="pt-BR" sz="2400" dirty="0"/>
          </a:p>
        </p:txBody>
      </p:sp>
      <p:sp>
        <p:nvSpPr>
          <p:cNvPr id="4" name="Titulo_componente"/>
          <p:cNvSpPr txBox="1"/>
          <p:nvPr/>
        </p:nvSpPr>
        <p:spPr>
          <a:xfrm>
            <a:off x="1242645" y="1468610"/>
            <a:ext cx="81220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latin typeface="Impact" panose="020B0806030902050204" pitchFamily="34" charset="0"/>
              </a:rPr>
              <a:t>Rotinas para Acompanhamento de Empreendimentos Imobiliários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5" name="Subtitulo_componente"/>
          <p:cNvSpPr txBox="1"/>
          <p:nvPr/>
        </p:nvSpPr>
        <p:spPr>
          <a:xfrm>
            <a:off x="1170646" y="2792049"/>
            <a:ext cx="81940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 smtClean="0"/>
              <a:t>Revisão Periódica das Condições do Financiamento</a:t>
            </a:r>
            <a:endParaRPr lang="pt-BR" sz="3200" dirty="0">
              <a:latin typeface="+mj-lt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170646" y="1344782"/>
            <a:ext cx="72000" cy="720000"/>
          </a:xfrm>
          <a:prstGeom prst="rect">
            <a:avLst/>
          </a:prstGeom>
          <a:gradFill flip="none" rotWithShape="1">
            <a:gsLst>
              <a:gs pos="0">
                <a:srgbClr val="FF3300"/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3835257" cy="681567"/>
          </a:xfrm>
        </p:spPr>
        <p:txBody>
          <a:bodyPr/>
          <a:lstStyle/>
          <a:p>
            <a:r>
              <a:rPr lang="pt-BR" dirty="0" smtClean="0"/>
              <a:t>ESTRATÉGIAS E ROTINAS CRÉDITO IMOBILIÁRIO</a:t>
            </a:r>
            <a:endParaRPr 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3548-F96C-46E1-8424-74808D74C29B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4824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81908" y="2133600"/>
            <a:ext cx="72000" cy="4196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3" name="Texto_componente"/>
          <p:cNvSpPr txBox="1"/>
          <p:nvPr/>
        </p:nvSpPr>
        <p:spPr>
          <a:xfrm>
            <a:off x="1206646" y="3881522"/>
            <a:ext cx="79959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/>
              <a:t>Prática: Para empreendimentos em construção, estabelecer visitas periódicas ao local para verificar o cumprimento do cronograma e a qualidade do projeto.</a:t>
            </a:r>
          </a:p>
          <a:p>
            <a:pPr algn="just"/>
            <a:r>
              <a:rPr lang="pt-BR" sz="2400" dirty="0" smtClean="0"/>
              <a:t>Exemplo: Um investidor identifica atrasos na entrega e utiliza o contrato para exigir penalidades ou descontos.</a:t>
            </a:r>
            <a:endParaRPr lang="pt-BR" sz="2400" dirty="0"/>
          </a:p>
        </p:txBody>
      </p:sp>
      <p:sp>
        <p:nvSpPr>
          <p:cNvPr id="4" name="Titulo_componente"/>
          <p:cNvSpPr txBox="1"/>
          <p:nvPr/>
        </p:nvSpPr>
        <p:spPr>
          <a:xfrm>
            <a:off x="1242645" y="1468610"/>
            <a:ext cx="81220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latin typeface="Impact" panose="020B0806030902050204" pitchFamily="34" charset="0"/>
              </a:rPr>
              <a:t>Rotinas para Acompanhamento de Empreendimentos Imobiliários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5" name="Subtitulo_componente"/>
          <p:cNvSpPr txBox="1"/>
          <p:nvPr/>
        </p:nvSpPr>
        <p:spPr>
          <a:xfrm>
            <a:off x="1170646" y="2792049"/>
            <a:ext cx="74283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 smtClean="0"/>
              <a:t>Acompanhamento da Obra ou do Empreendimento</a:t>
            </a:r>
            <a:endParaRPr lang="pt-BR" sz="3200" dirty="0">
              <a:latin typeface="+mj-lt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170646" y="1344782"/>
            <a:ext cx="72000" cy="720000"/>
          </a:xfrm>
          <a:prstGeom prst="rect">
            <a:avLst/>
          </a:prstGeom>
          <a:gradFill flip="none" rotWithShape="1">
            <a:gsLst>
              <a:gs pos="0">
                <a:srgbClr val="FF3300"/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3835257" cy="681567"/>
          </a:xfrm>
        </p:spPr>
        <p:txBody>
          <a:bodyPr/>
          <a:lstStyle/>
          <a:p>
            <a:r>
              <a:rPr lang="pt-BR" dirty="0" smtClean="0"/>
              <a:t>ESTRATÉGIAS E ROTINAS CRÉDITO IMOBILIÁRIO</a:t>
            </a:r>
            <a:endParaRPr 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3548-F96C-46E1-8424-74808D74C29B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0921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81908" y="2133600"/>
            <a:ext cx="72000" cy="4196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3" name="Texto_componente"/>
          <p:cNvSpPr txBox="1"/>
          <p:nvPr/>
        </p:nvSpPr>
        <p:spPr>
          <a:xfrm>
            <a:off x="1170646" y="3457039"/>
            <a:ext cx="79959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/>
              <a:t>Prática: Implementar uma rotina de inspeções para preservar o estado do imóvel, garantindo sua valorização ao longo do tempo.</a:t>
            </a:r>
          </a:p>
          <a:p>
            <a:pPr algn="just"/>
            <a:r>
              <a:rPr lang="pt-BR" sz="2400" dirty="0" smtClean="0"/>
              <a:t>Exemplo: Um proprietário que realiza manutenções preventivas evita gastos elevados com reformas futuras.</a:t>
            </a:r>
            <a:endParaRPr lang="pt-BR" sz="2400" dirty="0"/>
          </a:p>
        </p:txBody>
      </p:sp>
      <p:sp>
        <p:nvSpPr>
          <p:cNvPr id="4" name="Titulo_componente"/>
          <p:cNvSpPr txBox="1"/>
          <p:nvPr/>
        </p:nvSpPr>
        <p:spPr>
          <a:xfrm>
            <a:off x="1242645" y="1468610"/>
            <a:ext cx="81220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latin typeface="Impact" panose="020B0806030902050204" pitchFamily="34" charset="0"/>
              </a:rPr>
              <a:t>Rotinas para Acompanhamento de Empreendimentos Imobiliários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5" name="Subtitulo_componente"/>
          <p:cNvSpPr txBox="1"/>
          <p:nvPr/>
        </p:nvSpPr>
        <p:spPr>
          <a:xfrm>
            <a:off x="1170646" y="2792049"/>
            <a:ext cx="7428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Manutenção do Imóvel</a:t>
            </a:r>
            <a:endParaRPr lang="pt-BR" sz="3200" dirty="0">
              <a:latin typeface="+mj-lt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170646" y="1344782"/>
            <a:ext cx="72000" cy="720000"/>
          </a:xfrm>
          <a:prstGeom prst="rect">
            <a:avLst/>
          </a:prstGeom>
          <a:gradFill flip="none" rotWithShape="1">
            <a:gsLst>
              <a:gs pos="0">
                <a:srgbClr val="FF3300"/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3835257" cy="681567"/>
          </a:xfrm>
        </p:spPr>
        <p:txBody>
          <a:bodyPr/>
          <a:lstStyle/>
          <a:p>
            <a:r>
              <a:rPr lang="pt-BR" dirty="0" smtClean="0"/>
              <a:t>ESTRATÉGIAS E ROTINAS CRÉDITO IMOBILIÁRIO</a:t>
            </a:r>
            <a:endParaRPr 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3548-F96C-46E1-8424-74808D74C29B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5041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AEB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/>
          <p:cNvSpPr txBox="1"/>
          <p:nvPr/>
        </p:nvSpPr>
        <p:spPr>
          <a:xfrm>
            <a:off x="197708" y="5846802"/>
            <a:ext cx="94034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 smtClean="0">
                <a:solidFill>
                  <a:srgbClr val="1E0EEC"/>
                </a:solidFill>
                <a:latin typeface="Impact" panose="020B0806030902050204" pitchFamily="34" charset="0"/>
              </a:rPr>
              <a:t>CONCLUSÃO</a:t>
            </a:r>
            <a:endParaRPr lang="pt-BR" sz="6600" dirty="0">
              <a:solidFill>
                <a:srgbClr val="1E0EEC"/>
              </a:solidFill>
              <a:latin typeface="Impact" panose="020B080603090205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80767" y="7171679"/>
            <a:ext cx="9020433" cy="212121"/>
          </a:xfrm>
          <a:prstGeom prst="rect">
            <a:avLst/>
          </a:prstGeom>
          <a:gradFill flip="none" rotWithShape="1">
            <a:gsLst>
              <a:gs pos="0">
                <a:srgbClr val="FF3300"/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3548-F96C-46E1-8424-74808D74C29B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8290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81908" y="2133600"/>
            <a:ext cx="72000" cy="4196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3" name="Texto_componente"/>
          <p:cNvSpPr txBox="1"/>
          <p:nvPr/>
        </p:nvSpPr>
        <p:spPr>
          <a:xfrm>
            <a:off x="802626" y="3882708"/>
            <a:ext cx="799594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/>
              <a:t>Dominar o crédito imobiliário requer não apenas conhecimento das condições de mercado, mas também a implantação de rotinas eficazes para administração e acompanhamento. Com as estratégias e exemplos apresentados neste guia, você estará mais preparado para tomar decisões inteligentes e assegurar o sucesso de seus projetos imobiliários.</a:t>
            </a:r>
            <a:endParaRPr lang="pt-BR" sz="2400" dirty="0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4071740" cy="681567"/>
          </a:xfrm>
        </p:spPr>
        <p:txBody>
          <a:bodyPr/>
          <a:lstStyle/>
          <a:p>
            <a:r>
              <a:rPr lang="pt-BR" dirty="0" smtClean="0"/>
              <a:t>ESTRATÉGIAS E ROTINAS CRÉDITO IMOBILIÁRIO</a:t>
            </a:r>
            <a:endParaRPr 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3548-F96C-46E1-8424-74808D74C29B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6001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81908" y="2133600"/>
            <a:ext cx="72000" cy="4196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3" name="Texto_componente"/>
          <p:cNvSpPr txBox="1"/>
          <p:nvPr/>
        </p:nvSpPr>
        <p:spPr>
          <a:xfrm>
            <a:off x="1170646" y="3296610"/>
            <a:ext cx="799594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/>
              <a:t>O crédito imobiliário é um dos principais instrumentos para viabilizar a aquisição de imóveis, tanto para pessoas físicas quanto para empreendimentos. Contudo, navegar por esse universo exige planejamento, estratégias claras e rotinas bem definidas. Este guia apresenta as principais práticas para otimizar processos de financiamento imobiliário e acompanhar empreendimentos com sucesso.</a:t>
            </a:r>
            <a:endParaRPr lang="pt-BR" sz="2400" dirty="0"/>
          </a:p>
        </p:txBody>
      </p:sp>
      <p:sp>
        <p:nvSpPr>
          <p:cNvPr id="4" name="Titulo_componente"/>
          <p:cNvSpPr txBox="1"/>
          <p:nvPr/>
        </p:nvSpPr>
        <p:spPr>
          <a:xfrm>
            <a:off x="1242645" y="1468610"/>
            <a:ext cx="81220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latin typeface="Impact" panose="020B0806030902050204" pitchFamily="34" charset="0"/>
              </a:rPr>
              <a:t>Estratégias para o Crédito Imobiliário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5" name="Subtitulo_componente"/>
          <p:cNvSpPr txBox="1"/>
          <p:nvPr/>
        </p:nvSpPr>
        <p:spPr>
          <a:xfrm>
            <a:off x="1182414" y="2176496"/>
            <a:ext cx="81823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 smtClean="0"/>
              <a:t>Estratégias e Rotinas Essenciais para o Crédito Imobiliário</a:t>
            </a:r>
            <a:endParaRPr lang="pt-BR" sz="3200" dirty="0">
              <a:latin typeface="+mj-lt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170646" y="1344782"/>
            <a:ext cx="72000" cy="720000"/>
          </a:xfrm>
          <a:prstGeom prst="rect">
            <a:avLst/>
          </a:prstGeom>
          <a:gradFill flip="none" rotWithShape="1">
            <a:gsLst>
              <a:gs pos="0">
                <a:srgbClr val="FF3300"/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ESTRATÉGIAS E ROTINAS CRÉDITO IMOBILIÁRIO</a:t>
            </a:r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3548-F96C-46E1-8424-74808D74C29B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9818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AEB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/>
          <p:cNvSpPr txBox="1"/>
          <p:nvPr/>
        </p:nvSpPr>
        <p:spPr>
          <a:xfrm>
            <a:off x="197708" y="5846802"/>
            <a:ext cx="94034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 smtClean="0">
                <a:solidFill>
                  <a:srgbClr val="1E0EEC"/>
                </a:solidFill>
                <a:latin typeface="Impact" panose="020B0806030902050204" pitchFamily="34" charset="0"/>
              </a:rPr>
              <a:t>ESTRATÉGIAS PARA O CRÉDITO IMOBILIÁRIO</a:t>
            </a:r>
            <a:endParaRPr lang="pt-BR" sz="6600" dirty="0">
              <a:solidFill>
                <a:srgbClr val="1E0EEC"/>
              </a:solidFill>
              <a:latin typeface="Impact" panose="020B0806030902050204" pitchFamily="34" charset="0"/>
            </a:endParaRPr>
          </a:p>
        </p:txBody>
      </p:sp>
      <p:sp>
        <p:nvSpPr>
          <p:cNvPr id="4" name="Titulo_componente"/>
          <p:cNvSpPr txBox="1"/>
          <p:nvPr/>
        </p:nvSpPr>
        <p:spPr>
          <a:xfrm>
            <a:off x="4014520" y="4277142"/>
            <a:ext cx="61194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 smtClean="0">
                <a:ln>
                  <a:solidFill>
                    <a:srgbClr val="FF3300"/>
                  </a:solidFill>
                </a:ln>
                <a:noFill/>
                <a:latin typeface="Impact" panose="020B0806030902050204" pitchFamily="34" charset="0"/>
              </a:rPr>
              <a:t>01</a:t>
            </a:r>
            <a:endParaRPr lang="pt-BR" sz="9600" dirty="0">
              <a:ln>
                <a:solidFill>
                  <a:srgbClr val="FF3300"/>
                </a:solidFill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89237" y="7944190"/>
            <a:ext cx="9020433" cy="212121"/>
          </a:xfrm>
          <a:prstGeom prst="rect">
            <a:avLst/>
          </a:prstGeom>
          <a:gradFill flip="none" rotWithShape="1">
            <a:gsLst>
              <a:gs pos="0">
                <a:srgbClr val="FF3300"/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3548-F96C-46E1-8424-74808D74C29B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9479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81908" y="2133600"/>
            <a:ext cx="72000" cy="4196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3" name="Texto_componente"/>
          <p:cNvSpPr txBox="1"/>
          <p:nvPr/>
        </p:nvSpPr>
        <p:spPr>
          <a:xfrm>
            <a:off x="1242645" y="2884382"/>
            <a:ext cx="799594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/>
              <a:t>Exemplo: Antes de buscar financiamento, um cliente realiza um levantamento completo de sua situação financeira, considerando rendimentos, despesas fixas e variáveis, e identifica o valor máximo que pode comprometer com as parcelas.</a:t>
            </a:r>
          </a:p>
          <a:p>
            <a:pPr algn="just"/>
            <a:r>
              <a:rPr lang="pt-BR" sz="2400" dirty="0" smtClean="0"/>
              <a:t>Dica: Utilize ferramentas como planilhas ou aplicativos de controle financeiro para organizar as informações.</a:t>
            </a:r>
            <a:endParaRPr lang="pt-BR" sz="2400" dirty="0"/>
          </a:p>
        </p:txBody>
      </p:sp>
      <p:sp>
        <p:nvSpPr>
          <p:cNvPr id="4" name="Titulo_componente"/>
          <p:cNvSpPr txBox="1"/>
          <p:nvPr/>
        </p:nvSpPr>
        <p:spPr>
          <a:xfrm>
            <a:off x="1242645" y="1468610"/>
            <a:ext cx="81220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latin typeface="Impact" panose="020B0806030902050204" pitchFamily="34" charset="0"/>
              </a:rPr>
              <a:t>Estratégias para o Crédito Imobiliário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5" name="Subtitulo_componente"/>
          <p:cNvSpPr txBox="1"/>
          <p:nvPr/>
        </p:nvSpPr>
        <p:spPr>
          <a:xfrm>
            <a:off x="1242646" y="2176496"/>
            <a:ext cx="7428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Planejamento Financeiro Antecipado</a:t>
            </a:r>
            <a:endParaRPr lang="pt-BR" sz="3200" dirty="0">
              <a:latin typeface="+mj-lt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170646" y="1344782"/>
            <a:ext cx="72000" cy="720000"/>
          </a:xfrm>
          <a:prstGeom prst="rect">
            <a:avLst/>
          </a:prstGeom>
          <a:gradFill flip="none" rotWithShape="1">
            <a:gsLst>
              <a:gs pos="0">
                <a:srgbClr val="FF3300"/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3882554" cy="681567"/>
          </a:xfrm>
        </p:spPr>
        <p:txBody>
          <a:bodyPr/>
          <a:lstStyle/>
          <a:p>
            <a:r>
              <a:rPr lang="pt-BR" smtClean="0"/>
              <a:t>ESTRATÉGIAS E ROTINAS CRÉDITO IMOBILIÁRIO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3548-F96C-46E1-8424-74808D74C29B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0737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81908" y="2133600"/>
            <a:ext cx="72000" cy="4196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3" name="Texto_componente"/>
          <p:cNvSpPr txBox="1"/>
          <p:nvPr/>
        </p:nvSpPr>
        <p:spPr>
          <a:xfrm>
            <a:off x="1242645" y="2884382"/>
            <a:ext cx="79959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/>
              <a:t>Exemplo: Um comprador analisa as opções de crédito em diferentes bancos, comparando taxas de juros, prazos de pagamento e outros custos, como seguros e tarifas administrativas.</a:t>
            </a:r>
          </a:p>
          <a:p>
            <a:pPr algn="just"/>
            <a:r>
              <a:rPr lang="pt-BR" sz="2400" dirty="0" smtClean="0"/>
              <a:t>Dica: Leve em consideração as taxas efetivas, que incluem todos os encargos, e não apenas os juros nominais.</a:t>
            </a:r>
            <a:endParaRPr lang="pt-BR" sz="2400" dirty="0"/>
          </a:p>
        </p:txBody>
      </p:sp>
      <p:sp>
        <p:nvSpPr>
          <p:cNvPr id="4" name="Titulo_componente"/>
          <p:cNvSpPr txBox="1"/>
          <p:nvPr/>
        </p:nvSpPr>
        <p:spPr>
          <a:xfrm>
            <a:off x="1242645" y="1468610"/>
            <a:ext cx="81220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latin typeface="Impact" panose="020B0806030902050204" pitchFamily="34" charset="0"/>
              </a:rPr>
              <a:t>Estratégias para o Crédito Imobiliário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5" name="Subtitulo_componente"/>
          <p:cNvSpPr txBox="1"/>
          <p:nvPr/>
        </p:nvSpPr>
        <p:spPr>
          <a:xfrm>
            <a:off x="1242646" y="2176496"/>
            <a:ext cx="7428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Pesquisa de Taxas e Condições</a:t>
            </a:r>
            <a:endParaRPr lang="pt-BR" sz="3200" dirty="0">
              <a:latin typeface="+mj-lt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170646" y="1344782"/>
            <a:ext cx="72000" cy="720000"/>
          </a:xfrm>
          <a:prstGeom prst="rect">
            <a:avLst/>
          </a:prstGeom>
          <a:gradFill flip="none" rotWithShape="1">
            <a:gsLst>
              <a:gs pos="0">
                <a:srgbClr val="FF3300"/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3882554" cy="681567"/>
          </a:xfrm>
        </p:spPr>
        <p:txBody>
          <a:bodyPr/>
          <a:lstStyle/>
          <a:p>
            <a:r>
              <a:rPr lang="pt-BR" smtClean="0"/>
              <a:t>ESTRATÉGIAS E ROTINAS CRÉDITO IMOBILIÁRIO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3548-F96C-46E1-8424-74808D74C29B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2837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81908" y="2133600"/>
            <a:ext cx="72000" cy="4196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3" name="Texto_componente"/>
          <p:cNvSpPr txBox="1"/>
          <p:nvPr/>
        </p:nvSpPr>
        <p:spPr>
          <a:xfrm>
            <a:off x="1242645" y="2884382"/>
            <a:ext cx="79959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/>
              <a:t>Exemplo: Um investidor opta por um financiamento com taxa fixa devido à previsibilidade das parcelas, enquanto outro prefere a taxa vinculada à TR por considerar a previsão de baixa inflacionária.</a:t>
            </a:r>
          </a:p>
          <a:p>
            <a:pPr algn="just"/>
            <a:r>
              <a:rPr lang="pt-BR" sz="2400" dirty="0" smtClean="0"/>
              <a:t>Dica: Avalie o seu perfil de risco e as projeções econômicas antes de decidir entre taxa fixa ou variável..</a:t>
            </a:r>
            <a:endParaRPr lang="pt-BR" sz="2400" dirty="0"/>
          </a:p>
        </p:txBody>
      </p:sp>
      <p:sp>
        <p:nvSpPr>
          <p:cNvPr id="4" name="Titulo_componente"/>
          <p:cNvSpPr txBox="1"/>
          <p:nvPr/>
        </p:nvSpPr>
        <p:spPr>
          <a:xfrm>
            <a:off x="1242645" y="1468610"/>
            <a:ext cx="81220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latin typeface="Impact" panose="020B0806030902050204" pitchFamily="34" charset="0"/>
              </a:rPr>
              <a:t>Estratégias para o Crédito Imobiliário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5" name="Subtitulo_componente"/>
          <p:cNvSpPr txBox="1"/>
          <p:nvPr/>
        </p:nvSpPr>
        <p:spPr>
          <a:xfrm>
            <a:off x="1242646" y="2176496"/>
            <a:ext cx="7428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Escolha do Tipo de Financiamento</a:t>
            </a:r>
            <a:endParaRPr lang="pt-BR" sz="3200" dirty="0">
              <a:latin typeface="+mj-lt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170646" y="1344782"/>
            <a:ext cx="72000" cy="720000"/>
          </a:xfrm>
          <a:prstGeom prst="rect">
            <a:avLst/>
          </a:prstGeom>
          <a:gradFill flip="none" rotWithShape="1">
            <a:gsLst>
              <a:gs pos="0">
                <a:srgbClr val="FF3300"/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3882554" cy="681567"/>
          </a:xfrm>
        </p:spPr>
        <p:txBody>
          <a:bodyPr/>
          <a:lstStyle/>
          <a:p>
            <a:r>
              <a:rPr lang="pt-BR" smtClean="0"/>
              <a:t>ESTRATÉGIAS E ROTINAS CRÉDITO IMOBILIÁRIO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3548-F96C-46E1-8424-74808D74C29B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2910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81908" y="2133600"/>
            <a:ext cx="72000" cy="4196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3" name="Texto_componente"/>
          <p:cNvSpPr txBox="1"/>
          <p:nvPr/>
        </p:nvSpPr>
        <p:spPr>
          <a:xfrm>
            <a:off x="1242645" y="2884382"/>
            <a:ext cx="79959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/>
              <a:t>Exemplo: Um cliente que possui relação antiga com um banco utiliza seu histórico para negociar condições melhores, como redução de juros ou eliminação de tarifas.</a:t>
            </a:r>
          </a:p>
          <a:p>
            <a:pPr algn="just"/>
            <a:r>
              <a:rPr lang="pt-BR" sz="2400" dirty="0" smtClean="0"/>
              <a:t>Dica: Leve propostas de outras instituições para fortalecer seu poder de barganha.</a:t>
            </a:r>
            <a:endParaRPr lang="pt-BR" sz="2400" dirty="0"/>
          </a:p>
        </p:txBody>
      </p:sp>
      <p:sp>
        <p:nvSpPr>
          <p:cNvPr id="4" name="Titulo_componente"/>
          <p:cNvSpPr txBox="1"/>
          <p:nvPr/>
        </p:nvSpPr>
        <p:spPr>
          <a:xfrm>
            <a:off x="1242645" y="1468610"/>
            <a:ext cx="81220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latin typeface="Impact" panose="020B0806030902050204" pitchFamily="34" charset="0"/>
              </a:rPr>
              <a:t>Estratégias para o Crédito Imobiliário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5" name="Subtitulo_componente"/>
          <p:cNvSpPr txBox="1"/>
          <p:nvPr/>
        </p:nvSpPr>
        <p:spPr>
          <a:xfrm>
            <a:off x="1242646" y="2176496"/>
            <a:ext cx="7428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Negociação com Instituições Financeiras</a:t>
            </a:r>
            <a:endParaRPr lang="pt-BR" sz="3200" dirty="0">
              <a:latin typeface="+mj-lt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170646" y="1344782"/>
            <a:ext cx="72000" cy="720000"/>
          </a:xfrm>
          <a:prstGeom prst="rect">
            <a:avLst/>
          </a:prstGeom>
          <a:gradFill flip="none" rotWithShape="1">
            <a:gsLst>
              <a:gs pos="0">
                <a:srgbClr val="FF3300"/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3882554" cy="681567"/>
          </a:xfrm>
        </p:spPr>
        <p:txBody>
          <a:bodyPr/>
          <a:lstStyle/>
          <a:p>
            <a:r>
              <a:rPr lang="pt-BR" smtClean="0"/>
              <a:t>ESTRATÉGIAS E ROTINAS CRÉDITO IMOBILIÁRIO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3548-F96C-46E1-8424-74808D74C29B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8611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AEB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/>
          <p:cNvSpPr txBox="1"/>
          <p:nvPr/>
        </p:nvSpPr>
        <p:spPr>
          <a:xfrm>
            <a:off x="197708" y="5578789"/>
            <a:ext cx="940349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 smtClean="0">
                <a:solidFill>
                  <a:srgbClr val="1E0EEC"/>
                </a:solidFill>
                <a:latin typeface="Impact" panose="020B0806030902050204" pitchFamily="34" charset="0"/>
              </a:rPr>
              <a:t>ROTINAS PARA ACOMPANHAMENTO DE EMPREENDIMENTOS IMOBILIÁRIOS</a:t>
            </a:r>
            <a:endParaRPr lang="pt-BR" sz="6600" dirty="0">
              <a:solidFill>
                <a:srgbClr val="1E0EEC"/>
              </a:solidFill>
              <a:latin typeface="Impact" panose="020B0806030902050204" pitchFamily="34" charset="0"/>
            </a:endParaRPr>
          </a:p>
        </p:txBody>
      </p:sp>
      <p:sp>
        <p:nvSpPr>
          <p:cNvPr id="4" name="Titulo_componente"/>
          <p:cNvSpPr txBox="1"/>
          <p:nvPr/>
        </p:nvSpPr>
        <p:spPr>
          <a:xfrm>
            <a:off x="4014520" y="4277142"/>
            <a:ext cx="61194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 smtClean="0">
                <a:ln>
                  <a:solidFill>
                    <a:srgbClr val="FF3300"/>
                  </a:solidFill>
                </a:ln>
                <a:noFill/>
                <a:latin typeface="Impact" panose="020B0806030902050204" pitchFamily="34" charset="0"/>
              </a:rPr>
              <a:t>02</a:t>
            </a:r>
            <a:endParaRPr lang="pt-BR" sz="9600" dirty="0">
              <a:ln>
                <a:solidFill>
                  <a:srgbClr val="FF3300"/>
                </a:solidFill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89237" y="9878661"/>
            <a:ext cx="9020433" cy="212121"/>
          </a:xfrm>
          <a:prstGeom prst="rect">
            <a:avLst/>
          </a:prstGeom>
          <a:gradFill flip="none" rotWithShape="1">
            <a:gsLst>
              <a:gs pos="0">
                <a:srgbClr val="FF3300"/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3548-F96C-46E1-8424-74808D74C29B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7611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81908" y="2133600"/>
            <a:ext cx="72000" cy="4196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3" name="Texto_componente"/>
          <p:cNvSpPr txBox="1"/>
          <p:nvPr/>
        </p:nvSpPr>
        <p:spPr>
          <a:xfrm>
            <a:off x="1170646" y="3457039"/>
            <a:ext cx="79959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/>
              <a:t>Prática: Organize um cronograma detalhado com as datas de vencimento das parcelas do financiamento e outros custos associados, como impostos e taxas condominiais.</a:t>
            </a:r>
          </a:p>
          <a:p>
            <a:pPr algn="just"/>
            <a:r>
              <a:rPr lang="pt-BR" sz="2400" dirty="0" smtClean="0"/>
              <a:t>Ferramenta: Utilize calendários digitais com lembretes automáticos</a:t>
            </a:r>
            <a:endParaRPr lang="pt-BR" sz="2400" dirty="0"/>
          </a:p>
        </p:txBody>
      </p:sp>
      <p:sp>
        <p:nvSpPr>
          <p:cNvPr id="4" name="Titulo_componente"/>
          <p:cNvSpPr txBox="1"/>
          <p:nvPr/>
        </p:nvSpPr>
        <p:spPr>
          <a:xfrm>
            <a:off x="1242645" y="1468610"/>
            <a:ext cx="81220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latin typeface="Impact" panose="020B0806030902050204" pitchFamily="34" charset="0"/>
              </a:rPr>
              <a:t>Rotinas para Acompanhamento de Empreendimentos Imobiliários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5" name="Subtitulo_componente"/>
          <p:cNvSpPr txBox="1"/>
          <p:nvPr/>
        </p:nvSpPr>
        <p:spPr>
          <a:xfrm>
            <a:off x="1170646" y="2792049"/>
            <a:ext cx="7428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Cronograma de Pagamentos</a:t>
            </a:r>
            <a:endParaRPr lang="pt-BR" sz="3200" dirty="0">
              <a:latin typeface="+mj-lt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170646" y="1344782"/>
            <a:ext cx="72000" cy="720000"/>
          </a:xfrm>
          <a:prstGeom prst="rect">
            <a:avLst/>
          </a:prstGeom>
          <a:gradFill flip="none" rotWithShape="1">
            <a:gsLst>
              <a:gs pos="0">
                <a:srgbClr val="FF3300"/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3835257" cy="681567"/>
          </a:xfrm>
        </p:spPr>
        <p:txBody>
          <a:bodyPr/>
          <a:lstStyle/>
          <a:p>
            <a:r>
              <a:rPr lang="pt-BR" dirty="0" smtClean="0"/>
              <a:t>ESTRATÉGIAS E ROTINAS CRÉDITO IMOBILIÁRIO</a:t>
            </a:r>
            <a:endParaRPr 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3548-F96C-46E1-8424-74808D74C29B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4998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215</TotalTime>
  <Words>701</Words>
  <Application>Microsoft Office PowerPoint</Application>
  <PresentationFormat>Papel A3 (297x420 mm)</PresentationFormat>
  <Paragraphs>73</Paragraphs>
  <Slides>15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Arial</vt:lpstr>
      <vt:lpstr>Arial Rounded MT Bold</vt:lpstr>
      <vt:lpstr>Calibri</vt:lpstr>
      <vt:lpstr>Calibri Light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Conta da Microsoft</dc:creator>
  <cp:lastModifiedBy>Conta da Microsoft</cp:lastModifiedBy>
  <cp:revision>29</cp:revision>
  <cp:lastPrinted>2024-12-24T17:00:10Z</cp:lastPrinted>
  <dcterms:created xsi:type="dcterms:W3CDTF">2024-12-21T18:22:53Z</dcterms:created>
  <dcterms:modified xsi:type="dcterms:W3CDTF">2024-12-24T17:00:31Z</dcterms:modified>
</cp:coreProperties>
</file>