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5" r:id="rId6"/>
    <p:sldId id="260" r:id="rId7"/>
    <p:sldId id="267" r:id="rId8"/>
    <p:sldId id="261" r:id="rId9"/>
    <p:sldId id="268" r:id="rId10"/>
    <p:sldId id="262" r:id="rId11"/>
    <p:sldId id="271" r:id="rId12"/>
    <p:sldId id="269" r:id="rId13"/>
    <p:sldId id="276" r:id="rId14"/>
    <p:sldId id="274" r:id="rId15"/>
    <p:sldId id="270" r:id="rId16"/>
    <p:sldId id="277" r:id="rId17"/>
    <p:sldId id="273" r:id="rId18"/>
    <p:sldId id="272" r:id="rId19"/>
    <p:sldId id="275" r:id="rId20"/>
    <p:sldId id="278" r:id="rId21"/>
    <p:sldId id="263" r:id="rId22"/>
    <p:sldId id="264" r:id="rId23"/>
  </p:sldIdLst>
  <p:sldSz cx="9144000" cy="5143500" type="screen16x9"/>
  <p:notesSz cx="9144000" cy="5143500"/>
  <p:embeddedFontLst>
    <p:embeddedFont>
      <p:font typeface="Lexend Light" panose="020B0604020202020204" charset="0"/>
      <p:regular r:id="rId25"/>
      <p:bold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514" y="10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224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628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34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669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7550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300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379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401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9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156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0dea6d067_0_2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320dea6d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1444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15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90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065220" y="2156028"/>
            <a:ext cx="3166109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>
                <a:solidFill>
                  <a:srgbClr val="1F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>
                <a:solidFill>
                  <a:srgbClr val="1F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065220" y="2156028"/>
            <a:ext cx="3166109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>
                <a:solidFill>
                  <a:srgbClr val="1F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065220" y="2156028"/>
            <a:ext cx="3166109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>
                <a:solidFill>
                  <a:srgbClr val="1F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4DDB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65220" y="2156028"/>
            <a:ext cx="3166109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00" b="0" i="0" u="none" strike="noStrike" cap="none">
                <a:solidFill>
                  <a:srgbClr val="1F171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hyperlink" Target="https://ieeexplore.iee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rumguides.org/" TargetMode="External"/><Relationship Id="rId5" Type="http://schemas.openxmlformats.org/officeDocument/2006/relationships/hyperlink" Target="https://dev.mysql.com/doc/" TargetMode="Externa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/>
        </p:nvSpPr>
        <p:spPr>
          <a:xfrm>
            <a:off x="4047425" y="1826550"/>
            <a:ext cx="28155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Projeto</a:t>
            </a:r>
            <a:r>
              <a:rPr lang="en-US" sz="32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 Mobile  </a:t>
            </a:r>
            <a:r>
              <a:rPr lang="en-US" sz="3200" dirty="0" err="1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Conversor</a:t>
            </a:r>
            <a:r>
              <a:rPr lang="en-US" sz="32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endParaRPr sz="3200" dirty="0">
              <a:solidFill>
                <a:srgbClr val="1F1717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de </a:t>
            </a:r>
            <a:r>
              <a:rPr lang="en-US" sz="3200" dirty="0" err="1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moedas</a:t>
            </a:r>
            <a:endParaRPr sz="32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950" y="964398"/>
            <a:ext cx="1638466" cy="321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91D1740-0ACB-FCDF-A242-4AA39248F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47978"/>
              </p:ext>
            </p:extLst>
          </p:nvPr>
        </p:nvGraphicFramePr>
        <p:xfrm>
          <a:off x="457200" y="1376097"/>
          <a:ext cx="8229600" cy="3542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115">
                  <a:extLst>
                    <a:ext uri="{9D8B030D-6E8A-4147-A177-3AD203B41FA5}">
                      <a16:colId xmlns:a16="http://schemas.microsoft.com/office/drawing/2014/main" val="312757620"/>
                    </a:ext>
                  </a:extLst>
                </a:gridCol>
                <a:gridCol w="5913485">
                  <a:extLst>
                    <a:ext uri="{9D8B030D-6E8A-4147-A177-3AD203B41FA5}">
                      <a16:colId xmlns:a16="http://schemas.microsoft.com/office/drawing/2014/main" val="1146810774"/>
                    </a:ext>
                  </a:extLst>
                </a:gridCol>
              </a:tblGrid>
              <a:tr h="34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Caso de Uso 1: Realizar Login no Sistema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 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44823888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125444556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ID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UC001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674726914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Título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Realizar Login no Sistema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998191311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Ator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Usuário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991006457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Objetivo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Permitir que o usuário entre no sistema utilizando credenciais válidas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666598134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Pré-condição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usuário deve possuir uma conta no sistema.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655604922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Pós-condição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usuário terá acesso às funcionalidades restritas do sistema.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37983435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Diagrama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Fluxograma simples mostrando o login com sucesso ou falha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484311317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1. O usuário acessa a tela de login.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312478805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2. O usuário insere o nome de usuário e senha.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394907136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3. O sistema valida as credenciais.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210095175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4. O sistema permite o acesso ao sistema.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104331452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Opcional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Esqueci minha senha: O usuário solicita recuperação de senha e segue o fluxo de recuperação.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48050486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Alternativo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Se a senha estiver incorreta: O sistema exibe uma mensagem de erro e solicita nova tentativa.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920112987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Tratamento de Exceções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Caso o servidor de autenticação esteja indisponível, o sistema notifica o erro e solicita tentar novamente.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2642139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7A6B69E-F91C-3286-3B8A-75721A23BF7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543959"/>
          <a:ext cx="8229600" cy="2843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115">
                  <a:extLst>
                    <a:ext uri="{9D8B030D-6E8A-4147-A177-3AD203B41FA5}">
                      <a16:colId xmlns:a16="http://schemas.microsoft.com/office/drawing/2014/main" val="276574104"/>
                    </a:ext>
                  </a:extLst>
                </a:gridCol>
                <a:gridCol w="5913485">
                  <a:extLst>
                    <a:ext uri="{9D8B030D-6E8A-4147-A177-3AD203B41FA5}">
                      <a16:colId xmlns:a16="http://schemas.microsoft.com/office/drawing/2014/main" val="4001459401"/>
                    </a:ext>
                  </a:extLst>
                </a:gridCol>
              </a:tblGrid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Caso de Uso 2: Converter Moeda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95772002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30661475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ID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UC002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043509227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Título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Converter Moeda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27341017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Ator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Usuário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81490057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Objetivo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Permitir que o usuário converta valores entre duas moedas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747855631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Pré-condição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usuário deve estar autenticado no sistema e ter selecionado moedas de origem e destino.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862722143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Pós-condição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sistema exibe o valor convertido.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3521836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Diagrama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Fluxograma mostrando a escolha das moedas, entrada do valor e exibição da conversão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086467753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1. O usuário seleciona a moeda de origem e a moeda de destino.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602270012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2. O usuário insere o valor.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00324035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3. O sistema consome a API de conversão e exibe o valor convertido.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2087744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Alternativo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Se a API falhar, o sistema utiliza a última taxa de câmbio armazenada localmente.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576423461"/>
                  </a:ext>
                </a:extLst>
              </a:tr>
              <a:tr h="34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Tratamento de Exceções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Se o valor inserido for inválido (</a:t>
                      </a:r>
                      <a:r>
                        <a:rPr lang="pt-BR" sz="1100" kern="100" dirty="0" err="1">
                          <a:effectLst/>
                        </a:rPr>
                        <a:t>ex</a:t>
                      </a:r>
                      <a:r>
                        <a:rPr lang="pt-BR" sz="1100" kern="100" dirty="0">
                          <a:effectLst/>
                        </a:rPr>
                        <a:t>: letras), o sistema exibe uma mensagem de erro e solicita um novo valor.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23058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618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B876020-FC11-9D86-B96F-E2995656506B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33278"/>
          <a:ext cx="8229600" cy="2493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6115">
                  <a:extLst>
                    <a:ext uri="{9D8B030D-6E8A-4147-A177-3AD203B41FA5}">
                      <a16:colId xmlns:a16="http://schemas.microsoft.com/office/drawing/2014/main" val="3826565217"/>
                    </a:ext>
                  </a:extLst>
                </a:gridCol>
                <a:gridCol w="5913485">
                  <a:extLst>
                    <a:ext uri="{9D8B030D-6E8A-4147-A177-3AD203B41FA5}">
                      <a16:colId xmlns:a16="http://schemas.microsoft.com/office/drawing/2014/main" val="2702607577"/>
                    </a:ext>
                  </a:extLst>
                </a:gridCol>
              </a:tblGrid>
              <a:tr h="34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Caso de Uso 3: Histórico de Conversões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937015202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617848385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ID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UC003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3845590194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Título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Histórico de Conversões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8385552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Ator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Usuário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49522605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Objetivo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Mostrar as conversões realizadas anteriormente pelo usuário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494942658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Pré-condição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usuário deve estar autenticado no sistema.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611897925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Pós-condição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O sistema exibe um histórico de conversões passadas.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938837577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Diagrama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Fluxograma simples que ilustra a exibição de histórico armazenado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91598923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Principal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1. O usuário acessa a tela de histórico.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2391222232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2. O sistema consulta o histórico armazenado no dispositivo.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478560253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 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3. O sistema exibe a lista de conversões passadas.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1324593480"/>
                  </a:ext>
                </a:extLst>
              </a:tr>
              <a:tr h="1786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>
                          <a:effectLst/>
                        </a:rPr>
                        <a:t>Fluxo Alternativo</a:t>
                      </a:r>
                      <a:endParaRPr lang="pt-B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kern="100" dirty="0">
                          <a:effectLst/>
                        </a:rPr>
                        <a:t>Se o histórico estiver vazio, o sistema exibe uma mensagem informando isso.</a:t>
                      </a:r>
                      <a:endParaRPr lang="pt-B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527" marR="66527" marT="0" marB="0"/>
                </a:tc>
                <a:extLst>
                  <a:ext uri="{0D108BD9-81ED-4DB2-BD59-A6C34878D82A}">
                    <a16:rowId xmlns:a16="http://schemas.microsoft.com/office/drawing/2014/main" val="43758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5;p7">
            <a:extLst>
              <a:ext uri="{FF2B5EF4-FFF2-40B4-BE49-F238E27FC236}">
                <a16:creationId xmlns:a16="http://schemas.microsoft.com/office/drawing/2014/main" id="{362D72D1-123E-542C-BD98-4120EF3B42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259" y="1763486"/>
            <a:ext cx="1103027" cy="2330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4;p7">
            <a:extLst>
              <a:ext uri="{FF2B5EF4-FFF2-40B4-BE49-F238E27FC236}">
                <a16:creationId xmlns:a16="http://schemas.microsoft.com/office/drawing/2014/main" id="{2F140FE7-5E0D-47EB-5F99-01C80FA7D690}"/>
              </a:ext>
            </a:extLst>
          </p:cNvPr>
          <p:cNvSpPr txBox="1"/>
          <p:nvPr/>
        </p:nvSpPr>
        <p:spPr>
          <a:xfrm>
            <a:off x="3638286" y="2506672"/>
            <a:ext cx="28155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Mostrar Word com a parte do documentador.</a:t>
            </a:r>
            <a:endParaRPr sz="18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78176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9C5F6865-EEB7-639B-0F5B-F17771CB5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20" y="1200777"/>
            <a:ext cx="1901323" cy="3817328"/>
          </a:xfrm>
          <a:prstGeom prst="rect">
            <a:avLst/>
          </a:prstGeom>
        </p:spPr>
      </p:pic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E53EFACD-5A7B-9768-63AB-804B14BFC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020" y="1719440"/>
            <a:ext cx="5616166" cy="27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6C6DD41D-85E8-D9B3-629E-8DA67E548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781" y="1169292"/>
            <a:ext cx="1906727" cy="383554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66FF5E4-2BB7-A437-8891-6903D7FE8F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580" y="4385151"/>
            <a:ext cx="398214" cy="497768"/>
          </a:xfrm>
          <a:prstGeom prst="rect">
            <a:avLst/>
          </a:prstGeom>
        </p:spPr>
      </p:pic>
      <p:pic>
        <p:nvPicPr>
          <p:cNvPr id="16" name="Imagem 15" descr="Texto&#10;&#10;Descrição gerada automaticamente">
            <a:extLst>
              <a:ext uri="{FF2B5EF4-FFF2-40B4-BE49-F238E27FC236}">
                <a16:creationId xmlns:a16="http://schemas.microsoft.com/office/drawing/2014/main" id="{80673A48-39CA-64D4-55AC-766951259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219" y="1338864"/>
            <a:ext cx="4063277" cy="34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4AC0BFC3-E075-0C88-439A-D07FFA7AC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944" y="1135461"/>
            <a:ext cx="3049416" cy="3903253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760AEFD-92FF-1AC5-3D43-569E61221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82" y="1135461"/>
            <a:ext cx="1966755" cy="39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1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0F6D595C-61EC-16F2-7BF6-CD4CE76EE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05" y="1225899"/>
            <a:ext cx="1901460" cy="3832399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ACA176C-9669-E19F-C760-8F5227AFC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346" y="1376097"/>
            <a:ext cx="4395875" cy="356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0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D41633-43F6-3E44-E68F-D90A1EBBB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391" y="1109985"/>
            <a:ext cx="1873663" cy="3882233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BE29593-4AB6-5F79-00A4-541B36382C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82" y="1109985"/>
            <a:ext cx="3117381" cy="388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3DB797B6-D1FC-FB9C-4258-43070A47B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901" y="1111184"/>
            <a:ext cx="3169934" cy="3886510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54095605-ACF0-D97F-3C08-6EA8708DE2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873" y="1111184"/>
            <a:ext cx="1857468" cy="3886510"/>
          </a:xfrm>
          <a:prstGeom prst="rect">
            <a:avLst/>
          </a:prstGeom>
        </p:spPr>
      </p:pic>
      <p:pic>
        <p:nvPicPr>
          <p:cNvPr id="6" name="Imagem 5" descr="Tela de vídeo game&#10;&#10;Descrição gerada automaticamente">
            <a:extLst>
              <a:ext uri="{FF2B5EF4-FFF2-40B4-BE49-F238E27FC236}">
                <a16:creationId xmlns:a16="http://schemas.microsoft.com/office/drawing/2014/main" id="{134BC330-01E7-BD0E-C4D2-A597B182A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501" y="1111184"/>
            <a:ext cx="1991967" cy="38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8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3097" y="1530596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/>
        </p:nvSpPr>
        <p:spPr>
          <a:xfrm>
            <a:off x="1920842" y="1639700"/>
            <a:ext cx="1911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Antônio Henrique Leitão Barros 01647043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50539" y="1530596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8"/>
          <p:cNvSpPr txBox="1"/>
          <p:nvPr/>
        </p:nvSpPr>
        <p:spPr>
          <a:xfrm>
            <a:off x="5968283" y="1639700"/>
            <a:ext cx="1456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21209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Felipe Farias Galvão 01608490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3097" y="2725319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1920861" y="2834418"/>
            <a:ext cx="2108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Emanuel Ernesto de Andrade Rego 01614951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50539" y="2725319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968283" y="2834418"/>
            <a:ext cx="14568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3054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Guilherme de Luna 01615925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3097" y="3961191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1920842" y="4070303"/>
            <a:ext cx="1724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Thiago Oliveira Lima Pessoa 01089643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61" name="Google Shape;61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50539" y="3961191"/>
            <a:ext cx="744723" cy="7447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5968283" y="4070303"/>
            <a:ext cx="1624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Wesley Ruan de Lima Silva 01555915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Ciência da computação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4575"/>
            <a:ext cx="9143982" cy="1076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45;p7">
            <a:extLst>
              <a:ext uri="{FF2B5EF4-FFF2-40B4-BE49-F238E27FC236}">
                <a16:creationId xmlns:a16="http://schemas.microsoft.com/office/drawing/2014/main" id="{E828CEA4-DB71-2F6A-518E-A715FA3329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5259" y="1763486"/>
            <a:ext cx="1103027" cy="23301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4;p7">
            <a:extLst>
              <a:ext uri="{FF2B5EF4-FFF2-40B4-BE49-F238E27FC236}">
                <a16:creationId xmlns:a16="http://schemas.microsoft.com/office/drawing/2014/main" id="{E7EC6022-3088-1148-ADA8-09A6A42BC1CD}"/>
              </a:ext>
            </a:extLst>
          </p:cNvPr>
          <p:cNvSpPr txBox="1"/>
          <p:nvPr/>
        </p:nvSpPr>
        <p:spPr>
          <a:xfrm>
            <a:off x="3638286" y="2783671"/>
            <a:ext cx="281550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Demonstração do app.</a:t>
            </a:r>
            <a:endParaRPr sz="18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02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593495" y="1589633"/>
            <a:ext cx="3671700" cy="10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1400" dirty="0" err="1"/>
              <a:t>Kerzner</a:t>
            </a:r>
            <a:r>
              <a:rPr lang="pt-BR" sz="1400" dirty="0"/>
              <a:t>, H. </a:t>
            </a:r>
            <a:r>
              <a:rPr lang="pt-BR" sz="1400" b="1" dirty="0"/>
              <a:t>Gestão de Projetos: As Melhores Práticas.</a:t>
            </a:r>
            <a:r>
              <a:rPr lang="pt-BR" sz="1400" dirty="0"/>
              <a:t> 11ª Edição. Bookman,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Abrange planejamento, cronogramas e execução de projetos.</a:t>
            </a:r>
          </a:p>
        </p:txBody>
      </p:sp>
      <p:sp>
        <p:nvSpPr>
          <p:cNvPr id="2" name="Google Shape;120;p14">
            <a:extLst>
              <a:ext uri="{FF2B5EF4-FFF2-40B4-BE49-F238E27FC236}">
                <a16:creationId xmlns:a16="http://schemas.microsoft.com/office/drawing/2014/main" id="{F72AAE03-AECD-5C39-93B9-EB149825503D}"/>
              </a:ext>
            </a:extLst>
          </p:cNvPr>
          <p:cNvSpPr txBox="1"/>
          <p:nvPr/>
        </p:nvSpPr>
        <p:spPr>
          <a:xfrm>
            <a:off x="593495" y="2748048"/>
            <a:ext cx="3671700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 err="1"/>
              <a:t>Sommerville</a:t>
            </a:r>
            <a:r>
              <a:rPr lang="pt-BR" dirty="0"/>
              <a:t>, I. </a:t>
            </a:r>
            <a:r>
              <a:rPr lang="pt-BR" b="1" dirty="0"/>
              <a:t>Engenharia de Software.</a:t>
            </a:r>
            <a:r>
              <a:rPr lang="pt-BR" dirty="0"/>
              <a:t> 10ª Edição. Pearson, 2019.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Guia completo para o desenvolvimento de sistemas utilizando melhores práticas.</a:t>
            </a:r>
          </a:p>
        </p:txBody>
      </p:sp>
      <p:sp>
        <p:nvSpPr>
          <p:cNvPr id="3" name="Google Shape;120;p14">
            <a:extLst>
              <a:ext uri="{FF2B5EF4-FFF2-40B4-BE49-F238E27FC236}">
                <a16:creationId xmlns:a16="http://schemas.microsoft.com/office/drawing/2014/main" id="{5A4A38F5-0379-944A-F8ED-E2A1F910573F}"/>
              </a:ext>
            </a:extLst>
          </p:cNvPr>
          <p:cNvSpPr txBox="1"/>
          <p:nvPr/>
        </p:nvSpPr>
        <p:spPr>
          <a:xfrm>
            <a:off x="593495" y="3691019"/>
            <a:ext cx="3671700" cy="10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/>
              <a:t>Reis, E., &amp; Freitas, J. </a:t>
            </a:r>
            <a:r>
              <a:rPr lang="pt-BR" b="1"/>
              <a:t>Aplicação de Modelagem UML em Projetos de Sistemas de Informação.</a:t>
            </a:r>
            <a:r>
              <a:rPr lang="pt-BR"/>
              <a:t> Revista de Informática Aplicada, 2018.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Casos práticos de uso da UML.</a:t>
            </a:r>
          </a:p>
        </p:txBody>
      </p:sp>
      <p:sp>
        <p:nvSpPr>
          <p:cNvPr id="4" name="Google Shape;120;p14">
            <a:extLst>
              <a:ext uri="{FF2B5EF4-FFF2-40B4-BE49-F238E27FC236}">
                <a16:creationId xmlns:a16="http://schemas.microsoft.com/office/drawing/2014/main" id="{FD4B1E6B-C213-4B30-946D-9B2B980926D4}"/>
              </a:ext>
            </a:extLst>
          </p:cNvPr>
          <p:cNvSpPr txBox="1"/>
          <p:nvPr/>
        </p:nvSpPr>
        <p:spPr>
          <a:xfrm>
            <a:off x="4810453" y="1589633"/>
            <a:ext cx="3671700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/>
              <a:t>Oracle. </a:t>
            </a:r>
            <a:r>
              <a:rPr lang="pt-BR" b="1"/>
              <a:t>Documentação MySQL.</a:t>
            </a:r>
            <a:br>
              <a:rPr lang="pt-BR"/>
            </a:br>
            <a:r>
              <a:rPr lang="pt-BR"/>
              <a:t>Disponível em: </a:t>
            </a:r>
            <a:r>
              <a:rPr lang="pt-BR">
                <a:hlinkClick r:id="rId5"/>
              </a:rPr>
              <a:t>https://dev.mysql.com/doc/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Guia para desenvolvimento de sistemas usando bancos de dados relacionais.</a:t>
            </a:r>
          </a:p>
        </p:txBody>
      </p:sp>
      <p:sp>
        <p:nvSpPr>
          <p:cNvPr id="5" name="Google Shape;120;p14">
            <a:extLst>
              <a:ext uri="{FF2B5EF4-FFF2-40B4-BE49-F238E27FC236}">
                <a16:creationId xmlns:a16="http://schemas.microsoft.com/office/drawing/2014/main" id="{3F029073-D442-ED20-A7B7-A4487A0D6A08}"/>
              </a:ext>
            </a:extLst>
          </p:cNvPr>
          <p:cNvSpPr txBox="1"/>
          <p:nvPr/>
        </p:nvSpPr>
        <p:spPr>
          <a:xfrm>
            <a:off x="4810453" y="2571750"/>
            <a:ext cx="3671700" cy="874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/>
              <a:t>Scrum.org. </a:t>
            </a:r>
            <a:r>
              <a:rPr lang="pt-BR" b="1"/>
              <a:t>Guia Oficial do Scrum.</a:t>
            </a:r>
            <a:br>
              <a:rPr lang="pt-BR"/>
            </a:br>
            <a:r>
              <a:rPr lang="pt-BR"/>
              <a:t>Disponível em: </a:t>
            </a:r>
            <a:r>
              <a:rPr lang="pt-BR">
                <a:hlinkClick r:id="rId6"/>
              </a:rPr>
              <a:t>https://scrumguides.org/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Guia para implementação da metodologia Scrum.</a:t>
            </a:r>
          </a:p>
        </p:txBody>
      </p:sp>
      <p:sp>
        <p:nvSpPr>
          <p:cNvPr id="6" name="Google Shape;120;p14">
            <a:extLst>
              <a:ext uri="{FF2B5EF4-FFF2-40B4-BE49-F238E27FC236}">
                <a16:creationId xmlns:a16="http://schemas.microsoft.com/office/drawing/2014/main" id="{9104F2A7-4602-69A8-44DB-68146E3CBDAF}"/>
              </a:ext>
            </a:extLst>
          </p:cNvPr>
          <p:cNvSpPr txBox="1"/>
          <p:nvPr/>
        </p:nvSpPr>
        <p:spPr>
          <a:xfrm>
            <a:off x="4810453" y="3553867"/>
            <a:ext cx="3671700" cy="109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/>
              <a:t>IEEE. </a:t>
            </a:r>
            <a:r>
              <a:rPr lang="pt-BR" b="1"/>
              <a:t>Padrões de Desenvolvimento de Software.</a:t>
            </a:r>
            <a:br>
              <a:rPr lang="pt-BR"/>
            </a:br>
            <a:r>
              <a:rPr lang="pt-BR"/>
              <a:t>Disponível em: </a:t>
            </a:r>
            <a:r>
              <a:rPr lang="pt-BR">
                <a:hlinkClick r:id="rId7"/>
              </a:rPr>
              <a:t>https://ieeexplore.ieee.org/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Referência para melhores práticas de engenharia de software.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4065226" y="2156025"/>
            <a:ext cx="3515400" cy="8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exend Light"/>
                <a:ea typeface="Lexend Light"/>
                <a:cs typeface="Lexend Light"/>
                <a:sym typeface="Lexend Light"/>
              </a:rPr>
              <a:t>Obrigado!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8950" y="964398"/>
            <a:ext cx="1638466" cy="3214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"/>
          <p:cNvSpPr/>
          <p:nvPr/>
        </p:nvSpPr>
        <p:spPr>
          <a:xfrm>
            <a:off x="383000" y="1453475"/>
            <a:ext cx="3371700" cy="3371700"/>
          </a:xfrm>
          <a:prstGeom prst="roundRect">
            <a:avLst>
              <a:gd name="adj" fmla="val 6430"/>
            </a:avLst>
          </a:prstGeom>
          <a:solidFill>
            <a:srgbClr val="2017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" y="-9"/>
            <a:ext cx="9143982" cy="10760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4813500" y="1494725"/>
            <a:ext cx="4330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exend Light"/>
                <a:ea typeface="Lexend Light"/>
                <a:cs typeface="Lexend Light"/>
                <a:sym typeface="Lexend Light"/>
              </a:rPr>
              <a:t>Estrutura analítica do projeto -EAP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1913" y="1610175"/>
            <a:ext cx="3013875" cy="30582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/>
          <p:nvPr/>
        </p:nvSpPr>
        <p:spPr>
          <a:xfrm>
            <a:off x="4144575" y="1453475"/>
            <a:ext cx="462900" cy="462900"/>
          </a:xfrm>
          <a:prstGeom prst="ellipse">
            <a:avLst/>
          </a:prstGeom>
          <a:solidFill>
            <a:srgbClr val="E3852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4144575" y="4362275"/>
            <a:ext cx="462900" cy="462900"/>
          </a:xfrm>
          <a:prstGeom prst="ellipse">
            <a:avLst/>
          </a:prstGeom>
          <a:solidFill>
            <a:srgbClr val="E38528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144575" y="2153750"/>
            <a:ext cx="462900" cy="462900"/>
          </a:xfrm>
          <a:prstGeom prst="ellipse">
            <a:avLst/>
          </a:prstGeom>
          <a:solidFill>
            <a:srgbClr val="CA543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4144575" y="2854013"/>
            <a:ext cx="462900" cy="462900"/>
          </a:xfrm>
          <a:prstGeom prst="ellipse">
            <a:avLst/>
          </a:prstGeom>
          <a:solidFill>
            <a:srgbClr val="A91E4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4144575" y="3599163"/>
            <a:ext cx="462900" cy="462900"/>
          </a:xfrm>
          <a:prstGeom prst="ellipse">
            <a:avLst/>
          </a:prstGeom>
          <a:solidFill>
            <a:srgbClr val="CA543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4813500" y="2153750"/>
            <a:ext cx="4330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Atribuições de tarefas / Custos e investimentos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4813500" y="2897088"/>
            <a:ext cx="4330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GANTT / MIRO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4813500" y="3650300"/>
            <a:ext cx="4330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de uso / Protótipos / Demonstração de uso</a:t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4813500" y="4403525"/>
            <a:ext cx="4330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 / Agradecimentos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4144575" y="1454675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4144575" y="2156888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4" name="Google Shape;84;p9"/>
          <p:cNvSpPr txBox="1"/>
          <p:nvPr/>
        </p:nvSpPr>
        <p:spPr>
          <a:xfrm>
            <a:off x="4144575" y="2859100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4144575" y="3599775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6" name="Google Shape;86;p9"/>
          <p:cNvSpPr txBox="1"/>
          <p:nvPr/>
        </p:nvSpPr>
        <p:spPr>
          <a:xfrm>
            <a:off x="4144575" y="4362875"/>
            <a:ext cx="46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87" name="Google Shape;87;p9"/>
          <p:cNvCxnSpPr/>
          <p:nvPr/>
        </p:nvCxnSpPr>
        <p:spPr>
          <a:xfrm rot="10800000" flipH="1">
            <a:off x="213400" y="1453475"/>
            <a:ext cx="757800" cy="802200"/>
          </a:xfrm>
          <a:prstGeom prst="straightConnector1">
            <a:avLst/>
          </a:prstGeom>
          <a:noFill/>
          <a:ln w="28575" cap="flat" cmpd="sng">
            <a:solidFill>
              <a:srgbClr val="E385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9"/>
          <p:cNvCxnSpPr/>
          <p:nvPr/>
        </p:nvCxnSpPr>
        <p:spPr>
          <a:xfrm rot="10800000" flipH="1">
            <a:off x="343725" y="1114175"/>
            <a:ext cx="757800" cy="802200"/>
          </a:xfrm>
          <a:prstGeom prst="straightConnector1">
            <a:avLst/>
          </a:prstGeom>
          <a:noFill/>
          <a:ln w="28575" cap="flat" cmpd="sng">
            <a:solidFill>
              <a:srgbClr val="E385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9"/>
          <p:cNvCxnSpPr/>
          <p:nvPr/>
        </p:nvCxnSpPr>
        <p:spPr>
          <a:xfrm rot="10800000" flipH="1">
            <a:off x="3114525" y="4170900"/>
            <a:ext cx="757800" cy="802200"/>
          </a:xfrm>
          <a:prstGeom prst="straightConnector1">
            <a:avLst/>
          </a:prstGeom>
          <a:noFill/>
          <a:ln w="28575" cap="flat" cmpd="sng">
            <a:solidFill>
              <a:srgbClr val="CA543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" y="-146658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F8C94F9-584C-B8BE-DB32-7EBF8D445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234" y="929357"/>
            <a:ext cx="539953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EB8EAA6-0B8C-AF9E-6FE5-502696A38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228" y="1139182"/>
            <a:ext cx="5399532" cy="410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" y="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7EB1503-2284-9A69-E645-B4F23F115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36" y="1204965"/>
            <a:ext cx="7214716" cy="38380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81484"/>
            <a:ext cx="9143982" cy="107601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50D9D9-1254-5CC6-01F9-5B036EF33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870199"/>
              </p:ext>
            </p:extLst>
          </p:nvPr>
        </p:nvGraphicFramePr>
        <p:xfrm>
          <a:off x="2750334" y="1030798"/>
          <a:ext cx="3643313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89513" imgH="5899069" progId="Excel.Sheet.12">
                  <p:embed/>
                </p:oleObj>
              </mc:Choice>
              <mc:Fallback>
                <p:oleObj name="Worksheet" r:id="rId5" imgW="5289513" imgH="58990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50334" y="1030798"/>
                        <a:ext cx="3643313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38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-2603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313EE81-9073-EEEA-1C3B-F3E84639A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5" y="1180398"/>
            <a:ext cx="8948057" cy="37593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3786" y="456524"/>
            <a:ext cx="2543270" cy="46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-26030"/>
            <a:ext cx="9143982" cy="107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53A234-3410-66F3-CD10-39788FCAA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3" y="1338180"/>
            <a:ext cx="2760720" cy="3564160"/>
          </a:xfrm>
          <a:prstGeom prst="rect">
            <a:avLst/>
          </a:prstGeom>
        </p:spPr>
      </p:pic>
      <p:pic>
        <p:nvPicPr>
          <p:cNvPr id="4" name="Google Shape;45;p7">
            <a:extLst>
              <a:ext uri="{FF2B5EF4-FFF2-40B4-BE49-F238E27FC236}">
                <a16:creationId xmlns:a16="http://schemas.microsoft.com/office/drawing/2014/main" id="{B26CDED1-7AC0-BF6F-502F-D31D61B1E93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491" y="1954404"/>
            <a:ext cx="1103027" cy="2330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44;p7">
            <a:extLst>
              <a:ext uri="{FF2B5EF4-FFF2-40B4-BE49-F238E27FC236}">
                <a16:creationId xmlns:a16="http://schemas.microsoft.com/office/drawing/2014/main" id="{3CB10B0A-F635-71F5-CB8A-9D81B1E0C11F}"/>
              </a:ext>
            </a:extLst>
          </p:cNvPr>
          <p:cNvSpPr txBox="1"/>
          <p:nvPr/>
        </p:nvSpPr>
        <p:spPr>
          <a:xfrm>
            <a:off x="1562518" y="2697590"/>
            <a:ext cx="2815500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Link MIRO:</a:t>
            </a:r>
            <a:br>
              <a:rPr lang="pt-BR" sz="18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r>
              <a:rPr lang="pt-BR" sz="1800" dirty="0">
                <a:solidFill>
                  <a:srgbClr val="1F1717"/>
                </a:solidFill>
                <a:latin typeface="Lexend Light"/>
                <a:ea typeface="Lexend Light"/>
                <a:cs typeface="Lexend Light"/>
                <a:sym typeface="Lexend Light"/>
              </a:rPr>
              <a:t>https://miro.com/app/board/uXjVKRun7Dk=/</a:t>
            </a:r>
            <a:endParaRPr sz="1800" dirty="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64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724</Words>
  <Application>Microsoft Office PowerPoint</Application>
  <PresentationFormat>Apresentação na tela (16:9)</PresentationFormat>
  <Paragraphs>126</Paragraphs>
  <Slides>22</Slides>
  <Notes>22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Calibri</vt:lpstr>
      <vt:lpstr>Lexend Light</vt:lpstr>
      <vt:lpstr>Verdana</vt:lpstr>
      <vt:lpstr>Arial</vt:lpstr>
      <vt:lpstr>Office Theme</vt:lpstr>
      <vt:lpstr>Worksheet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Pessoa, Thiago Oliveira Lima</cp:lastModifiedBy>
  <cp:revision>3</cp:revision>
  <dcterms:modified xsi:type="dcterms:W3CDTF">2024-12-12T02:21:39Z</dcterms:modified>
</cp:coreProperties>
</file>