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2" r:id="rId2"/>
    <p:sldMasterId id="2147483650" r:id="rId3"/>
  </p:sldMasterIdLst>
  <p:notesMasterIdLst>
    <p:notesMasterId r:id="rId29"/>
  </p:notesMasterIdLst>
  <p:handoutMasterIdLst>
    <p:handoutMasterId r:id="rId30"/>
  </p:handoutMasterIdLst>
  <p:sldIdLst>
    <p:sldId id="256" r:id="rId4"/>
    <p:sldId id="399" r:id="rId5"/>
    <p:sldId id="408" r:id="rId6"/>
    <p:sldId id="406" r:id="rId7"/>
    <p:sldId id="409" r:id="rId8"/>
    <p:sldId id="420" r:id="rId9"/>
    <p:sldId id="433" r:id="rId10"/>
    <p:sldId id="440" r:id="rId11"/>
    <p:sldId id="418" r:id="rId12"/>
    <p:sldId id="431" r:id="rId13"/>
    <p:sldId id="438" r:id="rId14"/>
    <p:sldId id="410" r:id="rId15"/>
    <p:sldId id="411" r:id="rId16"/>
    <p:sldId id="421" r:id="rId17"/>
    <p:sldId id="426" r:id="rId18"/>
    <p:sldId id="394" r:id="rId19"/>
    <p:sldId id="441" r:id="rId20"/>
    <p:sldId id="437" r:id="rId21"/>
    <p:sldId id="436" r:id="rId22"/>
    <p:sldId id="430" r:id="rId23"/>
    <p:sldId id="439" r:id="rId24"/>
    <p:sldId id="434" r:id="rId25"/>
    <p:sldId id="435" r:id="rId26"/>
    <p:sldId id="414" r:id="rId27"/>
    <p:sldId id="419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é" initials="A" lastIdx="0" clrIdx="0">
    <p:extLst>
      <p:ext uri="{19B8F6BF-5375-455C-9EA6-DF929625EA0E}">
        <p15:presenceInfo xmlns:p15="http://schemas.microsoft.com/office/powerpoint/2012/main" userId="86d2cb7219f4ef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A7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3058" autoAdjust="0"/>
  </p:normalViewPr>
  <p:slideViewPr>
    <p:cSldViewPr snapToGrid="0">
      <p:cViewPr varScale="1">
        <p:scale>
          <a:sx n="87" d="100"/>
          <a:sy n="87" d="100"/>
        </p:scale>
        <p:origin x="164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-378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1C476-56DB-4D01-AB5F-E4DDD6C9A0C7}" type="datetimeFigureOut">
              <a:rPr lang="pt-BR" smtClean="0"/>
              <a:pPr/>
              <a:t>23/06/2018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5C876-A947-4040-ABB0-4E7D602C993B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8887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83A90-1A5A-4A5B-A4E8-8CE50392CE6B}" type="datetimeFigureOut">
              <a:rPr lang="pt-BR" smtClean="0"/>
              <a:pPr/>
              <a:t>23/06/2018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9766B-57E8-4721-B13B-CB4C49AB33D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52709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briciolima.net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Site Fabrício Lima – Soluções</a:t>
            </a:r>
            <a:r>
              <a:rPr lang="pt-BR" b="1" baseline="0" dirty="0"/>
              <a:t> em Banco de Dados: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b="1" baseline="0" dirty="0"/>
              <a:t> </a:t>
            </a:r>
            <a:r>
              <a:rPr lang="pt-BR" sz="2800" dirty="0">
                <a:hlinkClick r:id="rId3"/>
              </a:rPr>
              <a:t>http://www.fabriciolima.net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9766B-57E8-4721-B13B-CB4C49AB33DF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2670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9766B-57E8-4721-B13B-CB4C49AB33DF}" type="slidenum">
              <a:rPr lang="pt-BR" smtClean="0"/>
              <a:pPr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9240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9766B-57E8-4721-B13B-CB4C49AB33DF}" type="slidenum">
              <a:rPr lang="pt-BR" smtClean="0"/>
              <a:pPr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340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9766B-57E8-4721-B13B-CB4C49AB33DF}" type="slidenum">
              <a:rPr lang="pt-BR" smtClean="0"/>
              <a:pPr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3333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9766B-57E8-4721-B13B-CB4C49AB33DF}" type="slidenum">
              <a:rPr lang="pt-BR" smtClean="0"/>
              <a:pPr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3333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9766B-57E8-4721-B13B-CB4C49AB33DF}" type="slidenum">
              <a:rPr lang="pt-BR" smtClean="0"/>
              <a:pPr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6668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9766B-57E8-4721-B13B-CB4C49AB33DF}" type="slidenum">
              <a:rPr lang="pt-BR" smtClean="0"/>
              <a:pPr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42249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9766B-57E8-4721-B13B-CB4C49AB33DF}" type="slidenum">
              <a:rPr lang="pt-BR" smtClean="0"/>
              <a:pPr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33331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9766B-57E8-4721-B13B-CB4C49AB33DF}" type="slidenum">
              <a:rPr lang="pt-BR" smtClean="0"/>
              <a:pPr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62791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9766B-57E8-4721-B13B-CB4C49AB33DF}" type="slidenum">
              <a:rPr lang="pt-BR" smtClean="0"/>
              <a:pPr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14157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9766B-57E8-4721-B13B-CB4C49AB33DF}" type="slidenum">
              <a:rPr lang="pt-BR" smtClean="0"/>
              <a:pPr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2583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9766B-57E8-4721-B13B-CB4C49AB33DF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33331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9766B-57E8-4721-B13B-CB4C49AB33DF}" type="slidenum">
              <a:rPr lang="pt-BR" smtClean="0"/>
              <a:pPr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46469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9766B-57E8-4721-B13B-CB4C49AB33DF}" type="slidenum">
              <a:rPr lang="pt-BR" smtClean="0"/>
              <a:pPr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70834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9766B-57E8-4721-B13B-CB4C49AB33DF}" type="slidenum">
              <a:rPr lang="pt-BR" smtClean="0"/>
              <a:pPr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17046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9766B-57E8-4721-B13B-CB4C49AB33DF}" type="slidenum">
              <a:rPr lang="pt-BR" smtClean="0"/>
              <a:pPr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5034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9766B-57E8-4721-B13B-CB4C49AB33DF}" type="slidenum">
              <a:rPr lang="pt-BR" smtClean="0"/>
              <a:pPr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33331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9766B-57E8-4721-B13B-CB4C49AB33DF}" type="slidenum">
              <a:rPr lang="pt-BR" smtClean="0"/>
              <a:pPr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3333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9766B-57E8-4721-B13B-CB4C49AB33DF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3333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9766B-57E8-4721-B13B-CB4C49AB33DF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3333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9766B-57E8-4721-B13B-CB4C49AB33DF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3333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9766B-57E8-4721-B13B-CB4C49AB33DF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2009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9766B-57E8-4721-B13B-CB4C49AB33DF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4170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9766B-57E8-4721-B13B-CB4C49AB33DF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7397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9766B-57E8-4721-B13B-CB4C49AB33DF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3333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516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5827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590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1" y="6593840"/>
            <a:ext cx="12192000" cy="264160"/>
          </a:xfrm>
          <a:prstGeom prst="rect">
            <a:avLst/>
          </a:prstGeom>
          <a:solidFill>
            <a:srgbClr val="292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4" y="5802172"/>
            <a:ext cx="744049" cy="791668"/>
          </a:xfrm>
          <a:prstGeom prst="rect">
            <a:avLst/>
          </a:prstGeom>
        </p:spPr>
      </p:pic>
      <p:grpSp>
        <p:nvGrpSpPr>
          <p:cNvPr id="2" name="Grupo 1"/>
          <p:cNvGrpSpPr/>
          <p:nvPr userDrawn="1"/>
        </p:nvGrpSpPr>
        <p:grpSpPr>
          <a:xfrm>
            <a:off x="0" y="76756"/>
            <a:ext cx="9282793" cy="1242640"/>
            <a:chOff x="0" y="103559"/>
            <a:chExt cx="7835899" cy="1242641"/>
          </a:xfrm>
        </p:grpSpPr>
        <p:sp>
          <p:nvSpPr>
            <p:cNvPr id="12" name="Retângulo 11"/>
            <p:cNvSpPr/>
            <p:nvPr userDrawn="1"/>
          </p:nvSpPr>
          <p:spPr>
            <a:xfrm>
              <a:off x="0" y="103559"/>
              <a:ext cx="925620" cy="11148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Retângulo 9"/>
            <p:cNvSpPr/>
            <p:nvPr userDrawn="1"/>
          </p:nvSpPr>
          <p:spPr>
            <a:xfrm>
              <a:off x="327666" y="115185"/>
              <a:ext cx="616565" cy="1212322"/>
            </a:xfrm>
            <a:custGeom>
              <a:avLst/>
              <a:gdLst>
                <a:gd name="connsiteX0" fmla="*/ 0 w 457200"/>
                <a:gd name="connsiteY0" fmla="*/ 0 h 533400"/>
                <a:gd name="connsiteX1" fmla="*/ 457200 w 457200"/>
                <a:gd name="connsiteY1" fmla="*/ 0 h 533400"/>
                <a:gd name="connsiteX2" fmla="*/ 457200 w 457200"/>
                <a:gd name="connsiteY2" fmla="*/ 533400 h 533400"/>
                <a:gd name="connsiteX3" fmla="*/ 0 w 457200"/>
                <a:gd name="connsiteY3" fmla="*/ 533400 h 533400"/>
                <a:gd name="connsiteX4" fmla="*/ 0 w 457200"/>
                <a:gd name="connsiteY4" fmla="*/ 0 h 533400"/>
                <a:gd name="connsiteX0" fmla="*/ 0 w 723900"/>
                <a:gd name="connsiteY0" fmla="*/ 0 h 533400"/>
                <a:gd name="connsiteX1" fmla="*/ 723900 w 723900"/>
                <a:gd name="connsiteY1" fmla="*/ 0 h 533400"/>
                <a:gd name="connsiteX2" fmla="*/ 457200 w 723900"/>
                <a:gd name="connsiteY2" fmla="*/ 533400 h 533400"/>
                <a:gd name="connsiteX3" fmla="*/ 0 w 723900"/>
                <a:gd name="connsiteY3" fmla="*/ 533400 h 533400"/>
                <a:gd name="connsiteX4" fmla="*/ 0 w 723900"/>
                <a:gd name="connsiteY4" fmla="*/ 0 h 533400"/>
                <a:gd name="connsiteX0" fmla="*/ 266700 w 723900"/>
                <a:gd name="connsiteY0" fmla="*/ 12700 h 533400"/>
                <a:gd name="connsiteX1" fmla="*/ 723900 w 723900"/>
                <a:gd name="connsiteY1" fmla="*/ 0 h 533400"/>
                <a:gd name="connsiteX2" fmla="*/ 457200 w 723900"/>
                <a:gd name="connsiteY2" fmla="*/ 533400 h 533400"/>
                <a:gd name="connsiteX3" fmla="*/ 0 w 723900"/>
                <a:gd name="connsiteY3" fmla="*/ 533400 h 533400"/>
                <a:gd name="connsiteX4" fmla="*/ 266700 w 723900"/>
                <a:gd name="connsiteY4" fmla="*/ 12700 h 533400"/>
                <a:gd name="connsiteX0" fmla="*/ 298174 w 723900"/>
                <a:gd name="connsiteY0" fmla="*/ 2209 h 533400"/>
                <a:gd name="connsiteX1" fmla="*/ 723900 w 723900"/>
                <a:gd name="connsiteY1" fmla="*/ 0 h 533400"/>
                <a:gd name="connsiteX2" fmla="*/ 457200 w 723900"/>
                <a:gd name="connsiteY2" fmla="*/ 533400 h 533400"/>
                <a:gd name="connsiteX3" fmla="*/ 0 w 723900"/>
                <a:gd name="connsiteY3" fmla="*/ 533400 h 533400"/>
                <a:gd name="connsiteX4" fmla="*/ 298174 w 723900"/>
                <a:gd name="connsiteY4" fmla="*/ 2209 h 533400"/>
                <a:gd name="connsiteX0" fmla="*/ 79256 w 723900"/>
                <a:gd name="connsiteY0" fmla="*/ 2209 h 533400"/>
                <a:gd name="connsiteX1" fmla="*/ 723900 w 723900"/>
                <a:gd name="connsiteY1" fmla="*/ 0 h 533400"/>
                <a:gd name="connsiteX2" fmla="*/ 457200 w 723900"/>
                <a:gd name="connsiteY2" fmla="*/ 533400 h 533400"/>
                <a:gd name="connsiteX3" fmla="*/ 0 w 723900"/>
                <a:gd name="connsiteY3" fmla="*/ 533400 h 533400"/>
                <a:gd name="connsiteX4" fmla="*/ 79256 w 723900"/>
                <a:gd name="connsiteY4" fmla="*/ 2209 h 533400"/>
                <a:gd name="connsiteX0" fmla="*/ 79256 w 457200"/>
                <a:gd name="connsiteY0" fmla="*/ 27964 h 559155"/>
                <a:gd name="connsiteX1" fmla="*/ 401963 w 457200"/>
                <a:gd name="connsiteY1" fmla="*/ 0 h 559155"/>
                <a:gd name="connsiteX2" fmla="*/ 457200 w 457200"/>
                <a:gd name="connsiteY2" fmla="*/ 559155 h 559155"/>
                <a:gd name="connsiteX3" fmla="*/ 0 w 457200"/>
                <a:gd name="connsiteY3" fmla="*/ 559155 h 559155"/>
                <a:gd name="connsiteX4" fmla="*/ 79256 w 457200"/>
                <a:gd name="connsiteY4" fmla="*/ 27964 h 559155"/>
                <a:gd name="connsiteX0" fmla="*/ 0 w 468086"/>
                <a:gd name="connsiteY0" fmla="*/ 66597 h 559155"/>
                <a:gd name="connsiteX1" fmla="*/ 412849 w 468086"/>
                <a:gd name="connsiteY1" fmla="*/ 0 h 559155"/>
                <a:gd name="connsiteX2" fmla="*/ 468086 w 468086"/>
                <a:gd name="connsiteY2" fmla="*/ 559155 h 559155"/>
                <a:gd name="connsiteX3" fmla="*/ 10886 w 468086"/>
                <a:gd name="connsiteY3" fmla="*/ 559155 h 559155"/>
                <a:gd name="connsiteX4" fmla="*/ 0 w 468086"/>
                <a:gd name="connsiteY4" fmla="*/ 66597 h 559155"/>
                <a:gd name="connsiteX0" fmla="*/ 182277 w 457200"/>
                <a:gd name="connsiteY0" fmla="*/ 337024 h 559155"/>
                <a:gd name="connsiteX1" fmla="*/ 401963 w 457200"/>
                <a:gd name="connsiteY1" fmla="*/ 0 h 559155"/>
                <a:gd name="connsiteX2" fmla="*/ 457200 w 457200"/>
                <a:gd name="connsiteY2" fmla="*/ 559155 h 559155"/>
                <a:gd name="connsiteX3" fmla="*/ 0 w 457200"/>
                <a:gd name="connsiteY3" fmla="*/ 559155 h 559155"/>
                <a:gd name="connsiteX4" fmla="*/ 182277 w 457200"/>
                <a:gd name="connsiteY4" fmla="*/ 337024 h 559155"/>
                <a:gd name="connsiteX0" fmla="*/ 53502 w 457200"/>
                <a:gd name="connsiteY0" fmla="*/ 143862 h 559155"/>
                <a:gd name="connsiteX1" fmla="*/ 401963 w 457200"/>
                <a:gd name="connsiteY1" fmla="*/ 0 h 559155"/>
                <a:gd name="connsiteX2" fmla="*/ 457200 w 457200"/>
                <a:gd name="connsiteY2" fmla="*/ 559155 h 559155"/>
                <a:gd name="connsiteX3" fmla="*/ 0 w 457200"/>
                <a:gd name="connsiteY3" fmla="*/ 559155 h 559155"/>
                <a:gd name="connsiteX4" fmla="*/ 53502 w 457200"/>
                <a:gd name="connsiteY4" fmla="*/ 143862 h 559155"/>
                <a:gd name="connsiteX0" fmla="*/ 53502 w 457200"/>
                <a:gd name="connsiteY0" fmla="*/ 143862 h 559155"/>
                <a:gd name="connsiteX1" fmla="*/ 273188 w 457200"/>
                <a:gd name="connsiteY1" fmla="*/ 0 h 559155"/>
                <a:gd name="connsiteX2" fmla="*/ 457200 w 457200"/>
                <a:gd name="connsiteY2" fmla="*/ 559155 h 559155"/>
                <a:gd name="connsiteX3" fmla="*/ 0 w 457200"/>
                <a:gd name="connsiteY3" fmla="*/ 559155 h 559155"/>
                <a:gd name="connsiteX4" fmla="*/ 53502 w 457200"/>
                <a:gd name="connsiteY4" fmla="*/ 143862 h 559155"/>
                <a:gd name="connsiteX0" fmla="*/ 0 w 468085"/>
                <a:gd name="connsiteY0" fmla="*/ 143862 h 559155"/>
                <a:gd name="connsiteX1" fmla="*/ 284073 w 468085"/>
                <a:gd name="connsiteY1" fmla="*/ 0 h 559155"/>
                <a:gd name="connsiteX2" fmla="*/ 468085 w 468085"/>
                <a:gd name="connsiteY2" fmla="*/ 559155 h 559155"/>
                <a:gd name="connsiteX3" fmla="*/ 10885 w 468085"/>
                <a:gd name="connsiteY3" fmla="*/ 559155 h 559155"/>
                <a:gd name="connsiteX4" fmla="*/ 0 w 468085"/>
                <a:gd name="connsiteY4" fmla="*/ 143862 h 559155"/>
                <a:gd name="connsiteX0" fmla="*/ 0 w 468085"/>
                <a:gd name="connsiteY0" fmla="*/ 151567 h 566860"/>
                <a:gd name="connsiteX1" fmla="*/ 263526 w 468085"/>
                <a:gd name="connsiteY1" fmla="*/ 0 h 566860"/>
                <a:gd name="connsiteX2" fmla="*/ 468085 w 468085"/>
                <a:gd name="connsiteY2" fmla="*/ 566860 h 566860"/>
                <a:gd name="connsiteX3" fmla="*/ 10885 w 468085"/>
                <a:gd name="connsiteY3" fmla="*/ 566860 h 566860"/>
                <a:gd name="connsiteX4" fmla="*/ 0 w 468085"/>
                <a:gd name="connsiteY4" fmla="*/ 151567 h 566860"/>
                <a:gd name="connsiteX0" fmla="*/ 0 w 468085"/>
                <a:gd name="connsiteY0" fmla="*/ 131021 h 566860"/>
                <a:gd name="connsiteX1" fmla="*/ 263526 w 468085"/>
                <a:gd name="connsiteY1" fmla="*/ 0 h 566860"/>
                <a:gd name="connsiteX2" fmla="*/ 468085 w 468085"/>
                <a:gd name="connsiteY2" fmla="*/ 566860 h 566860"/>
                <a:gd name="connsiteX3" fmla="*/ 10885 w 468085"/>
                <a:gd name="connsiteY3" fmla="*/ 566860 h 566860"/>
                <a:gd name="connsiteX4" fmla="*/ 0 w 468085"/>
                <a:gd name="connsiteY4" fmla="*/ 131021 h 566860"/>
                <a:gd name="connsiteX0" fmla="*/ 0 w 272888"/>
                <a:gd name="connsiteY0" fmla="*/ 131021 h 566860"/>
                <a:gd name="connsiteX1" fmla="*/ 263526 w 272888"/>
                <a:gd name="connsiteY1" fmla="*/ 0 h 566860"/>
                <a:gd name="connsiteX2" fmla="*/ 272888 w 272888"/>
                <a:gd name="connsiteY2" fmla="*/ 561723 h 566860"/>
                <a:gd name="connsiteX3" fmla="*/ 10885 w 272888"/>
                <a:gd name="connsiteY3" fmla="*/ 566860 h 566860"/>
                <a:gd name="connsiteX4" fmla="*/ 0 w 272888"/>
                <a:gd name="connsiteY4" fmla="*/ 131021 h 566860"/>
                <a:gd name="connsiteX0" fmla="*/ 0 w 272888"/>
                <a:gd name="connsiteY0" fmla="*/ 67982 h 566860"/>
                <a:gd name="connsiteX1" fmla="*/ 263526 w 272888"/>
                <a:gd name="connsiteY1" fmla="*/ 0 h 566860"/>
                <a:gd name="connsiteX2" fmla="*/ 272888 w 272888"/>
                <a:gd name="connsiteY2" fmla="*/ 561723 h 566860"/>
                <a:gd name="connsiteX3" fmla="*/ 10885 w 272888"/>
                <a:gd name="connsiteY3" fmla="*/ 566860 h 566860"/>
                <a:gd name="connsiteX4" fmla="*/ 0 w 272888"/>
                <a:gd name="connsiteY4" fmla="*/ 67982 h 566860"/>
                <a:gd name="connsiteX0" fmla="*/ 0 w 272888"/>
                <a:gd name="connsiteY0" fmla="*/ 67982 h 561723"/>
                <a:gd name="connsiteX1" fmla="*/ 263526 w 272888"/>
                <a:gd name="connsiteY1" fmla="*/ 0 h 561723"/>
                <a:gd name="connsiteX2" fmla="*/ 272888 w 272888"/>
                <a:gd name="connsiteY2" fmla="*/ 561723 h 561723"/>
                <a:gd name="connsiteX3" fmla="*/ 5264 w 272888"/>
                <a:gd name="connsiteY3" fmla="*/ 559856 h 561723"/>
                <a:gd name="connsiteX4" fmla="*/ 0 w 272888"/>
                <a:gd name="connsiteY4" fmla="*/ 67982 h 561723"/>
                <a:gd name="connsiteX0" fmla="*/ 0 w 272888"/>
                <a:gd name="connsiteY0" fmla="*/ 0 h 493741"/>
                <a:gd name="connsiteX1" fmla="*/ 263526 w 272888"/>
                <a:gd name="connsiteY1" fmla="*/ 16735 h 493741"/>
                <a:gd name="connsiteX2" fmla="*/ 272888 w 272888"/>
                <a:gd name="connsiteY2" fmla="*/ 493741 h 493741"/>
                <a:gd name="connsiteX3" fmla="*/ 5264 w 272888"/>
                <a:gd name="connsiteY3" fmla="*/ 491874 h 493741"/>
                <a:gd name="connsiteX4" fmla="*/ 0 w 272888"/>
                <a:gd name="connsiteY4" fmla="*/ 0 h 493741"/>
                <a:gd name="connsiteX0" fmla="*/ 0 w 272888"/>
                <a:gd name="connsiteY0" fmla="*/ 62335 h 556076"/>
                <a:gd name="connsiteX1" fmla="*/ 269147 w 272888"/>
                <a:gd name="connsiteY1" fmla="*/ 0 h 556076"/>
                <a:gd name="connsiteX2" fmla="*/ 272888 w 272888"/>
                <a:gd name="connsiteY2" fmla="*/ 556076 h 556076"/>
                <a:gd name="connsiteX3" fmla="*/ 5264 w 272888"/>
                <a:gd name="connsiteY3" fmla="*/ 554209 h 556076"/>
                <a:gd name="connsiteX4" fmla="*/ 0 w 272888"/>
                <a:gd name="connsiteY4" fmla="*/ 62335 h 556076"/>
                <a:gd name="connsiteX0" fmla="*/ 0 w 272888"/>
                <a:gd name="connsiteY0" fmla="*/ 45392 h 539133"/>
                <a:gd name="connsiteX1" fmla="*/ 269147 w 272888"/>
                <a:gd name="connsiteY1" fmla="*/ 0 h 539133"/>
                <a:gd name="connsiteX2" fmla="*/ 272888 w 272888"/>
                <a:gd name="connsiteY2" fmla="*/ 539133 h 539133"/>
                <a:gd name="connsiteX3" fmla="*/ 5264 w 272888"/>
                <a:gd name="connsiteY3" fmla="*/ 537266 h 539133"/>
                <a:gd name="connsiteX4" fmla="*/ 0 w 272888"/>
                <a:gd name="connsiteY4" fmla="*/ 45392 h 539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888" h="539133">
                  <a:moveTo>
                    <a:pt x="0" y="45392"/>
                  </a:moveTo>
                  <a:lnTo>
                    <a:pt x="269147" y="0"/>
                  </a:lnTo>
                  <a:lnTo>
                    <a:pt x="272888" y="539133"/>
                  </a:lnTo>
                  <a:lnTo>
                    <a:pt x="5264" y="537266"/>
                  </a:lnTo>
                  <a:cubicBezTo>
                    <a:pt x="3509" y="373308"/>
                    <a:pt x="1755" y="209350"/>
                    <a:pt x="0" y="4539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Retângulo 10"/>
            <p:cNvSpPr/>
            <p:nvPr userDrawn="1"/>
          </p:nvSpPr>
          <p:spPr>
            <a:xfrm>
              <a:off x="327666" y="231384"/>
              <a:ext cx="7508233" cy="1114816"/>
            </a:xfrm>
            <a:custGeom>
              <a:avLst/>
              <a:gdLst>
                <a:gd name="connsiteX0" fmla="*/ 0 w 4064000"/>
                <a:gd name="connsiteY0" fmla="*/ 0 h 430150"/>
                <a:gd name="connsiteX1" fmla="*/ 4064000 w 4064000"/>
                <a:gd name="connsiteY1" fmla="*/ 0 h 430150"/>
                <a:gd name="connsiteX2" fmla="*/ 4064000 w 4064000"/>
                <a:gd name="connsiteY2" fmla="*/ 430150 h 430150"/>
                <a:gd name="connsiteX3" fmla="*/ 0 w 4064000"/>
                <a:gd name="connsiteY3" fmla="*/ 430150 h 430150"/>
                <a:gd name="connsiteX4" fmla="*/ 0 w 4064000"/>
                <a:gd name="connsiteY4" fmla="*/ 0 h 430150"/>
                <a:gd name="connsiteX0" fmla="*/ 0 w 4064000"/>
                <a:gd name="connsiteY0" fmla="*/ 0 h 430150"/>
                <a:gd name="connsiteX1" fmla="*/ 4064000 w 4064000"/>
                <a:gd name="connsiteY1" fmla="*/ 0 h 430150"/>
                <a:gd name="connsiteX2" fmla="*/ 3695700 w 4064000"/>
                <a:gd name="connsiteY2" fmla="*/ 430150 h 430150"/>
                <a:gd name="connsiteX3" fmla="*/ 0 w 4064000"/>
                <a:gd name="connsiteY3" fmla="*/ 430150 h 430150"/>
                <a:gd name="connsiteX4" fmla="*/ 0 w 4064000"/>
                <a:gd name="connsiteY4" fmla="*/ 0 h 43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4000" h="430150">
                  <a:moveTo>
                    <a:pt x="0" y="0"/>
                  </a:moveTo>
                  <a:lnTo>
                    <a:pt x="4064000" y="0"/>
                  </a:lnTo>
                  <a:lnTo>
                    <a:pt x="3695700" y="430150"/>
                  </a:lnTo>
                  <a:lnTo>
                    <a:pt x="0" y="430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730" y="257424"/>
            <a:ext cx="3021872" cy="106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7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6604000"/>
            <a:ext cx="12192000" cy="266700"/>
          </a:xfrm>
          <a:prstGeom prst="rect">
            <a:avLst/>
          </a:prstGeom>
          <a:solidFill>
            <a:srgbClr val="292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1" y="5905500"/>
            <a:ext cx="966824" cy="10287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130" y="-60076"/>
            <a:ext cx="3021872" cy="106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7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4" name="Grupo 3"/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7" name="Retângulo 6"/>
              <p:cNvSpPr/>
              <p:nvPr userDrawn="1"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Treinamento SQL Server</a:t>
                </a:r>
              </a:p>
            </p:txBody>
          </p:sp>
          <p:pic>
            <p:nvPicPr>
              <p:cNvPr id="2" name="Imagem 1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557917"/>
                <a:ext cx="12192000" cy="4300083"/>
              </a:xfrm>
              <a:prstGeom prst="rect">
                <a:avLst/>
              </a:prstGeom>
            </p:spPr>
          </p:pic>
        </p:grpSp>
        <p:pic>
          <p:nvPicPr>
            <p:cNvPr id="5" name="Imagem 4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4066" y="65332"/>
              <a:ext cx="3021872" cy="10619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0009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pt-br/library/ms174205.aspx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mssqltips.com/sqlservertip/2415/ssms-keyboard-shortcuts-part-2-of-2/" TargetMode="External"/><Relationship Id="rId5" Type="http://schemas.openxmlformats.org/officeDocument/2006/relationships/hyperlink" Target="https://www.mssqltips.com/sqlservertip/2413/sql-server-management-studio-keyboard-shortcuts-part-1-of-2/" TargetMode="External"/><Relationship Id="rId4" Type="http://schemas.openxmlformats.org/officeDocument/2006/relationships/hyperlink" Target="http://www.tech-recipes.com/rx/47195/11-keyboard-shortcuts-every-sql-server-geek-should-know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0" y="2816890"/>
            <a:ext cx="12192000" cy="7930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600" b="1" i="1" dirty="0">
                <a:solidFill>
                  <a:schemeClr val="bg1"/>
                </a:solidFill>
              </a:rPr>
              <a:t>Tarefas do dia a dia de um DBA</a:t>
            </a:r>
            <a:endParaRPr lang="pt-BR" sz="46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0" y="1603467"/>
            <a:ext cx="12192000" cy="93653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100" b="1" dirty="0">
                <a:solidFill>
                  <a:srgbClr val="292A76"/>
                </a:solidFill>
              </a:rPr>
              <a:t>Treinamento SQL Server</a:t>
            </a:r>
            <a:endParaRPr lang="pt-BR" dirty="0">
              <a:solidFill>
                <a:srgbClr val="000099"/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294967295"/>
          </p:nvPr>
        </p:nvSpPr>
        <p:spPr>
          <a:xfrm>
            <a:off x="10476854" y="6602279"/>
            <a:ext cx="1715145" cy="255722"/>
          </a:xfrm>
          <a:prstGeom prst="rect">
            <a:avLst/>
          </a:prstGeom>
        </p:spPr>
        <p:txBody>
          <a:bodyPr/>
          <a:lstStyle/>
          <a:p>
            <a:fld id="{A76F54FF-76C4-4040-9315-59D5D23324F5}" type="slidenum">
              <a:rPr lang="pt-BR" smtClean="0"/>
              <a:pPr/>
              <a:t>1</a:t>
            </a:fld>
            <a:r>
              <a:rPr lang="pt-BR"/>
              <a:t> de 18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0310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795130" y="1300786"/>
            <a:ext cx="11267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arenR" startAt="15"/>
            </a:pPr>
            <a:r>
              <a:rPr lang="pt-BR" sz="2800" b="1" dirty="0">
                <a:solidFill>
                  <a:srgbClr val="002060"/>
                </a:solidFill>
              </a:rPr>
              <a:t>CTRL + K, CTRL + C – Comenta</a:t>
            </a:r>
            <a:r>
              <a:rPr lang="pt-BR" sz="2800" dirty="0">
                <a:solidFill>
                  <a:srgbClr val="002060"/>
                </a:solidFill>
              </a:rPr>
              <a:t> as linhas selecionadas</a:t>
            </a:r>
          </a:p>
          <a:p>
            <a:pPr marL="514350" indent="-514350">
              <a:buFont typeface="+mj-lt"/>
              <a:buAutoNum type="arabicParenR" startAt="15"/>
            </a:pPr>
            <a:endParaRPr lang="pt-BR" sz="2800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arenR" startAt="15"/>
            </a:pPr>
            <a:r>
              <a:rPr lang="pt-BR" sz="2800" b="1" dirty="0">
                <a:solidFill>
                  <a:srgbClr val="002060"/>
                </a:solidFill>
              </a:rPr>
              <a:t>CTRL + K, CTRL + U – Descomenta</a:t>
            </a:r>
            <a:r>
              <a:rPr lang="pt-BR" sz="2800" dirty="0">
                <a:solidFill>
                  <a:srgbClr val="002060"/>
                </a:solidFill>
              </a:rPr>
              <a:t> as linhas selecionadas</a:t>
            </a:r>
          </a:p>
          <a:p>
            <a:pPr marL="514350" indent="-514350">
              <a:buFont typeface="+mj-lt"/>
              <a:buAutoNum type="arabicParenR" startAt="15"/>
            </a:pPr>
            <a:endParaRPr lang="pt-BR" sz="2800" b="1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arenR" startAt="17"/>
            </a:pPr>
            <a:r>
              <a:rPr lang="pt-BR" sz="2800" b="1" dirty="0">
                <a:solidFill>
                  <a:srgbClr val="002060"/>
                </a:solidFill>
              </a:rPr>
              <a:t>CTRL + SHIFT + L – </a:t>
            </a:r>
            <a:r>
              <a:rPr lang="pt-BR" sz="2800" dirty="0">
                <a:solidFill>
                  <a:srgbClr val="002060"/>
                </a:solidFill>
              </a:rPr>
              <a:t>Transforma todas as letras do texto selecionado em </a:t>
            </a:r>
            <a:r>
              <a:rPr lang="pt-BR" sz="2800" b="1" dirty="0">
                <a:solidFill>
                  <a:srgbClr val="002060"/>
                </a:solidFill>
              </a:rPr>
              <a:t>Minúsculo</a:t>
            </a:r>
            <a:r>
              <a:rPr lang="pt-BR" sz="2800" dirty="0">
                <a:solidFill>
                  <a:srgbClr val="002060"/>
                </a:solidFill>
              </a:rPr>
              <a:t> </a:t>
            </a:r>
            <a:r>
              <a:rPr lang="pt-BR" sz="2800" b="1" dirty="0">
                <a:solidFill>
                  <a:srgbClr val="002060"/>
                </a:solidFill>
              </a:rPr>
              <a:t>(LOWER)</a:t>
            </a:r>
          </a:p>
          <a:p>
            <a:pPr marL="514350" indent="-514350">
              <a:buFont typeface="+mj-lt"/>
              <a:buAutoNum type="arabicParenR" startAt="17"/>
            </a:pPr>
            <a:endParaRPr lang="pt-BR" sz="2800" b="1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arenR" startAt="17"/>
            </a:pPr>
            <a:r>
              <a:rPr lang="pt-BR" sz="2800" b="1" dirty="0">
                <a:solidFill>
                  <a:srgbClr val="002060"/>
                </a:solidFill>
              </a:rPr>
              <a:t>CTRL + SHIFT + U – </a:t>
            </a:r>
            <a:r>
              <a:rPr lang="pt-BR" sz="2800" dirty="0">
                <a:solidFill>
                  <a:srgbClr val="002060"/>
                </a:solidFill>
              </a:rPr>
              <a:t>Transforma todas as letras do texto selecionado em </a:t>
            </a:r>
            <a:r>
              <a:rPr lang="pt-BR" sz="2800" b="1" dirty="0">
                <a:solidFill>
                  <a:srgbClr val="002060"/>
                </a:solidFill>
              </a:rPr>
              <a:t>Maiúsculo</a:t>
            </a:r>
            <a:r>
              <a:rPr lang="pt-BR" sz="2800" dirty="0">
                <a:solidFill>
                  <a:srgbClr val="002060"/>
                </a:solidFill>
              </a:rPr>
              <a:t> </a:t>
            </a:r>
            <a:r>
              <a:rPr lang="pt-BR" sz="2800" b="1" dirty="0">
                <a:solidFill>
                  <a:srgbClr val="002060"/>
                </a:solidFill>
              </a:rPr>
              <a:t>(UPPER)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81799" y="366677"/>
            <a:ext cx="8086476" cy="770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pt-BR" sz="4000" b="1" dirty="0">
                <a:solidFill>
                  <a:srgbClr val="002060"/>
                </a:solidFill>
              </a:rPr>
              <a:t>Atalhos Management Studio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294967295"/>
          </p:nvPr>
        </p:nvSpPr>
        <p:spPr>
          <a:xfrm>
            <a:off x="10476854" y="6602279"/>
            <a:ext cx="1715145" cy="255722"/>
          </a:xfrm>
          <a:prstGeom prst="rect">
            <a:avLst/>
          </a:prstGeom>
        </p:spPr>
        <p:txBody>
          <a:bodyPr/>
          <a:lstStyle/>
          <a:p>
            <a:fld id="{A76F54FF-76C4-4040-9315-59D5D23324F5}" type="slidenum">
              <a:rPr lang="pt-BR" smtClean="0"/>
              <a:pPr/>
              <a:t>10</a:t>
            </a:fld>
            <a:r>
              <a:rPr lang="pt-BR"/>
              <a:t> de 23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8187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795130" y="1300786"/>
            <a:ext cx="11267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arenR" startAt="19"/>
            </a:pPr>
            <a:r>
              <a:rPr lang="pt-BR" sz="2800" b="1" dirty="0">
                <a:solidFill>
                  <a:srgbClr val="002060"/>
                </a:solidFill>
              </a:rPr>
              <a:t>CTRL + T – </a:t>
            </a:r>
            <a:r>
              <a:rPr lang="pt-BR" sz="2800" dirty="0">
                <a:solidFill>
                  <a:srgbClr val="002060"/>
                </a:solidFill>
              </a:rPr>
              <a:t>Exibe o Resultado como </a:t>
            </a:r>
            <a:r>
              <a:rPr lang="pt-BR" sz="2800" b="1" dirty="0">
                <a:solidFill>
                  <a:srgbClr val="002060"/>
                </a:solidFill>
              </a:rPr>
              <a:t>Texto</a:t>
            </a:r>
          </a:p>
          <a:p>
            <a:pPr marL="514350" indent="-514350">
              <a:buFont typeface="+mj-lt"/>
              <a:buAutoNum type="arabicParenR" startAt="19"/>
            </a:pPr>
            <a:endParaRPr lang="pt-BR" sz="2800" b="1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arenR" startAt="19"/>
            </a:pPr>
            <a:endParaRPr lang="pt-BR" sz="2800" b="1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arenR" startAt="19"/>
            </a:pPr>
            <a:endParaRPr lang="pt-BR" sz="2800" b="1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arenR" startAt="19"/>
            </a:pPr>
            <a:endParaRPr lang="pt-BR" sz="2800" b="1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arenR" startAt="19"/>
            </a:pPr>
            <a:endParaRPr lang="pt-BR" sz="2800" b="1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arenR" startAt="19"/>
            </a:pPr>
            <a:endParaRPr lang="pt-BR" sz="2800" b="1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arenR" startAt="19"/>
            </a:pPr>
            <a:r>
              <a:rPr lang="pt-BR" sz="2800" b="1" dirty="0">
                <a:solidFill>
                  <a:srgbClr val="002060"/>
                </a:solidFill>
              </a:rPr>
              <a:t>CTRL + D – </a:t>
            </a:r>
            <a:r>
              <a:rPr lang="pt-BR" sz="2800" dirty="0">
                <a:solidFill>
                  <a:srgbClr val="002060"/>
                </a:solidFill>
              </a:rPr>
              <a:t>Exibe o Resultado como </a:t>
            </a:r>
            <a:r>
              <a:rPr lang="pt-BR" sz="2800" b="1" dirty="0">
                <a:solidFill>
                  <a:srgbClr val="002060"/>
                </a:solidFill>
              </a:rPr>
              <a:t>Grid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81799" y="366677"/>
            <a:ext cx="8086476" cy="770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pt-BR" sz="4000" b="1" dirty="0">
                <a:solidFill>
                  <a:srgbClr val="002060"/>
                </a:solidFill>
              </a:rPr>
              <a:t>Atalhos Management Studio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294967295"/>
          </p:nvPr>
        </p:nvSpPr>
        <p:spPr>
          <a:xfrm>
            <a:off x="10476854" y="6602279"/>
            <a:ext cx="1715145" cy="255722"/>
          </a:xfrm>
          <a:prstGeom prst="rect">
            <a:avLst/>
          </a:prstGeom>
        </p:spPr>
        <p:txBody>
          <a:bodyPr/>
          <a:lstStyle/>
          <a:p>
            <a:fld id="{A76F54FF-76C4-4040-9315-59D5D23324F5}" type="slidenum">
              <a:rPr lang="pt-BR" smtClean="0"/>
              <a:pPr/>
              <a:t>11</a:t>
            </a:fld>
            <a:r>
              <a:rPr lang="pt-BR"/>
              <a:t> de 23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130" y="2122011"/>
            <a:ext cx="10833534" cy="189698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857" y="4983321"/>
            <a:ext cx="2930079" cy="126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11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795130" y="1300786"/>
            <a:ext cx="11267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arenR" startAt="21"/>
            </a:pPr>
            <a:r>
              <a:rPr lang="pt-BR" sz="2800" b="1" dirty="0">
                <a:solidFill>
                  <a:srgbClr val="002060"/>
                </a:solidFill>
              </a:rPr>
              <a:t>F1 – </a:t>
            </a:r>
            <a:r>
              <a:rPr lang="pt-BR" sz="2800" dirty="0">
                <a:solidFill>
                  <a:srgbClr val="002060"/>
                </a:solidFill>
              </a:rPr>
              <a:t>Abre o Menu de </a:t>
            </a:r>
            <a:r>
              <a:rPr lang="pt-BR" sz="2800" b="1" dirty="0">
                <a:solidFill>
                  <a:srgbClr val="002060"/>
                </a:solidFill>
              </a:rPr>
              <a:t>Ajuda</a:t>
            </a:r>
          </a:p>
          <a:p>
            <a:pPr marL="514350" indent="-514350">
              <a:buFont typeface="+mj-lt"/>
              <a:buAutoNum type="arabicParenR" startAt="21"/>
            </a:pPr>
            <a:endParaRPr lang="pt-BR" sz="2800" b="1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arenR" startAt="21"/>
            </a:pPr>
            <a:r>
              <a:rPr lang="pt-BR" sz="2800" b="1" dirty="0">
                <a:solidFill>
                  <a:srgbClr val="002060"/>
                </a:solidFill>
              </a:rPr>
              <a:t>F2 – </a:t>
            </a:r>
            <a:r>
              <a:rPr lang="pt-BR" sz="2800" dirty="0">
                <a:solidFill>
                  <a:srgbClr val="002060"/>
                </a:solidFill>
              </a:rPr>
              <a:t>Altera o nome do objeto selecionado na janela do Object Explorer</a:t>
            </a:r>
          </a:p>
          <a:p>
            <a:pPr marL="514350" indent="-514350">
              <a:buFont typeface="+mj-lt"/>
              <a:buAutoNum type="arabicParenR" startAt="21"/>
            </a:pPr>
            <a:endParaRPr lang="pt-BR" sz="2800" b="1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arenR" startAt="21"/>
            </a:pPr>
            <a:r>
              <a:rPr lang="pt-BR" sz="2800" b="1" dirty="0">
                <a:solidFill>
                  <a:srgbClr val="002060"/>
                </a:solidFill>
              </a:rPr>
              <a:t>F3 – </a:t>
            </a:r>
            <a:r>
              <a:rPr lang="pt-BR" sz="2800" dirty="0">
                <a:solidFill>
                  <a:srgbClr val="002060"/>
                </a:solidFill>
              </a:rPr>
              <a:t>Localiza a próxima ocorrência do texto de pesquisa</a:t>
            </a:r>
          </a:p>
          <a:p>
            <a:pPr marL="514350" indent="-514350">
              <a:buFont typeface="+mj-lt"/>
              <a:buAutoNum type="arabicParenR" startAt="21"/>
            </a:pPr>
            <a:endParaRPr lang="pt-BR" sz="2800" b="1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arenR" startAt="21"/>
            </a:pPr>
            <a:r>
              <a:rPr lang="pt-BR" sz="2800" b="1" dirty="0">
                <a:solidFill>
                  <a:srgbClr val="002060"/>
                </a:solidFill>
              </a:rPr>
              <a:t>F4 – </a:t>
            </a:r>
            <a:r>
              <a:rPr lang="pt-BR" sz="2800" dirty="0">
                <a:solidFill>
                  <a:srgbClr val="002060"/>
                </a:solidFill>
              </a:rPr>
              <a:t>Exibe a janela de </a:t>
            </a:r>
            <a:r>
              <a:rPr lang="pt-BR" sz="2800" b="1" dirty="0">
                <a:solidFill>
                  <a:srgbClr val="002060"/>
                </a:solidFill>
              </a:rPr>
              <a:t>Propriedades</a:t>
            </a:r>
          </a:p>
          <a:p>
            <a:pPr marL="514350" indent="-514350">
              <a:buFont typeface="+mj-lt"/>
              <a:buAutoNum type="arabicParenR" startAt="21"/>
            </a:pPr>
            <a:endParaRPr lang="pt-BR" sz="2800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arenR" startAt="21"/>
            </a:pPr>
            <a:r>
              <a:rPr lang="pt-BR" sz="2800" b="1" dirty="0">
                <a:solidFill>
                  <a:srgbClr val="002060"/>
                </a:solidFill>
              </a:rPr>
              <a:t>F5 – </a:t>
            </a:r>
            <a:r>
              <a:rPr lang="pt-BR" sz="2800" dirty="0">
                <a:solidFill>
                  <a:srgbClr val="002060"/>
                </a:solidFill>
              </a:rPr>
              <a:t>Executa a parte selecionada da query ou toda a query se nada estiver selecionado</a:t>
            </a:r>
          </a:p>
          <a:p>
            <a:pPr marL="514350" indent="-514350">
              <a:buFont typeface="+mj-lt"/>
              <a:buAutoNum type="arabicParenR" startAt="21"/>
            </a:pPr>
            <a:endParaRPr lang="pt-BR" sz="2800" b="1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arenR" startAt="21"/>
            </a:pPr>
            <a:r>
              <a:rPr lang="pt-BR" sz="2800" b="1" dirty="0">
                <a:solidFill>
                  <a:srgbClr val="002060"/>
                </a:solidFill>
              </a:rPr>
              <a:t>F6 – </a:t>
            </a:r>
            <a:r>
              <a:rPr lang="pt-BR" sz="2800" dirty="0">
                <a:solidFill>
                  <a:srgbClr val="002060"/>
                </a:solidFill>
              </a:rPr>
              <a:t>Alterna entre o painel de consulta e de resultados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81799" y="366677"/>
            <a:ext cx="8086476" cy="770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pt-BR" sz="4000" b="1" dirty="0">
                <a:solidFill>
                  <a:srgbClr val="002060"/>
                </a:solidFill>
              </a:rPr>
              <a:t>Atalhos Management Studio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294967295"/>
          </p:nvPr>
        </p:nvSpPr>
        <p:spPr>
          <a:xfrm>
            <a:off x="10476854" y="6602279"/>
            <a:ext cx="1715145" cy="255722"/>
          </a:xfrm>
          <a:prstGeom prst="rect">
            <a:avLst/>
          </a:prstGeom>
        </p:spPr>
        <p:txBody>
          <a:bodyPr/>
          <a:lstStyle/>
          <a:p>
            <a:fld id="{A76F54FF-76C4-4040-9315-59D5D23324F5}" type="slidenum">
              <a:rPr lang="pt-BR" smtClean="0"/>
              <a:pPr/>
              <a:t>12</a:t>
            </a:fld>
            <a:r>
              <a:rPr lang="pt-BR"/>
              <a:t> de 23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4363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795130" y="1300786"/>
            <a:ext cx="11267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arenR" startAt="27"/>
            </a:pPr>
            <a:r>
              <a:rPr lang="pt-BR" sz="2800" b="1" dirty="0">
                <a:solidFill>
                  <a:srgbClr val="002060"/>
                </a:solidFill>
              </a:rPr>
              <a:t>F7 – </a:t>
            </a:r>
            <a:r>
              <a:rPr lang="pt-BR" sz="2800" dirty="0">
                <a:solidFill>
                  <a:srgbClr val="002060"/>
                </a:solidFill>
              </a:rPr>
              <a:t>Exibe a janela </a:t>
            </a:r>
            <a:r>
              <a:rPr lang="pt-BR" sz="2800" b="1" dirty="0">
                <a:solidFill>
                  <a:srgbClr val="002060"/>
                </a:solidFill>
              </a:rPr>
              <a:t>Object Explorer Details</a:t>
            </a:r>
            <a:r>
              <a:rPr lang="pt-BR" sz="2800" dirty="0">
                <a:solidFill>
                  <a:srgbClr val="002060"/>
                </a:solidFill>
              </a:rPr>
              <a:t> com os detalhes dos objetos do Banco de Dados</a:t>
            </a:r>
          </a:p>
          <a:p>
            <a:pPr marL="514350" indent="-514350">
              <a:buFont typeface="+mj-lt"/>
              <a:buAutoNum type="arabicParenR" startAt="27"/>
            </a:pPr>
            <a:endParaRPr lang="pt-BR" sz="2800" b="1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arenR" startAt="27"/>
            </a:pPr>
            <a:r>
              <a:rPr lang="pt-BR" sz="2800" b="1" dirty="0">
                <a:solidFill>
                  <a:srgbClr val="002060"/>
                </a:solidFill>
              </a:rPr>
              <a:t>F8 – </a:t>
            </a:r>
            <a:r>
              <a:rPr lang="pt-BR" sz="2800" dirty="0">
                <a:solidFill>
                  <a:srgbClr val="002060"/>
                </a:solidFill>
              </a:rPr>
              <a:t>Exibe a janela </a:t>
            </a:r>
            <a:r>
              <a:rPr lang="pt-BR" sz="2800" b="1" dirty="0">
                <a:solidFill>
                  <a:srgbClr val="002060"/>
                </a:solidFill>
              </a:rPr>
              <a:t>Object Explorer</a:t>
            </a:r>
            <a:r>
              <a:rPr lang="pt-BR" sz="2800" dirty="0">
                <a:solidFill>
                  <a:srgbClr val="002060"/>
                </a:solidFill>
              </a:rPr>
              <a:t> com os objetos do Banco de Dados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81799" y="366677"/>
            <a:ext cx="8086476" cy="770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pt-BR" sz="4000" b="1" dirty="0">
                <a:solidFill>
                  <a:srgbClr val="002060"/>
                </a:solidFill>
              </a:rPr>
              <a:t>Atalhos Management Studio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30653" y="3262514"/>
            <a:ext cx="2173301" cy="308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4294967295"/>
          </p:nvPr>
        </p:nvSpPr>
        <p:spPr>
          <a:xfrm>
            <a:off x="10476854" y="6602279"/>
            <a:ext cx="1715145" cy="255722"/>
          </a:xfrm>
          <a:prstGeom prst="rect">
            <a:avLst/>
          </a:prstGeom>
        </p:spPr>
        <p:txBody>
          <a:bodyPr/>
          <a:lstStyle/>
          <a:p>
            <a:fld id="{A76F54FF-76C4-4040-9315-59D5D23324F5}" type="slidenum">
              <a:rPr lang="pt-BR" smtClean="0"/>
              <a:pPr/>
              <a:t>13</a:t>
            </a:fld>
            <a:r>
              <a:rPr lang="pt-BR"/>
              <a:t> de 23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4421" y="3257859"/>
            <a:ext cx="5687221" cy="316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63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795130" y="1300786"/>
            <a:ext cx="11267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arenR" startAt="29"/>
            </a:pPr>
            <a:r>
              <a:rPr lang="pt-BR" sz="2800" b="1" dirty="0">
                <a:solidFill>
                  <a:srgbClr val="002060"/>
                </a:solidFill>
              </a:rPr>
              <a:t>Selecionar Código + TAB – </a:t>
            </a:r>
            <a:r>
              <a:rPr lang="pt-BR" sz="2800" dirty="0">
                <a:solidFill>
                  <a:srgbClr val="002060"/>
                </a:solidFill>
              </a:rPr>
              <a:t>Incrementa uma </a:t>
            </a:r>
            <a:r>
              <a:rPr lang="pt-BR" sz="2800" dirty="0" err="1">
                <a:solidFill>
                  <a:srgbClr val="002060"/>
                </a:solidFill>
              </a:rPr>
              <a:t>identação</a:t>
            </a:r>
            <a:r>
              <a:rPr lang="pt-BR" sz="2800" dirty="0">
                <a:solidFill>
                  <a:srgbClr val="002060"/>
                </a:solidFill>
              </a:rPr>
              <a:t> no código selecionado</a:t>
            </a:r>
          </a:p>
          <a:p>
            <a:pPr marL="514350" indent="-514350">
              <a:buFont typeface="+mj-lt"/>
              <a:buAutoNum type="arabicParenR" startAt="29"/>
            </a:pPr>
            <a:endParaRPr lang="pt-BR" sz="2800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arenR" startAt="29"/>
            </a:pPr>
            <a:endParaRPr lang="pt-BR" sz="2800" b="1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arenR" startAt="29"/>
            </a:pPr>
            <a:endParaRPr lang="pt-BR" sz="2800" b="1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arenR" startAt="29"/>
            </a:pPr>
            <a:endParaRPr lang="pt-BR" sz="2800" b="1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arenR" startAt="29"/>
            </a:pPr>
            <a:r>
              <a:rPr lang="pt-BR" sz="2800" b="1" dirty="0">
                <a:solidFill>
                  <a:srgbClr val="002060"/>
                </a:solidFill>
              </a:rPr>
              <a:t>Selecionar Código + SHIFT + TAB – </a:t>
            </a:r>
            <a:r>
              <a:rPr lang="pt-BR" sz="2800" dirty="0">
                <a:solidFill>
                  <a:srgbClr val="002060"/>
                </a:solidFill>
              </a:rPr>
              <a:t>Decrementa uma </a:t>
            </a:r>
            <a:r>
              <a:rPr lang="pt-BR" sz="2800" dirty="0" err="1">
                <a:solidFill>
                  <a:srgbClr val="002060"/>
                </a:solidFill>
              </a:rPr>
              <a:t>identação</a:t>
            </a:r>
            <a:r>
              <a:rPr lang="pt-BR" sz="2800" dirty="0">
                <a:solidFill>
                  <a:srgbClr val="002060"/>
                </a:solidFill>
              </a:rPr>
              <a:t> no código selecionado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81799" y="366677"/>
            <a:ext cx="8086476" cy="770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pt-BR" sz="4000" b="1" dirty="0">
                <a:solidFill>
                  <a:srgbClr val="002060"/>
                </a:solidFill>
              </a:rPr>
              <a:t>Atalhos Management Studio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0450" y="2305553"/>
            <a:ext cx="3759868" cy="1452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00450" y="4762630"/>
            <a:ext cx="4297279" cy="1604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Espaço Reservado para Número de Slide 8"/>
          <p:cNvSpPr>
            <a:spLocks noGrp="1"/>
          </p:cNvSpPr>
          <p:nvPr>
            <p:ph type="sldNum" sz="quarter" idx="4294967295"/>
          </p:nvPr>
        </p:nvSpPr>
        <p:spPr>
          <a:xfrm>
            <a:off x="10476854" y="6602279"/>
            <a:ext cx="1715145" cy="255722"/>
          </a:xfrm>
          <a:prstGeom prst="rect">
            <a:avLst/>
          </a:prstGeom>
        </p:spPr>
        <p:txBody>
          <a:bodyPr/>
          <a:lstStyle/>
          <a:p>
            <a:fld id="{A76F54FF-76C4-4040-9315-59D5D23324F5}" type="slidenum">
              <a:rPr lang="pt-BR" smtClean="0"/>
              <a:pPr/>
              <a:t>14</a:t>
            </a:fld>
            <a:r>
              <a:rPr lang="pt-BR"/>
              <a:t> de 23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8474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795130" y="1300786"/>
            <a:ext cx="1126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arenR" startAt="31"/>
            </a:pPr>
            <a:r>
              <a:rPr lang="pt-BR" sz="2800" b="1" dirty="0">
                <a:solidFill>
                  <a:srgbClr val="002060"/>
                </a:solidFill>
              </a:rPr>
              <a:t>Alterar coloração da barra status (por instância) </a:t>
            </a:r>
            <a:r>
              <a:rPr lang="pt-BR" sz="2800" dirty="0">
                <a:solidFill>
                  <a:srgbClr val="002060"/>
                </a:solidFill>
              </a:rPr>
              <a:t>– “File -&gt; Connect </a:t>
            </a:r>
            <a:r>
              <a:rPr lang="pt-BR" sz="2800" dirty="0" err="1">
                <a:solidFill>
                  <a:srgbClr val="002060"/>
                </a:solidFill>
              </a:rPr>
              <a:t>Object</a:t>
            </a:r>
            <a:r>
              <a:rPr lang="pt-BR" sz="2800" dirty="0">
                <a:solidFill>
                  <a:srgbClr val="002060"/>
                </a:solidFill>
              </a:rPr>
              <a:t> Explorer... -&gt; Options -&gt; Select -&gt; Selecionar uma cor -&gt; Connect”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81799" y="366677"/>
            <a:ext cx="8086476" cy="770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pt-BR" sz="4000" b="1" dirty="0">
                <a:solidFill>
                  <a:srgbClr val="002060"/>
                </a:solidFill>
              </a:rPr>
              <a:t>Atalhos Management Studio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2247" y="2575973"/>
            <a:ext cx="403860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86555" y="2528348"/>
            <a:ext cx="3319558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69459" y="5916479"/>
            <a:ext cx="54768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Espaço Reservado para Número de Slide 13"/>
          <p:cNvSpPr>
            <a:spLocks noGrp="1"/>
          </p:cNvSpPr>
          <p:nvPr>
            <p:ph type="sldNum" sz="quarter" idx="4294967295"/>
          </p:nvPr>
        </p:nvSpPr>
        <p:spPr>
          <a:xfrm>
            <a:off x="10476854" y="6602279"/>
            <a:ext cx="1715145" cy="255722"/>
          </a:xfrm>
          <a:prstGeom prst="rect">
            <a:avLst/>
          </a:prstGeom>
        </p:spPr>
        <p:txBody>
          <a:bodyPr/>
          <a:lstStyle/>
          <a:p>
            <a:fld id="{A76F54FF-76C4-4040-9315-59D5D23324F5}" type="slidenum">
              <a:rPr lang="pt-BR" smtClean="0"/>
              <a:pPr/>
              <a:t>15</a:t>
            </a:fld>
            <a:r>
              <a:rPr lang="pt-BR"/>
              <a:t> de 23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0247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795130" y="1300786"/>
            <a:ext cx="11267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arenR" startAt="32"/>
            </a:pPr>
            <a:r>
              <a:rPr lang="pt-BR" sz="2800" b="1" dirty="0">
                <a:solidFill>
                  <a:srgbClr val="002060"/>
                </a:solidFill>
              </a:rPr>
              <a:t>CTRL + A – </a:t>
            </a:r>
            <a:r>
              <a:rPr lang="pt-BR" sz="2800" dirty="0">
                <a:solidFill>
                  <a:srgbClr val="002060"/>
                </a:solidFill>
              </a:rPr>
              <a:t>Seleciona todo o texto da query</a:t>
            </a:r>
          </a:p>
          <a:p>
            <a:pPr marL="514350" indent="-514350">
              <a:buFont typeface="+mj-lt"/>
              <a:buAutoNum type="arabicParenR" startAt="32"/>
            </a:pPr>
            <a:endParaRPr lang="pt-BR" sz="2800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arenR" startAt="32"/>
            </a:pPr>
            <a:r>
              <a:rPr lang="pt-BR" sz="2800" b="1" dirty="0">
                <a:solidFill>
                  <a:srgbClr val="002060"/>
                </a:solidFill>
              </a:rPr>
              <a:t>SHIFT + PAGE UP – </a:t>
            </a:r>
            <a:r>
              <a:rPr lang="pt-BR" sz="2800" dirty="0">
                <a:solidFill>
                  <a:srgbClr val="002060"/>
                </a:solidFill>
              </a:rPr>
              <a:t>Seleciona uma pagina de texto para cima</a:t>
            </a:r>
          </a:p>
          <a:p>
            <a:pPr marL="514350" indent="-514350">
              <a:buFont typeface="+mj-lt"/>
              <a:buAutoNum type="arabicParenR" startAt="32"/>
            </a:pPr>
            <a:endParaRPr lang="pt-BR" sz="2800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arenR" startAt="32"/>
            </a:pPr>
            <a:r>
              <a:rPr lang="pt-BR" sz="2800" b="1" dirty="0">
                <a:solidFill>
                  <a:srgbClr val="002060"/>
                </a:solidFill>
              </a:rPr>
              <a:t>SHIFT + PAGE DOWN – </a:t>
            </a:r>
            <a:r>
              <a:rPr lang="pt-BR" sz="2800" dirty="0">
                <a:solidFill>
                  <a:srgbClr val="002060"/>
                </a:solidFill>
              </a:rPr>
              <a:t>Seleciona uma pagina de texto para baixo</a:t>
            </a:r>
          </a:p>
          <a:p>
            <a:pPr marL="514350" indent="-514350">
              <a:buFont typeface="+mj-lt"/>
              <a:buAutoNum type="arabicParenR" startAt="32"/>
            </a:pPr>
            <a:endParaRPr lang="pt-BR" sz="2800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arenR" startAt="32"/>
            </a:pPr>
            <a:r>
              <a:rPr lang="pt-BR" sz="2800" b="1" dirty="0">
                <a:solidFill>
                  <a:srgbClr val="002060"/>
                </a:solidFill>
              </a:rPr>
              <a:t>SHIFT + HOME – </a:t>
            </a:r>
            <a:r>
              <a:rPr lang="pt-BR" sz="2800" dirty="0">
                <a:solidFill>
                  <a:srgbClr val="002060"/>
                </a:solidFill>
              </a:rPr>
              <a:t>Seleciona o texto até o início da linha</a:t>
            </a:r>
          </a:p>
          <a:p>
            <a:pPr marL="514350" indent="-514350">
              <a:buFont typeface="+mj-lt"/>
              <a:buAutoNum type="arabicParenR" startAt="32"/>
            </a:pPr>
            <a:endParaRPr lang="pt-BR" sz="2800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arenR" startAt="32"/>
            </a:pPr>
            <a:r>
              <a:rPr lang="pt-BR" sz="2800" b="1" dirty="0">
                <a:solidFill>
                  <a:srgbClr val="002060"/>
                </a:solidFill>
              </a:rPr>
              <a:t>SHIFT + END – </a:t>
            </a:r>
            <a:r>
              <a:rPr lang="pt-BR" sz="2800" dirty="0">
                <a:solidFill>
                  <a:srgbClr val="002060"/>
                </a:solidFill>
              </a:rPr>
              <a:t>Seleciona o texto até o final da linha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81799" y="366677"/>
            <a:ext cx="8086476" cy="770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pt-BR" sz="4000" b="1" dirty="0">
                <a:solidFill>
                  <a:srgbClr val="002060"/>
                </a:solidFill>
              </a:rPr>
              <a:t>Atalhos Management Studio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294967295"/>
          </p:nvPr>
        </p:nvSpPr>
        <p:spPr>
          <a:xfrm>
            <a:off x="10476854" y="6602279"/>
            <a:ext cx="1715145" cy="255722"/>
          </a:xfrm>
          <a:prstGeom prst="rect">
            <a:avLst/>
          </a:prstGeom>
        </p:spPr>
        <p:txBody>
          <a:bodyPr/>
          <a:lstStyle/>
          <a:p>
            <a:fld id="{A76F54FF-76C4-4040-9315-59D5D23324F5}" type="slidenum">
              <a:rPr lang="pt-BR" smtClean="0"/>
              <a:pPr/>
              <a:t>16</a:t>
            </a:fld>
            <a:r>
              <a:rPr lang="pt-BR"/>
              <a:t> de 23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4363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795130" y="1300786"/>
            <a:ext cx="112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arenR" startAt="37"/>
            </a:pPr>
            <a:r>
              <a:rPr lang="pt-BR" sz="2800" b="1" dirty="0">
                <a:solidFill>
                  <a:srgbClr val="002060"/>
                </a:solidFill>
              </a:rPr>
              <a:t>CTRL + SHIFT + ESC – </a:t>
            </a:r>
            <a:r>
              <a:rPr lang="pt-BR" sz="2800" dirty="0">
                <a:solidFill>
                  <a:srgbClr val="002060"/>
                </a:solidFill>
              </a:rPr>
              <a:t>Abre o </a:t>
            </a:r>
            <a:r>
              <a:rPr lang="pt-BR" sz="2800" b="1" dirty="0">
                <a:solidFill>
                  <a:srgbClr val="002060"/>
                </a:solidFill>
              </a:rPr>
              <a:t>Gerenciador de Tarefas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81799" y="366677"/>
            <a:ext cx="8086476" cy="770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pt-BR" sz="4000" b="1" dirty="0">
                <a:solidFill>
                  <a:srgbClr val="002060"/>
                </a:solidFill>
              </a:rPr>
              <a:t>Atalhos Management Studio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2974" y="1987724"/>
            <a:ext cx="7622883" cy="4355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4294967295"/>
          </p:nvPr>
        </p:nvSpPr>
        <p:spPr>
          <a:xfrm>
            <a:off x="10476854" y="6602279"/>
            <a:ext cx="1715145" cy="255722"/>
          </a:xfrm>
          <a:prstGeom prst="rect">
            <a:avLst/>
          </a:prstGeom>
        </p:spPr>
        <p:txBody>
          <a:bodyPr/>
          <a:lstStyle/>
          <a:p>
            <a:fld id="{A76F54FF-76C4-4040-9315-59D5D23324F5}" type="slidenum">
              <a:rPr lang="pt-BR" smtClean="0"/>
              <a:pPr/>
              <a:t>17</a:t>
            </a:fld>
            <a:r>
              <a:rPr lang="pt-BR"/>
              <a:t> de 23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1149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795130" y="1300786"/>
            <a:ext cx="11267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arenR" startAt="38"/>
            </a:pPr>
            <a:r>
              <a:rPr lang="pt-BR" sz="2800" b="1" dirty="0">
                <a:solidFill>
                  <a:srgbClr val="002060"/>
                </a:solidFill>
              </a:rPr>
              <a:t>CTRL + M – </a:t>
            </a:r>
            <a:r>
              <a:rPr lang="pt-BR" sz="2800" dirty="0">
                <a:solidFill>
                  <a:srgbClr val="002060"/>
                </a:solidFill>
              </a:rPr>
              <a:t>Habilita / Desabilita o </a:t>
            </a:r>
            <a:r>
              <a:rPr lang="pt-BR" sz="2800" b="1" dirty="0">
                <a:solidFill>
                  <a:srgbClr val="002060"/>
                </a:solidFill>
              </a:rPr>
              <a:t>Plano de Execução Atual</a:t>
            </a:r>
          </a:p>
          <a:p>
            <a:pPr marL="514350" indent="-514350">
              <a:buFont typeface="+mj-lt"/>
              <a:buAutoNum type="arabicParenR" startAt="38"/>
            </a:pPr>
            <a:endParaRPr lang="pt-BR" sz="2800" b="1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arenR" startAt="38"/>
            </a:pPr>
            <a:endParaRPr lang="pt-BR" sz="2800" b="1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arenR" startAt="38"/>
            </a:pPr>
            <a:r>
              <a:rPr lang="pt-BR" sz="2800" b="1" dirty="0">
                <a:solidFill>
                  <a:srgbClr val="002060"/>
                </a:solidFill>
              </a:rPr>
              <a:t>CTRL + L – </a:t>
            </a:r>
            <a:r>
              <a:rPr lang="pt-BR" sz="2800" dirty="0">
                <a:solidFill>
                  <a:srgbClr val="002060"/>
                </a:solidFill>
              </a:rPr>
              <a:t>Executa o </a:t>
            </a:r>
            <a:r>
              <a:rPr lang="pt-BR" sz="2800" b="1" dirty="0">
                <a:solidFill>
                  <a:srgbClr val="002060"/>
                </a:solidFill>
              </a:rPr>
              <a:t>Plano de Execução Estimado </a:t>
            </a:r>
            <a:r>
              <a:rPr lang="pt-BR" sz="2800" dirty="0">
                <a:solidFill>
                  <a:srgbClr val="002060"/>
                </a:solidFill>
              </a:rPr>
              <a:t>para o trecho de código selecionado</a:t>
            </a:r>
          </a:p>
          <a:p>
            <a:pPr marL="514350" indent="-514350">
              <a:buFont typeface="+mj-lt"/>
              <a:buAutoNum type="arabicParenR" startAt="38"/>
            </a:pPr>
            <a:endParaRPr lang="pt-BR" sz="2800" b="1" dirty="0">
              <a:solidFill>
                <a:srgbClr val="002060"/>
              </a:solidFill>
            </a:endParaRPr>
          </a:p>
          <a:p>
            <a:endParaRPr lang="pt-BR" sz="2800" b="1" dirty="0">
              <a:solidFill>
                <a:srgbClr val="002060"/>
              </a:solidFill>
            </a:endParaRPr>
          </a:p>
          <a:p>
            <a:endParaRPr lang="pt-BR" sz="2800" dirty="0">
              <a:solidFill>
                <a:srgbClr val="0000FF"/>
              </a:solidFill>
            </a:endParaRPr>
          </a:p>
          <a:p>
            <a:r>
              <a:rPr lang="pt-BR" sz="2800" dirty="0" err="1">
                <a:solidFill>
                  <a:srgbClr val="0000FF"/>
                </a:solidFill>
              </a:rPr>
              <a:t>select</a:t>
            </a:r>
            <a:r>
              <a:rPr lang="pt-BR" sz="2800" dirty="0">
                <a:solidFill>
                  <a:srgbClr val="0000FF"/>
                </a:solidFill>
              </a:rPr>
              <a:t> </a:t>
            </a:r>
            <a:r>
              <a:rPr lang="pt-BR" sz="2800" dirty="0">
                <a:solidFill>
                  <a:srgbClr val="808080"/>
                </a:solidFill>
              </a:rPr>
              <a:t>* </a:t>
            </a:r>
            <a:r>
              <a:rPr lang="pt-BR" sz="2800" dirty="0" err="1">
                <a:solidFill>
                  <a:srgbClr val="0000FF"/>
                </a:solidFill>
              </a:rPr>
              <a:t>from</a:t>
            </a:r>
            <a:r>
              <a:rPr lang="pt-BR" sz="2800" dirty="0">
                <a:solidFill>
                  <a:srgbClr val="0000FF"/>
                </a:solidFill>
              </a:rPr>
              <a:t> </a:t>
            </a:r>
            <a:r>
              <a:rPr lang="pt-BR" sz="2800" dirty="0">
                <a:solidFill>
                  <a:srgbClr val="008000"/>
                </a:solidFill>
              </a:rPr>
              <a:t>Traces</a:t>
            </a:r>
            <a:endParaRPr lang="pt-BR" sz="2800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arenR" startAt="24"/>
            </a:pPr>
            <a:endParaRPr lang="pt-BR" sz="2800" b="1" dirty="0">
              <a:solidFill>
                <a:srgbClr val="002060"/>
              </a:solidFill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81799" y="366677"/>
            <a:ext cx="8086476" cy="770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pt-BR" sz="4000" b="1" dirty="0">
                <a:solidFill>
                  <a:srgbClr val="002060"/>
                </a:solidFill>
              </a:rPr>
              <a:t>Atalhos Management Studio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294967295"/>
          </p:nvPr>
        </p:nvSpPr>
        <p:spPr>
          <a:xfrm>
            <a:off x="10476854" y="6602279"/>
            <a:ext cx="1715145" cy="255722"/>
          </a:xfrm>
          <a:prstGeom prst="rect">
            <a:avLst/>
          </a:prstGeom>
        </p:spPr>
        <p:txBody>
          <a:bodyPr/>
          <a:lstStyle/>
          <a:p>
            <a:fld id="{A76F54FF-76C4-4040-9315-59D5D23324F5}" type="slidenum">
              <a:rPr lang="pt-BR" smtClean="0"/>
              <a:pPr/>
              <a:t>18</a:t>
            </a:fld>
            <a:r>
              <a:rPr lang="pt-BR"/>
              <a:t> de 23</a:t>
            </a:r>
            <a:endParaRPr lang="pt-B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48087" y="4178527"/>
            <a:ext cx="5528767" cy="168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16025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795130" y="1300786"/>
            <a:ext cx="112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arenR" startAt="40"/>
            </a:pPr>
            <a:r>
              <a:rPr lang="pt-BR" sz="2800" b="1" dirty="0">
                <a:solidFill>
                  <a:srgbClr val="002060"/>
                </a:solidFill>
              </a:rPr>
              <a:t>CTRL + ALT + P – </a:t>
            </a:r>
            <a:r>
              <a:rPr lang="pt-BR" sz="2800" dirty="0">
                <a:solidFill>
                  <a:srgbClr val="002060"/>
                </a:solidFill>
              </a:rPr>
              <a:t>Abre o </a:t>
            </a:r>
            <a:r>
              <a:rPr lang="pt-BR" sz="2800" b="1" dirty="0">
                <a:solidFill>
                  <a:srgbClr val="002060"/>
                </a:solidFill>
              </a:rPr>
              <a:t>SQL Server Profiler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81799" y="366677"/>
            <a:ext cx="8086476" cy="770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pt-BR" sz="4000" b="1" dirty="0">
                <a:solidFill>
                  <a:srgbClr val="002060"/>
                </a:solidFill>
              </a:rPr>
              <a:t>Atalhos Management Studio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0596" y="2011417"/>
            <a:ext cx="10163830" cy="4403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4294967295"/>
          </p:nvPr>
        </p:nvSpPr>
        <p:spPr>
          <a:xfrm>
            <a:off x="10476854" y="6602279"/>
            <a:ext cx="1715145" cy="255722"/>
          </a:xfrm>
          <a:prstGeom prst="rect">
            <a:avLst/>
          </a:prstGeom>
        </p:spPr>
        <p:txBody>
          <a:bodyPr/>
          <a:lstStyle/>
          <a:p>
            <a:fld id="{A76F54FF-76C4-4040-9315-59D5D23324F5}" type="slidenum">
              <a:rPr lang="pt-BR" smtClean="0"/>
              <a:pPr/>
              <a:t>19</a:t>
            </a:fld>
            <a:r>
              <a:rPr lang="pt-BR"/>
              <a:t> de 23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3560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795130" y="1300786"/>
            <a:ext cx="1126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pt-BR" sz="2800" b="1" dirty="0">
                <a:solidFill>
                  <a:srgbClr val="002060"/>
                </a:solidFill>
              </a:rPr>
              <a:t>ALT + F1 – </a:t>
            </a:r>
            <a:r>
              <a:rPr lang="pt-BR" sz="2800" dirty="0">
                <a:solidFill>
                  <a:srgbClr val="002060"/>
                </a:solidFill>
              </a:rPr>
              <a:t>Executa o procedimento armazenado do sistema </a:t>
            </a:r>
            <a:r>
              <a:rPr lang="pt-BR" sz="2800" b="1" dirty="0">
                <a:solidFill>
                  <a:srgbClr val="002060"/>
                </a:solidFill>
              </a:rPr>
              <a:t>”sp_help”</a:t>
            </a:r>
            <a:r>
              <a:rPr lang="pt-BR" sz="2800" dirty="0">
                <a:solidFill>
                  <a:srgbClr val="002060"/>
                </a:solidFill>
              </a:rPr>
              <a:t> e exibe várias informações do objeto selecionado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81799" y="366677"/>
            <a:ext cx="8086476" cy="770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pt-BR" sz="4000" b="1" dirty="0">
                <a:solidFill>
                  <a:srgbClr val="002060"/>
                </a:solidFill>
              </a:rPr>
              <a:t>Atalhos Management Studio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294967295"/>
          </p:nvPr>
        </p:nvSpPr>
        <p:spPr>
          <a:xfrm>
            <a:off x="10476854" y="6602279"/>
            <a:ext cx="1715145" cy="255722"/>
          </a:xfrm>
          <a:prstGeom prst="rect">
            <a:avLst/>
          </a:prstGeom>
        </p:spPr>
        <p:txBody>
          <a:bodyPr/>
          <a:lstStyle/>
          <a:p>
            <a:fld id="{A76F54FF-76C4-4040-9315-59D5D23324F5}" type="slidenum">
              <a:rPr lang="pt-BR" smtClean="0"/>
              <a:pPr/>
              <a:t>2</a:t>
            </a:fld>
            <a:r>
              <a:rPr lang="pt-BR"/>
              <a:t> de 23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737" y="2254893"/>
            <a:ext cx="7618496" cy="416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63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795130" y="1300786"/>
            <a:ext cx="11267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arenR" startAt="41"/>
            </a:pPr>
            <a:r>
              <a:rPr lang="pt-BR" sz="2800" b="1" dirty="0">
                <a:solidFill>
                  <a:srgbClr val="002060"/>
                </a:solidFill>
              </a:rPr>
              <a:t>CTRL + 0 até CTRL + 9 – </a:t>
            </a:r>
            <a:r>
              <a:rPr lang="pt-BR" sz="2800" dirty="0">
                <a:solidFill>
                  <a:srgbClr val="002060"/>
                </a:solidFill>
              </a:rPr>
              <a:t>Executa o procedimento armazenado configurado para esses atalhos através do menu </a:t>
            </a:r>
            <a:r>
              <a:rPr lang="pt-BR" sz="2800" b="1" dirty="0">
                <a:solidFill>
                  <a:srgbClr val="002060"/>
                </a:solidFill>
              </a:rPr>
              <a:t>”Tools -&gt; </a:t>
            </a:r>
            <a:r>
              <a:rPr lang="pt-BR" sz="2800" b="1" dirty="0" err="1">
                <a:solidFill>
                  <a:srgbClr val="002060"/>
                </a:solidFill>
              </a:rPr>
              <a:t>Options</a:t>
            </a:r>
            <a:r>
              <a:rPr lang="pt-BR" sz="2800" b="1" dirty="0">
                <a:solidFill>
                  <a:srgbClr val="002060"/>
                </a:solidFill>
              </a:rPr>
              <a:t> -&gt; </a:t>
            </a:r>
            <a:r>
              <a:rPr lang="pt-BR" sz="2800" b="1" dirty="0" err="1">
                <a:solidFill>
                  <a:srgbClr val="002060"/>
                </a:solidFill>
              </a:rPr>
              <a:t>Environment</a:t>
            </a:r>
            <a:r>
              <a:rPr lang="pt-BR" sz="2800" b="1" dirty="0">
                <a:solidFill>
                  <a:srgbClr val="002060"/>
                </a:solidFill>
              </a:rPr>
              <a:t> -&gt; Keyboard -&gt; Query </a:t>
            </a:r>
            <a:r>
              <a:rPr lang="pt-BR" sz="2800" b="1" dirty="0" err="1">
                <a:solidFill>
                  <a:srgbClr val="002060"/>
                </a:solidFill>
              </a:rPr>
              <a:t>shortcuts</a:t>
            </a:r>
            <a:r>
              <a:rPr lang="pt-BR" sz="2800" b="1" dirty="0">
                <a:solidFill>
                  <a:srgbClr val="002060"/>
                </a:solidFill>
              </a:rPr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002060"/>
                </a:solidFill>
              </a:rPr>
              <a:t>CTRL + 1 – </a:t>
            </a:r>
            <a:r>
              <a:rPr lang="pt-BR" sz="2800" dirty="0">
                <a:solidFill>
                  <a:srgbClr val="002060"/>
                </a:solidFill>
              </a:rPr>
              <a:t>Executar o procedimento armazenado do sistema</a:t>
            </a:r>
            <a:r>
              <a:rPr lang="pt-BR" sz="2800" b="1" dirty="0">
                <a:solidFill>
                  <a:srgbClr val="002060"/>
                </a:solidFill>
              </a:rPr>
              <a:t> ”</a:t>
            </a:r>
            <a:r>
              <a:rPr lang="pt-BR" sz="2800" b="1" dirty="0" err="1">
                <a:solidFill>
                  <a:srgbClr val="002060"/>
                </a:solidFill>
              </a:rPr>
              <a:t>sp_who</a:t>
            </a:r>
            <a:r>
              <a:rPr lang="pt-BR" sz="2800" b="1" dirty="0">
                <a:solidFill>
                  <a:srgbClr val="002060"/>
                </a:solidFill>
              </a:rPr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002060"/>
                </a:solidFill>
              </a:rPr>
              <a:t>CTRL + 2 – </a:t>
            </a:r>
            <a:r>
              <a:rPr lang="pt-BR" sz="2800" dirty="0">
                <a:solidFill>
                  <a:srgbClr val="002060"/>
                </a:solidFill>
              </a:rPr>
              <a:t>Executar o procedimento armazenado do sistema</a:t>
            </a:r>
            <a:r>
              <a:rPr lang="pt-BR" sz="2800" b="1" dirty="0">
                <a:solidFill>
                  <a:srgbClr val="002060"/>
                </a:solidFill>
              </a:rPr>
              <a:t> ”</a:t>
            </a:r>
            <a:r>
              <a:rPr lang="pt-BR" sz="2800" b="1" dirty="0" err="1">
                <a:solidFill>
                  <a:srgbClr val="002060"/>
                </a:solidFill>
              </a:rPr>
              <a:t>sp_lock</a:t>
            </a:r>
            <a:r>
              <a:rPr lang="pt-BR" sz="2800" b="1" dirty="0">
                <a:solidFill>
                  <a:srgbClr val="002060"/>
                </a:solidFill>
              </a:rPr>
              <a:t>”</a:t>
            </a:r>
            <a:endParaRPr lang="pt-BR" sz="2800" dirty="0">
              <a:solidFill>
                <a:srgbClr val="002060"/>
              </a:solidFill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81799" y="366677"/>
            <a:ext cx="8086476" cy="770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pt-BR" sz="4000" b="1" dirty="0">
                <a:solidFill>
                  <a:srgbClr val="002060"/>
                </a:solidFill>
              </a:rPr>
              <a:t>Atalhos Management Studio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294967295"/>
          </p:nvPr>
        </p:nvSpPr>
        <p:spPr>
          <a:xfrm>
            <a:off x="10476854" y="6602279"/>
            <a:ext cx="1715145" cy="255722"/>
          </a:xfrm>
          <a:prstGeom prst="rect">
            <a:avLst/>
          </a:prstGeom>
        </p:spPr>
        <p:txBody>
          <a:bodyPr/>
          <a:lstStyle/>
          <a:p>
            <a:fld id="{A76F54FF-76C4-4040-9315-59D5D23324F5}" type="slidenum">
              <a:rPr lang="pt-BR" smtClean="0"/>
              <a:pPr/>
              <a:t>20</a:t>
            </a:fld>
            <a:r>
              <a:rPr lang="pt-BR"/>
              <a:t> de 23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615" y="3634742"/>
            <a:ext cx="4996123" cy="288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157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795130" y="1300786"/>
            <a:ext cx="1126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arenR" startAt="42"/>
            </a:pPr>
            <a:r>
              <a:rPr lang="pt-BR" sz="2800" b="1" dirty="0">
                <a:solidFill>
                  <a:srgbClr val="002060"/>
                </a:solidFill>
              </a:rPr>
              <a:t>Gerar script colunas separadas por vírgula – </a:t>
            </a:r>
            <a:r>
              <a:rPr lang="pt-BR" sz="2800" dirty="0" err="1">
                <a:solidFill>
                  <a:srgbClr val="002060"/>
                </a:solidFill>
              </a:rPr>
              <a:t>Object</a:t>
            </a:r>
            <a:r>
              <a:rPr lang="pt-BR" sz="2800" dirty="0">
                <a:solidFill>
                  <a:srgbClr val="002060"/>
                </a:solidFill>
              </a:rPr>
              <a:t> Explorer + arrastar </a:t>
            </a:r>
            <a:r>
              <a:rPr lang="pt-BR" sz="2800" b="1" dirty="0">
                <a:solidFill>
                  <a:srgbClr val="002060"/>
                </a:solidFill>
              </a:rPr>
              <a:t>“</a:t>
            </a:r>
            <a:r>
              <a:rPr lang="pt-BR" sz="2800" b="1" dirty="0" err="1">
                <a:solidFill>
                  <a:srgbClr val="002060"/>
                </a:solidFill>
              </a:rPr>
              <a:t>Columns</a:t>
            </a:r>
            <a:r>
              <a:rPr lang="pt-BR" sz="2800" b="1" dirty="0">
                <a:solidFill>
                  <a:srgbClr val="002060"/>
                </a:solidFill>
              </a:rPr>
              <a:t>”</a:t>
            </a:r>
            <a:r>
              <a:rPr lang="pt-BR" sz="2800" dirty="0">
                <a:solidFill>
                  <a:srgbClr val="002060"/>
                </a:solidFill>
              </a:rPr>
              <a:t> para a query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81799" y="366677"/>
            <a:ext cx="8086476" cy="770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pt-BR" sz="4000" b="1" dirty="0">
                <a:solidFill>
                  <a:srgbClr val="002060"/>
                </a:solidFill>
              </a:rPr>
              <a:t>Atalhos Management Studio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294967295"/>
          </p:nvPr>
        </p:nvSpPr>
        <p:spPr>
          <a:xfrm>
            <a:off x="10476854" y="6602279"/>
            <a:ext cx="1715145" cy="255722"/>
          </a:xfrm>
          <a:prstGeom prst="rect">
            <a:avLst/>
          </a:prstGeom>
        </p:spPr>
        <p:txBody>
          <a:bodyPr/>
          <a:lstStyle/>
          <a:p>
            <a:fld id="{A76F54FF-76C4-4040-9315-59D5D23324F5}" type="slidenum">
              <a:rPr lang="pt-BR" smtClean="0"/>
              <a:pPr/>
              <a:t>21</a:t>
            </a:fld>
            <a:r>
              <a:rPr lang="pt-BR"/>
              <a:t> de 23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379" y="2564808"/>
            <a:ext cx="4574325" cy="217613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393" y="5277853"/>
            <a:ext cx="10827737" cy="94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54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795130" y="1300786"/>
            <a:ext cx="738634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arenR" startAt="43"/>
            </a:pPr>
            <a:r>
              <a:rPr lang="pt-BR" sz="2800" b="1" dirty="0">
                <a:solidFill>
                  <a:srgbClr val="002060"/>
                </a:solidFill>
              </a:rPr>
              <a:t>CTRL + U – </a:t>
            </a:r>
            <a:r>
              <a:rPr lang="pt-BR" sz="2800" dirty="0">
                <a:solidFill>
                  <a:srgbClr val="002060"/>
                </a:solidFill>
              </a:rPr>
              <a:t>Alterar a database atual</a:t>
            </a:r>
            <a:endParaRPr lang="pt-BR" sz="2800" b="1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arenR" startAt="43"/>
            </a:pPr>
            <a:endParaRPr lang="pt-BR" sz="2800" b="1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arenR" startAt="43"/>
            </a:pPr>
            <a:endParaRPr lang="pt-BR" sz="2800" b="1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arenR" startAt="43"/>
            </a:pPr>
            <a:endParaRPr lang="pt-BR" sz="2800" b="1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arenR" startAt="43"/>
            </a:pPr>
            <a:endParaRPr lang="pt-BR" sz="2800" b="1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arenR" startAt="43"/>
            </a:pPr>
            <a:endParaRPr lang="pt-BR" sz="2800" b="1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arenR" startAt="43"/>
            </a:pPr>
            <a:endParaRPr lang="pt-BR" sz="2800" b="1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arenR" startAt="43"/>
            </a:pPr>
            <a:r>
              <a:rPr lang="pt-BR" sz="2800" b="1" dirty="0">
                <a:solidFill>
                  <a:srgbClr val="002060"/>
                </a:solidFill>
              </a:rPr>
              <a:t>CTRL + ALT + T – </a:t>
            </a:r>
            <a:r>
              <a:rPr lang="pt-BR" sz="2800" dirty="0">
                <a:solidFill>
                  <a:srgbClr val="002060"/>
                </a:solidFill>
              </a:rPr>
              <a:t>Exibe a janela de </a:t>
            </a:r>
            <a:r>
              <a:rPr lang="pt-BR" sz="2800" b="1" dirty="0" err="1">
                <a:solidFill>
                  <a:srgbClr val="002060"/>
                </a:solidFill>
              </a:rPr>
              <a:t>Templates</a:t>
            </a:r>
            <a:endParaRPr lang="pt-BR" sz="2800" b="1" dirty="0">
              <a:solidFill>
                <a:srgbClr val="002060"/>
              </a:solidFill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02060"/>
                </a:solidFill>
              </a:rPr>
              <a:t>Menu “</a:t>
            </a:r>
            <a:r>
              <a:rPr lang="en-US" sz="2400" b="1" dirty="0">
                <a:solidFill>
                  <a:srgbClr val="002060"/>
                </a:solidFill>
              </a:rPr>
              <a:t>Query -&gt; Specify Values for Template Parameters...</a:t>
            </a:r>
            <a:r>
              <a:rPr lang="pt-BR" sz="2400" b="1" dirty="0">
                <a:solidFill>
                  <a:srgbClr val="002060"/>
                </a:solidFill>
              </a:rPr>
              <a:t>” OU CTRL + SHIFT + M – </a:t>
            </a:r>
            <a:r>
              <a:rPr lang="pt-BR" sz="2400" dirty="0">
                <a:solidFill>
                  <a:srgbClr val="002060"/>
                </a:solidFill>
              </a:rPr>
              <a:t>Abre uma janela para preencher os parâmetros do T</a:t>
            </a:r>
            <a:r>
              <a:rPr lang="pt-BR" sz="2400">
                <a:solidFill>
                  <a:srgbClr val="002060"/>
                </a:solidFill>
              </a:rPr>
              <a:t>emplate</a:t>
            </a:r>
            <a:r>
              <a:rPr lang="pt-BR" sz="2400" dirty="0">
                <a:solidFill>
                  <a:srgbClr val="002060"/>
                </a:solidFill>
              </a:rPr>
              <a:t> escolhido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81799" y="366677"/>
            <a:ext cx="8086476" cy="770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pt-BR" sz="4000" b="1" dirty="0">
                <a:solidFill>
                  <a:srgbClr val="002060"/>
                </a:solidFill>
              </a:rPr>
              <a:t>Atalhos Management Studio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1647" y="1667376"/>
            <a:ext cx="3467051" cy="4722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5040" y="2331519"/>
            <a:ext cx="4379744" cy="1361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Espaço Reservado para Número de Slide 8"/>
          <p:cNvSpPr>
            <a:spLocks noGrp="1"/>
          </p:cNvSpPr>
          <p:nvPr>
            <p:ph type="sldNum" sz="quarter" idx="4294967295"/>
          </p:nvPr>
        </p:nvSpPr>
        <p:spPr>
          <a:xfrm>
            <a:off x="10476854" y="6602279"/>
            <a:ext cx="1715145" cy="255722"/>
          </a:xfrm>
          <a:prstGeom prst="rect">
            <a:avLst/>
          </a:prstGeom>
        </p:spPr>
        <p:txBody>
          <a:bodyPr/>
          <a:lstStyle/>
          <a:p>
            <a:fld id="{A76F54FF-76C4-4040-9315-59D5D23324F5}" type="slidenum">
              <a:rPr lang="pt-BR" smtClean="0"/>
              <a:pPr/>
              <a:t>22</a:t>
            </a:fld>
            <a:r>
              <a:rPr lang="pt-BR"/>
              <a:t> de 23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5811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795130" y="1300786"/>
            <a:ext cx="11267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arenR" startAt="45"/>
            </a:pPr>
            <a:r>
              <a:rPr lang="pt-BR" sz="2800" b="1" dirty="0">
                <a:solidFill>
                  <a:srgbClr val="002060"/>
                </a:solidFill>
              </a:rPr>
              <a:t>CTRL + R –</a:t>
            </a:r>
            <a:r>
              <a:rPr lang="pt-BR" sz="2800" dirty="0">
                <a:solidFill>
                  <a:srgbClr val="002060"/>
                </a:solidFill>
              </a:rPr>
              <a:t> Exibe / Esconde o Painel de Resultado de query</a:t>
            </a:r>
          </a:p>
          <a:p>
            <a:pPr marL="514350" indent="-514350">
              <a:buFont typeface="+mj-lt"/>
              <a:buAutoNum type="arabicParenR" startAt="45"/>
            </a:pPr>
            <a:endParaRPr lang="pt-BR" sz="2800" b="1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arenR" startAt="45"/>
            </a:pPr>
            <a:r>
              <a:rPr lang="pt-BR" sz="2800" b="1" dirty="0">
                <a:solidFill>
                  <a:srgbClr val="002060"/>
                </a:solidFill>
              </a:rPr>
              <a:t>CTRL + SHIFT + C – </a:t>
            </a:r>
            <a:r>
              <a:rPr lang="pt-BR" sz="2800" dirty="0">
                <a:solidFill>
                  <a:srgbClr val="002060"/>
                </a:solidFill>
              </a:rPr>
              <a:t>Copia a grade de resultados e o cabeçalho para a área de transferência</a:t>
            </a:r>
            <a:endParaRPr lang="pt-BR" sz="2800" b="1" dirty="0">
              <a:solidFill>
                <a:srgbClr val="002060"/>
              </a:solidFill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81799" y="366677"/>
            <a:ext cx="8086476" cy="770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pt-BR" sz="4000" b="1" dirty="0">
                <a:solidFill>
                  <a:srgbClr val="002060"/>
                </a:solidFill>
              </a:rPr>
              <a:t>Atalhos Management Studio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294967295"/>
          </p:nvPr>
        </p:nvSpPr>
        <p:spPr>
          <a:xfrm>
            <a:off x="10476854" y="6602279"/>
            <a:ext cx="1715145" cy="255722"/>
          </a:xfrm>
          <a:prstGeom prst="rect">
            <a:avLst/>
          </a:prstGeom>
        </p:spPr>
        <p:txBody>
          <a:bodyPr/>
          <a:lstStyle/>
          <a:p>
            <a:fld id="{A76F54FF-76C4-4040-9315-59D5D23324F5}" type="slidenum">
              <a:rPr lang="pt-BR" smtClean="0"/>
              <a:pPr/>
              <a:t>23</a:t>
            </a:fld>
            <a:r>
              <a:rPr lang="pt-BR"/>
              <a:t> de 23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832" y="3392823"/>
            <a:ext cx="8975022" cy="293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90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795130" y="1300786"/>
            <a:ext cx="11267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arenR" startAt="47"/>
            </a:pPr>
            <a:r>
              <a:rPr lang="pt-BR" sz="2800" b="1" dirty="0">
                <a:solidFill>
                  <a:srgbClr val="002060"/>
                </a:solidFill>
              </a:rPr>
              <a:t>CTRL + N – </a:t>
            </a:r>
            <a:r>
              <a:rPr lang="pt-BR" sz="2800" dirty="0">
                <a:solidFill>
                  <a:srgbClr val="002060"/>
                </a:solidFill>
              </a:rPr>
              <a:t>Cria uma nova janela de query</a:t>
            </a:r>
          </a:p>
          <a:p>
            <a:pPr marL="514350" indent="-514350">
              <a:buFont typeface="+mj-lt"/>
              <a:buAutoNum type="arabicParenR" startAt="47"/>
            </a:pPr>
            <a:endParaRPr lang="pt-BR" sz="2800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arenR" startAt="47"/>
            </a:pPr>
            <a:r>
              <a:rPr lang="pt-BR" sz="2800" b="1" dirty="0">
                <a:solidFill>
                  <a:srgbClr val="002060"/>
                </a:solidFill>
              </a:rPr>
              <a:t>CTRL + O –</a:t>
            </a:r>
            <a:r>
              <a:rPr lang="pt-BR" sz="2800" dirty="0">
                <a:solidFill>
                  <a:srgbClr val="002060"/>
                </a:solidFill>
              </a:rPr>
              <a:t> Exibe a caixa de diálogo </a:t>
            </a:r>
            <a:r>
              <a:rPr lang="pt-BR" sz="2800" b="1" dirty="0">
                <a:solidFill>
                  <a:srgbClr val="002060"/>
                </a:solidFill>
              </a:rPr>
              <a:t>Abrir Arquivo</a:t>
            </a:r>
            <a:r>
              <a:rPr lang="pt-BR" sz="2800" dirty="0">
                <a:solidFill>
                  <a:srgbClr val="002060"/>
                </a:solidFill>
              </a:rPr>
              <a:t> para abrir um arquivo existente</a:t>
            </a:r>
          </a:p>
          <a:p>
            <a:pPr marL="514350" indent="-514350">
              <a:buFont typeface="+mj-lt"/>
              <a:buAutoNum type="arabicParenR" startAt="47"/>
            </a:pPr>
            <a:endParaRPr lang="pt-BR" sz="2800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arenR" startAt="47"/>
            </a:pPr>
            <a:r>
              <a:rPr lang="pt-BR" sz="2800" b="1" dirty="0">
                <a:solidFill>
                  <a:srgbClr val="002060"/>
                </a:solidFill>
              </a:rPr>
              <a:t>CTRL + SHIFT + N – </a:t>
            </a:r>
            <a:r>
              <a:rPr lang="pt-BR" sz="2800" dirty="0">
                <a:solidFill>
                  <a:srgbClr val="002060"/>
                </a:solidFill>
              </a:rPr>
              <a:t>Exibe a caixa de diálogo </a:t>
            </a:r>
            <a:r>
              <a:rPr lang="pt-BR" sz="2800" b="1" dirty="0">
                <a:solidFill>
                  <a:srgbClr val="002060"/>
                </a:solidFill>
              </a:rPr>
              <a:t>Novo Projeto</a:t>
            </a:r>
          </a:p>
          <a:p>
            <a:pPr marL="514350" indent="-514350">
              <a:buFont typeface="+mj-lt"/>
              <a:buAutoNum type="arabicParenR" startAt="47"/>
            </a:pPr>
            <a:endParaRPr lang="pt-BR" sz="2800" b="1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arenR" startAt="47"/>
            </a:pPr>
            <a:r>
              <a:rPr lang="pt-BR" sz="2800" b="1" dirty="0">
                <a:solidFill>
                  <a:srgbClr val="002060"/>
                </a:solidFill>
              </a:rPr>
              <a:t>CTRL + S –</a:t>
            </a:r>
            <a:r>
              <a:rPr lang="pt-BR" sz="2800" dirty="0">
                <a:solidFill>
                  <a:srgbClr val="002060"/>
                </a:solidFill>
              </a:rPr>
              <a:t> Salva a query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81799" y="366677"/>
            <a:ext cx="8086476" cy="770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pt-BR" sz="4000" b="1" dirty="0">
                <a:solidFill>
                  <a:srgbClr val="002060"/>
                </a:solidFill>
              </a:rPr>
              <a:t>Atalhos Management Studio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294967295"/>
          </p:nvPr>
        </p:nvSpPr>
        <p:spPr>
          <a:xfrm>
            <a:off x="10476854" y="6602279"/>
            <a:ext cx="1715145" cy="255722"/>
          </a:xfrm>
          <a:prstGeom prst="rect">
            <a:avLst/>
          </a:prstGeom>
        </p:spPr>
        <p:txBody>
          <a:bodyPr/>
          <a:lstStyle/>
          <a:p>
            <a:fld id="{A76F54FF-76C4-4040-9315-59D5D23324F5}" type="slidenum">
              <a:rPr lang="pt-BR" smtClean="0"/>
              <a:pPr/>
              <a:t>24</a:t>
            </a:fld>
            <a:r>
              <a:rPr lang="pt-BR"/>
              <a:t> de 23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4363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795130" y="1300786"/>
            <a:ext cx="11267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arenR"/>
            </a:pPr>
            <a:endParaRPr lang="pt-BR" sz="2800" b="1" dirty="0">
              <a:solidFill>
                <a:srgbClr val="002060"/>
              </a:solidFill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pt-BR" sz="2800" b="1" dirty="0">
                <a:solidFill>
                  <a:srgbClr val="002060"/>
                </a:solidFill>
              </a:rPr>
              <a:t>Segue abaixo alguns links utilizados como referência:</a:t>
            </a:r>
          </a:p>
          <a:p>
            <a:pPr marL="514350" indent="-514350">
              <a:buFont typeface="Arial" pitchFamily="34" charset="0"/>
              <a:buChar char="•"/>
            </a:pPr>
            <a:endParaRPr lang="pt-BR" sz="2800" b="1" dirty="0">
              <a:solidFill>
                <a:srgbClr val="002060"/>
              </a:solidFill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pt-BR" sz="2400" b="1" dirty="0">
                <a:solidFill>
                  <a:srgbClr val="002060"/>
                </a:solidFill>
                <a:hlinkClick r:id="rId3"/>
              </a:rPr>
              <a:t>https://msdn.microsoft.com/pt-br/library/ms174205.aspx</a:t>
            </a:r>
            <a:endParaRPr lang="pt-BR" sz="2400" b="1" dirty="0">
              <a:solidFill>
                <a:srgbClr val="002060"/>
              </a:solidFill>
            </a:endParaRPr>
          </a:p>
          <a:p>
            <a:pPr marL="514350" indent="-514350">
              <a:buFont typeface="Arial" pitchFamily="34" charset="0"/>
              <a:buChar char="•"/>
            </a:pPr>
            <a:endParaRPr lang="pt-BR" sz="2400" b="1" dirty="0">
              <a:solidFill>
                <a:srgbClr val="002060"/>
              </a:solidFill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pt-BR" sz="2400" b="1" dirty="0">
                <a:solidFill>
                  <a:srgbClr val="002060"/>
                </a:solidFill>
                <a:hlinkClick r:id="rId4"/>
              </a:rPr>
              <a:t>http://www.tech-recipes.com/rx/47195/11-keyboard-shortcuts-every-sql-server-geek-should-know/</a:t>
            </a:r>
            <a:endParaRPr lang="pt-BR" sz="2400" b="1" dirty="0">
              <a:solidFill>
                <a:srgbClr val="002060"/>
              </a:solidFill>
            </a:endParaRPr>
          </a:p>
          <a:p>
            <a:pPr marL="514350" indent="-514350">
              <a:buFont typeface="Arial" pitchFamily="34" charset="0"/>
              <a:buChar char="•"/>
            </a:pPr>
            <a:endParaRPr lang="pt-BR" sz="2400" b="1" dirty="0">
              <a:solidFill>
                <a:srgbClr val="002060"/>
              </a:solidFill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pt-BR" sz="2400" b="1" dirty="0">
                <a:solidFill>
                  <a:srgbClr val="002060"/>
                </a:solidFill>
                <a:hlinkClick r:id="rId5"/>
              </a:rPr>
              <a:t>https://www.mssqltips.com/sqlservertip/2413/sql-server-management-studio-keyboard-shortcuts-part-1-of-2/</a:t>
            </a:r>
            <a:endParaRPr lang="pt-BR" sz="2400" b="1" dirty="0">
              <a:solidFill>
                <a:srgbClr val="002060"/>
              </a:solidFill>
            </a:endParaRPr>
          </a:p>
          <a:p>
            <a:pPr marL="514350" indent="-514350">
              <a:buFont typeface="Arial" pitchFamily="34" charset="0"/>
              <a:buChar char="•"/>
            </a:pPr>
            <a:endParaRPr lang="pt-BR" sz="2400" b="1" dirty="0">
              <a:solidFill>
                <a:srgbClr val="002060"/>
              </a:solidFill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pt-BR" sz="2400" b="1" dirty="0">
                <a:solidFill>
                  <a:srgbClr val="002060"/>
                </a:solidFill>
                <a:hlinkClick r:id="rId6"/>
              </a:rPr>
              <a:t>https://www.mssqltips.com/sqlservertip/2415/ssms-keyboard-shortcuts-part-2-of-2/</a:t>
            </a:r>
            <a:endParaRPr lang="pt-BR" sz="2400" b="1" dirty="0">
              <a:solidFill>
                <a:srgbClr val="002060"/>
              </a:solidFill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81799" y="366677"/>
            <a:ext cx="8086476" cy="770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pt-BR" sz="4000" b="1" dirty="0">
                <a:solidFill>
                  <a:srgbClr val="002060"/>
                </a:solidFill>
              </a:rPr>
              <a:t>Referências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294967295"/>
          </p:nvPr>
        </p:nvSpPr>
        <p:spPr>
          <a:xfrm>
            <a:off x="10476854" y="6602279"/>
            <a:ext cx="1715145" cy="255722"/>
          </a:xfrm>
          <a:prstGeom prst="rect">
            <a:avLst/>
          </a:prstGeom>
        </p:spPr>
        <p:txBody>
          <a:bodyPr/>
          <a:lstStyle/>
          <a:p>
            <a:fld id="{A76F54FF-76C4-4040-9315-59D5D23324F5}" type="slidenum">
              <a:rPr lang="pt-BR" smtClean="0"/>
              <a:pPr/>
              <a:t>25</a:t>
            </a:fld>
            <a:r>
              <a:rPr lang="pt-BR"/>
              <a:t> de 23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4363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795130" y="1300786"/>
            <a:ext cx="11267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arenR" startAt="2"/>
            </a:pPr>
            <a:r>
              <a:rPr lang="pt-BR" sz="2800" b="1" dirty="0">
                <a:solidFill>
                  <a:srgbClr val="002060"/>
                </a:solidFill>
              </a:rPr>
              <a:t>Selecionar Colunas: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2060"/>
                </a:solidFill>
              </a:rPr>
              <a:t>Clicar na </a:t>
            </a:r>
            <a:r>
              <a:rPr lang="pt-BR" sz="2800" b="1" dirty="0">
                <a:solidFill>
                  <a:srgbClr val="002060"/>
                </a:solidFill>
              </a:rPr>
              <a:t>posição inicial </a:t>
            </a:r>
            <a:r>
              <a:rPr lang="pt-BR" sz="2800" dirty="0">
                <a:solidFill>
                  <a:srgbClr val="002060"/>
                </a:solidFill>
              </a:rPr>
              <a:t>+ pressionar as teclas </a:t>
            </a:r>
            <a:r>
              <a:rPr lang="pt-BR" sz="2800" b="1" dirty="0">
                <a:solidFill>
                  <a:srgbClr val="002060"/>
                </a:solidFill>
              </a:rPr>
              <a:t>SHIFT e ALT </a:t>
            </a:r>
            <a:r>
              <a:rPr lang="pt-BR" sz="2800" dirty="0">
                <a:solidFill>
                  <a:srgbClr val="002060"/>
                </a:solidFill>
              </a:rPr>
              <a:t>+ clicar na </a:t>
            </a:r>
            <a:r>
              <a:rPr lang="pt-BR" sz="2800" b="1" dirty="0">
                <a:solidFill>
                  <a:srgbClr val="002060"/>
                </a:solidFill>
              </a:rPr>
              <a:t>posição final</a:t>
            </a:r>
          </a:p>
          <a:p>
            <a:pPr marL="514350" indent="-514350">
              <a:buFont typeface="+mj-lt"/>
              <a:buAutoNum type="arabicParenR" startAt="2"/>
            </a:pPr>
            <a:endParaRPr lang="pt-BR" sz="2800" dirty="0">
              <a:solidFill>
                <a:srgbClr val="002060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002060"/>
                </a:solidFill>
              </a:rPr>
              <a:t>OBS: </a:t>
            </a:r>
            <a:r>
              <a:rPr lang="pt-BR" sz="2800" dirty="0">
                <a:solidFill>
                  <a:srgbClr val="002060"/>
                </a:solidFill>
              </a:rPr>
              <a:t>Só é possível </a:t>
            </a:r>
            <a:r>
              <a:rPr lang="pt-BR" sz="2800" b="1" dirty="0">
                <a:solidFill>
                  <a:srgbClr val="002060"/>
                </a:solidFill>
              </a:rPr>
              <a:t>"inserir texto"</a:t>
            </a:r>
            <a:r>
              <a:rPr lang="pt-BR" sz="2800" dirty="0">
                <a:solidFill>
                  <a:srgbClr val="002060"/>
                </a:solidFill>
              </a:rPr>
              <a:t> com essa seleção a partir do </a:t>
            </a:r>
            <a:r>
              <a:rPr lang="pt-BR" sz="2800" b="1" dirty="0">
                <a:solidFill>
                  <a:srgbClr val="002060"/>
                </a:solidFill>
              </a:rPr>
              <a:t>SSMS 2012 </a:t>
            </a:r>
            <a:r>
              <a:rPr lang="pt-BR" sz="2800" dirty="0">
                <a:solidFill>
                  <a:srgbClr val="002060"/>
                </a:solidFill>
              </a:rPr>
              <a:t>e posteriores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81799" y="366677"/>
            <a:ext cx="8086476" cy="770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pt-BR" sz="4000" b="1" dirty="0">
                <a:solidFill>
                  <a:srgbClr val="002060"/>
                </a:solidFill>
              </a:rPr>
              <a:t>Atalhos Management Studio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8020" y="4409329"/>
            <a:ext cx="4850508" cy="212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4294967295"/>
          </p:nvPr>
        </p:nvSpPr>
        <p:spPr>
          <a:xfrm>
            <a:off x="10476854" y="6602279"/>
            <a:ext cx="1715145" cy="255722"/>
          </a:xfrm>
          <a:prstGeom prst="rect">
            <a:avLst/>
          </a:prstGeom>
        </p:spPr>
        <p:txBody>
          <a:bodyPr/>
          <a:lstStyle/>
          <a:p>
            <a:fld id="{A76F54FF-76C4-4040-9315-59D5D23324F5}" type="slidenum">
              <a:rPr lang="pt-BR" smtClean="0"/>
              <a:pPr/>
              <a:t>3</a:t>
            </a:fld>
            <a:r>
              <a:rPr lang="pt-BR"/>
              <a:t> de 23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4363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795130" y="1300786"/>
            <a:ext cx="11267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arenR" startAt="3"/>
            </a:pPr>
            <a:r>
              <a:rPr lang="pt-BR" sz="2800" b="1" dirty="0">
                <a:solidFill>
                  <a:srgbClr val="002060"/>
                </a:solidFill>
              </a:rPr>
              <a:t>CTRL + Barra de Espaço – </a:t>
            </a:r>
            <a:r>
              <a:rPr lang="pt-BR" sz="2800" dirty="0">
                <a:solidFill>
                  <a:srgbClr val="002060"/>
                </a:solidFill>
              </a:rPr>
              <a:t>Exibe o </a:t>
            </a:r>
            <a:r>
              <a:rPr lang="pt-BR" sz="2800" b="1" dirty="0">
                <a:solidFill>
                  <a:srgbClr val="002060"/>
                </a:solidFill>
              </a:rPr>
              <a:t>Intellisense</a:t>
            </a:r>
            <a:r>
              <a:rPr lang="pt-BR" sz="2800" dirty="0">
                <a:solidFill>
                  <a:srgbClr val="002060"/>
                </a:solidFill>
              </a:rPr>
              <a:t> com a lista de objetos do banco de dados</a:t>
            </a:r>
          </a:p>
          <a:p>
            <a:pPr marL="514350" indent="-514350">
              <a:buFont typeface="+mj-lt"/>
              <a:buAutoNum type="arabicParenR" startAt="3"/>
            </a:pPr>
            <a:endParaRPr lang="pt-BR" sz="2800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arenR" startAt="3"/>
            </a:pPr>
            <a:r>
              <a:rPr lang="pt-BR" sz="2800" b="1" dirty="0">
                <a:solidFill>
                  <a:srgbClr val="002060"/>
                </a:solidFill>
              </a:rPr>
              <a:t>CTRL + SHIFT + R – </a:t>
            </a:r>
            <a:r>
              <a:rPr lang="pt-BR" sz="2800" dirty="0">
                <a:solidFill>
                  <a:srgbClr val="002060"/>
                </a:solidFill>
              </a:rPr>
              <a:t>Atualização de </a:t>
            </a:r>
            <a:r>
              <a:rPr lang="pt-BR" sz="2800" b="1" dirty="0">
                <a:solidFill>
                  <a:srgbClr val="002060"/>
                </a:solidFill>
              </a:rPr>
              <a:t>cache</a:t>
            </a:r>
            <a:r>
              <a:rPr lang="pt-BR" sz="2800" dirty="0">
                <a:solidFill>
                  <a:srgbClr val="002060"/>
                </a:solidFill>
              </a:rPr>
              <a:t> do </a:t>
            </a:r>
            <a:r>
              <a:rPr lang="pt-BR" sz="2800" b="1" dirty="0" err="1">
                <a:solidFill>
                  <a:srgbClr val="002060"/>
                </a:solidFill>
              </a:rPr>
              <a:t>Intellisense</a:t>
            </a:r>
            <a:endParaRPr lang="pt-BR" sz="2800" b="1" dirty="0">
              <a:solidFill>
                <a:srgbClr val="002060"/>
              </a:solidFill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81799" y="366677"/>
            <a:ext cx="8086476" cy="770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pt-BR" sz="4000" b="1" dirty="0">
                <a:solidFill>
                  <a:srgbClr val="002060"/>
                </a:solidFill>
              </a:rPr>
              <a:t>Atalhos Management Studio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04909" y="3711273"/>
            <a:ext cx="5480351" cy="2377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4294967295"/>
          </p:nvPr>
        </p:nvSpPr>
        <p:spPr>
          <a:xfrm>
            <a:off x="10476854" y="6602279"/>
            <a:ext cx="1715145" cy="255722"/>
          </a:xfrm>
          <a:prstGeom prst="rect">
            <a:avLst/>
          </a:prstGeom>
        </p:spPr>
        <p:txBody>
          <a:bodyPr/>
          <a:lstStyle/>
          <a:p>
            <a:fld id="{A76F54FF-76C4-4040-9315-59D5D23324F5}" type="slidenum">
              <a:rPr lang="pt-BR" smtClean="0"/>
              <a:pPr/>
              <a:t>4</a:t>
            </a:fld>
            <a:r>
              <a:rPr lang="pt-BR"/>
              <a:t> de 23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721" y="3761988"/>
            <a:ext cx="4637155" cy="227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6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795130" y="1300786"/>
            <a:ext cx="1126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arenR" startAt="5"/>
            </a:pPr>
            <a:r>
              <a:rPr lang="pt-BR" sz="2800" b="1" dirty="0">
                <a:solidFill>
                  <a:srgbClr val="002060"/>
                </a:solidFill>
              </a:rPr>
              <a:t>Exibir a numeração das linhas </a:t>
            </a:r>
            <a:r>
              <a:rPr lang="pt-BR" sz="2800" dirty="0">
                <a:solidFill>
                  <a:srgbClr val="002060"/>
                </a:solidFill>
              </a:rPr>
              <a:t>– ”Tools  -&gt; Options -&gt; Text Editor -&gt; All Languages -&gt; Line numbers”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81799" y="366677"/>
            <a:ext cx="8086476" cy="770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pt-BR" sz="4000" b="1" dirty="0">
                <a:solidFill>
                  <a:srgbClr val="002060"/>
                </a:solidFill>
              </a:rPr>
              <a:t>Atalhos Management Studio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7775" y="2801973"/>
            <a:ext cx="6196013" cy="3589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34300" y="3148013"/>
            <a:ext cx="407670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4294967295"/>
          </p:nvPr>
        </p:nvSpPr>
        <p:spPr>
          <a:xfrm>
            <a:off x="10476854" y="6602279"/>
            <a:ext cx="1715145" cy="255722"/>
          </a:xfrm>
          <a:prstGeom prst="rect">
            <a:avLst/>
          </a:prstGeom>
        </p:spPr>
        <p:txBody>
          <a:bodyPr/>
          <a:lstStyle/>
          <a:p>
            <a:fld id="{A76F54FF-76C4-4040-9315-59D5D23324F5}" type="slidenum">
              <a:rPr lang="pt-BR" smtClean="0"/>
              <a:pPr/>
              <a:t>5</a:t>
            </a:fld>
            <a:r>
              <a:rPr lang="pt-BR"/>
              <a:t> de 23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4363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795130" y="1300786"/>
            <a:ext cx="112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arenR" startAt="6"/>
            </a:pPr>
            <a:r>
              <a:rPr lang="pt-BR" sz="2800" b="1" dirty="0">
                <a:solidFill>
                  <a:srgbClr val="002060"/>
                </a:solidFill>
              </a:rPr>
              <a:t>CTRL + G – </a:t>
            </a:r>
            <a:r>
              <a:rPr lang="pt-BR" sz="2800" dirty="0">
                <a:solidFill>
                  <a:srgbClr val="002060"/>
                </a:solidFill>
              </a:rPr>
              <a:t>Vai para a linha informada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81799" y="366677"/>
            <a:ext cx="8086476" cy="770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pt-BR" sz="4000" b="1" dirty="0">
                <a:solidFill>
                  <a:srgbClr val="002060"/>
                </a:solidFill>
              </a:rPr>
              <a:t>Atalhos Management Studio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294967295"/>
          </p:nvPr>
        </p:nvSpPr>
        <p:spPr>
          <a:xfrm>
            <a:off x="10476854" y="6602279"/>
            <a:ext cx="1715145" cy="255722"/>
          </a:xfrm>
          <a:prstGeom prst="rect">
            <a:avLst/>
          </a:prstGeom>
        </p:spPr>
        <p:txBody>
          <a:bodyPr/>
          <a:lstStyle/>
          <a:p>
            <a:fld id="{A76F54FF-76C4-4040-9315-59D5D23324F5}" type="slidenum">
              <a:rPr lang="pt-BR" smtClean="0"/>
              <a:pPr/>
              <a:t>6</a:t>
            </a:fld>
            <a:r>
              <a:rPr lang="pt-BR"/>
              <a:t> de 23</a:t>
            </a:r>
            <a:endParaRPr lang="pt-BR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3586" y="2472941"/>
            <a:ext cx="10906238" cy="3039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853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795130" y="1310411"/>
            <a:ext cx="1126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arenR" startAt="7"/>
            </a:pPr>
            <a:r>
              <a:rPr lang="pt-BR" sz="2800" b="1" dirty="0">
                <a:solidFill>
                  <a:srgbClr val="002060"/>
                </a:solidFill>
              </a:rPr>
              <a:t>CTRL + F –</a:t>
            </a:r>
            <a:r>
              <a:rPr lang="pt-BR" sz="2800" dirty="0">
                <a:solidFill>
                  <a:srgbClr val="002060"/>
                </a:solidFill>
              </a:rPr>
              <a:t> Exibe a janela de </a:t>
            </a:r>
            <a:r>
              <a:rPr lang="pt-BR" sz="2800" b="1" dirty="0">
                <a:solidFill>
                  <a:srgbClr val="002060"/>
                </a:solidFill>
              </a:rPr>
              <a:t>Pesquisa</a:t>
            </a:r>
          </a:p>
          <a:p>
            <a:pPr marL="514350" indent="-514350">
              <a:buFont typeface="+mj-lt"/>
              <a:buAutoNum type="arabicParenR" startAt="7"/>
            </a:pPr>
            <a:r>
              <a:rPr lang="pt-BR" sz="2800" b="1" dirty="0">
                <a:solidFill>
                  <a:srgbClr val="002060"/>
                </a:solidFill>
              </a:rPr>
              <a:t>CTRL + H – </a:t>
            </a:r>
            <a:r>
              <a:rPr lang="pt-BR" sz="2800" dirty="0">
                <a:solidFill>
                  <a:srgbClr val="002060"/>
                </a:solidFill>
              </a:rPr>
              <a:t>Exibe a janela de </a:t>
            </a:r>
            <a:r>
              <a:rPr lang="pt-BR" sz="2800" b="1" dirty="0">
                <a:solidFill>
                  <a:srgbClr val="002060"/>
                </a:solidFill>
              </a:rPr>
              <a:t>Substituição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81799" y="366677"/>
            <a:ext cx="8086476" cy="770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pt-BR" sz="4000" b="1" dirty="0">
                <a:solidFill>
                  <a:srgbClr val="002060"/>
                </a:solidFill>
              </a:rPr>
              <a:t>Atalhos Management Studio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294967295"/>
          </p:nvPr>
        </p:nvSpPr>
        <p:spPr>
          <a:xfrm>
            <a:off x="10476854" y="6602279"/>
            <a:ext cx="1715145" cy="255722"/>
          </a:xfrm>
          <a:prstGeom prst="rect">
            <a:avLst/>
          </a:prstGeom>
        </p:spPr>
        <p:txBody>
          <a:bodyPr/>
          <a:lstStyle/>
          <a:p>
            <a:fld id="{A76F54FF-76C4-4040-9315-59D5D23324F5}" type="slidenum">
              <a:rPr lang="pt-BR" smtClean="0"/>
              <a:pPr/>
              <a:t>7</a:t>
            </a:fld>
            <a:r>
              <a:rPr lang="pt-BR"/>
              <a:t> de 23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57" y="2598821"/>
            <a:ext cx="5795224" cy="321486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3540" y="2598821"/>
            <a:ext cx="4776974" cy="321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21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795130" y="1310411"/>
            <a:ext cx="1126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arenR" startAt="9"/>
            </a:pPr>
            <a:r>
              <a:rPr lang="pt-BR" sz="2800" b="1" dirty="0">
                <a:solidFill>
                  <a:srgbClr val="002060"/>
                </a:solidFill>
              </a:rPr>
              <a:t>CTRL + F4 –</a:t>
            </a:r>
            <a:r>
              <a:rPr lang="pt-BR" sz="2800" dirty="0">
                <a:solidFill>
                  <a:srgbClr val="002060"/>
                </a:solidFill>
              </a:rPr>
              <a:t> Fecha a janela da query atual</a:t>
            </a:r>
            <a:endParaRPr lang="pt-BR" sz="2800" b="1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arenR" startAt="9"/>
            </a:pPr>
            <a:r>
              <a:rPr lang="pt-BR" sz="2800" b="1" dirty="0">
                <a:solidFill>
                  <a:srgbClr val="002060"/>
                </a:solidFill>
              </a:rPr>
              <a:t>CTRL + TAB – </a:t>
            </a:r>
            <a:r>
              <a:rPr lang="pt-BR" sz="2800" dirty="0">
                <a:solidFill>
                  <a:srgbClr val="002060"/>
                </a:solidFill>
              </a:rPr>
              <a:t>Alterna entre as janelas das consultas e painéis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81799" y="366677"/>
            <a:ext cx="8086476" cy="770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pt-BR" sz="4000" b="1" dirty="0">
                <a:solidFill>
                  <a:srgbClr val="002060"/>
                </a:solidFill>
              </a:rPr>
              <a:t>Atalhos Management Studio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294967295"/>
          </p:nvPr>
        </p:nvSpPr>
        <p:spPr>
          <a:xfrm>
            <a:off x="10476854" y="6602279"/>
            <a:ext cx="1715145" cy="255722"/>
          </a:xfrm>
          <a:prstGeom prst="rect">
            <a:avLst/>
          </a:prstGeom>
        </p:spPr>
        <p:txBody>
          <a:bodyPr/>
          <a:lstStyle/>
          <a:p>
            <a:fld id="{A76F54FF-76C4-4040-9315-59D5D23324F5}" type="slidenum">
              <a:rPr lang="pt-BR" smtClean="0"/>
              <a:pPr/>
              <a:t>8</a:t>
            </a:fld>
            <a:r>
              <a:rPr lang="pt-BR"/>
              <a:t> de 23</a:t>
            </a:r>
            <a:endParaRPr lang="pt-BR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7229" y="2529345"/>
            <a:ext cx="5387782" cy="3377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06704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795130" y="1300786"/>
            <a:ext cx="11267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arenR" startAt="11"/>
            </a:pPr>
            <a:r>
              <a:rPr lang="pt-BR" sz="2800" b="1" dirty="0">
                <a:solidFill>
                  <a:srgbClr val="002060"/>
                </a:solidFill>
              </a:rPr>
              <a:t>CTRL + K, CTRL + K – </a:t>
            </a:r>
            <a:r>
              <a:rPr lang="pt-BR" sz="2800" dirty="0">
                <a:solidFill>
                  <a:srgbClr val="002060"/>
                </a:solidFill>
              </a:rPr>
              <a:t>Inserir um </a:t>
            </a:r>
            <a:r>
              <a:rPr lang="pt-BR" sz="2800" b="1" dirty="0">
                <a:solidFill>
                  <a:srgbClr val="002060"/>
                </a:solidFill>
              </a:rPr>
              <a:t>marcador de código</a:t>
            </a:r>
          </a:p>
          <a:p>
            <a:pPr marL="514350" indent="-514350">
              <a:buFont typeface="+mj-lt"/>
              <a:buAutoNum type="arabicParenR" startAt="11"/>
            </a:pPr>
            <a:r>
              <a:rPr lang="pt-BR" sz="2800" b="1" dirty="0">
                <a:solidFill>
                  <a:srgbClr val="002060"/>
                </a:solidFill>
              </a:rPr>
              <a:t>CTRL + K, CTRL + P – </a:t>
            </a:r>
            <a:r>
              <a:rPr lang="pt-BR" sz="2800" dirty="0">
                <a:solidFill>
                  <a:srgbClr val="002060"/>
                </a:solidFill>
              </a:rPr>
              <a:t>Ir para o próximo marcador de código</a:t>
            </a:r>
          </a:p>
          <a:p>
            <a:pPr marL="514350" indent="-514350">
              <a:buFont typeface="+mj-lt"/>
              <a:buAutoNum type="arabicParenR" startAt="11"/>
            </a:pPr>
            <a:r>
              <a:rPr lang="pt-BR" sz="2800" b="1" dirty="0">
                <a:solidFill>
                  <a:srgbClr val="002060"/>
                </a:solidFill>
              </a:rPr>
              <a:t>CTRL + K, CTRL + L – </a:t>
            </a:r>
            <a:r>
              <a:rPr lang="pt-BR" sz="2800" dirty="0">
                <a:solidFill>
                  <a:srgbClr val="002060"/>
                </a:solidFill>
              </a:rPr>
              <a:t>Limpar todos os marcadores de código</a:t>
            </a:r>
          </a:p>
          <a:p>
            <a:pPr marL="514350" indent="-514350">
              <a:buFont typeface="+mj-lt"/>
              <a:buAutoNum type="arabicParenR" startAt="11"/>
            </a:pPr>
            <a:r>
              <a:rPr lang="pt-BR" sz="2800" b="1" dirty="0">
                <a:solidFill>
                  <a:srgbClr val="002060"/>
                </a:solidFill>
              </a:rPr>
              <a:t>CTRL + K, CTRL + W – </a:t>
            </a:r>
            <a:r>
              <a:rPr lang="pt-BR" sz="2800" dirty="0">
                <a:solidFill>
                  <a:srgbClr val="002060"/>
                </a:solidFill>
              </a:rPr>
              <a:t>Exibe o painel com todos os marcadores de código (você também pode renomear o marcador para facilitar)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81799" y="366677"/>
            <a:ext cx="8086476" cy="770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pt-BR" sz="4000" b="1" dirty="0">
                <a:solidFill>
                  <a:srgbClr val="002060"/>
                </a:solidFill>
              </a:rPr>
              <a:t>Atalhos Management Studio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4599" y="3950700"/>
            <a:ext cx="4303455" cy="224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95574" y="4191792"/>
            <a:ext cx="5688554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4294967295"/>
          </p:nvPr>
        </p:nvSpPr>
        <p:spPr>
          <a:xfrm>
            <a:off x="10476854" y="6602279"/>
            <a:ext cx="1715145" cy="255722"/>
          </a:xfrm>
          <a:prstGeom prst="rect">
            <a:avLst/>
          </a:prstGeom>
        </p:spPr>
        <p:txBody>
          <a:bodyPr/>
          <a:lstStyle/>
          <a:p>
            <a:fld id="{A76F54FF-76C4-4040-9315-59D5D23324F5}" type="slidenum">
              <a:rPr lang="pt-BR" smtClean="0"/>
              <a:pPr/>
              <a:t>9</a:t>
            </a:fld>
            <a:r>
              <a:rPr lang="pt-BR"/>
              <a:t> de 23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43630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4579</TotalTime>
  <Words>937</Words>
  <Application>Microsoft Office PowerPoint</Application>
  <PresentationFormat>Widescreen</PresentationFormat>
  <Paragraphs>185</Paragraphs>
  <Slides>25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Tema do Office</vt:lpstr>
      <vt:lpstr>1_Tema do Office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</dc:creator>
  <cp:lastModifiedBy>Fabrício Lima</cp:lastModifiedBy>
  <cp:revision>333</cp:revision>
  <dcterms:created xsi:type="dcterms:W3CDTF">2016-04-04T15:53:45Z</dcterms:created>
  <dcterms:modified xsi:type="dcterms:W3CDTF">2018-06-23T22:29:57Z</dcterms:modified>
</cp:coreProperties>
</file>