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 </a:t>
            </a:r>
            <a:r>
              <a:rPr lang="pt-BR" sz="6200"/>
              <a:t>MULTKEY</a:t>
            </a:r>
            <a:endParaRPr sz="6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83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923"/>
              <a:buNone/>
            </a:pPr>
            <a:r>
              <a:rPr lang="pt-BR" sz="11200"/>
              <a:t>MÚLTIPLAS CHAVES PARA O SEU SUCESSO</a:t>
            </a:r>
            <a:endParaRPr sz="1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07692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07692"/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422600" y="4081250"/>
            <a:ext cx="740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Eduardo Henrique, Emanuel Ladislau, João Vitor Mercês, Maxuel Paixão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90700" y="4454725"/>
            <a:ext cx="554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Orientador: Prof. Daniel de Oliveira Capanema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6300" y="911550"/>
            <a:ext cx="91566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 </a:t>
            </a:r>
            <a:endParaRPr sz="3600"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41225" y="121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Projeto de Software - Diagrama Atividade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8850" y="900000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950" y="1084500"/>
            <a:ext cx="3822350" cy="39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900" y="1084500"/>
            <a:ext cx="4377624" cy="39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 </a:t>
            </a:r>
            <a:endParaRPr sz="3600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41225" y="121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Projeto de Software - Diagrama de classe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8850" y="900000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450" y="1211525"/>
            <a:ext cx="4430175" cy="376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 </a:t>
            </a:r>
            <a:endParaRPr sz="36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41225" y="121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Projeto de Banco de Dados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8850" y="900000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487" y="1119125"/>
            <a:ext cx="6089024" cy="389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 </a:t>
            </a:r>
            <a:endParaRPr sz="3600"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Análises e resultados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Estabilidade das linguagens JavaScript e HTML.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Erros comuns com utilização da linguagem PHP.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Mostra potencial para prosseguir.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Busca a comunicação entre as pessoas.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Principais projeções futuras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Apresentação ao público.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Introdução ao ganho de “Multcoins” e ao “Ranking”.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Gift Shop e customização do perfil.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17700" y="905925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5475" y="1390775"/>
            <a:ext cx="3300050" cy="33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 </a:t>
            </a:r>
            <a:endParaRPr sz="3600"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64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Fluência e contato com a língua inglesa.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Destaque dos demais.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Escassez de opções gera diminuição de falantes.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Comunicação com o mínimo de empecilhos.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Diversão e Acolhimento.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8850" y="911825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000" y="911825"/>
            <a:ext cx="3764625" cy="37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 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b="1" lang="pt-BR">
                <a:solidFill>
                  <a:schemeClr val="dk1"/>
                </a:solidFill>
              </a:rPr>
              <a:t>English Ahead.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b="1" lang="pt-BR">
                <a:solidFill>
                  <a:schemeClr val="dk1"/>
                </a:solidFill>
              </a:rPr>
              <a:t>3 motivos para fazer aulas de conversação.</a:t>
            </a:r>
            <a:r>
              <a:rPr lang="pt-BR">
                <a:solidFill>
                  <a:schemeClr val="dk1"/>
                </a:solidFill>
              </a:rPr>
              <a:t> English Ahead, 2021. Disponível em: https://englishahead.com.br/como-as-aulas-de-conversacao-podemmelhorar-o-seu-ingles/. Acesso em: 1 de Novembro de 2021.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b="1" lang="pt-BR">
                <a:solidFill>
                  <a:schemeClr val="dk1"/>
                </a:solidFill>
              </a:rPr>
              <a:t>Learnlight. 5 Reasons Why Conversation Is Key to Learn a Language.</a:t>
            </a:r>
            <a:r>
              <a:rPr lang="pt-BR">
                <a:solidFill>
                  <a:schemeClr val="dk1"/>
                </a:solidFill>
              </a:rPr>
              <a:t> Learnlight, 2019. Disponível em: 5 Reasons Why Conversation Practice Is Key to Learning a Language - Learnlight Insights. Acesso em: 1 de Novembro de 2021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b="1" lang="pt-BR">
                <a:solidFill>
                  <a:schemeClr val="dk1"/>
                </a:solidFill>
              </a:rPr>
              <a:t>Berlitz. As 10 línguas mais faladas no mundo. </a:t>
            </a:r>
            <a:r>
              <a:rPr lang="pt-BR">
                <a:solidFill>
                  <a:schemeClr val="dk1"/>
                </a:solidFill>
              </a:rPr>
              <a:t>Berlitz, 2020. Disponível em: https://www.berlitz.com/pt-br/blog/as-10-linguas-mais-faladas-no-mundo. Acesso em: 1 de Novembro de 2021.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b="1" lang="pt-BR">
                <a:solidFill>
                  <a:schemeClr val="dk1"/>
                </a:solidFill>
              </a:rPr>
              <a:t>Nova Escola. Mickail Backtin, o filósofo do diálogo.</a:t>
            </a:r>
            <a:r>
              <a:rPr lang="pt-BR">
                <a:solidFill>
                  <a:schemeClr val="dk1"/>
                </a:solidFill>
              </a:rPr>
              <a:t> Ao analisar o discurso na arte e na vida, o russo revolucionou a teoria linguística no século 20. Nova Escola, 2009. Disponível em: https://novaescola.org.br/conteudo/1621/mikhail-bakhtin-o-filosofo-dodialogo. Acesso em: 1 de Novembro de 2021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Referências Bibliográficas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8850" y="900000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 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/>
          </a:p>
        </p:txBody>
      </p:sp>
      <p:sp>
        <p:nvSpPr>
          <p:cNvPr id="190" name="Google Shape;190;p28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8850" y="900000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770975" y="1213975"/>
            <a:ext cx="775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Obrigado pela atenção!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1164600" y="2221675"/>
            <a:ext cx="681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Alguma pergunta?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33150" y="14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20"/>
              <a:t>Súmario</a:t>
            </a:r>
            <a:endParaRPr sz="362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3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5338"/>
              <a:buNone/>
            </a:pPr>
            <a:r>
              <a:rPr b="1" lang="pt-BR" sz="2800">
                <a:solidFill>
                  <a:schemeClr val="dk1"/>
                </a:solidFill>
              </a:rPr>
              <a:t>Introdução</a:t>
            </a:r>
            <a:r>
              <a:rPr lang="pt-BR" sz="2800">
                <a:solidFill>
                  <a:schemeClr val="dk1"/>
                </a:solidFill>
              </a:rPr>
              <a:t> </a:t>
            </a:r>
            <a:r>
              <a:rPr lang="pt-BR" sz="2254">
                <a:solidFill>
                  <a:srgbClr val="666666"/>
                </a:solidFill>
              </a:rPr>
              <a:t>- Justificativa - Problemática - Objetivos</a:t>
            </a:r>
            <a:endParaRPr sz="2254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5338"/>
              <a:buNone/>
            </a:pPr>
            <a:r>
              <a:rPr b="1" lang="pt-BR" sz="2800">
                <a:solidFill>
                  <a:schemeClr val="dk1"/>
                </a:solidFill>
              </a:rPr>
              <a:t>Revisão Teórico </a:t>
            </a:r>
            <a:r>
              <a:rPr lang="pt-BR" sz="2254">
                <a:solidFill>
                  <a:srgbClr val="666666"/>
                </a:solidFill>
              </a:rPr>
              <a:t>- Comunicação em inglês e as dificuldades em torno dela - Aplicativos que promovem a comunicação em inglês</a:t>
            </a:r>
            <a:endParaRPr sz="2254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5338"/>
              <a:buNone/>
            </a:pPr>
            <a:r>
              <a:rPr b="1" lang="pt-BR" sz="2800">
                <a:solidFill>
                  <a:schemeClr val="dk1"/>
                </a:solidFill>
              </a:rPr>
              <a:t>Metodologia</a:t>
            </a:r>
            <a:r>
              <a:rPr lang="pt-BR" sz="2800">
                <a:solidFill>
                  <a:schemeClr val="dk1"/>
                </a:solidFill>
              </a:rPr>
              <a:t> -</a:t>
            </a:r>
            <a:r>
              <a:rPr lang="pt-BR" sz="2310">
                <a:solidFill>
                  <a:schemeClr val="dk1"/>
                </a:solidFill>
              </a:rPr>
              <a:t> </a:t>
            </a:r>
            <a:r>
              <a:rPr lang="pt-BR" sz="2310"/>
              <a:t>Tipo de Pesquisa - Linguagens - Etapas de Desenvolvimento - Ferramentas</a:t>
            </a:r>
            <a:endParaRPr sz="231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5338"/>
              <a:buNone/>
            </a:pPr>
            <a:r>
              <a:rPr b="1" lang="pt-BR" sz="2800">
                <a:solidFill>
                  <a:schemeClr val="dk1"/>
                </a:solidFill>
              </a:rPr>
              <a:t>Mini-mundo e levantamento de requisitos</a:t>
            </a:r>
            <a:r>
              <a:rPr lang="pt-BR" sz="2800">
                <a:solidFill>
                  <a:schemeClr val="dk1"/>
                </a:solidFill>
              </a:rPr>
              <a:t> </a:t>
            </a:r>
            <a:r>
              <a:rPr lang="pt-BR" sz="2254">
                <a:solidFill>
                  <a:srgbClr val="666666"/>
                </a:solidFill>
              </a:rPr>
              <a:t>- Mini-mundo - Requisitos - Regras de Negócio</a:t>
            </a:r>
            <a:endParaRPr sz="2254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5338"/>
              <a:buNone/>
            </a:pPr>
            <a:r>
              <a:rPr b="1" lang="pt-BR" sz="2800">
                <a:solidFill>
                  <a:schemeClr val="dk1"/>
                </a:solidFill>
              </a:rPr>
              <a:t>Projeto de software</a:t>
            </a:r>
            <a:r>
              <a:rPr lang="pt-BR" sz="2800">
                <a:solidFill>
                  <a:schemeClr val="dk1"/>
                </a:solidFill>
              </a:rPr>
              <a:t> </a:t>
            </a:r>
            <a:r>
              <a:rPr lang="pt-BR" sz="2254">
                <a:solidFill>
                  <a:srgbClr val="666666"/>
                </a:solidFill>
              </a:rPr>
              <a:t>- Diagrama UML - Diagrama de Atividade - Diagrama de Classe</a:t>
            </a:r>
            <a:endParaRPr sz="2254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</a:rPr>
              <a:t>Projeto de Banco de Dados</a:t>
            </a:r>
            <a:r>
              <a:rPr lang="pt-BR" sz="2800">
                <a:solidFill>
                  <a:schemeClr val="dk1"/>
                </a:solidFill>
              </a:rPr>
              <a:t> </a:t>
            </a:r>
            <a:r>
              <a:rPr lang="pt-BR" sz="2310"/>
              <a:t>- Diagrama MySQL Workbench</a:t>
            </a:r>
            <a:endParaRPr sz="231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5338"/>
              <a:buNone/>
            </a:pPr>
            <a:r>
              <a:rPr b="1" lang="pt-BR" sz="2800">
                <a:solidFill>
                  <a:schemeClr val="dk1"/>
                </a:solidFill>
              </a:rPr>
              <a:t>Resultados</a:t>
            </a:r>
            <a:r>
              <a:rPr lang="pt-BR" sz="2800">
                <a:solidFill>
                  <a:schemeClr val="dk1"/>
                </a:solidFill>
              </a:rPr>
              <a:t> </a:t>
            </a:r>
            <a:r>
              <a:rPr lang="pt-BR" sz="2310">
                <a:solidFill>
                  <a:srgbClr val="666666"/>
                </a:solidFill>
              </a:rPr>
              <a:t>- Análises e resultados </a:t>
            </a:r>
            <a:r>
              <a:rPr lang="pt-BR" sz="2800">
                <a:solidFill>
                  <a:srgbClr val="666666"/>
                </a:solidFill>
              </a:rPr>
              <a:t>- </a:t>
            </a:r>
            <a:r>
              <a:rPr lang="pt-BR" sz="2300">
                <a:solidFill>
                  <a:srgbClr val="666666"/>
                </a:solidFill>
              </a:rPr>
              <a:t>Principais projeções futuras</a:t>
            </a:r>
            <a:endParaRPr sz="2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5338"/>
              <a:buNone/>
            </a:pPr>
            <a:r>
              <a:rPr b="1" lang="pt-BR" sz="2800">
                <a:solidFill>
                  <a:schemeClr val="dk1"/>
                </a:solidFill>
              </a:rPr>
              <a:t>Conclusão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35338"/>
              <a:buNone/>
            </a:pPr>
            <a:r>
              <a:rPr b="1" lang="pt-BR" sz="2800">
                <a:solidFill>
                  <a:schemeClr val="dk1"/>
                </a:solidFill>
              </a:rPr>
              <a:t>Referências Bibliográficas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67575" y="380975"/>
            <a:ext cx="34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-6300" y="911563"/>
            <a:ext cx="91566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Problemática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Saber outro idioma é essencial, principalmente para empresas.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Menos de 11% dos jovens e menos de 7% dos adultos são fluentes.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Viagens internacionais, intercâmbios, e lazer tornam-se melhor.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Justificativa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Prática e conversação são imprescindíveis.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Obstáculos para esse treino são frequentes.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Criação de uma plataforma que visa a comunicação sem esses obstáculos.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850" y="905925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Objetivos Gerais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Dinamicidade, eficiência e simplicidade.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Incentivo e oferecimento da comunicação em língua inglesa.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Objetivos Específicos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Interação entre os falantes da língua.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Proporcionar uma forma gratuita de praticar o idioma.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Popularização da língua.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Socialização.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8850" y="905925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000" y="1780700"/>
            <a:ext cx="2969225" cy="29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20"/>
              <a:t> </a:t>
            </a:r>
            <a:endParaRPr sz="362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Comunicação em Inglês e as Dificuldades em torno dela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Mais de 1.2 Bi de falantes(Berlitz).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Exigências empresariais.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Tempo e custo.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Aplicativos que promovem a comunicação em inglês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Cambly(Pago)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Tandem Exchange(Gratuito)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Referencial Teórico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8850" y="905925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6850" y="994950"/>
            <a:ext cx="4063025" cy="40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 </a:t>
            </a:r>
            <a:endParaRPr sz="36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>
                <a:solidFill>
                  <a:schemeClr val="dk1"/>
                </a:solidFill>
              </a:rPr>
              <a:t>Tipo de Pesquisa: Qualitativo, aplicado e exploratório.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>
                <a:solidFill>
                  <a:schemeClr val="dk1"/>
                </a:solidFill>
              </a:rPr>
              <a:t>Organização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>
                <a:solidFill>
                  <a:schemeClr val="dk1"/>
                </a:solidFill>
              </a:rPr>
              <a:t>Linguagens: PHP, JavaScript, HTML.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>
                <a:solidFill>
                  <a:schemeClr val="dk1"/>
                </a:solidFill>
              </a:rPr>
              <a:t>Etapas de Desenvolvimento e Aplicação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>
                <a:solidFill>
                  <a:schemeClr val="dk1"/>
                </a:solidFill>
              </a:rPr>
              <a:t>Levantamento de Requisitos.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>
                <a:solidFill>
                  <a:schemeClr val="dk1"/>
                </a:solidFill>
              </a:rPr>
              <a:t>Desenvolvimento do site.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>
                <a:solidFill>
                  <a:schemeClr val="dk1"/>
                </a:solidFill>
              </a:rPr>
              <a:t>Execução dos testes previstos.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>
                <a:solidFill>
                  <a:schemeClr val="dk1"/>
                </a:solidFill>
              </a:rPr>
              <a:t>Procurar fontes de marketing em mídias sociais.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>
                <a:solidFill>
                  <a:schemeClr val="dk1"/>
                </a:solidFill>
              </a:rPr>
              <a:t>Marcar uma reunião para marcar a abertura do site ao público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>
                <a:solidFill>
                  <a:schemeClr val="dk1"/>
                </a:solidFill>
              </a:rPr>
              <a:t>Abrir o site ao público.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>
                <a:solidFill>
                  <a:schemeClr val="dk1"/>
                </a:solidFill>
              </a:rPr>
              <a:t>Ferramentas utilizadas: Sublime Text, Visual Studio, XAMPP, MySQL, Astah UML, Workbench.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8850" y="900000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44361">
            <a:off x="5634626" y="791399"/>
            <a:ext cx="3233298" cy="3233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 </a:t>
            </a:r>
            <a:endParaRPr sz="36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41225" y="1211525"/>
            <a:ext cx="8520600" cy="3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pt-BR">
                <a:solidFill>
                  <a:schemeClr val="dk1"/>
                </a:solidFill>
              </a:rPr>
              <a:t>Mini-mundo</a:t>
            </a:r>
            <a:endParaRPr>
              <a:solidFill>
                <a:schemeClr val="dk1"/>
              </a:solidFill>
            </a:endParaRPr>
          </a:p>
          <a:p>
            <a:pPr indent="-30860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>
                <a:solidFill>
                  <a:schemeClr val="dk1"/>
                </a:solidFill>
              </a:rPr>
              <a:t>Sistema de Login e Tela para acesso ao link das salas.</a:t>
            </a:r>
            <a:endParaRPr>
              <a:solidFill>
                <a:schemeClr val="dk1"/>
              </a:solidFill>
            </a:endParaRPr>
          </a:p>
          <a:p>
            <a:pPr indent="-3086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>
                <a:solidFill>
                  <a:schemeClr val="dk1"/>
                </a:solidFill>
              </a:rPr>
              <a:t>Alteração de perfil e adicionar amigos.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pt-BR">
                <a:solidFill>
                  <a:schemeClr val="dk1"/>
                </a:solidFill>
              </a:rPr>
              <a:t>Requisitos</a:t>
            </a:r>
            <a:endParaRPr>
              <a:solidFill>
                <a:schemeClr val="dk1"/>
              </a:solidFill>
            </a:endParaRPr>
          </a:p>
          <a:p>
            <a:pPr indent="-30860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>
                <a:solidFill>
                  <a:schemeClr val="dk1"/>
                </a:solidFill>
              </a:rPr>
              <a:t>Login e registro, edição de perfil, tela de salas, adicionar amigos, criação de salas, entrada na reunião contabilizada por entrada pelo site, avaliação.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pt-BR">
                <a:solidFill>
                  <a:schemeClr val="dk1"/>
                </a:solidFill>
              </a:rPr>
              <a:t>Não funcionais: Presença de Banco de dados e hospedagem em Servidor Web.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pt-BR">
                <a:solidFill>
                  <a:schemeClr val="dk1"/>
                </a:solidFill>
              </a:rPr>
              <a:t>Inversos: Não suporta conexão Offline e dispositivos mobile.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pt-BR">
                <a:solidFill>
                  <a:schemeClr val="dk1"/>
                </a:solidFill>
              </a:rPr>
              <a:t>Regras de Negócio: Logo MultKey e Informações do usuário.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Mini-</a:t>
            </a:r>
            <a:r>
              <a:rPr lang="pt-BR" sz="3600">
                <a:solidFill>
                  <a:srgbClr val="BEA9C1"/>
                </a:solidFill>
              </a:rPr>
              <a:t>m</a:t>
            </a: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undo e Requisitos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8850" y="900000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5475" y="710375"/>
            <a:ext cx="2234500" cy="22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 </a:t>
            </a:r>
            <a:endParaRPr sz="36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41225" y="121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Projeto de Software - Diagrama UML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8850" y="900000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197" y="1211525"/>
            <a:ext cx="4812650" cy="36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 </a:t>
            </a:r>
            <a:endParaRPr sz="360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41225" y="121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0" y="0"/>
            <a:ext cx="9144000" cy="8652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BEA9C1"/>
                </a:solidFill>
                <a:latin typeface="Arial"/>
                <a:ea typeface="Arial"/>
                <a:cs typeface="Arial"/>
                <a:sym typeface="Arial"/>
              </a:rPr>
              <a:t>Projeto de Software - Diagrama Atividade</a:t>
            </a:r>
            <a:endParaRPr b="0" i="0" sz="3600" u="none" cap="none" strike="noStrike">
              <a:solidFill>
                <a:srgbClr val="BEA9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8850" y="900000"/>
            <a:ext cx="9126300" cy="48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871" y="1182000"/>
            <a:ext cx="4611324" cy="35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