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1" r:id="rId8"/>
    <p:sldId id="259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rff.uc3m.es/bitstream/handle/10016/10848/PFC%20Luis%20Parra%20Avellaneda.pdf?sequence=1" TargetMode="External"/><Relationship Id="rId2" Type="http://schemas.openxmlformats.org/officeDocument/2006/relationships/hyperlink" Target="http://www.gaisler.com/index.php/products/processors/leon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uma.ulpgc.es/~nunez/clases-micros-para-com/mpc0809-trabajos/mpc0809EduardoAguiaruProcesadoresESA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Procesador leon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Emanuel maya Paternina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35" y="1048871"/>
            <a:ext cx="7869053" cy="23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WEBGRAFÍA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http://ieeexplore.ieee.org.ezproxy.utp.edu.co/document/7909121</a:t>
            </a:r>
            <a:r>
              <a:rPr lang="es-CO" dirty="0" smtClean="0">
                <a:hlinkClick r:id="rId2"/>
              </a:rPr>
              <a:t>/</a:t>
            </a:r>
          </a:p>
          <a:p>
            <a:r>
              <a:rPr lang="es-CO" u="sng" dirty="0"/>
              <a:t>http://www.esa.int/SPECIALS/About_ESA/SEMW16ARR1F_0.html.</a:t>
            </a:r>
            <a:endParaRPr lang="es-CO" u="sng" dirty="0" smtClean="0">
              <a:hlinkClick r:id="rId2"/>
            </a:endParaRPr>
          </a:p>
          <a:p>
            <a:r>
              <a:rPr lang="es-CO" dirty="0" smtClean="0">
                <a:hlinkClick r:id="rId2"/>
              </a:rPr>
              <a:t>http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www.gaisler.com/index.php/products/processors/leon3</a:t>
            </a:r>
            <a:endParaRPr lang="es-CO" dirty="0" smtClean="0"/>
          </a:p>
          <a:p>
            <a:r>
              <a:rPr lang="es-CO" dirty="0" smtClean="0"/>
              <a:t>Trabajo académico, </a:t>
            </a:r>
            <a:r>
              <a:rPr lang="es-CO" dirty="0"/>
              <a:t>Proyectos Fin de Carrera, Universidad Carlos III de Madrid, </a:t>
            </a:r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orff.uc3m.es/bitstream/handle/10016/10848/PFC%20Luis%20Parra%20Avellaneda.pdf?sequence=1</a:t>
            </a:r>
            <a:endParaRPr lang="es-CO" dirty="0" smtClean="0"/>
          </a:p>
          <a:p>
            <a:r>
              <a:rPr lang="es-CO" dirty="0">
                <a:hlinkClick r:id="rId4"/>
              </a:rPr>
              <a:t>http://www.iuma.ulpgc.es/~</a:t>
            </a:r>
            <a:r>
              <a:rPr lang="es-CO" dirty="0" smtClean="0">
                <a:hlinkClick r:id="rId4"/>
              </a:rPr>
              <a:t>nunez/clases-micros-para-com/mpc0809-trabajos/mpc0809EduardoAguiaruProcesadoresESA.pdf</a:t>
            </a:r>
            <a:endParaRPr lang="es-CO" dirty="0" smtClean="0"/>
          </a:p>
          <a:p>
            <a:r>
              <a:rPr lang="es-CO" u="sng" dirty="0"/>
              <a:t>http://www.cobham.com/advanced-electronic-solutions/semiconductor-solutions/news/cobham-space-grade-products-launch-aboard-the-flying-laptop-satellite/</a:t>
            </a:r>
            <a:endParaRPr lang="es-CO" u="sng" dirty="0" smtClean="0"/>
          </a:p>
        </p:txBody>
      </p:sp>
    </p:spTree>
    <p:extLst>
      <p:ext uri="{BB962C8B-B14F-4D97-AF65-F5344CB8AC3E}">
        <p14:creationId xmlns:p14="http://schemas.microsoft.com/office/powerpoint/2010/main" val="24527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¿Que es el procesador leon?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r>
              <a:rPr lang="es-CO" sz="2400" dirty="0" smtClean="0"/>
              <a:t>Lenguaje </a:t>
            </a:r>
            <a:r>
              <a:rPr lang="es-CO" sz="2400" dirty="0" smtClean="0"/>
              <a:t>VHDL</a:t>
            </a:r>
          </a:p>
          <a:p>
            <a:r>
              <a:rPr lang="es-CO" sz="2400" dirty="0" smtClean="0"/>
              <a:t>Procesador </a:t>
            </a:r>
            <a:r>
              <a:rPr lang="es-CO" sz="2400" dirty="0" smtClean="0"/>
              <a:t>de 32 bits.</a:t>
            </a:r>
          </a:p>
          <a:p>
            <a:r>
              <a:rPr lang="es-CO" sz="2400" dirty="0" smtClean="0"/>
              <a:t>Cumple con la arquitectura Sparc V8</a:t>
            </a:r>
            <a:r>
              <a:rPr lang="es-CO" sz="2400" dirty="0" smtClean="0"/>
              <a:t>.</a:t>
            </a:r>
          </a:p>
          <a:p>
            <a:r>
              <a:rPr lang="es-CO" sz="2400" dirty="0" smtClean="0"/>
              <a:t>Licencia </a:t>
            </a:r>
            <a:r>
              <a:rPr lang="es-CO" sz="2400" dirty="0"/>
              <a:t>GNU </a:t>
            </a:r>
            <a:r>
              <a:rPr lang="es-CO" sz="2400" dirty="0" smtClean="0"/>
              <a:t>GPL</a:t>
            </a:r>
            <a:endParaRPr lang="es-CO" sz="2400" dirty="0" smtClean="0"/>
          </a:p>
        </p:txBody>
      </p:sp>
    </p:spTree>
    <p:extLst>
      <p:ext uri="{BB962C8B-B14F-4D97-AF65-F5344CB8AC3E}">
        <p14:creationId xmlns:p14="http://schemas.microsoft.com/office/powerpoint/2010/main" val="5191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Historia del procesador leon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1997, </a:t>
            </a:r>
            <a:r>
              <a:rPr lang="es-CO" dirty="0" smtClean="0"/>
              <a:t>Octubre, inicio del </a:t>
            </a:r>
            <a:r>
              <a:rPr lang="es-CO" dirty="0" smtClean="0"/>
              <a:t>proyecto.</a:t>
            </a:r>
          </a:p>
          <a:p>
            <a:r>
              <a:rPr lang="es-CO" dirty="0" smtClean="0"/>
              <a:t>1999</a:t>
            </a:r>
            <a:r>
              <a:rPr lang="es-CO" dirty="0" smtClean="0"/>
              <a:t>, Diciembre, LEON1. </a:t>
            </a:r>
          </a:p>
          <a:p>
            <a:r>
              <a:rPr lang="es-CO" dirty="0" smtClean="0"/>
              <a:t>2002</a:t>
            </a:r>
            <a:r>
              <a:rPr lang="es-CO" dirty="0"/>
              <a:t>, </a:t>
            </a:r>
            <a:r>
              <a:rPr lang="es-CO" dirty="0" smtClean="0"/>
              <a:t>Febrero, LEON2 </a:t>
            </a:r>
            <a:r>
              <a:rPr lang="es-CO" dirty="0" smtClean="0"/>
              <a:t>.</a:t>
            </a:r>
          </a:p>
          <a:p>
            <a:r>
              <a:rPr lang="es-CO" dirty="0" smtClean="0"/>
              <a:t>2004</a:t>
            </a:r>
            <a:r>
              <a:rPr lang="es-CO" dirty="0"/>
              <a:t>, </a:t>
            </a:r>
            <a:r>
              <a:rPr lang="es-CO" dirty="0" smtClean="0"/>
              <a:t>Octubre, LEON3 </a:t>
            </a:r>
            <a:r>
              <a:rPr lang="es-CO" dirty="0" smtClean="0"/>
              <a:t>.</a:t>
            </a:r>
            <a:endParaRPr lang="es-CO" dirty="0" smtClean="0"/>
          </a:p>
          <a:p>
            <a:r>
              <a:rPr lang="es-CO" dirty="0" smtClean="0"/>
              <a:t>2010</a:t>
            </a:r>
            <a:r>
              <a:rPr lang="es-CO" dirty="0"/>
              <a:t>, Enero </a:t>
            </a:r>
            <a:r>
              <a:rPr lang="es-CO" dirty="0" smtClean="0"/>
              <a:t>, LEON4.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00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Leon-1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43138"/>
            <a:ext cx="4840940" cy="4801822"/>
          </a:xfrm>
        </p:spPr>
      </p:pic>
      <p:sp>
        <p:nvSpPr>
          <p:cNvPr id="5" name="CuadroTexto 4"/>
          <p:cNvSpPr txBox="1"/>
          <p:nvPr/>
        </p:nvSpPr>
        <p:spPr>
          <a:xfrm>
            <a:off x="5688106" y="1743138"/>
            <a:ext cx="5129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Pipeline de 5 etapas: </a:t>
            </a:r>
            <a:r>
              <a:rPr lang="es-CO" sz="2400" dirty="0" err="1"/>
              <a:t>Fetch</a:t>
            </a:r>
            <a:r>
              <a:rPr lang="es-CO" sz="2400" dirty="0"/>
              <a:t>, </a:t>
            </a:r>
            <a:r>
              <a:rPr lang="es-CO" sz="2400" dirty="0" err="1"/>
              <a:t>Decode</a:t>
            </a:r>
            <a:r>
              <a:rPr lang="es-CO" sz="2400" dirty="0"/>
              <a:t>, </a:t>
            </a:r>
            <a:r>
              <a:rPr lang="es-CO" sz="2400" dirty="0" err="1"/>
              <a:t>Execute</a:t>
            </a:r>
            <a:r>
              <a:rPr lang="es-CO" sz="2400" dirty="0"/>
              <a:t>, </a:t>
            </a:r>
            <a:r>
              <a:rPr lang="es-CO" sz="2400" dirty="0" err="1"/>
              <a:t>Memory</a:t>
            </a:r>
            <a:r>
              <a:rPr lang="es-CO" sz="2400" dirty="0"/>
              <a:t>, </a:t>
            </a:r>
            <a:r>
              <a:rPr lang="es-CO" sz="2400" dirty="0" err="1"/>
              <a:t>Write</a:t>
            </a:r>
            <a:r>
              <a:rPr lang="es-CO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Arquitectura </a:t>
            </a:r>
            <a:r>
              <a:rPr lang="es-CO" sz="2400" dirty="0" err="1"/>
              <a:t>Hardvard</a:t>
            </a:r>
            <a:r>
              <a:rPr lang="es-CO" sz="2400" dirty="0"/>
              <a:t>. </a:t>
            </a:r>
            <a:endParaRPr lang="es-CO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/>
              <a:t>Soporte </a:t>
            </a:r>
            <a:r>
              <a:rPr lang="es-CO" sz="2400" dirty="0"/>
              <a:t>para ventanas de 2 a 32 </a:t>
            </a:r>
            <a:r>
              <a:rPr lang="es-CO" sz="2400" dirty="0" smtClean="0"/>
              <a:t>registros.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/>
              <a:t>Multiplicador </a:t>
            </a:r>
            <a:r>
              <a:rPr lang="es-CO" sz="2400" dirty="0"/>
              <a:t>configurable. </a:t>
            </a:r>
            <a:endParaRPr lang="es-CO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/>
              <a:t>Unidad </a:t>
            </a:r>
            <a:r>
              <a:rPr lang="es-CO" sz="2400" dirty="0"/>
              <a:t>MAC de 16x16 bits con acumulación de 40 bits. Divisor binario.</a:t>
            </a:r>
          </a:p>
        </p:txBody>
      </p:sp>
    </p:spTree>
    <p:extLst>
      <p:ext uri="{BB962C8B-B14F-4D97-AF65-F5344CB8AC3E}">
        <p14:creationId xmlns:p14="http://schemas.microsoft.com/office/powerpoint/2010/main" val="35782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Leon-2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2" y="1711232"/>
            <a:ext cx="6903285" cy="4810592"/>
          </a:xfrm>
        </p:spPr>
      </p:pic>
      <p:sp>
        <p:nvSpPr>
          <p:cNvPr id="5" name="CuadroTexto 4"/>
          <p:cNvSpPr txBox="1"/>
          <p:nvPr/>
        </p:nvSpPr>
        <p:spPr>
          <a:xfrm>
            <a:off x="7368988" y="1667435"/>
            <a:ext cx="4235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Cachés </a:t>
            </a:r>
            <a:r>
              <a:rPr lang="es-CO" sz="2400" dirty="0" err="1"/>
              <a:t>Multi-way</a:t>
            </a:r>
            <a:r>
              <a:rPr lang="es-CO" sz="2400" dirty="0"/>
              <a:t> con reemplazo aleatorio, LRU </a:t>
            </a:r>
            <a:r>
              <a:rPr lang="es-CO" sz="2400" dirty="0" err="1"/>
              <a:t>ó</a:t>
            </a:r>
            <a:r>
              <a:rPr lang="es-CO" sz="2400" dirty="0"/>
              <a:t> LRR. </a:t>
            </a:r>
            <a:endParaRPr lang="es-CO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/>
              <a:t>Controlador </a:t>
            </a:r>
            <a:r>
              <a:rPr lang="es-CO" sz="2400" dirty="0"/>
              <a:t>de memoria para PROM y SRAM externa. </a:t>
            </a:r>
            <a:endParaRPr lang="es-CO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/>
              <a:t>Controlador </a:t>
            </a:r>
            <a:r>
              <a:rPr lang="es-CO" sz="2400" dirty="0"/>
              <a:t>de 32-bits para SDRAM PC133. </a:t>
            </a:r>
            <a:endParaRPr lang="es-CO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/>
              <a:t>Sistema </a:t>
            </a:r>
            <a:r>
              <a:rPr lang="es-CO" sz="2400" dirty="0"/>
              <a:t>de Buses </a:t>
            </a:r>
            <a:r>
              <a:rPr lang="es-CO" sz="2400" dirty="0" err="1"/>
              <a:t>on</a:t>
            </a:r>
            <a:r>
              <a:rPr lang="es-CO" sz="2400" dirty="0"/>
              <a:t>-chip AMBA-2.0, AHB y APB. </a:t>
            </a:r>
            <a:endParaRPr lang="es-CO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/>
              <a:t>Sistema </a:t>
            </a:r>
            <a:r>
              <a:rPr lang="es-CO" sz="2400" dirty="0"/>
              <a:t>avanzado de </a:t>
            </a:r>
            <a:r>
              <a:rPr lang="es-CO" sz="2400" dirty="0" err="1"/>
              <a:t>Debugging</a:t>
            </a:r>
            <a:r>
              <a:rPr lang="es-CO" sz="2400" dirty="0"/>
              <a:t> </a:t>
            </a:r>
            <a:r>
              <a:rPr lang="es-CO" sz="2400" dirty="0" err="1"/>
              <a:t>on</a:t>
            </a:r>
            <a:r>
              <a:rPr lang="es-CO" sz="2400" dirty="0"/>
              <a:t>-chip</a:t>
            </a:r>
            <a:r>
              <a:rPr lang="es-CO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Modo </a:t>
            </a:r>
            <a:r>
              <a:rPr lang="es-CO" sz="2400" dirty="0" err="1"/>
              <a:t>Power-down</a:t>
            </a:r>
            <a:r>
              <a:rPr lang="es-CO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8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Leon-3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0" y="1684338"/>
            <a:ext cx="6941209" cy="4971956"/>
          </a:xfrm>
        </p:spPr>
      </p:pic>
      <p:sp>
        <p:nvSpPr>
          <p:cNvPr id="5" name="CuadroTexto 4"/>
          <p:cNvSpPr txBox="1"/>
          <p:nvPr/>
        </p:nvSpPr>
        <p:spPr>
          <a:xfrm>
            <a:off x="7436224" y="1684338"/>
            <a:ext cx="43702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Incorpora las extensiones de SPARC </a:t>
            </a:r>
            <a:r>
              <a:rPr lang="es-CO" sz="2000" dirty="0" smtClean="0"/>
              <a:t>v8e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Utiliza un pipeline de siete </a:t>
            </a:r>
            <a:r>
              <a:rPr lang="es-CO" sz="2000" dirty="0" smtClean="0"/>
              <a:t>etapas: </a:t>
            </a:r>
            <a:r>
              <a:rPr lang="es-CO" sz="2000" dirty="0" err="1"/>
              <a:t>Fetch</a:t>
            </a:r>
            <a:r>
              <a:rPr lang="es-CO" sz="2000" dirty="0"/>
              <a:t>, </a:t>
            </a:r>
            <a:r>
              <a:rPr lang="es-CO" sz="2000" dirty="0" err="1"/>
              <a:t>Decode</a:t>
            </a:r>
            <a:r>
              <a:rPr lang="es-CO" sz="2000" dirty="0"/>
              <a:t>, </a:t>
            </a:r>
            <a:r>
              <a:rPr lang="es-CO" sz="2000" dirty="0" err="1"/>
              <a:t>Register</a:t>
            </a:r>
            <a:r>
              <a:rPr lang="es-CO" sz="2000" dirty="0"/>
              <a:t> Access, </a:t>
            </a:r>
            <a:r>
              <a:rPr lang="es-CO" sz="2000" dirty="0" err="1"/>
              <a:t>Execute</a:t>
            </a:r>
            <a:r>
              <a:rPr lang="es-CO" sz="2000" dirty="0"/>
              <a:t>, </a:t>
            </a:r>
            <a:r>
              <a:rPr lang="es-CO" sz="2000" dirty="0" err="1"/>
              <a:t>Memory</a:t>
            </a:r>
            <a:r>
              <a:rPr lang="es-CO" sz="2000" dirty="0"/>
              <a:t>, </a:t>
            </a:r>
            <a:r>
              <a:rPr lang="es-CO" sz="2000" dirty="0" err="1"/>
              <a:t>Exception</a:t>
            </a:r>
            <a:r>
              <a:rPr lang="es-CO" sz="2000" dirty="0"/>
              <a:t>, </a:t>
            </a:r>
            <a:r>
              <a:rPr lang="es-CO" sz="2000" dirty="0" err="1"/>
              <a:t>Write</a:t>
            </a:r>
            <a:r>
              <a:rPr lang="es-CO" sz="2000" dirty="0"/>
              <a:t>. </a:t>
            </a: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Incorpora</a:t>
            </a:r>
            <a:r>
              <a:rPr lang="es-CO" sz="2000" dirty="0"/>
              <a:t>, de forma opcional, una unidad de coma flotante de alto rendimiento y compatible con el estándar </a:t>
            </a:r>
            <a:r>
              <a:rPr lang="es-CO" sz="2000" dirty="0" smtClean="0"/>
              <a:t>IEE-754.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Soporte </a:t>
            </a:r>
            <a:r>
              <a:rPr lang="es-CO" sz="2000" dirty="0"/>
              <a:t>para Multiprocesador</a:t>
            </a:r>
          </a:p>
        </p:txBody>
      </p:sp>
    </p:spTree>
    <p:extLst>
      <p:ext uri="{BB962C8B-B14F-4D97-AF65-F5344CB8AC3E}">
        <p14:creationId xmlns:p14="http://schemas.microsoft.com/office/powerpoint/2010/main" val="5432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diagrama de bloques de la </a:t>
            </a:r>
            <a:r>
              <a:rPr lang="es-CO" dirty="0" err="1"/>
              <a:t>Integer</a:t>
            </a:r>
            <a:r>
              <a:rPr lang="es-CO" dirty="0"/>
              <a:t> </a:t>
            </a:r>
            <a:r>
              <a:rPr lang="es-CO" dirty="0" err="1" smtClean="0"/>
              <a:t>Unit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65" y="1690776"/>
            <a:ext cx="7820496" cy="5012677"/>
          </a:xfrm>
        </p:spPr>
      </p:pic>
    </p:spTree>
    <p:extLst>
      <p:ext uri="{BB962C8B-B14F-4D97-AF65-F5344CB8AC3E}">
        <p14:creationId xmlns:p14="http://schemas.microsoft.com/office/powerpoint/2010/main" val="27644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Integer</a:t>
            </a:r>
            <a:r>
              <a:rPr lang="es-CO" b="1" dirty="0"/>
              <a:t> </a:t>
            </a:r>
            <a:r>
              <a:rPr lang="es-CO" b="1" dirty="0" err="1"/>
              <a:t>Unit</a:t>
            </a:r>
            <a:r>
              <a:rPr lang="es-CO" b="1" dirty="0"/>
              <a:t> </a:t>
            </a:r>
            <a:r>
              <a:rPr lang="es-CO" b="1" dirty="0" smtClean="0"/>
              <a:t>- </a:t>
            </a:r>
            <a:r>
              <a:rPr lang="es-CO" dirty="0" smtClean="0"/>
              <a:t>ARQUITECTURA  </a:t>
            </a:r>
            <a:r>
              <a:rPr lang="es-CO" dirty="0" smtClean="0"/>
              <a:t>LEON3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1" y="2056342"/>
            <a:ext cx="6199871" cy="3649662"/>
          </a:xfrm>
        </p:spPr>
      </p:pic>
      <p:sp>
        <p:nvSpPr>
          <p:cNvPr id="5" name="CuadroTexto 4"/>
          <p:cNvSpPr txBox="1"/>
          <p:nvPr/>
        </p:nvSpPr>
        <p:spPr>
          <a:xfrm>
            <a:off x="7289442" y="2065867"/>
            <a:ext cx="4301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La </a:t>
            </a:r>
            <a:r>
              <a:rPr lang="es-CO" b="1" dirty="0" err="1"/>
              <a:t>Integer</a:t>
            </a:r>
            <a:r>
              <a:rPr lang="es-CO" b="1" dirty="0"/>
              <a:t> </a:t>
            </a:r>
            <a:r>
              <a:rPr lang="es-CO" b="1" dirty="0" err="1"/>
              <a:t>Unit</a:t>
            </a:r>
            <a:r>
              <a:rPr lang="es-CO" b="1" dirty="0"/>
              <a:t> presenta las siguientes características principales: </a:t>
            </a:r>
            <a:endParaRPr lang="es-CO" b="1" dirty="0" smtClean="0"/>
          </a:p>
          <a:p>
            <a:endParaRPr lang="es-CO" b="1" dirty="0" smtClean="0">
              <a:sym typeface="Symbol" panose="05050102010706020507" pitchFamily="18" charset="2"/>
            </a:endParaRPr>
          </a:p>
          <a:p>
            <a:r>
              <a:rPr lang="es-CO" dirty="0" smtClean="0">
                <a:sym typeface="Symbol" panose="05050102010706020507" pitchFamily="18" charset="2"/>
              </a:rPr>
              <a:t></a:t>
            </a:r>
            <a:r>
              <a:rPr lang="es-CO" dirty="0" smtClean="0"/>
              <a:t>   7 </a:t>
            </a:r>
            <a:r>
              <a:rPr lang="es-CO" dirty="0"/>
              <a:t>etapas de pipeline. 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s-CO" dirty="0" smtClean="0"/>
              <a:t>Caché </a:t>
            </a:r>
            <a:r>
              <a:rPr lang="es-CO" dirty="0"/>
              <a:t>separada de instrucción y datos. </a:t>
            </a:r>
            <a:endParaRPr lang="es-CO" dirty="0" smtClean="0"/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s-CO" dirty="0" smtClean="0"/>
              <a:t>Soporte </a:t>
            </a:r>
            <a:r>
              <a:rPr lang="es-CO" dirty="0"/>
              <a:t>de 2 a 32 ventanas de registro. 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s-CO" dirty="0" smtClean="0"/>
              <a:t>Hardware </a:t>
            </a:r>
            <a:r>
              <a:rPr lang="es-CO" dirty="0"/>
              <a:t>de multiplicación y </a:t>
            </a:r>
            <a:r>
              <a:rPr lang="es-CO" dirty="0" smtClean="0"/>
              <a:t>división</a:t>
            </a:r>
            <a:r>
              <a:rPr lang="es-CO" dirty="0" smtClean="0"/>
              <a:t>.</a:t>
            </a:r>
            <a:endParaRPr lang="es-CO" dirty="0" smtClean="0"/>
          </a:p>
          <a:p>
            <a:pPr marL="285750" indent="-285750">
              <a:buFont typeface="Symbol" panose="05050102010706020507" pitchFamily="18" charset="2"/>
              <a:buChar char="·"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5721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 APLICACIÓN RECIENTE SOBRE ESTE PROCESADOR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899" y="5185146"/>
            <a:ext cx="2105865" cy="140391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12564" y="2065867"/>
            <a:ext cx="52309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astellar" panose="020A0402060406010301" pitchFamily="18" charset="0"/>
              </a:rPr>
              <a:t>Exitoso </a:t>
            </a:r>
            <a:r>
              <a:rPr lang="es-CO" dirty="0">
                <a:latin typeface="Castellar" panose="020A0402060406010301" pitchFamily="18" charset="0"/>
              </a:rPr>
              <a:t>despliegue del </a:t>
            </a:r>
            <a:r>
              <a:rPr lang="es-CO" dirty="0" err="1">
                <a:latin typeface="Castellar" panose="020A0402060406010301" pitchFamily="18" charset="0"/>
              </a:rPr>
              <a:t>Satellite</a:t>
            </a:r>
            <a:r>
              <a:rPr lang="es-CO" dirty="0">
                <a:latin typeface="Castellar" panose="020A0402060406010301" pitchFamily="18" charset="0"/>
              </a:rPr>
              <a:t> "</a:t>
            </a:r>
            <a:r>
              <a:rPr lang="es-CO" dirty="0" err="1">
                <a:latin typeface="Castellar" panose="020A0402060406010301" pitchFamily="18" charset="0"/>
              </a:rPr>
              <a:t>Flying</a:t>
            </a:r>
            <a:r>
              <a:rPr lang="es-CO" dirty="0">
                <a:latin typeface="Castellar" panose="020A0402060406010301" pitchFamily="18" charset="0"/>
              </a:rPr>
              <a:t> </a:t>
            </a:r>
            <a:r>
              <a:rPr lang="es-CO" dirty="0" smtClean="0">
                <a:latin typeface="Castellar" panose="020A0402060406010301" pitchFamily="18" charset="0"/>
              </a:rPr>
              <a:t>Laptop“</a:t>
            </a:r>
          </a:p>
          <a:p>
            <a:r>
              <a:rPr lang="es-CO" sz="1600" dirty="0" err="1"/>
              <a:t>Cobham</a:t>
            </a:r>
            <a:r>
              <a:rPr lang="es-CO" sz="1600" dirty="0"/>
              <a:t> </a:t>
            </a:r>
            <a:r>
              <a:rPr lang="es-CO" sz="1600" dirty="0" smtClean="0"/>
              <a:t>proporcionó </a:t>
            </a:r>
            <a:r>
              <a:rPr lang="es-CO" sz="1600" dirty="0"/>
              <a:t>una UT699 LEON 3FT 3U Single </a:t>
            </a:r>
            <a:r>
              <a:rPr lang="es-CO" sz="1600" dirty="0" err="1"/>
              <a:t>Board</a:t>
            </a:r>
            <a:r>
              <a:rPr lang="es-CO" sz="1600" dirty="0"/>
              <a:t> </a:t>
            </a:r>
            <a:r>
              <a:rPr lang="es-CO" sz="1600" dirty="0" err="1"/>
              <a:t>Computer</a:t>
            </a:r>
            <a:r>
              <a:rPr lang="es-CO" sz="1600" dirty="0"/>
              <a:t> (SBC), que es la función principal del procesador dentro del sistema de computadora a bordo (OBC). </a:t>
            </a:r>
            <a:r>
              <a:rPr lang="es-CO" sz="1600" dirty="0" err="1"/>
              <a:t>Cobham</a:t>
            </a:r>
            <a:r>
              <a:rPr lang="es-CO" sz="1600" dirty="0"/>
              <a:t> fue el único proveedor que ofreció una solución adecuada para el programa, no solo por su capacidad de procesamiento e interfaces, sino especialmente por su pequeño tamaño, bajo peso y baja potencia. El procesador LEON 3FT fue ideal para la aplicación de este satélite en función de su rendimiento y fiabilidad de la radiación. Las interfaces integradas del procesador </a:t>
            </a:r>
            <a:r>
              <a:rPr lang="es-CO" sz="1600" dirty="0" err="1"/>
              <a:t>SpaceWire</a:t>
            </a:r>
            <a:r>
              <a:rPr lang="es-CO" sz="1600" dirty="0"/>
              <a:t> fueron especialmente adecuadas para la comunicación y el control dentro del sistema del satélite. </a:t>
            </a:r>
            <a:endParaRPr lang="es-CO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69" y="2065867"/>
            <a:ext cx="4442572" cy="29617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13" y="5185147"/>
            <a:ext cx="2495842" cy="14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1078</TotalTime>
  <Words>340</Words>
  <Application>Microsoft Office PowerPoint</Application>
  <PresentationFormat>Panorámica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Castellar</vt:lpstr>
      <vt:lpstr>Symbol</vt:lpstr>
      <vt:lpstr>Times New Roman</vt:lpstr>
      <vt:lpstr>Celestial</vt:lpstr>
      <vt:lpstr>Procesador leon</vt:lpstr>
      <vt:lpstr>¿Que es el procesador leon?</vt:lpstr>
      <vt:lpstr>Historia del procesador leon</vt:lpstr>
      <vt:lpstr>Leon-1</vt:lpstr>
      <vt:lpstr>Leon-2</vt:lpstr>
      <vt:lpstr>Leon-3</vt:lpstr>
      <vt:lpstr>diagrama de bloques de la Integer Unit</vt:lpstr>
      <vt:lpstr>Integer Unit - ARQUITECTURA  LEON3</vt:lpstr>
      <vt:lpstr> APLICACIÓN RECIENTE SOBRE ESTE PROCESADOR</vt:lpstr>
      <vt:lpstr>WEBGRAFÍA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Procesador leon</dc:title>
  <dc:creator>Windows User</dc:creator>
  <cp:lastModifiedBy>Windows User</cp:lastModifiedBy>
  <cp:revision>41</cp:revision>
  <dcterms:created xsi:type="dcterms:W3CDTF">2017-10-31T03:27:00Z</dcterms:created>
  <dcterms:modified xsi:type="dcterms:W3CDTF">2017-11-14T04:05:34Z</dcterms:modified>
</cp:coreProperties>
</file>