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syzaiorLlhd+idvyVVSSaZW2w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sz="1200">
              <a:solidFill>
                <a:srgbClr val="1E1E1E"/>
              </a:solidFill>
            </a:endParaRPr>
          </a:p>
        </p:txBody>
      </p:sp>
      <p:sp>
        <p:nvSpPr>
          <p:cNvPr id="178" name="Google Shape;17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p:txBody>
      </p:sp>
      <p:sp>
        <p:nvSpPr>
          <p:cNvPr id="179" name="Google Shape;179;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1/20/23</a:t>
            </a:r>
            <a:endParaRPr b="0" i="0" sz="1200" u="none" cap="none" strike="noStrike">
              <a:solidFill>
                <a:srgbClr val="000000"/>
              </a:solidFill>
              <a:latin typeface="Calibri"/>
              <a:ea typeface="Calibri"/>
              <a:cs typeface="Calibri"/>
              <a:sym typeface="Calibri"/>
            </a:endParaRPr>
          </a:p>
        </p:txBody>
      </p:sp>
      <p:sp>
        <p:nvSpPr>
          <p:cNvPr id="180" name="Google Shape;1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a795675a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1fa795675a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fa795675a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peda Media Title">
  <p:cSld name="Infopeda Media Title">
    <p:bg>
      <p:bgPr>
        <a:solidFill>
          <a:schemeClr val="accent1"/>
        </a:solidFill>
      </p:bgPr>
    </p:bg>
    <p:spTree>
      <p:nvGrpSpPr>
        <p:cNvPr id="12" name="Shape 12"/>
        <p:cNvGrpSpPr/>
        <p:nvPr/>
      </p:nvGrpSpPr>
      <p:grpSpPr>
        <a:xfrm>
          <a:off x="0" y="0"/>
          <a:ext cx="0" cy="0"/>
          <a:chOff x="0" y="0"/>
          <a:chExt cx="0" cy="0"/>
        </a:xfrm>
      </p:grpSpPr>
      <p:sp>
        <p:nvSpPr>
          <p:cNvPr id="13" name="Google Shape;13;p16"/>
          <p:cNvSpPr txBox="1"/>
          <p:nvPr>
            <p:ph type="title"/>
          </p:nvPr>
        </p:nvSpPr>
        <p:spPr>
          <a:xfrm>
            <a:off x="269302" y="2077815"/>
            <a:ext cx="4840694" cy="1799462"/>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lt1"/>
              </a:buClr>
              <a:buSzPts val="4705"/>
              <a:buFont typeface="Quattrocento Sans"/>
              <a:buNone/>
              <a:defRPr sz="4705">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6"/>
          <p:cNvSpPr txBox="1"/>
          <p:nvPr>
            <p:ph idx="1" type="body"/>
          </p:nvPr>
        </p:nvSpPr>
        <p:spPr>
          <a:xfrm>
            <a:off x="267682" y="3877277"/>
            <a:ext cx="4840694" cy="717249"/>
          </a:xfrm>
          <a:prstGeom prst="rect">
            <a:avLst/>
          </a:prstGeom>
          <a:noFill/>
          <a:ln>
            <a:noFill/>
          </a:ln>
        </p:spPr>
        <p:txBody>
          <a:bodyPr anchorCtr="0" anchor="t" bIns="109725" lIns="164575" spcFirstLastPara="1" rIns="164575" wrap="square" tIns="109725">
            <a:noAutofit/>
          </a:bodyPr>
          <a:lstStyle>
            <a:lvl1pPr indent="-228600" lvl="0" marL="457200" algn="l">
              <a:lnSpc>
                <a:spcPct val="90000"/>
              </a:lnSpc>
              <a:spcBef>
                <a:spcPts val="0"/>
              </a:spcBef>
              <a:spcAft>
                <a:spcPts val="0"/>
              </a:spcAft>
              <a:buClr>
                <a:schemeClr val="lt1"/>
              </a:buClr>
              <a:buSzPts val="2823"/>
              <a:buNone/>
              <a:defRPr sz="3137">
                <a:solidFill>
                  <a:schemeClr val="lt1"/>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15" name="Google Shape;15;p16"/>
          <p:cNvSpPr/>
          <p:nvPr/>
        </p:nvSpPr>
        <p:spPr>
          <a:xfrm>
            <a:off x="5039902" y="6253958"/>
            <a:ext cx="5458248" cy="225240"/>
          </a:xfrm>
          <a:custGeom>
            <a:rect b="b" l="l" r="r" t="t"/>
            <a:pathLst>
              <a:path extrusionOk="0" h="78" w="1316">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rgbClr val="003963">
              <a:alpha val="8235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6" name="Google Shape;16;p16"/>
          <p:cNvGrpSpPr/>
          <p:nvPr/>
        </p:nvGrpSpPr>
        <p:grpSpPr>
          <a:xfrm>
            <a:off x="0" y="641235"/>
            <a:ext cx="12203844" cy="6277334"/>
            <a:chOff x="0" y="641235"/>
            <a:chExt cx="12203844" cy="6277334"/>
          </a:xfrm>
        </p:grpSpPr>
        <p:sp>
          <p:nvSpPr>
            <p:cNvPr id="17" name="Google Shape;17;p16"/>
            <p:cNvSpPr/>
            <p:nvPr/>
          </p:nvSpPr>
          <p:spPr>
            <a:xfrm>
              <a:off x="10874676" y="5506804"/>
              <a:ext cx="1329168" cy="796446"/>
            </a:xfrm>
            <a:prstGeom prst="rect">
              <a:avLst/>
            </a:prstGeom>
            <a:solidFill>
              <a:srgbClr val="003963"/>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8" name="Google Shape;18;p16"/>
            <p:cNvSpPr/>
            <p:nvPr/>
          </p:nvSpPr>
          <p:spPr>
            <a:xfrm>
              <a:off x="5865069" y="2822932"/>
              <a:ext cx="1324441" cy="3615770"/>
            </a:xfrm>
            <a:prstGeom prst="rect">
              <a:avLst/>
            </a:prstGeom>
            <a:solidFill>
              <a:srgbClr val="003963"/>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9" name="Google Shape;19;p16"/>
            <p:cNvSpPr/>
            <p:nvPr/>
          </p:nvSpPr>
          <p:spPr>
            <a:xfrm>
              <a:off x="9674727" y="4210957"/>
              <a:ext cx="1329168" cy="2196474"/>
            </a:xfrm>
            <a:prstGeom prst="rect">
              <a:avLst/>
            </a:prstGeom>
            <a:solidFill>
              <a:srgbClr val="003963"/>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20" name="Google Shape;20;p16"/>
            <p:cNvSpPr/>
            <p:nvPr/>
          </p:nvSpPr>
          <p:spPr>
            <a:xfrm>
              <a:off x="0" y="3961101"/>
              <a:ext cx="12192000" cy="2429785"/>
            </a:xfrm>
            <a:custGeom>
              <a:rect b="b" l="l" r="r" t="t"/>
              <a:pathLst>
                <a:path extrusionOk="0" h="887" w="4666">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1" name="Google Shape;21;p16"/>
            <p:cNvSpPr/>
            <p:nvPr/>
          </p:nvSpPr>
          <p:spPr>
            <a:xfrm>
              <a:off x="0" y="6129002"/>
              <a:ext cx="12161838" cy="789567"/>
            </a:xfrm>
            <a:prstGeom prst="rect">
              <a:avLst/>
            </a:prstGeom>
            <a:solidFill>
              <a:srgbClr val="005594"/>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22" name="Google Shape;22;p16"/>
            <p:cNvSpPr/>
            <p:nvPr/>
          </p:nvSpPr>
          <p:spPr>
            <a:xfrm>
              <a:off x="5567677" y="3495152"/>
              <a:ext cx="1542522" cy="53190"/>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16"/>
            <p:cNvSpPr/>
            <p:nvPr/>
          </p:nvSpPr>
          <p:spPr>
            <a:xfrm>
              <a:off x="5567677" y="3542771"/>
              <a:ext cx="1135616" cy="2820736"/>
            </a:xfrm>
            <a:prstGeom prst="rect">
              <a:avLst/>
            </a:pr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4" name="Google Shape;24;p16"/>
            <p:cNvSpPr/>
            <p:nvPr/>
          </p:nvSpPr>
          <p:spPr>
            <a:xfrm>
              <a:off x="5567677" y="4666733"/>
              <a:ext cx="1135616" cy="16967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5" name="Google Shape;25;p16"/>
            <p:cNvSpPr/>
            <p:nvPr/>
          </p:nvSpPr>
          <p:spPr>
            <a:xfrm>
              <a:off x="5554378" y="5935325"/>
              <a:ext cx="946789" cy="428184"/>
            </a:xfrm>
            <a:custGeom>
              <a:rect b="b" l="l" r="r" t="t"/>
              <a:pathLst>
                <a:path extrusionOk="0" h="161" w="356">
                  <a:moveTo>
                    <a:pt x="245" y="0"/>
                  </a:moveTo>
                  <a:lnTo>
                    <a:pt x="0" y="10"/>
                  </a:lnTo>
                  <a:lnTo>
                    <a:pt x="107" y="161"/>
                  </a:lnTo>
                  <a:lnTo>
                    <a:pt x="356" y="161"/>
                  </a:lnTo>
                  <a:lnTo>
                    <a:pt x="245" y="0"/>
                  </a:lnTo>
                  <a:close/>
                </a:path>
              </a:pathLst>
            </a:custGeom>
            <a:solidFill>
              <a:srgbClr val="0063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16"/>
            <p:cNvSpPr/>
            <p:nvPr/>
          </p:nvSpPr>
          <p:spPr>
            <a:xfrm>
              <a:off x="5554378" y="5935325"/>
              <a:ext cx="946789" cy="428184"/>
            </a:xfrm>
            <a:custGeom>
              <a:rect b="b" l="l" r="r" t="t"/>
              <a:pathLst>
                <a:path extrusionOk="0" h="161" w="356">
                  <a:moveTo>
                    <a:pt x="245" y="0"/>
                  </a:moveTo>
                  <a:lnTo>
                    <a:pt x="0" y="10"/>
                  </a:lnTo>
                  <a:lnTo>
                    <a:pt x="107" y="161"/>
                  </a:lnTo>
                  <a:lnTo>
                    <a:pt x="356" y="161"/>
                  </a:lnTo>
                  <a:lnTo>
                    <a:pt x="24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7" name="Google Shape;27;p16"/>
            <p:cNvSpPr/>
            <p:nvPr/>
          </p:nvSpPr>
          <p:spPr>
            <a:xfrm>
              <a:off x="6703292" y="3542771"/>
              <a:ext cx="364355" cy="2820736"/>
            </a:xfrm>
            <a:prstGeom prst="rect">
              <a:avLst/>
            </a:prstGeom>
            <a:solidFill>
              <a:srgbClr val="FF60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8" name="Google Shape;28;p16"/>
            <p:cNvSpPr/>
            <p:nvPr/>
          </p:nvSpPr>
          <p:spPr>
            <a:xfrm>
              <a:off x="6703292" y="3521748"/>
              <a:ext cx="364355" cy="2841760"/>
            </a:xfrm>
            <a:custGeom>
              <a:rect b="b" l="l" r="r" t="t"/>
              <a:pathLst>
                <a:path extrusionOk="0" h="570" w="137">
                  <a:moveTo>
                    <a:pt x="0" y="570"/>
                  </a:moveTo>
                  <a:lnTo>
                    <a:pt x="137" y="570"/>
                  </a:lnTo>
                  <a:lnTo>
                    <a:pt x="137" y="0"/>
                  </a:lnTo>
                  <a:lnTo>
                    <a:pt x="0" y="151"/>
                  </a:lnTo>
                  <a:lnTo>
                    <a:pt x="0" y="570"/>
                  </a:lnTo>
                  <a:close/>
                </a:path>
              </a:pathLst>
            </a:custGeom>
            <a:solidFill>
              <a:srgbClr val="0013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9" name="Google Shape;29;p16"/>
            <p:cNvSpPr/>
            <p:nvPr/>
          </p:nvSpPr>
          <p:spPr>
            <a:xfrm>
              <a:off x="5567677" y="3695605"/>
              <a:ext cx="1135616" cy="39894"/>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16"/>
            <p:cNvSpPr/>
            <p:nvPr/>
          </p:nvSpPr>
          <p:spPr>
            <a:xfrm>
              <a:off x="5567677" y="5762455"/>
              <a:ext cx="1135616" cy="39894"/>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31" name="Google Shape;31;p16"/>
            <p:cNvGrpSpPr/>
            <p:nvPr/>
          </p:nvGrpSpPr>
          <p:grpSpPr>
            <a:xfrm>
              <a:off x="5567677" y="4882155"/>
              <a:ext cx="1135616" cy="428181"/>
              <a:chOff x="5567677" y="4882155"/>
              <a:chExt cx="1135616" cy="428181"/>
            </a:xfrm>
          </p:grpSpPr>
          <p:sp>
            <p:nvSpPr>
              <p:cNvPr id="32" name="Google Shape;32;p16"/>
              <p:cNvSpPr/>
              <p:nvPr/>
            </p:nvSpPr>
            <p:spPr>
              <a:xfrm>
                <a:off x="5567677" y="5273103"/>
                <a:ext cx="1135616" cy="37233"/>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3" name="Google Shape;33;p16"/>
              <p:cNvSpPr/>
              <p:nvPr/>
            </p:nvSpPr>
            <p:spPr>
              <a:xfrm>
                <a:off x="5679377"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4" name="Google Shape;34;p16"/>
              <p:cNvSpPr/>
              <p:nvPr/>
            </p:nvSpPr>
            <p:spPr>
              <a:xfrm>
                <a:off x="6043730"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16"/>
              <p:cNvSpPr/>
              <p:nvPr/>
            </p:nvSpPr>
            <p:spPr>
              <a:xfrm>
                <a:off x="6408086"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36" name="Google Shape;36;p16"/>
            <p:cNvSpPr/>
            <p:nvPr/>
          </p:nvSpPr>
          <p:spPr>
            <a:xfrm>
              <a:off x="5679377" y="5374165"/>
              <a:ext cx="180847" cy="321803"/>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16"/>
            <p:cNvSpPr/>
            <p:nvPr/>
          </p:nvSpPr>
          <p:spPr>
            <a:xfrm>
              <a:off x="6043730" y="5374165"/>
              <a:ext cx="180847" cy="321803"/>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8" name="Google Shape;38;p16"/>
            <p:cNvSpPr/>
            <p:nvPr/>
          </p:nvSpPr>
          <p:spPr>
            <a:xfrm>
              <a:off x="6408086" y="5374165"/>
              <a:ext cx="180847" cy="321803"/>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9" name="Google Shape;39;p16"/>
            <p:cNvSpPr/>
            <p:nvPr/>
          </p:nvSpPr>
          <p:spPr>
            <a:xfrm>
              <a:off x="6705159" y="3492240"/>
              <a:ext cx="356376" cy="112271"/>
            </a:xfrm>
            <a:prstGeom prst="rect">
              <a:avLst/>
            </a:prstGeom>
            <a:solidFill>
              <a:srgbClr val="004B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0" name="Google Shape;40;p16"/>
            <p:cNvSpPr/>
            <p:nvPr/>
          </p:nvSpPr>
          <p:spPr>
            <a:xfrm>
              <a:off x="6275109" y="6025748"/>
              <a:ext cx="178189" cy="337760"/>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16"/>
            <p:cNvSpPr/>
            <p:nvPr/>
          </p:nvSpPr>
          <p:spPr>
            <a:xfrm>
              <a:off x="5868202" y="6137448"/>
              <a:ext cx="260633" cy="132976"/>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2" name="Google Shape;42;p16"/>
            <p:cNvSpPr/>
            <p:nvPr/>
          </p:nvSpPr>
          <p:spPr>
            <a:xfrm>
              <a:off x="5868202" y="6137448"/>
              <a:ext cx="260633" cy="1329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3" name="Google Shape;43;p16"/>
            <p:cNvSpPr/>
            <p:nvPr/>
          </p:nvSpPr>
          <p:spPr>
            <a:xfrm>
              <a:off x="5671397" y="6137448"/>
              <a:ext cx="212762" cy="132976"/>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4" name="Google Shape;44;p16"/>
            <p:cNvSpPr/>
            <p:nvPr/>
          </p:nvSpPr>
          <p:spPr>
            <a:xfrm>
              <a:off x="5671397" y="6137448"/>
              <a:ext cx="212762" cy="1329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5" name="Google Shape;45;p16"/>
            <p:cNvSpPr/>
            <p:nvPr/>
          </p:nvSpPr>
          <p:spPr>
            <a:xfrm>
              <a:off x="5479912" y="5935325"/>
              <a:ext cx="726050" cy="215422"/>
            </a:xfrm>
            <a:custGeom>
              <a:rect b="b" l="l" r="r" t="t"/>
              <a:pathLst>
                <a:path extrusionOk="0" h="81" w="273">
                  <a:moveTo>
                    <a:pt x="273" y="0"/>
                  </a:moveTo>
                  <a:lnTo>
                    <a:pt x="31" y="0"/>
                  </a:lnTo>
                  <a:lnTo>
                    <a:pt x="0" y="55"/>
                  </a:lnTo>
                  <a:lnTo>
                    <a:pt x="0" y="81"/>
                  </a:lnTo>
                  <a:lnTo>
                    <a:pt x="273" y="81"/>
                  </a:lnTo>
                  <a:lnTo>
                    <a:pt x="273" y="0"/>
                  </a:lnTo>
                  <a:close/>
                </a:path>
              </a:pathLst>
            </a:cu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6" name="Google Shape;46;p16"/>
            <p:cNvSpPr/>
            <p:nvPr/>
          </p:nvSpPr>
          <p:spPr>
            <a:xfrm>
              <a:off x="5479912" y="5935325"/>
              <a:ext cx="726050" cy="215422"/>
            </a:xfrm>
            <a:custGeom>
              <a:rect b="b" l="l" r="r" t="t"/>
              <a:pathLst>
                <a:path extrusionOk="0" h="81" w="273">
                  <a:moveTo>
                    <a:pt x="273" y="0"/>
                  </a:moveTo>
                  <a:lnTo>
                    <a:pt x="31" y="0"/>
                  </a:lnTo>
                  <a:lnTo>
                    <a:pt x="0" y="55"/>
                  </a:lnTo>
                  <a:lnTo>
                    <a:pt x="0" y="81"/>
                  </a:lnTo>
                  <a:lnTo>
                    <a:pt x="273" y="81"/>
                  </a:lnTo>
                  <a:lnTo>
                    <a:pt x="27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7" name="Google Shape;47;p16"/>
            <p:cNvSpPr/>
            <p:nvPr/>
          </p:nvSpPr>
          <p:spPr>
            <a:xfrm>
              <a:off x="6035753" y="6081597"/>
              <a:ext cx="77127" cy="6914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16"/>
            <p:cNvSpPr/>
            <p:nvPr/>
          </p:nvSpPr>
          <p:spPr>
            <a:xfrm>
              <a:off x="6035753" y="6081597"/>
              <a:ext cx="7712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9" name="Google Shape;49;p16"/>
            <p:cNvSpPr/>
            <p:nvPr/>
          </p:nvSpPr>
          <p:spPr>
            <a:xfrm>
              <a:off x="5849586" y="6081597"/>
              <a:ext cx="77127" cy="6914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0" name="Google Shape;50;p16"/>
            <p:cNvSpPr/>
            <p:nvPr/>
          </p:nvSpPr>
          <p:spPr>
            <a:xfrm>
              <a:off x="5849586" y="6081597"/>
              <a:ext cx="7712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1" name="Google Shape;51;p16"/>
            <p:cNvSpPr/>
            <p:nvPr/>
          </p:nvSpPr>
          <p:spPr>
            <a:xfrm>
              <a:off x="5666078" y="6081597"/>
              <a:ext cx="74467" cy="6914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2" name="Google Shape;52;p16"/>
            <p:cNvSpPr/>
            <p:nvPr/>
          </p:nvSpPr>
          <p:spPr>
            <a:xfrm>
              <a:off x="5666078" y="6081597"/>
              <a:ext cx="7446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3" name="Google Shape;53;p16"/>
            <p:cNvSpPr/>
            <p:nvPr/>
          </p:nvSpPr>
          <p:spPr>
            <a:xfrm>
              <a:off x="5479912" y="6081597"/>
              <a:ext cx="79786" cy="6914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4" name="Google Shape;54;p16"/>
            <p:cNvSpPr/>
            <p:nvPr/>
          </p:nvSpPr>
          <p:spPr>
            <a:xfrm>
              <a:off x="5479912" y="6081597"/>
              <a:ext cx="79786"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16"/>
            <p:cNvSpPr/>
            <p:nvPr/>
          </p:nvSpPr>
          <p:spPr>
            <a:xfrm>
              <a:off x="5479912" y="5935325"/>
              <a:ext cx="159571" cy="146274"/>
            </a:xfrm>
            <a:custGeom>
              <a:rect b="b" l="l" r="r" t="t"/>
              <a:pathLst>
                <a:path extrusionOk="0" h="55" w="60">
                  <a:moveTo>
                    <a:pt x="0" y="55"/>
                  </a:moveTo>
                  <a:lnTo>
                    <a:pt x="30" y="55"/>
                  </a:lnTo>
                  <a:lnTo>
                    <a:pt x="60" y="0"/>
                  </a:lnTo>
                  <a:lnTo>
                    <a:pt x="31" y="0"/>
                  </a:lnTo>
                  <a:lnTo>
                    <a:pt x="0" y="5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6" name="Google Shape;56;p16"/>
            <p:cNvSpPr/>
            <p:nvPr/>
          </p:nvSpPr>
          <p:spPr>
            <a:xfrm>
              <a:off x="5479912" y="5935325"/>
              <a:ext cx="159571" cy="146274"/>
            </a:xfrm>
            <a:custGeom>
              <a:rect b="b" l="l" r="r" t="t"/>
              <a:pathLst>
                <a:path extrusionOk="0" h="55" w="60">
                  <a:moveTo>
                    <a:pt x="0" y="55"/>
                  </a:moveTo>
                  <a:lnTo>
                    <a:pt x="30" y="55"/>
                  </a:lnTo>
                  <a:lnTo>
                    <a:pt x="60" y="0"/>
                  </a:lnTo>
                  <a:lnTo>
                    <a:pt x="31" y="0"/>
                  </a:lnTo>
                  <a:lnTo>
                    <a:pt x="0" y="5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7" name="Google Shape;57;p16"/>
            <p:cNvSpPr/>
            <p:nvPr/>
          </p:nvSpPr>
          <p:spPr>
            <a:xfrm>
              <a:off x="5666078" y="5935325"/>
              <a:ext cx="159571" cy="146274"/>
            </a:xfrm>
            <a:custGeom>
              <a:rect b="b" l="l" r="r" t="t"/>
              <a:pathLst>
                <a:path extrusionOk="0" h="55" w="60">
                  <a:moveTo>
                    <a:pt x="0" y="55"/>
                  </a:moveTo>
                  <a:lnTo>
                    <a:pt x="28" y="55"/>
                  </a:lnTo>
                  <a:lnTo>
                    <a:pt x="60" y="0"/>
                  </a:lnTo>
                  <a:lnTo>
                    <a:pt x="31" y="0"/>
                  </a:lnTo>
                  <a:lnTo>
                    <a:pt x="0" y="5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8" name="Google Shape;58;p16"/>
            <p:cNvSpPr/>
            <p:nvPr/>
          </p:nvSpPr>
          <p:spPr>
            <a:xfrm>
              <a:off x="5666078" y="5935325"/>
              <a:ext cx="159571" cy="146274"/>
            </a:xfrm>
            <a:custGeom>
              <a:rect b="b" l="l" r="r" t="t"/>
              <a:pathLst>
                <a:path extrusionOk="0" h="55" w="60">
                  <a:moveTo>
                    <a:pt x="0" y="55"/>
                  </a:moveTo>
                  <a:lnTo>
                    <a:pt x="28" y="55"/>
                  </a:lnTo>
                  <a:lnTo>
                    <a:pt x="60" y="0"/>
                  </a:lnTo>
                  <a:lnTo>
                    <a:pt x="31" y="0"/>
                  </a:lnTo>
                  <a:lnTo>
                    <a:pt x="0" y="5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9" name="Google Shape;59;p16"/>
            <p:cNvSpPr/>
            <p:nvPr/>
          </p:nvSpPr>
          <p:spPr>
            <a:xfrm>
              <a:off x="5849586" y="5935325"/>
              <a:ext cx="159571" cy="146274"/>
            </a:xfrm>
            <a:custGeom>
              <a:rect b="b" l="l" r="r" t="t"/>
              <a:pathLst>
                <a:path extrusionOk="0" h="55" w="60">
                  <a:moveTo>
                    <a:pt x="0" y="55"/>
                  </a:moveTo>
                  <a:lnTo>
                    <a:pt x="29" y="55"/>
                  </a:lnTo>
                  <a:lnTo>
                    <a:pt x="60" y="0"/>
                  </a:lnTo>
                  <a:lnTo>
                    <a:pt x="32" y="0"/>
                  </a:lnTo>
                  <a:lnTo>
                    <a:pt x="0" y="5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0" name="Google Shape;60;p16"/>
            <p:cNvSpPr/>
            <p:nvPr/>
          </p:nvSpPr>
          <p:spPr>
            <a:xfrm>
              <a:off x="5849586" y="5935325"/>
              <a:ext cx="159571" cy="146274"/>
            </a:xfrm>
            <a:custGeom>
              <a:rect b="b" l="l" r="r" t="t"/>
              <a:pathLst>
                <a:path extrusionOk="0" h="55" w="60">
                  <a:moveTo>
                    <a:pt x="0" y="55"/>
                  </a:moveTo>
                  <a:lnTo>
                    <a:pt x="29" y="55"/>
                  </a:lnTo>
                  <a:lnTo>
                    <a:pt x="60" y="0"/>
                  </a:lnTo>
                  <a:lnTo>
                    <a:pt x="32" y="0"/>
                  </a:lnTo>
                  <a:lnTo>
                    <a:pt x="0" y="5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 name="Google Shape;61;p16"/>
            <p:cNvSpPr/>
            <p:nvPr/>
          </p:nvSpPr>
          <p:spPr>
            <a:xfrm>
              <a:off x="6035753" y="5935325"/>
              <a:ext cx="159571" cy="146274"/>
            </a:xfrm>
            <a:custGeom>
              <a:rect b="b" l="l" r="r" t="t"/>
              <a:pathLst>
                <a:path extrusionOk="0" h="55" w="60">
                  <a:moveTo>
                    <a:pt x="0" y="55"/>
                  </a:moveTo>
                  <a:lnTo>
                    <a:pt x="28" y="55"/>
                  </a:lnTo>
                  <a:lnTo>
                    <a:pt x="60" y="0"/>
                  </a:lnTo>
                  <a:lnTo>
                    <a:pt x="31" y="0"/>
                  </a:lnTo>
                  <a:lnTo>
                    <a:pt x="0" y="5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16"/>
            <p:cNvSpPr/>
            <p:nvPr/>
          </p:nvSpPr>
          <p:spPr>
            <a:xfrm>
              <a:off x="6035753" y="5935325"/>
              <a:ext cx="159571" cy="146274"/>
            </a:xfrm>
            <a:custGeom>
              <a:rect b="b" l="l" r="r" t="t"/>
              <a:pathLst>
                <a:path extrusionOk="0" h="55" w="60">
                  <a:moveTo>
                    <a:pt x="0" y="55"/>
                  </a:moveTo>
                  <a:lnTo>
                    <a:pt x="28" y="55"/>
                  </a:lnTo>
                  <a:lnTo>
                    <a:pt x="60" y="0"/>
                  </a:lnTo>
                  <a:lnTo>
                    <a:pt x="31" y="0"/>
                  </a:lnTo>
                  <a:lnTo>
                    <a:pt x="0" y="5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3" name="Google Shape;63;p16"/>
            <p:cNvSpPr/>
            <p:nvPr/>
          </p:nvSpPr>
          <p:spPr>
            <a:xfrm>
              <a:off x="7914618" y="2455771"/>
              <a:ext cx="589620" cy="3921421"/>
            </a:xfrm>
            <a:prstGeom prst="rect">
              <a:avLst/>
            </a:prstGeom>
            <a:solidFill>
              <a:srgbClr val="0055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4" name="Google Shape;64;p16"/>
            <p:cNvSpPr/>
            <p:nvPr/>
          </p:nvSpPr>
          <p:spPr>
            <a:xfrm>
              <a:off x="6910734" y="2459497"/>
              <a:ext cx="1005299" cy="3904012"/>
            </a:xfrm>
            <a:custGeom>
              <a:rect b="b" l="l" r="r" t="t"/>
              <a:pathLst>
                <a:path extrusionOk="0" h="1129" w="378">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5" name="Google Shape;65;p16"/>
            <p:cNvSpPr/>
            <p:nvPr/>
          </p:nvSpPr>
          <p:spPr>
            <a:xfrm>
              <a:off x="7025094" y="1959672"/>
              <a:ext cx="936151" cy="337760"/>
            </a:xfrm>
            <a:custGeom>
              <a:rect b="b" l="l" r="r" t="t"/>
              <a:pathLst>
                <a:path extrusionOk="0" h="127" w="352">
                  <a:moveTo>
                    <a:pt x="77" y="0"/>
                  </a:moveTo>
                  <a:lnTo>
                    <a:pt x="352" y="0"/>
                  </a:lnTo>
                  <a:lnTo>
                    <a:pt x="352" y="127"/>
                  </a:lnTo>
                  <a:lnTo>
                    <a:pt x="0" y="127"/>
                  </a:lnTo>
                  <a:lnTo>
                    <a:pt x="77" y="0"/>
                  </a:lnTo>
                  <a:close/>
                </a:path>
              </a:pathLst>
            </a:cu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6" name="Google Shape;66;p16"/>
            <p:cNvSpPr/>
            <p:nvPr/>
          </p:nvSpPr>
          <p:spPr>
            <a:xfrm>
              <a:off x="7961315" y="1959674"/>
              <a:ext cx="393609" cy="347026"/>
            </a:xfrm>
            <a:custGeom>
              <a:rect b="b" l="l" r="r" t="t"/>
              <a:pathLst>
                <a:path extrusionOk="0" h="127" w="148">
                  <a:moveTo>
                    <a:pt x="0" y="0"/>
                  </a:moveTo>
                  <a:lnTo>
                    <a:pt x="70" y="0"/>
                  </a:lnTo>
                  <a:lnTo>
                    <a:pt x="148" y="127"/>
                  </a:lnTo>
                  <a:lnTo>
                    <a:pt x="0" y="127"/>
                  </a:lnTo>
                  <a:lnTo>
                    <a:pt x="0" y="0"/>
                  </a:lnTo>
                  <a:close/>
                </a:path>
              </a:pathLst>
            </a:cu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7" name="Google Shape;67;p16"/>
            <p:cNvSpPr/>
            <p:nvPr/>
          </p:nvSpPr>
          <p:spPr>
            <a:xfrm>
              <a:off x="6841587" y="2277587"/>
              <a:ext cx="1106361" cy="183508"/>
            </a:xfrm>
            <a:custGeom>
              <a:rect b="b" l="l" r="r" t="t"/>
              <a:pathLst>
                <a:path extrusionOk="0" h="48" w="285">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8" name="Google Shape;68;p16"/>
            <p:cNvSpPr/>
            <p:nvPr/>
          </p:nvSpPr>
          <p:spPr>
            <a:xfrm>
              <a:off x="7927493" y="2277587"/>
              <a:ext cx="609031" cy="183508"/>
            </a:xfrm>
            <a:custGeom>
              <a:rect b="b" l="l" r="r" t="t"/>
              <a:pathLst>
                <a:path extrusionOk="0" h="48" w="157">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9" name="Google Shape;69;p16"/>
            <p:cNvSpPr/>
            <p:nvPr/>
          </p:nvSpPr>
          <p:spPr>
            <a:xfrm>
              <a:off x="7025094" y="2559496"/>
              <a:ext cx="143614" cy="632966"/>
            </a:xfrm>
            <a:custGeom>
              <a:rect b="b" l="l" r="r" t="t"/>
              <a:pathLst>
                <a:path extrusionOk="0" h="164" w="37">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16"/>
            <p:cNvSpPr/>
            <p:nvPr/>
          </p:nvSpPr>
          <p:spPr>
            <a:xfrm>
              <a:off x="7237856" y="2559496"/>
              <a:ext cx="143614" cy="632966"/>
            </a:xfrm>
            <a:custGeom>
              <a:rect b="b" l="l" r="r" t="t"/>
              <a:pathLst>
                <a:path extrusionOk="0" h="164" w="37">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1" name="Google Shape;71;p16"/>
            <p:cNvSpPr/>
            <p:nvPr/>
          </p:nvSpPr>
          <p:spPr>
            <a:xfrm>
              <a:off x="7450618" y="2559496"/>
              <a:ext cx="143614" cy="632966"/>
            </a:xfrm>
            <a:custGeom>
              <a:rect b="b" l="l" r="r" t="t"/>
              <a:pathLst>
                <a:path extrusionOk="0" h="164" w="37">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2" name="Google Shape;72;p16"/>
            <p:cNvSpPr/>
            <p:nvPr/>
          </p:nvSpPr>
          <p:spPr>
            <a:xfrm>
              <a:off x="7663379" y="2559496"/>
              <a:ext cx="143614" cy="632966"/>
            </a:xfrm>
            <a:custGeom>
              <a:rect b="b" l="l" r="r" t="t"/>
              <a:pathLst>
                <a:path extrusionOk="0" h="164" w="37">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3" name="Google Shape;73;p16"/>
            <p:cNvSpPr/>
            <p:nvPr/>
          </p:nvSpPr>
          <p:spPr>
            <a:xfrm>
              <a:off x="7025094" y="5751817"/>
              <a:ext cx="143614" cy="51328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4" name="Google Shape;74;p16"/>
            <p:cNvSpPr/>
            <p:nvPr/>
          </p:nvSpPr>
          <p:spPr>
            <a:xfrm>
              <a:off x="7663379" y="5751817"/>
              <a:ext cx="143614" cy="51328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5" name="Google Shape;75;p16"/>
            <p:cNvSpPr/>
            <p:nvPr/>
          </p:nvSpPr>
          <p:spPr>
            <a:xfrm>
              <a:off x="7237856" y="5751817"/>
              <a:ext cx="356376" cy="51328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6" name="Google Shape;76;p16"/>
            <p:cNvSpPr/>
            <p:nvPr/>
          </p:nvSpPr>
          <p:spPr>
            <a:xfrm>
              <a:off x="7025094" y="1959674"/>
              <a:ext cx="936151" cy="337760"/>
            </a:xfrm>
            <a:custGeom>
              <a:rect b="b" l="l" r="r" t="t"/>
              <a:pathLst>
                <a:path extrusionOk="0" h="127" w="352">
                  <a:moveTo>
                    <a:pt x="77" y="0"/>
                  </a:moveTo>
                  <a:lnTo>
                    <a:pt x="352" y="0"/>
                  </a:lnTo>
                  <a:lnTo>
                    <a:pt x="352" y="127"/>
                  </a:lnTo>
                  <a:lnTo>
                    <a:pt x="0" y="127"/>
                  </a:lnTo>
                  <a:lnTo>
                    <a:pt x="77" y="0"/>
                  </a:lnTo>
                  <a:close/>
                </a:path>
              </a:pathLst>
            </a:custGeom>
            <a:solidFill>
              <a:srgbClr val="0063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77" name="Google Shape;77;p16"/>
            <p:cNvGrpSpPr/>
            <p:nvPr/>
          </p:nvGrpSpPr>
          <p:grpSpPr>
            <a:xfrm>
              <a:off x="8451957" y="5113799"/>
              <a:ext cx="1646765" cy="1249707"/>
              <a:chOff x="8389428" y="5057683"/>
              <a:chExt cx="1720711" cy="1305824"/>
            </a:xfrm>
          </p:grpSpPr>
          <p:sp>
            <p:nvSpPr>
              <p:cNvPr id="78" name="Google Shape;78;p16"/>
              <p:cNvSpPr/>
              <p:nvPr/>
            </p:nvSpPr>
            <p:spPr>
              <a:xfrm>
                <a:off x="9461216" y="5310336"/>
                <a:ext cx="582436" cy="1053170"/>
              </a:xfrm>
              <a:prstGeom prst="rect">
                <a:avLst/>
              </a:prstGeom>
              <a:solidFill>
                <a:srgbClr val="FF60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9" name="Google Shape;79;p16"/>
              <p:cNvSpPr/>
              <p:nvPr/>
            </p:nvSpPr>
            <p:spPr>
              <a:xfrm>
                <a:off x="8458575" y="5310336"/>
                <a:ext cx="1002640" cy="1053170"/>
              </a:xfrm>
              <a:prstGeom prst="rect">
                <a:avLst/>
              </a:pr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16"/>
              <p:cNvSpPr/>
              <p:nvPr/>
            </p:nvSpPr>
            <p:spPr>
              <a:xfrm>
                <a:off x="8998459" y="5555012"/>
                <a:ext cx="140955"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1" name="Google Shape;81;p16"/>
              <p:cNvSpPr/>
              <p:nvPr/>
            </p:nvSpPr>
            <p:spPr>
              <a:xfrm>
                <a:off x="8783037" y="5555012"/>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2" name="Google Shape;82;p16"/>
              <p:cNvSpPr/>
              <p:nvPr/>
            </p:nvSpPr>
            <p:spPr>
              <a:xfrm>
                <a:off x="9211221" y="5555012"/>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3" name="Google Shape;83;p16"/>
              <p:cNvSpPr/>
              <p:nvPr/>
            </p:nvSpPr>
            <p:spPr>
              <a:xfrm>
                <a:off x="9211221" y="5555012"/>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4" name="Google Shape;84;p16"/>
              <p:cNvSpPr/>
              <p:nvPr/>
            </p:nvSpPr>
            <p:spPr>
              <a:xfrm>
                <a:off x="8389428" y="5310336"/>
                <a:ext cx="1122318" cy="127657"/>
              </a:xfrm>
              <a:custGeom>
                <a:rect b="b" l="l" r="r" t="t"/>
                <a:pathLst>
                  <a:path extrusionOk="0" h="33" w="290">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5" name="Google Shape;85;p16"/>
              <p:cNvSpPr/>
              <p:nvPr/>
            </p:nvSpPr>
            <p:spPr>
              <a:xfrm>
                <a:off x="9594192" y="5310336"/>
                <a:ext cx="515947" cy="127657"/>
              </a:xfrm>
              <a:custGeom>
                <a:rect b="b" l="l" r="r" t="t"/>
                <a:pathLst>
                  <a:path extrusionOk="0" h="33" w="1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rgbClr val="F943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6" name="Google Shape;86;p16"/>
              <p:cNvSpPr/>
              <p:nvPr/>
            </p:nvSpPr>
            <p:spPr>
              <a:xfrm>
                <a:off x="8783037" y="5797030"/>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7" name="Google Shape;87;p16"/>
              <p:cNvSpPr/>
              <p:nvPr/>
            </p:nvSpPr>
            <p:spPr>
              <a:xfrm>
                <a:off x="8998459" y="5797030"/>
                <a:ext cx="140955"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8" name="Google Shape;88;p16"/>
              <p:cNvSpPr/>
              <p:nvPr/>
            </p:nvSpPr>
            <p:spPr>
              <a:xfrm>
                <a:off x="8570275" y="5555012"/>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9" name="Google Shape;89;p16"/>
              <p:cNvSpPr/>
              <p:nvPr/>
            </p:nvSpPr>
            <p:spPr>
              <a:xfrm>
                <a:off x="8838888" y="6017769"/>
                <a:ext cx="247336" cy="345738"/>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0" name="Google Shape;90;p16"/>
              <p:cNvSpPr/>
              <p:nvPr/>
            </p:nvSpPr>
            <p:spPr>
              <a:xfrm>
                <a:off x="9211221" y="5797030"/>
                <a:ext cx="143614" cy="393609"/>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1" name="Google Shape;91;p16"/>
              <p:cNvSpPr/>
              <p:nvPr/>
            </p:nvSpPr>
            <p:spPr>
              <a:xfrm>
                <a:off x="8570275" y="5797030"/>
                <a:ext cx="143614" cy="393609"/>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2" name="Google Shape;92;p16"/>
              <p:cNvSpPr/>
              <p:nvPr/>
            </p:nvSpPr>
            <p:spPr>
              <a:xfrm>
                <a:off x="8389428" y="5057683"/>
                <a:ext cx="1156892" cy="252655"/>
              </a:xfrm>
              <a:custGeom>
                <a:rect b="b" l="l" r="r" t="t"/>
                <a:pathLst>
                  <a:path extrusionOk="0" h="95" w="435">
                    <a:moveTo>
                      <a:pt x="0" y="95"/>
                    </a:moveTo>
                    <a:lnTo>
                      <a:pt x="100" y="0"/>
                    </a:lnTo>
                    <a:lnTo>
                      <a:pt x="435" y="0"/>
                    </a:lnTo>
                    <a:lnTo>
                      <a:pt x="435" y="95"/>
                    </a:lnTo>
                    <a:lnTo>
                      <a:pt x="0" y="95"/>
                    </a:lnTo>
                    <a:close/>
                  </a:path>
                </a:pathLst>
              </a:custGeom>
              <a:solidFill>
                <a:srgbClr val="0078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3" name="Google Shape;93;p16"/>
              <p:cNvSpPr/>
              <p:nvPr/>
            </p:nvSpPr>
            <p:spPr>
              <a:xfrm>
                <a:off x="8389428" y="5057683"/>
                <a:ext cx="1156892" cy="252655"/>
              </a:xfrm>
              <a:custGeom>
                <a:rect b="b" l="l" r="r" t="t"/>
                <a:pathLst>
                  <a:path extrusionOk="0" h="95" w="435">
                    <a:moveTo>
                      <a:pt x="0" y="95"/>
                    </a:moveTo>
                    <a:lnTo>
                      <a:pt x="100" y="0"/>
                    </a:lnTo>
                    <a:lnTo>
                      <a:pt x="435" y="0"/>
                    </a:lnTo>
                    <a:lnTo>
                      <a:pt x="435" y="95"/>
                    </a:lnTo>
                    <a:lnTo>
                      <a:pt x="0" y="95"/>
                    </a:lnTo>
                    <a:close/>
                  </a:path>
                </a:pathLst>
              </a:custGeom>
              <a:solidFill>
                <a:srgbClr val="0063B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4" name="Google Shape;94;p16"/>
              <p:cNvSpPr/>
              <p:nvPr/>
            </p:nvSpPr>
            <p:spPr>
              <a:xfrm>
                <a:off x="9546320" y="5057683"/>
                <a:ext cx="563818" cy="252655"/>
              </a:xfrm>
              <a:custGeom>
                <a:rect b="b" l="l" r="r" t="t"/>
                <a:pathLst>
                  <a:path extrusionOk="0" h="95" w="212">
                    <a:moveTo>
                      <a:pt x="0" y="95"/>
                    </a:moveTo>
                    <a:lnTo>
                      <a:pt x="0" y="0"/>
                    </a:lnTo>
                    <a:lnTo>
                      <a:pt x="111" y="0"/>
                    </a:lnTo>
                    <a:lnTo>
                      <a:pt x="212" y="95"/>
                    </a:lnTo>
                    <a:lnTo>
                      <a:pt x="0" y="95"/>
                    </a:ln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5" name="Google Shape;95;p16"/>
              <p:cNvSpPr/>
              <p:nvPr/>
            </p:nvSpPr>
            <p:spPr>
              <a:xfrm>
                <a:off x="9546320" y="5057683"/>
                <a:ext cx="563818" cy="252655"/>
              </a:xfrm>
              <a:custGeom>
                <a:rect b="b" l="l" r="r" t="t"/>
                <a:pathLst>
                  <a:path extrusionOk="0" h="95" w="212">
                    <a:moveTo>
                      <a:pt x="111" y="0"/>
                    </a:moveTo>
                    <a:lnTo>
                      <a:pt x="0" y="0"/>
                    </a:lnTo>
                    <a:lnTo>
                      <a:pt x="0" y="95"/>
                    </a:lnTo>
                    <a:lnTo>
                      <a:pt x="212" y="95"/>
                    </a:lnTo>
                    <a:lnTo>
                      <a:pt x="111" y="0"/>
                    </a:lnTo>
                    <a:close/>
                  </a:path>
                </a:pathLst>
              </a:custGeom>
              <a:solidFill>
                <a:srgbClr val="FF602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grpSp>
          <p:nvGrpSpPr>
            <p:cNvPr id="96" name="Google Shape;96;p16"/>
            <p:cNvGrpSpPr/>
            <p:nvPr/>
          </p:nvGrpSpPr>
          <p:grpSpPr>
            <a:xfrm>
              <a:off x="8083127" y="641235"/>
              <a:ext cx="3968005" cy="3305784"/>
              <a:chOff x="8067627" y="1658816"/>
              <a:chExt cx="3968005" cy="3305784"/>
            </a:xfrm>
          </p:grpSpPr>
          <p:sp>
            <p:nvSpPr>
              <p:cNvPr id="97" name="Google Shape;97;p16"/>
              <p:cNvSpPr/>
              <p:nvPr/>
            </p:nvSpPr>
            <p:spPr>
              <a:xfrm>
                <a:off x="8067627" y="4328974"/>
                <a:ext cx="305846" cy="635626"/>
              </a:xfrm>
              <a:prstGeom prst="rect">
                <a:avLst/>
              </a:prstGeom>
              <a:solidFill>
                <a:srgbClr val="00396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8" name="Google Shape;98;p16"/>
              <p:cNvSpPr/>
              <p:nvPr/>
            </p:nvSpPr>
            <p:spPr>
              <a:xfrm>
                <a:off x="11474472" y="2182741"/>
                <a:ext cx="2660" cy="266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9" name="Google Shape;99;p16"/>
              <p:cNvSpPr/>
              <p:nvPr/>
            </p:nvSpPr>
            <p:spPr>
              <a:xfrm>
                <a:off x="8860164" y="2653477"/>
                <a:ext cx="2287188" cy="2029215"/>
              </a:xfrm>
              <a:custGeom>
                <a:rect b="b" l="l" r="r" t="t"/>
                <a:pathLst>
                  <a:path extrusionOk="0" h="526" w="590">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16"/>
              <p:cNvSpPr/>
              <p:nvPr/>
            </p:nvSpPr>
            <p:spPr>
              <a:xfrm>
                <a:off x="10213859" y="1658816"/>
                <a:ext cx="1821773" cy="1021256"/>
              </a:xfrm>
              <a:custGeom>
                <a:rect b="b" l="l" r="r" t="t"/>
                <a:pathLst>
                  <a:path extrusionOk="0" h="265" w="470">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1" name="Google Shape;101;p16"/>
              <p:cNvSpPr/>
              <p:nvPr/>
            </p:nvSpPr>
            <p:spPr>
              <a:xfrm>
                <a:off x="10277688" y="2076360"/>
                <a:ext cx="1757944" cy="603712"/>
              </a:xfrm>
              <a:custGeom>
                <a:rect b="b" l="l" r="r" t="t"/>
                <a:pathLst>
                  <a:path extrusionOk="0" h="157" w="454">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2" name="Google Shape;102;p16"/>
              <p:cNvSpPr/>
              <p:nvPr/>
            </p:nvSpPr>
            <p:spPr>
              <a:xfrm>
                <a:off x="8219218" y="4560352"/>
                <a:ext cx="119679" cy="196804"/>
              </a:xfrm>
              <a:custGeom>
                <a:rect b="b" l="l" r="r" t="t"/>
                <a:pathLst>
                  <a:path extrusionOk="0" h="51" w="3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3" name="Google Shape;103;p16"/>
              <p:cNvSpPr/>
              <p:nvPr/>
            </p:nvSpPr>
            <p:spPr>
              <a:xfrm>
                <a:off x="8860164" y="4597585"/>
                <a:ext cx="101062" cy="119679"/>
              </a:xfrm>
              <a:custGeom>
                <a:rect b="b" l="l" r="r" t="t"/>
                <a:pathLst>
                  <a:path extrusionOk="0" h="31" w="26">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4" name="Google Shape;104;p16"/>
              <p:cNvSpPr/>
              <p:nvPr/>
            </p:nvSpPr>
            <p:spPr>
              <a:xfrm>
                <a:off x="8267090" y="4509822"/>
                <a:ext cx="598393" cy="295208"/>
              </a:xfrm>
              <a:custGeom>
                <a:rect b="b" l="l" r="r" t="t"/>
                <a:pathLst>
                  <a:path extrusionOk="0" h="77" w="154">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5" name="Google Shape;105;p16"/>
              <p:cNvSpPr/>
              <p:nvPr/>
            </p:nvSpPr>
            <p:spPr>
              <a:xfrm>
                <a:off x="8267090" y="4512480"/>
                <a:ext cx="598393" cy="292547"/>
              </a:xfrm>
              <a:custGeom>
                <a:rect b="b" l="l" r="r" t="t"/>
                <a:pathLst>
                  <a:path extrusionOk="0" h="76" w="154">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6" name="Google Shape;106;p16"/>
              <p:cNvSpPr/>
              <p:nvPr/>
            </p:nvSpPr>
            <p:spPr>
              <a:xfrm>
                <a:off x="8219218" y="4706626"/>
                <a:ext cx="47871" cy="50532"/>
              </a:xfrm>
              <a:prstGeom prst="rect">
                <a:avLst/>
              </a:prstGeom>
              <a:solidFill>
                <a:srgbClr val="9696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16"/>
              <p:cNvSpPr/>
              <p:nvPr/>
            </p:nvSpPr>
            <p:spPr>
              <a:xfrm>
                <a:off x="8860164" y="4648117"/>
                <a:ext cx="101062" cy="69148"/>
              </a:xfrm>
              <a:custGeom>
                <a:rect b="b" l="l" r="r" t="t"/>
                <a:pathLst>
                  <a:path extrusionOk="0" h="18" w="26">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108" name="Google Shape;108;p16"/>
            <p:cNvSpPr/>
            <p:nvPr/>
          </p:nvSpPr>
          <p:spPr>
            <a:xfrm>
              <a:off x="6112878" y="5935325"/>
              <a:ext cx="93084" cy="215422"/>
            </a:xfrm>
            <a:custGeom>
              <a:rect b="b" l="l" r="r" t="t"/>
              <a:pathLst>
                <a:path extrusionOk="0" h="81" w="35">
                  <a:moveTo>
                    <a:pt x="35" y="0"/>
                  </a:moveTo>
                  <a:lnTo>
                    <a:pt x="31" y="0"/>
                  </a:lnTo>
                  <a:lnTo>
                    <a:pt x="0" y="55"/>
                  </a:lnTo>
                  <a:lnTo>
                    <a:pt x="0" y="81"/>
                  </a:lnTo>
                  <a:lnTo>
                    <a:pt x="35" y="81"/>
                  </a:lnTo>
                  <a:lnTo>
                    <a:pt x="35" y="0"/>
                  </a:lnTo>
                  <a:close/>
                </a:path>
              </a:pathLst>
            </a:custGeom>
            <a:solidFill>
              <a:srgbClr val="398A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 name="Google Shape;109;p16"/>
            <p:cNvSpPr/>
            <p:nvPr/>
          </p:nvSpPr>
          <p:spPr>
            <a:xfrm>
              <a:off x="6112878" y="5935325"/>
              <a:ext cx="93084" cy="215422"/>
            </a:xfrm>
            <a:custGeom>
              <a:rect b="b" l="l" r="r" t="t"/>
              <a:pathLst>
                <a:path extrusionOk="0" h="81" w="35">
                  <a:moveTo>
                    <a:pt x="35" y="0"/>
                  </a:moveTo>
                  <a:lnTo>
                    <a:pt x="31" y="0"/>
                  </a:lnTo>
                  <a:lnTo>
                    <a:pt x="0" y="55"/>
                  </a:lnTo>
                  <a:lnTo>
                    <a:pt x="0" y="81"/>
                  </a:lnTo>
                  <a:lnTo>
                    <a:pt x="35" y="81"/>
                  </a:lnTo>
                  <a:lnTo>
                    <a:pt x="35"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0" name="Google Shape;110;p16"/>
            <p:cNvSpPr/>
            <p:nvPr/>
          </p:nvSpPr>
          <p:spPr>
            <a:xfrm>
              <a:off x="5479912" y="6081597"/>
              <a:ext cx="632966" cy="69148"/>
            </a:xfrm>
            <a:custGeom>
              <a:rect b="b" l="l" r="r" t="t"/>
              <a:pathLst>
                <a:path extrusionOk="0" h="26" w="238">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1" name="Google Shape;111;p16"/>
            <p:cNvSpPr/>
            <p:nvPr/>
          </p:nvSpPr>
          <p:spPr>
            <a:xfrm>
              <a:off x="5479912" y="6081597"/>
              <a:ext cx="632966" cy="69148"/>
            </a:xfrm>
            <a:custGeom>
              <a:rect b="b" l="l" r="r" t="t"/>
              <a:pathLst>
                <a:path extrusionOk="0" h="26" w="238">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2" name="Google Shape;112;p16"/>
            <p:cNvSpPr/>
            <p:nvPr/>
          </p:nvSpPr>
          <p:spPr>
            <a:xfrm>
              <a:off x="6035753" y="6081597"/>
              <a:ext cx="77127" cy="69148"/>
            </a:xfrm>
            <a:prstGeom prst="rect">
              <a:avLst/>
            </a:prstGeom>
            <a:solidFill>
              <a:srgbClr val="0016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3" name="Google Shape;113;p16"/>
            <p:cNvSpPr/>
            <p:nvPr/>
          </p:nvSpPr>
          <p:spPr>
            <a:xfrm>
              <a:off x="6035753" y="6081597"/>
              <a:ext cx="7712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4" name="Google Shape;114;p16"/>
            <p:cNvSpPr/>
            <p:nvPr/>
          </p:nvSpPr>
          <p:spPr>
            <a:xfrm>
              <a:off x="5849586" y="6081597"/>
              <a:ext cx="77127" cy="69148"/>
            </a:xfrm>
            <a:prstGeom prst="rect">
              <a:avLst/>
            </a:prstGeom>
            <a:solidFill>
              <a:srgbClr val="0016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5" name="Google Shape;115;p16"/>
            <p:cNvSpPr/>
            <p:nvPr/>
          </p:nvSpPr>
          <p:spPr>
            <a:xfrm>
              <a:off x="5849586" y="6081597"/>
              <a:ext cx="7712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6" name="Google Shape;116;p16"/>
            <p:cNvSpPr/>
            <p:nvPr/>
          </p:nvSpPr>
          <p:spPr>
            <a:xfrm>
              <a:off x="5666078" y="6081597"/>
              <a:ext cx="74467" cy="69148"/>
            </a:xfrm>
            <a:prstGeom prst="rect">
              <a:avLst/>
            </a:prstGeom>
            <a:solidFill>
              <a:srgbClr val="0016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7" name="Google Shape;117;p16"/>
            <p:cNvSpPr/>
            <p:nvPr/>
          </p:nvSpPr>
          <p:spPr>
            <a:xfrm>
              <a:off x="5666078" y="6081597"/>
              <a:ext cx="74467"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8" name="Google Shape;118;p16"/>
            <p:cNvSpPr/>
            <p:nvPr/>
          </p:nvSpPr>
          <p:spPr>
            <a:xfrm>
              <a:off x="5479912" y="6081597"/>
              <a:ext cx="79786" cy="69148"/>
            </a:xfrm>
            <a:prstGeom prst="rect">
              <a:avLst/>
            </a:prstGeom>
            <a:solidFill>
              <a:srgbClr val="0016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9" name="Google Shape;119;p16"/>
            <p:cNvSpPr/>
            <p:nvPr/>
          </p:nvSpPr>
          <p:spPr>
            <a:xfrm>
              <a:off x="5479912" y="6081597"/>
              <a:ext cx="79786" cy="691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id="120" name="Google Shape;120;p16"/>
            <p:cNvGrpSpPr/>
            <p:nvPr/>
          </p:nvGrpSpPr>
          <p:grpSpPr>
            <a:xfrm>
              <a:off x="5567677" y="4366427"/>
              <a:ext cx="1135616" cy="428181"/>
              <a:chOff x="5567677" y="4882155"/>
              <a:chExt cx="1135616" cy="428181"/>
            </a:xfrm>
          </p:grpSpPr>
          <p:sp>
            <p:nvSpPr>
              <p:cNvPr id="121" name="Google Shape;121;p16"/>
              <p:cNvSpPr/>
              <p:nvPr/>
            </p:nvSpPr>
            <p:spPr>
              <a:xfrm>
                <a:off x="5567677" y="5273103"/>
                <a:ext cx="1135616" cy="37233"/>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2" name="Google Shape;122;p16"/>
              <p:cNvSpPr/>
              <p:nvPr/>
            </p:nvSpPr>
            <p:spPr>
              <a:xfrm>
                <a:off x="5679377"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3" name="Google Shape;123;p16"/>
              <p:cNvSpPr/>
              <p:nvPr/>
            </p:nvSpPr>
            <p:spPr>
              <a:xfrm>
                <a:off x="6043730"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4" name="Google Shape;124;p16"/>
              <p:cNvSpPr/>
              <p:nvPr/>
            </p:nvSpPr>
            <p:spPr>
              <a:xfrm>
                <a:off x="6408086"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grpSp>
          <p:nvGrpSpPr>
            <p:cNvPr id="125" name="Google Shape;125;p16"/>
            <p:cNvGrpSpPr/>
            <p:nvPr/>
          </p:nvGrpSpPr>
          <p:grpSpPr>
            <a:xfrm>
              <a:off x="5567677" y="3879902"/>
              <a:ext cx="1135616" cy="428181"/>
              <a:chOff x="5567677" y="4882155"/>
              <a:chExt cx="1135616" cy="428181"/>
            </a:xfrm>
          </p:grpSpPr>
          <p:sp>
            <p:nvSpPr>
              <p:cNvPr id="126" name="Google Shape;126;p16"/>
              <p:cNvSpPr/>
              <p:nvPr/>
            </p:nvSpPr>
            <p:spPr>
              <a:xfrm>
                <a:off x="5567677" y="5273103"/>
                <a:ext cx="1135616" cy="37233"/>
              </a:xfrm>
              <a:prstGeom prst="rect">
                <a:avLst/>
              </a:prstGeom>
              <a:solidFill>
                <a:srgbClr val="409A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7" name="Google Shape;127;p16"/>
              <p:cNvSpPr/>
              <p:nvPr/>
            </p:nvSpPr>
            <p:spPr>
              <a:xfrm>
                <a:off x="5679377"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8" name="Google Shape;128;p16"/>
              <p:cNvSpPr/>
              <p:nvPr/>
            </p:nvSpPr>
            <p:spPr>
              <a:xfrm>
                <a:off x="6043730"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9" name="Google Shape;129;p16"/>
              <p:cNvSpPr/>
              <p:nvPr/>
            </p:nvSpPr>
            <p:spPr>
              <a:xfrm>
                <a:off x="6408086" y="4882155"/>
                <a:ext cx="180847" cy="324461"/>
              </a:xfrm>
              <a:custGeom>
                <a:rect b="b" l="l" r="r" t="t"/>
                <a:pathLst>
                  <a:path extrusionOk="0" h="84" w="47">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130" name="Google Shape;130;p16"/>
            <p:cNvSpPr/>
            <p:nvPr/>
          </p:nvSpPr>
          <p:spPr>
            <a:xfrm>
              <a:off x="7237856" y="4264976"/>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1" name="Google Shape;131;p16"/>
            <p:cNvSpPr/>
            <p:nvPr/>
          </p:nvSpPr>
          <p:spPr>
            <a:xfrm>
              <a:off x="7248676" y="4514473"/>
              <a:ext cx="143614" cy="140955"/>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2" name="Google Shape;132;p16"/>
            <p:cNvSpPr/>
            <p:nvPr/>
          </p:nvSpPr>
          <p:spPr>
            <a:xfrm>
              <a:off x="7237856" y="4758651"/>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3" name="Google Shape;133;p16"/>
            <p:cNvSpPr/>
            <p:nvPr/>
          </p:nvSpPr>
          <p:spPr>
            <a:xfrm>
              <a:off x="7237856" y="500814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4" name="Google Shape;134;p16"/>
            <p:cNvSpPr/>
            <p:nvPr/>
          </p:nvSpPr>
          <p:spPr>
            <a:xfrm>
              <a:off x="7237856" y="5257645"/>
              <a:ext cx="143614" cy="14361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5" name="Google Shape;135;p16"/>
            <p:cNvSpPr/>
            <p:nvPr/>
          </p:nvSpPr>
          <p:spPr>
            <a:xfrm>
              <a:off x="7237856" y="5504482"/>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6" name="Google Shape;136;p16"/>
            <p:cNvSpPr/>
            <p:nvPr/>
          </p:nvSpPr>
          <p:spPr>
            <a:xfrm>
              <a:off x="7248676" y="4015479"/>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7" name="Google Shape;137;p16"/>
            <p:cNvSpPr/>
            <p:nvPr/>
          </p:nvSpPr>
          <p:spPr>
            <a:xfrm>
              <a:off x="7237856" y="3765982"/>
              <a:ext cx="143614" cy="14627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8" name="Google Shape;138;p16"/>
            <p:cNvSpPr/>
            <p:nvPr/>
          </p:nvSpPr>
          <p:spPr>
            <a:xfrm>
              <a:off x="7248676" y="3516485"/>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9" name="Google Shape;139;p16"/>
            <p:cNvSpPr/>
            <p:nvPr/>
          </p:nvSpPr>
          <p:spPr>
            <a:xfrm>
              <a:off x="7248676" y="3266988"/>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0" name="Google Shape;140;p16"/>
            <p:cNvSpPr/>
            <p:nvPr/>
          </p:nvSpPr>
          <p:spPr>
            <a:xfrm>
              <a:off x="7450618" y="4264976"/>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1" name="Google Shape;141;p16"/>
            <p:cNvSpPr/>
            <p:nvPr/>
          </p:nvSpPr>
          <p:spPr>
            <a:xfrm>
              <a:off x="7450618" y="4514473"/>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2" name="Google Shape;142;p16"/>
            <p:cNvSpPr/>
            <p:nvPr/>
          </p:nvSpPr>
          <p:spPr>
            <a:xfrm>
              <a:off x="7450618" y="4758651"/>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3" name="Google Shape;143;p16"/>
            <p:cNvSpPr/>
            <p:nvPr/>
          </p:nvSpPr>
          <p:spPr>
            <a:xfrm>
              <a:off x="7450618" y="5008148"/>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4" name="Google Shape;144;p16"/>
            <p:cNvSpPr/>
            <p:nvPr/>
          </p:nvSpPr>
          <p:spPr>
            <a:xfrm>
              <a:off x="7450618" y="5257645"/>
              <a:ext cx="143614" cy="14361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5" name="Google Shape;145;p16"/>
            <p:cNvSpPr/>
            <p:nvPr/>
          </p:nvSpPr>
          <p:spPr>
            <a:xfrm>
              <a:off x="7450618" y="5504482"/>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6" name="Google Shape;146;p16"/>
            <p:cNvSpPr/>
            <p:nvPr/>
          </p:nvSpPr>
          <p:spPr>
            <a:xfrm>
              <a:off x="7450618" y="4015479"/>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7" name="Google Shape;147;p16"/>
            <p:cNvSpPr/>
            <p:nvPr/>
          </p:nvSpPr>
          <p:spPr>
            <a:xfrm>
              <a:off x="7450618" y="3765982"/>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8" name="Google Shape;148;p16"/>
            <p:cNvSpPr/>
            <p:nvPr/>
          </p:nvSpPr>
          <p:spPr>
            <a:xfrm>
              <a:off x="7450618" y="3516485"/>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9" name="Google Shape;149;p16"/>
            <p:cNvSpPr/>
            <p:nvPr/>
          </p:nvSpPr>
          <p:spPr>
            <a:xfrm>
              <a:off x="7450618" y="326698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0" name="Google Shape;150;p16"/>
            <p:cNvSpPr/>
            <p:nvPr/>
          </p:nvSpPr>
          <p:spPr>
            <a:xfrm>
              <a:off x="7663379" y="4264976"/>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1" name="Google Shape;151;p16"/>
            <p:cNvSpPr/>
            <p:nvPr/>
          </p:nvSpPr>
          <p:spPr>
            <a:xfrm>
              <a:off x="7674199" y="4514473"/>
              <a:ext cx="143614" cy="140955"/>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2" name="Google Shape;152;p16"/>
            <p:cNvSpPr/>
            <p:nvPr/>
          </p:nvSpPr>
          <p:spPr>
            <a:xfrm>
              <a:off x="7663379" y="4758651"/>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3" name="Google Shape;153;p16"/>
            <p:cNvSpPr/>
            <p:nvPr/>
          </p:nvSpPr>
          <p:spPr>
            <a:xfrm>
              <a:off x="7663379" y="500814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4" name="Google Shape;154;p16"/>
            <p:cNvSpPr/>
            <p:nvPr/>
          </p:nvSpPr>
          <p:spPr>
            <a:xfrm>
              <a:off x="7663379" y="5257645"/>
              <a:ext cx="143614" cy="14361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5" name="Google Shape;155;p16"/>
            <p:cNvSpPr/>
            <p:nvPr/>
          </p:nvSpPr>
          <p:spPr>
            <a:xfrm>
              <a:off x="7663379" y="5504482"/>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6" name="Google Shape;156;p16"/>
            <p:cNvSpPr/>
            <p:nvPr/>
          </p:nvSpPr>
          <p:spPr>
            <a:xfrm>
              <a:off x="7663379" y="4015479"/>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7" name="Google Shape;157;p16"/>
            <p:cNvSpPr/>
            <p:nvPr/>
          </p:nvSpPr>
          <p:spPr>
            <a:xfrm>
              <a:off x="7663379" y="3765982"/>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8" name="Google Shape;158;p16"/>
            <p:cNvSpPr/>
            <p:nvPr/>
          </p:nvSpPr>
          <p:spPr>
            <a:xfrm>
              <a:off x="7663379" y="3516485"/>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9" name="Google Shape;159;p16"/>
            <p:cNvSpPr/>
            <p:nvPr/>
          </p:nvSpPr>
          <p:spPr>
            <a:xfrm>
              <a:off x="7663379" y="326698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0" name="Google Shape;160;p16"/>
            <p:cNvSpPr/>
            <p:nvPr/>
          </p:nvSpPr>
          <p:spPr>
            <a:xfrm>
              <a:off x="7035914" y="4264976"/>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1" name="Google Shape;161;p16"/>
            <p:cNvSpPr/>
            <p:nvPr/>
          </p:nvSpPr>
          <p:spPr>
            <a:xfrm>
              <a:off x="7025094" y="4514473"/>
              <a:ext cx="143614" cy="140955"/>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2" name="Google Shape;162;p16"/>
            <p:cNvSpPr/>
            <p:nvPr/>
          </p:nvSpPr>
          <p:spPr>
            <a:xfrm>
              <a:off x="7025094" y="4758651"/>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3" name="Google Shape;163;p16"/>
            <p:cNvSpPr/>
            <p:nvPr/>
          </p:nvSpPr>
          <p:spPr>
            <a:xfrm>
              <a:off x="7025094" y="5008148"/>
              <a:ext cx="143614" cy="14627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4" name="Google Shape;164;p16"/>
            <p:cNvSpPr/>
            <p:nvPr/>
          </p:nvSpPr>
          <p:spPr>
            <a:xfrm>
              <a:off x="7025094" y="5257645"/>
              <a:ext cx="143614" cy="143614"/>
            </a:xfrm>
            <a:prstGeom prst="rect">
              <a:avLst/>
            </a:prstGeom>
            <a:solidFill>
              <a:srgbClr val="00188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5" name="Google Shape;165;p16"/>
            <p:cNvSpPr/>
            <p:nvPr/>
          </p:nvSpPr>
          <p:spPr>
            <a:xfrm>
              <a:off x="7025094" y="5504482"/>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6" name="Google Shape;166;p16"/>
            <p:cNvSpPr/>
            <p:nvPr/>
          </p:nvSpPr>
          <p:spPr>
            <a:xfrm>
              <a:off x="7025094" y="4015479"/>
              <a:ext cx="143614" cy="14627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7" name="Google Shape;167;p16"/>
            <p:cNvSpPr/>
            <p:nvPr/>
          </p:nvSpPr>
          <p:spPr>
            <a:xfrm>
              <a:off x="7035914" y="3765982"/>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8" name="Google Shape;168;p16"/>
            <p:cNvSpPr/>
            <p:nvPr/>
          </p:nvSpPr>
          <p:spPr>
            <a:xfrm>
              <a:off x="7025094" y="3516485"/>
              <a:ext cx="143614" cy="14627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9" name="Google Shape;169;p16"/>
            <p:cNvSpPr/>
            <p:nvPr/>
          </p:nvSpPr>
          <p:spPr>
            <a:xfrm>
              <a:off x="7035914" y="3266988"/>
              <a:ext cx="143614" cy="146274"/>
            </a:xfrm>
            <a:prstGeom prst="rect">
              <a:avLst/>
            </a:prstGeom>
            <a:solidFill>
              <a:srgbClr val="FFB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pic>
        <p:nvPicPr>
          <p:cNvPr descr="Ironhack - Crunchbase Company Profile &amp;amp; Funding" id="170" name="Google Shape;170;p16"/>
          <p:cNvPicPr preferRelativeResize="0"/>
          <p:nvPr/>
        </p:nvPicPr>
        <p:blipFill rotWithShape="1">
          <a:blip r:embed="rId2">
            <a:alphaModFix/>
          </a:blip>
          <a:srcRect b="0" l="0" r="0" t="0"/>
          <a:stretch/>
        </p:blipFill>
        <p:spPr>
          <a:xfrm>
            <a:off x="228289" y="262424"/>
            <a:ext cx="561830" cy="561830"/>
          </a:xfrm>
          <a:prstGeom prst="rect">
            <a:avLst/>
          </a:prstGeom>
          <a:noFill/>
          <a:ln>
            <a:noFill/>
          </a:ln>
        </p:spPr>
      </p:pic>
    </p:spTree>
  </p:cSld>
  <p:clrMapOvr>
    <a:masterClrMapping/>
  </p:clrMapOvr>
  <p:extLst>
    <p:ext uri="{DCECCB84-F9BA-43D5-87BE-67443E8EF086}">
      <p15:sldGuideLst>
        <p15:guide id="1" pos="34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bg>
      <p:bgPr>
        <a:solidFill>
          <a:schemeClr val="accent1"/>
        </a:solidFill>
      </p:bgPr>
    </p:bg>
    <p:spTree>
      <p:nvGrpSpPr>
        <p:cNvPr id="171" name="Shape 171"/>
        <p:cNvGrpSpPr/>
        <p:nvPr/>
      </p:nvGrpSpPr>
      <p:grpSpPr>
        <a:xfrm>
          <a:off x="0" y="0"/>
          <a:ext cx="0" cy="0"/>
          <a:chOff x="0" y="0"/>
          <a:chExt cx="0" cy="0"/>
        </a:xfrm>
      </p:grpSpPr>
      <p:sp>
        <p:nvSpPr>
          <p:cNvPr id="172" name="Google Shape;172;p17"/>
          <p:cNvSpPr txBox="1"/>
          <p:nvPr>
            <p:ph type="title"/>
          </p:nvPr>
        </p:nvSpPr>
        <p:spPr>
          <a:xfrm>
            <a:off x="269304" y="2084187"/>
            <a:ext cx="8964186" cy="1793090"/>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Clr>
                <a:schemeClr val="lt1"/>
              </a:buClr>
              <a:buSzPts val="4411"/>
              <a:buFont typeface="Quattrocento Sans"/>
              <a:buNone/>
              <a:defRPr sz="441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7"/>
          <p:cNvSpPr txBox="1"/>
          <p:nvPr>
            <p:ph idx="1" type="body"/>
          </p:nvPr>
        </p:nvSpPr>
        <p:spPr>
          <a:xfrm>
            <a:off x="269301" y="3878583"/>
            <a:ext cx="8964187" cy="1792326"/>
          </a:xfrm>
          <a:prstGeom prst="rect">
            <a:avLst/>
          </a:prstGeom>
          <a:noFill/>
          <a:ln>
            <a:noFill/>
          </a:ln>
        </p:spPr>
        <p:txBody>
          <a:bodyPr anchorCtr="0" anchor="t" bIns="146300" lIns="182875" spcFirstLastPara="1" rIns="182875" wrap="square" tIns="146300">
            <a:noAutofit/>
          </a:bodyPr>
          <a:lstStyle>
            <a:lvl1pPr indent="-228600" lvl="0" marL="457200" algn="l">
              <a:lnSpc>
                <a:spcPct val="90000"/>
              </a:lnSpc>
              <a:spcBef>
                <a:spcPts val="0"/>
              </a:spcBef>
              <a:spcAft>
                <a:spcPts val="0"/>
              </a:spcAft>
              <a:buClr>
                <a:schemeClr val="lt1"/>
              </a:buClr>
              <a:buSzPts val="2382"/>
              <a:buNone/>
              <a:defRPr sz="2647">
                <a:solidFill>
                  <a:schemeClr val="lt1"/>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lt1"/>
              </a:buClr>
              <a:buSzPts val="1620"/>
              <a:buChar char="•"/>
              <a:defRPr/>
            </a:lvl2pPr>
            <a:lvl3pPr indent="-331469" lvl="2" marL="1371600" algn="l">
              <a:lnSpc>
                <a:spcPct val="90000"/>
              </a:lnSpc>
              <a:spcBef>
                <a:spcPts val="360"/>
              </a:spcBef>
              <a:spcAft>
                <a:spcPts val="0"/>
              </a:spcAft>
              <a:buClr>
                <a:schemeClr val="lt1"/>
              </a:buClr>
              <a:buSzPts val="1620"/>
              <a:buChar char="•"/>
              <a:defRPr/>
            </a:lvl3pPr>
            <a:lvl4pPr indent="-331469" lvl="3" marL="1828800" algn="l">
              <a:lnSpc>
                <a:spcPct val="90000"/>
              </a:lnSpc>
              <a:spcBef>
                <a:spcPts val="360"/>
              </a:spcBef>
              <a:spcAft>
                <a:spcPts val="0"/>
              </a:spcAft>
              <a:buClr>
                <a:schemeClr val="lt1"/>
              </a:buClr>
              <a:buSzPts val="1620"/>
              <a:buChar char="•"/>
              <a:defRPr/>
            </a:lvl4pPr>
            <a:lvl5pPr indent="-331470" lvl="4" marL="2286000" algn="l">
              <a:lnSpc>
                <a:spcPct val="9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Ironhack - Crunchbase Company Profile &amp;amp; Funding" id="174" name="Google Shape;174;p17"/>
          <p:cNvPicPr preferRelativeResize="0"/>
          <p:nvPr/>
        </p:nvPicPr>
        <p:blipFill rotWithShape="1">
          <a:blip r:embed="rId2">
            <a:alphaModFix/>
          </a:blip>
          <a:srcRect b="0" l="0" r="0" t="0"/>
          <a:stretch/>
        </p:blipFill>
        <p:spPr>
          <a:xfrm>
            <a:off x="221046" y="267573"/>
            <a:ext cx="544469" cy="544469"/>
          </a:xfrm>
          <a:prstGeom prst="rect">
            <a:avLst/>
          </a:prstGeom>
          <a:noFill/>
          <a:ln>
            <a:noFill/>
          </a:ln>
        </p:spPr>
      </p:pic>
    </p:spTree>
  </p:cSld>
  <p:clrMapOvr>
    <a:masterClrMapping/>
  </p:clrMapOvr>
  <p:extLst>
    <p:ext uri="{DCECCB84-F9BA-43D5-87BE-67443E8EF086}">
      <p15:sldGuideLst>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268928" y="291102"/>
            <a:ext cx="11541863" cy="899665"/>
          </a:xfrm>
          <a:prstGeom prst="rect">
            <a:avLst/>
          </a:prstGeom>
          <a:noFill/>
          <a:ln>
            <a:noFill/>
          </a:ln>
        </p:spPr>
        <p:txBody>
          <a:bodyPr anchorCtr="0" anchor="t" bIns="91425" lIns="146300" spcFirstLastPara="1" rIns="146300" wrap="square" tIns="91425">
            <a:noAutofit/>
          </a:bodyPr>
          <a:lstStyle>
            <a:lvl1pPr lvl="0" marR="0" rtl="0" algn="l">
              <a:lnSpc>
                <a:spcPct val="90000"/>
              </a:lnSpc>
              <a:spcBef>
                <a:spcPts val="0"/>
              </a:spcBef>
              <a:spcAft>
                <a:spcPts val="0"/>
              </a:spcAft>
              <a:buClr>
                <a:schemeClr val="lt1"/>
              </a:buClr>
              <a:buSzPts val="5294"/>
              <a:buFont typeface="Quattrocento Sans"/>
              <a:buNone/>
              <a:defRPr b="0" i="0" sz="5294"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269242" y="1189178"/>
            <a:ext cx="11541549" cy="2184808"/>
          </a:xfrm>
          <a:prstGeom prst="rect">
            <a:avLst/>
          </a:prstGeom>
          <a:noFill/>
          <a:ln>
            <a:noFill/>
          </a:ln>
        </p:spPr>
        <p:txBody>
          <a:bodyPr anchorCtr="0" anchor="t" bIns="91425" lIns="146300" spcFirstLastPara="1" rIns="146300" wrap="square" tIns="91425">
            <a:spAutoFit/>
          </a:bodyPr>
          <a:lstStyle>
            <a:lvl1pPr indent="-452691" lvl="0" marL="457200" marR="0" rtl="0" algn="l">
              <a:lnSpc>
                <a:spcPct val="90000"/>
              </a:lnSpc>
              <a:spcBef>
                <a:spcPts val="784"/>
              </a:spcBef>
              <a:spcAft>
                <a:spcPts val="0"/>
              </a:spcAft>
              <a:buClr>
                <a:schemeClr val="lt1"/>
              </a:buClr>
              <a:buSzPts val="3529"/>
              <a:buFont typeface="Arial"/>
              <a:buChar char="•"/>
              <a:defRPr b="0" i="0" sz="3921" u="none" cap="none" strike="noStrike">
                <a:solidFill>
                  <a:schemeClr val="lt1"/>
                </a:solidFill>
                <a:latin typeface="Quattrocento Sans"/>
                <a:ea typeface="Quattrocento Sans"/>
                <a:cs typeface="Quattrocento Sans"/>
                <a:sym typeface="Quattrocento Sans"/>
              </a:defRPr>
            </a:lvl1pPr>
            <a:lvl2pPr indent="-363093" lvl="1" marL="914400" marR="0" rtl="0" algn="l">
              <a:lnSpc>
                <a:spcPct val="90000"/>
              </a:lnSpc>
              <a:spcBef>
                <a:spcPts val="471"/>
              </a:spcBef>
              <a:spcAft>
                <a:spcPts val="0"/>
              </a:spcAft>
              <a:buClr>
                <a:schemeClr val="lt1"/>
              </a:buClr>
              <a:buSzPts val="2118"/>
              <a:buFont typeface="Arial"/>
              <a:buChar char="•"/>
              <a:defRPr b="0" i="0" sz="2353" u="none" cap="none" strike="noStrike">
                <a:solidFill>
                  <a:schemeClr val="lt1"/>
                </a:solidFill>
                <a:latin typeface="Quattrocento Sans"/>
                <a:ea typeface="Quattrocento Sans"/>
                <a:cs typeface="Quattrocento Sans"/>
                <a:sym typeface="Quattrocento Sans"/>
              </a:defRPr>
            </a:lvl2pPr>
            <a:lvl3pPr indent="-363092" lvl="2" marL="1371600" marR="0" rtl="0" algn="l">
              <a:lnSpc>
                <a:spcPct val="90000"/>
              </a:lnSpc>
              <a:spcBef>
                <a:spcPts val="471"/>
              </a:spcBef>
              <a:spcAft>
                <a:spcPts val="0"/>
              </a:spcAft>
              <a:buClr>
                <a:schemeClr val="lt1"/>
              </a:buClr>
              <a:buSzPts val="2118"/>
              <a:buFont typeface="Arial"/>
              <a:buChar char="•"/>
              <a:defRPr b="0" i="0" sz="2353" u="none" cap="none" strike="noStrike">
                <a:solidFill>
                  <a:schemeClr val="lt1"/>
                </a:solidFill>
                <a:latin typeface="Quattrocento Sans"/>
                <a:ea typeface="Quattrocento Sans"/>
                <a:cs typeface="Quattrocento Sans"/>
                <a:sym typeface="Quattrocento Sans"/>
              </a:defRPr>
            </a:lvl3pPr>
            <a:lvl4pPr indent="-340677" lvl="3" marL="1828800" marR="0" rtl="0" algn="l">
              <a:lnSpc>
                <a:spcPct val="90000"/>
              </a:lnSpc>
              <a:spcBef>
                <a:spcPts val="392"/>
              </a:spcBef>
              <a:spcAft>
                <a:spcPts val="0"/>
              </a:spcAft>
              <a:buClr>
                <a:schemeClr val="lt1"/>
              </a:buClr>
              <a:buSzPts val="1765"/>
              <a:buFont typeface="Arial"/>
              <a:buChar char="•"/>
              <a:defRPr b="0" i="0" sz="1961" u="none" cap="none" strike="noStrike">
                <a:solidFill>
                  <a:schemeClr val="lt1"/>
                </a:solidFill>
                <a:latin typeface="Quattrocento Sans"/>
                <a:ea typeface="Quattrocento Sans"/>
                <a:cs typeface="Quattrocento Sans"/>
                <a:sym typeface="Quattrocento Sans"/>
              </a:defRPr>
            </a:lvl4pPr>
            <a:lvl5pPr indent="-340677" lvl="4" marL="2286000" marR="0" rtl="0" algn="l">
              <a:lnSpc>
                <a:spcPct val="90000"/>
              </a:lnSpc>
              <a:spcBef>
                <a:spcPts val="392"/>
              </a:spcBef>
              <a:spcAft>
                <a:spcPts val="0"/>
              </a:spcAft>
              <a:buClr>
                <a:schemeClr val="lt1"/>
              </a:buClr>
              <a:buSzPts val="1765"/>
              <a:buFont typeface="Arial"/>
              <a:buChar char="•"/>
              <a:defRPr b="0" i="0" sz="1961" u="none" cap="none" strike="noStrike">
                <a:solidFill>
                  <a:schemeClr val="lt1"/>
                </a:solidFill>
                <a:latin typeface="Quattrocento Sans"/>
                <a:ea typeface="Quattrocento Sans"/>
                <a:cs typeface="Quattrocento Sans"/>
                <a:sym typeface="Quattrocento Sans"/>
              </a:defRPr>
            </a:lvl5pPr>
            <a:lvl6pPr indent="-353123" lvl="5" marL="2743200" marR="0" rtl="0" algn="l">
              <a:lnSpc>
                <a:spcPct val="100000"/>
              </a:lnSpc>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6pPr>
            <a:lvl7pPr indent="-353123" lvl="6" marL="3200400" marR="0" rtl="0" algn="l">
              <a:lnSpc>
                <a:spcPct val="100000"/>
              </a:lnSpc>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7pPr>
            <a:lvl8pPr indent="-353123" lvl="7" marL="3657600" marR="0" rtl="0" algn="l">
              <a:lnSpc>
                <a:spcPct val="100000"/>
              </a:lnSpc>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8pPr>
            <a:lvl9pPr indent="-353123" lvl="8" marL="4114800" marR="0" rtl="0" algn="l">
              <a:lnSpc>
                <a:spcPct val="100000"/>
              </a:lnSpc>
              <a:spcBef>
                <a:spcPts val="392"/>
              </a:spcBef>
              <a:spcAft>
                <a:spcPts val="0"/>
              </a:spcAft>
              <a:buClr>
                <a:schemeClr val="lt1"/>
              </a:buClr>
              <a:buSzPts val="1961"/>
              <a:buFont typeface="Arial"/>
              <a:buChar char="•"/>
              <a:defRPr b="0" i="0" sz="1961" u="none" cap="none" strike="noStrike">
                <a:solidFill>
                  <a:schemeClr val="lt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2.jp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7D31"/>
        </a:solidFill>
      </p:bgPr>
    </p:bg>
    <p:spTree>
      <p:nvGrpSpPr>
        <p:cNvPr id="181" name="Shape 181"/>
        <p:cNvGrpSpPr/>
        <p:nvPr/>
      </p:nvGrpSpPr>
      <p:grpSpPr>
        <a:xfrm>
          <a:off x="0" y="0"/>
          <a:ext cx="0" cy="0"/>
          <a:chOff x="0" y="0"/>
          <a:chExt cx="0" cy="0"/>
        </a:xfrm>
      </p:grpSpPr>
      <p:sp>
        <p:nvSpPr>
          <p:cNvPr id="182" name="Google Shape;182;p1"/>
          <p:cNvSpPr/>
          <p:nvPr/>
        </p:nvSpPr>
        <p:spPr>
          <a:xfrm>
            <a:off x="8546865" y="1580680"/>
            <a:ext cx="3426178" cy="2334918"/>
          </a:xfrm>
          <a:prstGeom prst="rect">
            <a:avLst/>
          </a:prstGeom>
          <a:solidFill>
            <a:srgbClr val="ED7D3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83" name="Google Shape;183;p1"/>
          <p:cNvSpPr/>
          <p:nvPr/>
        </p:nvSpPr>
        <p:spPr>
          <a:xfrm>
            <a:off x="9612253" y="454143"/>
            <a:ext cx="2438400" cy="1300103"/>
          </a:xfrm>
          <a:prstGeom prst="rect">
            <a:avLst/>
          </a:prstGeom>
          <a:solidFill>
            <a:srgbClr val="ED7D31"/>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84" name="Google Shape;184;p1"/>
          <p:cNvSpPr txBox="1"/>
          <p:nvPr/>
        </p:nvSpPr>
        <p:spPr>
          <a:xfrm>
            <a:off x="3089903" y="1066808"/>
            <a:ext cx="9690012" cy="113826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706"/>
              <a:buFont typeface="Quattrocento Sans"/>
              <a:buNone/>
            </a:pPr>
            <a:r>
              <a:t/>
            </a:r>
            <a:endParaRPr b="0" i="0" sz="4706" u="none" cap="none" strike="noStrike">
              <a:solidFill>
                <a:srgbClr val="FFFFFF"/>
              </a:solidFill>
              <a:latin typeface="Quattrocento Sans"/>
              <a:ea typeface="Quattrocento Sans"/>
              <a:cs typeface="Quattrocento Sans"/>
              <a:sym typeface="Quattrocento Sans"/>
            </a:endParaRPr>
          </a:p>
        </p:txBody>
      </p:sp>
      <p:sp>
        <p:nvSpPr>
          <p:cNvPr id="185" name="Google Shape;185;p1"/>
          <p:cNvSpPr txBox="1"/>
          <p:nvPr/>
        </p:nvSpPr>
        <p:spPr>
          <a:xfrm>
            <a:off x="267682" y="1115449"/>
            <a:ext cx="8235329" cy="2065021"/>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0"/>
              </a:spcBef>
              <a:spcAft>
                <a:spcPts val="0"/>
              </a:spcAft>
              <a:buClr>
                <a:srgbClr val="82C9FF"/>
              </a:buClr>
              <a:buSzPts val="5400"/>
              <a:buFont typeface="Quattrocento Sans"/>
              <a:buNone/>
            </a:pPr>
            <a:r>
              <a:rPr b="1" i="0" lang="en-US" sz="5400" u="none" cap="none" strike="noStrike">
                <a:solidFill>
                  <a:srgbClr val="82C9FF"/>
                </a:solidFill>
                <a:latin typeface="Quattrocento Sans"/>
                <a:ea typeface="Quattrocento Sans"/>
                <a:cs typeface="Quattrocento Sans"/>
                <a:sym typeface="Quattrocento Sans"/>
              </a:rPr>
              <a:t>Data</a:t>
            </a:r>
            <a:r>
              <a:rPr b="1" i="0" lang="en-US" sz="5400" u="none" cap="none" strike="noStrike">
                <a:solidFill>
                  <a:srgbClr val="FFFFFF"/>
                </a:solidFill>
                <a:latin typeface="Quattrocento Sans"/>
                <a:ea typeface="Quattrocento Sans"/>
                <a:cs typeface="Quattrocento Sans"/>
                <a:sym typeface="Quattrocento Sans"/>
              </a:rPr>
              <a:t> </a:t>
            </a:r>
            <a:r>
              <a:rPr b="1" i="0" lang="en-US" sz="5400" u="none" cap="none" strike="noStrike">
                <a:solidFill>
                  <a:srgbClr val="C0E3FE"/>
                </a:solidFill>
                <a:latin typeface="Quattrocento Sans"/>
                <a:ea typeface="Quattrocento Sans"/>
                <a:cs typeface="Quattrocento Sans"/>
                <a:sym typeface="Quattrocento Sans"/>
              </a:rPr>
              <a:t>Mid-Bootcamp</a:t>
            </a:r>
            <a:r>
              <a:rPr b="1" i="0" lang="en-US" sz="5400" u="none" cap="none" strike="noStrike">
                <a:solidFill>
                  <a:srgbClr val="FFFFFF"/>
                </a:solidFill>
                <a:latin typeface="Quattrocento Sans"/>
                <a:ea typeface="Quattrocento Sans"/>
                <a:cs typeface="Quattrocento Sans"/>
                <a:sym typeface="Quattrocento Sans"/>
              </a:rPr>
              <a:t> </a:t>
            </a:r>
            <a:r>
              <a:rPr b="1" i="0" lang="en-US" sz="5400" u="none" cap="none" strike="noStrike">
                <a:solidFill>
                  <a:schemeClr val="lt1"/>
                </a:solidFill>
                <a:latin typeface="Quattrocento Sans"/>
                <a:ea typeface="Quattrocento Sans"/>
                <a:cs typeface="Quattrocento Sans"/>
                <a:sym typeface="Quattrocento Sans"/>
              </a:rPr>
              <a:t>Classification</a:t>
            </a:r>
            <a:r>
              <a:rPr b="1" i="0" lang="en-US" sz="5400" u="none" cap="none" strike="noStrike">
                <a:solidFill>
                  <a:srgbClr val="FFFFFF"/>
                </a:solidFill>
                <a:latin typeface="Quattrocento Sans"/>
                <a:ea typeface="Quattrocento Sans"/>
                <a:cs typeface="Quattrocento Sans"/>
                <a:sym typeface="Quattrocento Sans"/>
              </a:rPr>
              <a:t> </a:t>
            </a:r>
            <a:r>
              <a:rPr b="1" i="0" lang="en-US" sz="5400" u="none" cap="none" strike="noStrike">
                <a:solidFill>
                  <a:srgbClr val="82C9FF"/>
                </a:solidFill>
                <a:latin typeface="Quattrocento Sans"/>
                <a:ea typeface="Quattrocento Sans"/>
                <a:cs typeface="Quattrocento Sans"/>
                <a:sym typeface="Quattrocento Sans"/>
              </a:rPr>
              <a:t>Project</a:t>
            </a:r>
            <a:endParaRPr b="0" i="0" sz="5400" u="none" cap="none" strike="noStrike">
              <a:solidFill>
                <a:srgbClr val="82C9FF"/>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4000"/>
              <a:buFont typeface="Quattrocento Sans"/>
              <a:buNone/>
            </a:pPr>
            <a:br>
              <a:rPr b="0" i="0" lang="en-US" sz="4000" u="none" cap="none" strike="noStrike">
                <a:solidFill>
                  <a:schemeClr val="lt1"/>
                </a:solidFill>
                <a:latin typeface="Quattrocento Sans"/>
                <a:ea typeface="Quattrocento Sans"/>
                <a:cs typeface="Quattrocento Sans"/>
                <a:sym typeface="Quattrocento Sans"/>
              </a:rPr>
            </a:br>
            <a:r>
              <a:rPr b="1" i="0" lang="en-US" sz="4800" u="none" cap="none" strike="noStrike">
                <a:solidFill>
                  <a:schemeClr val="lt1"/>
                </a:solidFill>
                <a:latin typeface="Quattrocento Sans"/>
                <a:ea typeface="Quattrocento Sans"/>
                <a:cs typeface="Quattrocento Sans"/>
                <a:sym typeface="Quattrocento Sans"/>
              </a:rPr>
              <a:t>Credit Card Offer</a:t>
            </a:r>
            <a:br>
              <a:rPr b="0" i="0" lang="en-US" sz="4000" u="none" cap="none" strike="noStrike">
                <a:solidFill>
                  <a:schemeClr val="lt1"/>
                </a:solidFill>
                <a:latin typeface="Quattrocento Sans"/>
                <a:ea typeface="Quattrocento Sans"/>
                <a:cs typeface="Quattrocento Sans"/>
                <a:sym typeface="Quattrocento Sans"/>
              </a:rPr>
            </a:br>
            <a:br>
              <a:rPr b="0" i="0" lang="en-US" sz="3600" u="none" cap="none" strike="noStrike">
                <a:solidFill>
                  <a:schemeClr val="lt1"/>
                </a:solidFill>
                <a:latin typeface="Quattrocento Sans"/>
                <a:ea typeface="Quattrocento Sans"/>
                <a:cs typeface="Quattrocento Sans"/>
                <a:sym typeface="Quattrocento Sans"/>
              </a:rPr>
            </a:br>
            <a:endParaRPr b="0" i="0" sz="4700" u="none" cap="none" strike="noStrike">
              <a:solidFill>
                <a:schemeClr val="lt1"/>
              </a:solidFill>
              <a:latin typeface="Quattrocento Sans"/>
              <a:ea typeface="Quattrocento Sans"/>
              <a:cs typeface="Quattrocento Sans"/>
              <a:sym typeface="Quattrocento Sans"/>
            </a:endParaRPr>
          </a:p>
        </p:txBody>
      </p:sp>
      <p:sp>
        <p:nvSpPr>
          <p:cNvPr id="186" name="Google Shape;186;p1"/>
          <p:cNvSpPr txBox="1"/>
          <p:nvPr/>
        </p:nvSpPr>
        <p:spPr>
          <a:xfrm>
            <a:off x="219832" y="2912778"/>
            <a:ext cx="5662270" cy="1499821"/>
          </a:xfrm>
          <a:prstGeom prst="rect">
            <a:avLst/>
          </a:prstGeom>
          <a:noFill/>
          <a:ln>
            <a:noFill/>
          </a:ln>
        </p:spPr>
        <p:txBody>
          <a:bodyPr anchorCtr="0" anchor="t" bIns="109725" lIns="164575" spcFirstLastPara="1" rIns="164575" wrap="square" tIns="109725">
            <a:noAutofit/>
          </a:bodyPr>
          <a:lstStyle/>
          <a:p>
            <a:pPr indent="0" lvl="0" marL="0" marR="0" rtl="0" algn="l">
              <a:lnSpc>
                <a:spcPct val="90000"/>
              </a:lnSpc>
              <a:spcBef>
                <a:spcPts val="0"/>
              </a:spcBef>
              <a:spcAft>
                <a:spcPts val="0"/>
              </a:spcAft>
              <a:buClr>
                <a:schemeClr val="lt1"/>
              </a:buClr>
              <a:buSzPts val="3240"/>
              <a:buFont typeface="Arial"/>
              <a:buNone/>
            </a:pPr>
            <a:r>
              <a:t/>
            </a:r>
            <a:endParaRPr b="0" i="0" sz="3600" u="none" cap="none" strike="noStrike">
              <a:solidFill>
                <a:schemeClr val="lt1"/>
              </a:solidFill>
              <a:latin typeface="Quattrocento Sans"/>
              <a:ea typeface="Quattrocento Sans"/>
              <a:cs typeface="Quattrocento Sans"/>
              <a:sym typeface="Quattrocento Sans"/>
            </a:endParaRPr>
          </a:p>
        </p:txBody>
      </p:sp>
      <p:sp>
        <p:nvSpPr>
          <p:cNvPr id="187" name="Google Shape;187;p1"/>
          <p:cNvSpPr txBox="1"/>
          <p:nvPr/>
        </p:nvSpPr>
        <p:spPr>
          <a:xfrm>
            <a:off x="268210" y="5442238"/>
            <a:ext cx="3561208" cy="1585049"/>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43AFFF"/>
                </a:solidFill>
                <a:latin typeface="Quattrocento Sans"/>
                <a:ea typeface="Quattrocento Sans"/>
                <a:cs typeface="Quattrocento Sans"/>
                <a:sym typeface="Quattrocento Sans"/>
              </a:rPr>
              <a:t>Mario </a:t>
            </a:r>
            <a:r>
              <a:rPr b="0" i="0" lang="en-US" sz="2400" u="none" cap="none" strike="noStrike">
                <a:solidFill>
                  <a:schemeClr val="lt1"/>
                </a:solidFill>
                <a:latin typeface="Quattrocento Sans"/>
                <a:ea typeface="Quattrocento Sans"/>
                <a:cs typeface="Quattrocento Sans"/>
                <a:sym typeface="Quattrocento Sans"/>
              </a:rPr>
              <a:t>La Torre</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600"/>
              </a:spcBef>
              <a:spcAft>
                <a:spcPts val="0"/>
              </a:spcAft>
              <a:buClr>
                <a:srgbClr val="000000"/>
              </a:buClr>
              <a:buSzPts val="3200"/>
              <a:buFont typeface="Arial"/>
              <a:buNone/>
            </a:pPr>
            <a:r>
              <a:rPr b="0" i="0" lang="en-US" sz="3200" u="none" cap="none" strike="noStrike">
                <a:solidFill>
                  <a:srgbClr val="43AFFF"/>
                </a:solidFill>
                <a:latin typeface="Quattrocento Sans"/>
                <a:ea typeface="Quattrocento Sans"/>
                <a:cs typeface="Quattrocento Sans"/>
                <a:sym typeface="Quattrocento Sans"/>
              </a:rPr>
              <a:t>Emanuel</a:t>
            </a:r>
            <a:r>
              <a:rPr b="0" i="0" lang="en-US" sz="2400" u="none" cap="none" strike="noStrike">
                <a:solidFill>
                  <a:schemeClr val="lt1"/>
                </a:solidFill>
                <a:latin typeface="Quattrocento Sans"/>
                <a:ea typeface="Quattrocento Sans"/>
                <a:cs typeface="Quattrocento Sans"/>
                <a:sym typeface="Quattrocento Sans"/>
              </a:rPr>
              <a:t> Panait</a:t>
            </a:r>
            <a:endParaRPr b="0" i="0" sz="18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600"/>
              </a:spcBef>
              <a:spcAft>
                <a:spcPts val="0"/>
              </a:spcAft>
              <a:buClr>
                <a:srgbClr val="000000"/>
              </a:buClr>
              <a:buSzPts val="1800"/>
              <a:buFont typeface="Arial"/>
              <a:buNone/>
            </a:pPr>
            <a:r>
              <a:rPr b="0" i="0" lang="en-US" sz="1800" u="none" cap="none" strike="noStrike">
                <a:solidFill>
                  <a:schemeClr val="lt1"/>
                </a:solidFill>
                <a:latin typeface="Quattrocento Sans"/>
                <a:ea typeface="Quattrocento Sans"/>
                <a:cs typeface="Quattrocento Sans"/>
                <a:sym typeface="Quattrocento Sans"/>
              </a:rPr>
              <a:t>DAPT OCT 2022 </a:t>
            </a:r>
            <a:endParaRPr b="0" i="0" sz="1400" u="none" cap="none" strike="noStrike">
              <a:solidFill>
                <a:srgbClr val="000000"/>
              </a:solidFill>
              <a:latin typeface="Arial"/>
              <a:ea typeface="Arial"/>
              <a:cs typeface="Arial"/>
              <a:sym typeface="Arial"/>
            </a:endParaRPr>
          </a:p>
        </p:txBody>
      </p:sp>
      <p:pic>
        <p:nvPicPr>
          <p:cNvPr id="188" name="Google Shape;188;p1"/>
          <p:cNvPicPr preferRelativeResize="0"/>
          <p:nvPr/>
        </p:nvPicPr>
        <p:blipFill rotWithShape="1">
          <a:blip r:embed="rId3">
            <a:alphaModFix/>
          </a:blip>
          <a:srcRect b="0" l="0" r="0" t="0"/>
          <a:stretch/>
        </p:blipFill>
        <p:spPr>
          <a:xfrm>
            <a:off x="9722733" y="1512374"/>
            <a:ext cx="2251119" cy="1400410"/>
          </a:xfrm>
          <a:prstGeom prst="rect">
            <a:avLst/>
          </a:prstGeom>
          <a:noFill/>
          <a:ln>
            <a:noFill/>
          </a:ln>
        </p:spPr>
      </p:pic>
      <p:pic>
        <p:nvPicPr>
          <p:cNvPr descr="Logo, company name&#10;&#10;Description automatically generated" id="189" name="Google Shape;189;p1"/>
          <p:cNvPicPr preferRelativeResize="0"/>
          <p:nvPr/>
        </p:nvPicPr>
        <p:blipFill rotWithShape="1">
          <a:blip r:embed="rId4">
            <a:alphaModFix/>
          </a:blip>
          <a:srcRect b="0" l="0" r="0" t="0"/>
          <a:stretch/>
        </p:blipFill>
        <p:spPr>
          <a:xfrm>
            <a:off x="9723553" y="71716"/>
            <a:ext cx="2249500" cy="1379220"/>
          </a:xfrm>
          <a:prstGeom prst="rect">
            <a:avLst/>
          </a:prstGeom>
          <a:noFill/>
          <a:ln>
            <a:noFill/>
          </a:ln>
        </p:spPr>
      </p:pic>
      <p:pic>
        <p:nvPicPr>
          <p:cNvPr descr="A picture containing yellow, dark, light&#10;&#10;Description automatically generated" id="190" name="Google Shape;190;p1"/>
          <p:cNvPicPr preferRelativeResize="0"/>
          <p:nvPr/>
        </p:nvPicPr>
        <p:blipFill rotWithShape="1">
          <a:blip r:embed="rId5">
            <a:alphaModFix/>
          </a:blip>
          <a:srcRect b="0" l="0" r="0" t="0"/>
          <a:stretch/>
        </p:blipFill>
        <p:spPr>
          <a:xfrm>
            <a:off x="7843440" y="171930"/>
            <a:ext cx="1321622" cy="1340436"/>
          </a:xfrm>
          <a:prstGeom prst="rect">
            <a:avLst/>
          </a:prstGeom>
          <a:noFill/>
          <a:ln>
            <a:noFill/>
          </a:ln>
        </p:spPr>
      </p:pic>
      <p:sp>
        <p:nvSpPr>
          <p:cNvPr id="191" name="Google Shape;191;p1"/>
          <p:cNvSpPr/>
          <p:nvPr/>
        </p:nvSpPr>
        <p:spPr>
          <a:xfrm>
            <a:off x="7937147" y="3398073"/>
            <a:ext cx="566327" cy="519290"/>
          </a:xfrm>
          <a:prstGeom prst="rect">
            <a:avLst/>
          </a:prstGeom>
          <a:solidFill>
            <a:srgbClr val="005594"/>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9"/>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Optimization</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62" name="Google Shape;262;p9"/>
          <p:cNvSpPr txBox="1"/>
          <p:nvPr/>
        </p:nvSpPr>
        <p:spPr>
          <a:xfrm>
            <a:off x="486818" y="1163445"/>
            <a:ext cx="11400382"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To optimize our model, we applied different methods and compared how much they would improve or not the recall of the model</a:t>
            </a:r>
            <a:endParaRPr b="0" i="0" sz="2400" u="none" cap="none" strike="noStrike">
              <a:solidFill>
                <a:schemeClr val="lt1"/>
              </a:solidFill>
              <a:latin typeface="Quattrocento Sans"/>
              <a:ea typeface="Quattrocento Sans"/>
              <a:cs typeface="Quattrocento Sans"/>
              <a:sym typeface="Quattrocento Sans"/>
            </a:endParaRPr>
          </a:p>
        </p:txBody>
      </p:sp>
      <p:sp>
        <p:nvSpPr>
          <p:cNvPr id="263" name="Google Shape;263;p9"/>
          <p:cNvSpPr txBox="1"/>
          <p:nvPr/>
        </p:nvSpPr>
        <p:spPr>
          <a:xfrm>
            <a:off x="486818" y="2323236"/>
            <a:ext cx="11400382" cy="3083921"/>
          </a:xfrm>
          <a:prstGeom prst="rect">
            <a:avLst/>
          </a:prstGeom>
          <a:noFill/>
          <a:ln>
            <a:noFill/>
          </a:ln>
        </p:spPr>
        <p:txBody>
          <a:bodyPr anchorCtr="0" anchor="t" bIns="146300" lIns="182875" spcFirstLastPara="1" rIns="182875" wrap="square" tIns="146300">
            <a:spAutoFit/>
          </a:bodyPr>
          <a:lstStyle/>
          <a:p>
            <a:pPr indent="-457200" lvl="0" marL="457200" marR="0" rtl="0" algn="l">
              <a:lnSpc>
                <a:spcPct val="90000"/>
              </a:lnSpc>
              <a:spcBef>
                <a:spcPts val="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Encoders (OneHot Encoder)</a:t>
            </a:r>
            <a:endParaRPr b="0" i="0" sz="1400" u="none" cap="none" strike="noStrike">
              <a:solidFill>
                <a:srgbClr val="000000"/>
              </a:solidFill>
              <a:latin typeface="Arial"/>
              <a:ea typeface="Arial"/>
              <a:cs typeface="Arial"/>
              <a:sym typeface="Arial"/>
            </a:endParaRPr>
          </a:p>
          <a:p>
            <a:pPr indent="-304800" lvl="0" marL="457200" marR="0" rtl="0" algn="l">
              <a:lnSpc>
                <a:spcPct val="90000"/>
              </a:lnSpc>
              <a:spcBef>
                <a:spcPts val="600"/>
              </a:spcBef>
              <a:spcAft>
                <a:spcPts val="0"/>
              </a:spcAft>
              <a:buClr>
                <a:schemeClr val="lt1"/>
              </a:buClr>
              <a:buSzPts val="2400"/>
              <a:buFont typeface="Quattrocento Sans"/>
              <a:buNone/>
            </a:pPr>
            <a:r>
              <a:t/>
            </a:r>
            <a:endParaRPr b="0" i="0" sz="2400" u="none" cap="none" strike="noStrike">
              <a:solidFill>
                <a:schemeClr val="lt1"/>
              </a:solidFill>
              <a:latin typeface="Quattrocento Sans"/>
              <a:ea typeface="Quattrocento Sans"/>
              <a:cs typeface="Quattrocento Sans"/>
              <a:sym typeface="Quattrocento Sans"/>
            </a:endParaRPr>
          </a:p>
          <a:p>
            <a:pPr indent="-457200" lvl="0" marL="457200" marR="0" rtl="0" algn="l">
              <a:lnSpc>
                <a:spcPct val="90000"/>
              </a:lnSpc>
              <a:spcBef>
                <a:spcPts val="60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Scalers (StandardScaler, Normalizer, BoxCox)</a:t>
            </a:r>
            <a:endParaRPr b="0" i="0" sz="1400" u="none" cap="none" strike="noStrike">
              <a:solidFill>
                <a:srgbClr val="000000"/>
              </a:solidFill>
              <a:latin typeface="Arial"/>
              <a:ea typeface="Arial"/>
              <a:cs typeface="Arial"/>
              <a:sym typeface="Arial"/>
            </a:endParaRPr>
          </a:p>
          <a:p>
            <a:pPr indent="-304800" lvl="0" marL="457200" marR="0" rtl="0" algn="l">
              <a:lnSpc>
                <a:spcPct val="90000"/>
              </a:lnSpc>
              <a:spcBef>
                <a:spcPts val="600"/>
              </a:spcBef>
              <a:spcAft>
                <a:spcPts val="0"/>
              </a:spcAft>
              <a:buClr>
                <a:schemeClr val="lt1"/>
              </a:buClr>
              <a:buSzPts val="2400"/>
              <a:buFont typeface="Quattrocento Sans"/>
              <a:buNone/>
            </a:pPr>
            <a:r>
              <a:t/>
            </a:r>
            <a:endParaRPr b="0" i="0" sz="2400" u="none" cap="none" strike="noStrike">
              <a:solidFill>
                <a:schemeClr val="lt1"/>
              </a:solidFill>
              <a:latin typeface="Quattrocento Sans"/>
              <a:ea typeface="Quattrocento Sans"/>
              <a:cs typeface="Quattrocento Sans"/>
              <a:sym typeface="Quattrocento Sans"/>
            </a:endParaRPr>
          </a:p>
          <a:p>
            <a:pPr indent="-457200" lvl="0" marL="457200" marR="0" rtl="0" algn="l">
              <a:lnSpc>
                <a:spcPct val="90000"/>
              </a:lnSpc>
              <a:spcBef>
                <a:spcPts val="60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Outliers (Drop for Average, Q2, Q3 and Q4 balances)</a:t>
            </a:r>
            <a:endParaRPr b="0" i="0" sz="1400" u="none" cap="none" strike="noStrike">
              <a:solidFill>
                <a:srgbClr val="000000"/>
              </a:solidFill>
              <a:latin typeface="Arial"/>
              <a:ea typeface="Arial"/>
              <a:cs typeface="Arial"/>
              <a:sym typeface="Arial"/>
            </a:endParaRPr>
          </a:p>
          <a:p>
            <a:pPr indent="-304800" lvl="0" marL="457200" marR="0" rtl="0" algn="l">
              <a:lnSpc>
                <a:spcPct val="90000"/>
              </a:lnSpc>
              <a:spcBef>
                <a:spcPts val="600"/>
              </a:spcBef>
              <a:spcAft>
                <a:spcPts val="0"/>
              </a:spcAft>
              <a:buClr>
                <a:schemeClr val="lt1"/>
              </a:buClr>
              <a:buSzPts val="2400"/>
              <a:buFont typeface="Quattrocento Sans"/>
              <a:buNone/>
            </a:pPr>
            <a:r>
              <a:t/>
            </a:r>
            <a:endParaRPr b="0" i="0" sz="2400" u="none" cap="none" strike="noStrike">
              <a:solidFill>
                <a:schemeClr val="lt1"/>
              </a:solidFill>
              <a:latin typeface="Quattrocento Sans"/>
              <a:ea typeface="Quattrocento Sans"/>
              <a:cs typeface="Quattrocento Sans"/>
              <a:sym typeface="Quattrocento Sans"/>
            </a:endParaRPr>
          </a:p>
          <a:p>
            <a:pPr indent="-457200" lvl="0" marL="457200" marR="0" rtl="0" algn="l">
              <a:lnSpc>
                <a:spcPct val="90000"/>
              </a:lnSpc>
              <a:spcBef>
                <a:spcPts val="60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Balancers (SMOTE, Over and Undersampling, TomekLinks)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0"/>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Optimization</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69" name="Google Shape;269;p10"/>
          <p:cNvSpPr txBox="1"/>
          <p:nvPr/>
        </p:nvSpPr>
        <p:spPr>
          <a:xfrm>
            <a:off x="486818" y="1215223"/>
            <a:ext cx="1570581" cy="544765"/>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Quattrocento Sans"/>
                <a:ea typeface="Quattrocento Sans"/>
                <a:cs typeface="Quattrocento Sans"/>
                <a:sym typeface="Quattrocento Sans"/>
              </a:rPr>
              <a:t>Final Model</a:t>
            </a:r>
            <a:endParaRPr b="0" i="0" sz="1400" u="none" cap="none" strike="noStrike">
              <a:solidFill>
                <a:srgbClr val="000000"/>
              </a:solidFill>
              <a:latin typeface="Arial"/>
              <a:ea typeface="Arial"/>
              <a:cs typeface="Arial"/>
              <a:sym typeface="Arial"/>
            </a:endParaRPr>
          </a:p>
        </p:txBody>
      </p:sp>
      <p:pic>
        <p:nvPicPr>
          <p:cNvPr descr="Table&#10;&#10;Description automatically generated" id="270" name="Google Shape;270;p10"/>
          <p:cNvPicPr preferRelativeResize="0"/>
          <p:nvPr/>
        </p:nvPicPr>
        <p:blipFill rotWithShape="1">
          <a:blip r:embed="rId3">
            <a:alphaModFix/>
          </a:blip>
          <a:srcRect b="0" l="0" r="0" t="0"/>
          <a:stretch/>
        </p:blipFill>
        <p:spPr>
          <a:xfrm>
            <a:off x="321847" y="2627863"/>
            <a:ext cx="6421854" cy="2355850"/>
          </a:xfrm>
          <a:prstGeom prst="rect">
            <a:avLst/>
          </a:prstGeom>
          <a:noFill/>
          <a:ln>
            <a:noFill/>
          </a:ln>
        </p:spPr>
      </p:pic>
      <p:pic>
        <p:nvPicPr>
          <p:cNvPr descr="A picture containing chart&#10;&#10;Description automatically generated" id="271" name="Google Shape;271;p10"/>
          <p:cNvPicPr preferRelativeResize="0"/>
          <p:nvPr/>
        </p:nvPicPr>
        <p:blipFill rotWithShape="1">
          <a:blip r:embed="rId4">
            <a:alphaModFix/>
          </a:blip>
          <a:srcRect b="0" l="0" r="0" t="0"/>
          <a:stretch/>
        </p:blipFill>
        <p:spPr>
          <a:xfrm>
            <a:off x="7100888" y="2056362"/>
            <a:ext cx="4769265" cy="3253797"/>
          </a:xfrm>
          <a:prstGeom prst="rect">
            <a:avLst/>
          </a:prstGeom>
          <a:noFill/>
          <a:ln>
            <a:noFill/>
          </a:ln>
        </p:spPr>
      </p:pic>
      <p:sp>
        <p:nvSpPr>
          <p:cNvPr id="272" name="Google Shape;272;p10"/>
          <p:cNvSpPr txBox="1"/>
          <p:nvPr/>
        </p:nvSpPr>
        <p:spPr>
          <a:xfrm>
            <a:off x="486818" y="5570301"/>
            <a:ext cx="11400382" cy="8494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Quattrocento Sans"/>
                <a:ea typeface="Quattrocento Sans"/>
                <a:cs typeface="Quattrocento Sans"/>
                <a:sym typeface="Quattrocento Sans"/>
              </a:rPr>
              <a:t>Our final model managed to optimize both specificity and recall, so we could correctly identify customers that will accept the offer and also those who will reject it</a:t>
            </a:r>
            <a:endParaRPr b="0" i="0" sz="20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1"/>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Models Comparison</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78" name="Google Shape;278;p11"/>
          <p:cNvSpPr txBox="1"/>
          <p:nvPr/>
        </p:nvSpPr>
        <p:spPr>
          <a:xfrm>
            <a:off x="672556" y="1866036"/>
            <a:ext cx="4085100" cy="4722300"/>
          </a:xfrm>
          <a:prstGeom prst="rect">
            <a:avLst/>
          </a:prstGeom>
          <a:noFill/>
          <a:ln>
            <a:noFill/>
          </a:ln>
        </p:spPr>
        <p:txBody>
          <a:bodyPr anchorCtr="0" anchor="t" bIns="146300" lIns="182875" spcFirstLastPara="1" rIns="182875" wrap="square" tIns="146300">
            <a:spAutoFit/>
          </a:bodyPr>
          <a:lstStyle/>
          <a:p>
            <a:pPr indent="-457200" lvl="0" marL="457200" marR="0" rtl="0" algn="l">
              <a:lnSpc>
                <a:spcPct val="90000"/>
              </a:lnSpc>
              <a:spcBef>
                <a:spcPts val="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LogisticRegression</a:t>
            </a:r>
            <a:endParaRPr b="0" i="0" sz="2400" u="none" cap="none" strike="noStrike">
              <a:solidFill>
                <a:schemeClr val="lt1"/>
              </a:solidFill>
              <a:latin typeface="Quattrocento Sans"/>
              <a:ea typeface="Quattrocento Sans"/>
              <a:cs typeface="Quattrocento Sans"/>
              <a:sym typeface="Quattrocento Sans"/>
            </a:endParaRPr>
          </a:p>
          <a:p>
            <a:pPr indent="-304800" lvl="0" marL="457200" marR="0" rtl="0" algn="l">
              <a:lnSpc>
                <a:spcPct val="90000"/>
              </a:lnSpc>
              <a:spcBef>
                <a:spcPts val="600"/>
              </a:spcBef>
              <a:spcAft>
                <a:spcPts val="0"/>
              </a:spcAft>
              <a:buClr>
                <a:schemeClr val="lt1"/>
              </a:buClr>
              <a:buSzPts val="2400"/>
              <a:buFont typeface="Quattrocento Sans"/>
              <a:buNone/>
            </a:pPr>
            <a:r>
              <a:t/>
            </a:r>
            <a:endParaRPr b="0" i="0" sz="2400" u="none" cap="none" strike="noStrike">
              <a:solidFill>
                <a:schemeClr val="lt1"/>
              </a:solidFill>
              <a:latin typeface="Quattrocento Sans"/>
              <a:ea typeface="Quattrocento Sans"/>
              <a:cs typeface="Quattrocento Sans"/>
              <a:sym typeface="Quattrocento Sans"/>
            </a:endParaRPr>
          </a:p>
          <a:p>
            <a:pPr indent="-457200" lvl="0" marL="457200" marR="0" rtl="0" algn="l">
              <a:lnSpc>
                <a:spcPct val="90000"/>
              </a:lnSpc>
              <a:spcBef>
                <a:spcPts val="60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MultinomialNB</a:t>
            </a:r>
            <a:endParaRPr b="0" i="0" sz="2400" u="none" cap="none" strike="noStrike">
              <a:solidFill>
                <a:schemeClr val="lt1"/>
              </a:solidFill>
              <a:latin typeface="Quattrocento Sans"/>
              <a:ea typeface="Quattrocento Sans"/>
              <a:cs typeface="Quattrocento Sans"/>
              <a:sym typeface="Quattrocento Sans"/>
            </a:endParaRPr>
          </a:p>
          <a:p>
            <a:pPr indent="-304800" lvl="0" marL="457200" marR="0" rtl="0" algn="l">
              <a:lnSpc>
                <a:spcPct val="90000"/>
              </a:lnSpc>
              <a:spcBef>
                <a:spcPts val="600"/>
              </a:spcBef>
              <a:spcAft>
                <a:spcPts val="0"/>
              </a:spcAft>
              <a:buClr>
                <a:schemeClr val="lt1"/>
              </a:buClr>
              <a:buSzPts val="2400"/>
              <a:buFont typeface="Quattrocento Sans"/>
              <a:buNone/>
            </a:pPr>
            <a:r>
              <a:t/>
            </a:r>
            <a:endParaRPr b="0" i="0" sz="2400" u="none" cap="none" strike="noStrike">
              <a:solidFill>
                <a:schemeClr val="lt1"/>
              </a:solidFill>
              <a:latin typeface="Quattrocento Sans"/>
              <a:ea typeface="Quattrocento Sans"/>
              <a:cs typeface="Quattrocento Sans"/>
              <a:sym typeface="Quattrocento Sans"/>
            </a:endParaRPr>
          </a:p>
          <a:p>
            <a:pPr indent="-457200" lvl="0" marL="457200" marR="0" rtl="0" algn="l">
              <a:lnSpc>
                <a:spcPct val="90000"/>
              </a:lnSpc>
              <a:spcBef>
                <a:spcPts val="60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GaussianNB</a:t>
            </a:r>
            <a:endParaRPr b="0" i="0" sz="2400" u="none" cap="none" strike="noStrike">
              <a:solidFill>
                <a:schemeClr val="lt1"/>
              </a:solidFill>
              <a:latin typeface="Quattrocento Sans"/>
              <a:ea typeface="Quattrocento Sans"/>
              <a:cs typeface="Quattrocento Sans"/>
              <a:sym typeface="Quattrocento Sans"/>
            </a:endParaRPr>
          </a:p>
          <a:p>
            <a:pPr indent="-304800" lvl="0" marL="457200" marR="0" rtl="0" algn="l">
              <a:lnSpc>
                <a:spcPct val="90000"/>
              </a:lnSpc>
              <a:spcBef>
                <a:spcPts val="600"/>
              </a:spcBef>
              <a:spcAft>
                <a:spcPts val="0"/>
              </a:spcAft>
              <a:buClr>
                <a:schemeClr val="lt1"/>
              </a:buClr>
              <a:buSzPts val="2400"/>
              <a:buFont typeface="Quattrocento Sans"/>
              <a:buNone/>
            </a:pPr>
            <a:r>
              <a:t/>
            </a:r>
            <a:endParaRPr b="0" i="0" sz="2400" u="none" cap="none" strike="noStrike">
              <a:solidFill>
                <a:schemeClr val="lt1"/>
              </a:solidFill>
              <a:latin typeface="Quattrocento Sans"/>
              <a:ea typeface="Quattrocento Sans"/>
              <a:cs typeface="Quattrocento Sans"/>
              <a:sym typeface="Quattrocento Sans"/>
            </a:endParaRPr>
          </a:p>
          <a:p>
            <a:pPr indent="-381000" lvl="0" marL="457200" marR="0" rtl="0" algn="l">
              <a:lnSpc>
                <a:spcPct val="90000"/>
              </a:lnSpc>
              <a:spcBef>
                <a:spcPts val="60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DecisionTreeClassifier</a:t>
            </a:r>
            <a:endParaRPr b="0" i="0" sz="1400" u="none" cap="none" strike="noStrike">
              <a:solidFill>
                <a:srgbClr val="000000"/>
              </a:solidFill>
              <a:latin typeface="Arial"/>
              <a:ea typeface="Arial"/>
              <a:cs typeface="Arial"/>
              <a:sym typeface="Arial"/>
            </a:endParaRPr>
          </a:p>
          <a:p>
            <a:pPr indent="-304800" lvl="0" marL="457200" marR="0" rtl="0" algn="l">
              <a:lnSpc>
                <a:spcPct val="90000"/>
              </a:lnSpc>
              <a:spcBef>
                <a:spcPts val="600"/>
              </a:spcBef>
              <a:spcAft>
                <a:spcPts val="0"/>
              </a:spcAft>
              <a:buClr>
                <a:schemeClr val="lt1"/>
              </a:buClr>
              <a:buSzPts val="2400"/>
              <a:buFont typeface="Quattrocento Sans"/>
              <a:buNone/>
            </a:pPr>
            <a:r>
              <a:t/>
            </a:r>
            <a:endParaRPr b="0" i="0" sz="2400" u="none" cap="none" strike="noStrike">
              <a:solidFill>
                <a:schemeClr val="lt1"/>
              </a:solidFill>
              <a:latin typeface="Quattrocento Sans"/>
              <a:ea typeface="Quattrocento Sans"/>
              <a:cs typeface="Quattrocento Sans"/>
              <a:sym typeface="Quattrocento Sans"/>
            </a:endParaRPr>
          </a:p>
          <a:p>
            <a:pPr indent="-457200" lvl="0" marL="457200" marR="0" rtl="0" algn="l">
              <a:lnSpc>
                <a:spcPct val="90000"/>
              </a:lnSpc>
              <a:spcBef>
                <a:spcPts val="60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KNeighborsClassifier</a:t>
            </a:r>
            <a:endParaRPr b="0" i="0" sz="2400" u="none" cap="none" strike="noStrike">
              <a:solidFill>
                <a:schemeClr val="lt1"/>
              </a:solidFill>
              <a:latin typeface="Quattrocento Sans"/>
              <a:ea typeface="Quattrocento Sans"/>
              <a:cs typeface="Quattrocento Sans"/>
              <a:sym typeface="Quattrocento Sans"/>
            </a:endParaRPr>
          </a:p>
          <a:p>
            <a:pPr indent="-304800" lvl="0" marL="457200" marR="0" rtl="0" algn="l">
              <a:lnSpc>
                <a:spcPct val="90000"/>
              </a:lnSpc>
              <a:spcBef>
                <a:spcPts val="600"/>
              </a:spcBef>
              <a:spcAft>
                <a:spcPts val="0"/>
              </a:spcAft>
              <a:buClr>
                <a:schemeClr val="lt1"/>
              </a:buClr>
              <a:buSzPts val="2400"/>
              <a:buFont typeface="Quattrocento Sans"/>
              <a:buNone/>
            </a:pPr>
            <a:r>
              <a:t/>
            </a:r>
            <a:endParaRPr b="0" i="0" sz="2400" u="none" cap="none" strike="noStrike">
              <a:solidFill>
                <a:schemeClr val="lt1"/>
              </a:solidFill>
              <a:latin typeface="Quattrocento Sans"/>
              <a:ea typeface="Quattrocento Sans"/>
              <a:cs typeface="Quattrocento Sans"/>
              <a:sym typeface="Quattrocento Sans"/>
            </a:endParaRPr>
          </a:p>
          <a:p>
            <a:pPr indent="-457200" lvl="0" marL="457200" marR="0" rtl="0" algn="l">
              <a:lnSpc>
                <a:spcPct val="90000"/>
              </a:lnSpc>
              <a:spcBef>
                <a:spcPts val="600"/>
              </a:spcBef>
              <a:spcAft>
                <a:spcPts val="0"/>
              </a:spcAft>
              <a:buClr>
                <a:schemeClr val="lt1"/>
              </a:buClr>
              <a:buSzPts val="2400"/>
              <a:buFont typeface="Quattrocento Sans"/>
              <a:buAutoNum type="arabicPeriod"/>
            </a:pPr>
            <a:r>
              <a:rPr b="0" i="0" lang="en-US" sz="2400" u="none" cap="none" strike="noStrike">
                <a:solidFill>
                  <a:schemeClr val="lt1"/>
                </a:solidFill>
                <a:latin typeface="Quattrocento Sans"/>
                <a:ea typeface="Quattrocento Sans"/>
                <a:cs typeface="Quattrocento Sans"/>
                <a:sym typeface="Quattrocento Sans"/>
              </a:rPr>
              <a:t>SVC</a:t>
            </a:r>
            <a:endParaRPr b="0" i="0" sz="2400" u="none" cap="none" strike="noStrike">
              <a:solidFill>
                <a:schemeClr val="lt1"/>
              </a:solidFill>
              <a:latin typeface="Quattrocento Sans"/>
              <a:ea typeface="Quattrocento Sans"/>
              <a:cs typeface="Quattrocento Sans"/>
              <a:sym typeface="Quattrocento Sans"/>
            </a:endParaRPr>
          </a:p>
        </p:txBody>
      </p:sp>
      <p:sp>
        <p:nvSpPr>
          <p:cNvPr id="279" name="Google Shape;279;p11"/>
          <p:cNvSpPr txBox="1"/>
          <p:nvPr/>
        </p:nvSpPr>
        <p:spPr>
          <a:xfrm>
            <a:off x="980382" y="1100923"/>
            <a:ext cx="1113382" cy="544765"/>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Quattrocento Sans"/>
                <a:ea typeface="Quattrocento Sans"/>
                <a:cs typeface="Quattrocento Sans"/>
                <a:sym typeface="Quattrocento Sans"/>
              </a:rPr>
              <a:t>Models</a:t>
            </a:r>
            <a:endParaRPr b="0" i="0" sz="1400" u="none" cap="none" strike="noStrike">
              <a:solidFill>
                <a:srgbClr val="000000"/>
              </a:solidFill>
              <a:latin typeface="Arial"/>
              <a:ea typeface="Arial"/>
              <a:cs typeface="Arial"/>
              <a:sym typeface="Arial"/>
            </a:endParaRPr>
          </a:p>
        </p:txBody>
      </p:sp>
      <p:sp>
        <p:nvSpPr>
          <p:cNvPr id="280" name="Google Shape;280;p11"/>
          <p:cNvSpPr txBox="1"/>
          <p:nvPr/>
        </p:nvSpPr>
        <p:spPr>
          <a:xfrm>
            <a:off x="6147694" y="1100922"/>
            <a:ext cx="1981894" cy="544765"/>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Quattrocento Sans"/>
                <a:ea typeface="Quattrocento Sans"/>
                <a:cs typeface="Quattrocento Sans"/>
                <a:sym typeface="Quattrocento Sans"/>
              </a:rPr>
              <a:t>Recall Score</a:t>
            </a:r>
            <a:endParaRPr b="0" i="0" sz="1400" u="none" cap="none" strike="noStrike">
              <a:solidFill>
                <a:srgbClr val="000000"/>
              </a:solidFill>
              <a:latin typeface="Arial"/>
              <a:ea typeface="Arial"/>
              <a:cs typeface="Arial"/>
              <a:sym typeface="Arial"/>
            </a:endParaRPr>
          </a:p>
        </p:txBody>
      </p:sp>
      <p:sp>
        <p:nvSpPr>
          <p:cNvPr id="281" name="Google Shape;281;p11"/>
          <p:cNvSpPr txBox="1"/>
          <p:nvPr/>
        </p:nvSpPr>
        <p:spPr>
          <a:xfrm>
            <a:off x="6554384" y="1866021"/>
            <a:ext cx="1035600" cy="47223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0,71</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0,60</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0,58</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0,15</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0,14</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0,06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2"/>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Business Case</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87" name="Google Shape;287;p12"/>
          <p:cNvSpPr txBox="1"/>
          <p:nvPr/>
        </p:nvSpPr>
        <p:spPr>
          <a:xfrm>
            <a:off x="515393" y="1237386"/>
            <a:ext cx="11571900" cy="21825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Assuming that the bank provides us with the following information: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1M active clients in the last fiscal year;</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$5 is the cost to print a new card and send it via mail to a client;</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$150 is the average profit for  an accepted offer by the client.</a:t>
            </a:r>
            <a:endParaRPr b="0" i="0" sz="1400" u="none" cap="none" strike="noStrike">
              <a:solidFill>
                <a:srgbClr val="000000"/>
              </a:solidFill>
              <a:latin typeface="Arial"/>
              <a:ea typeface="Arial"/>
              <a:cs typeface="Arial"/>
              <a:sym typeface="Arial"/>
            </a:endParaRPr>
          </a:p>
        </p:txBody>
      </p:sp>
      <p:sp>
        <p:nvSpPr>
          <p:cNvPr id="288" name="Google Shape;288;p12"/>
          <p:cNvSpPr txBox="1"/>
          <p:nvPr/>
        </p:nvSpPr>
        <p:spPr>
          <a:xfrm>
            <a:off x="515392" y="3692991"/>
            <a:ext cx="11571831" cy="2563779"/>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Then: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Every true positive: $150 - $5 = +$145 (card sent, offer accepted)</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Every true negative: $0 (card not sent)</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Every false negative:  - $150 (card not sent, lost opportunity for an offer acceptance)</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Every false positive: - $5 (card sent, offer not accepted)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3"/>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Business Case</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94" name="Google Shape;294;p13"/>
          <p:cNvSpPr txBox="1"/>
          <p:nvPr/>
        </p:nvSpPr>
        <p:spPr>
          <a:xfrm>
            <a:off x="515394" y="1237386"/>
            <a:ext cx="10771800" cy="29460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With the active customers from last fiscal year, according to our model: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If the bank sent a card to every client, it would have - $1,2M in revenue</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Sending a card to clients identified as potential accepters would generate $1,8M</a:t>
            </a:r>
            <a:endParaRPr b="0" i="0" sz="1400" u="none" cap="none" strike="noStrike">
              <a:solidFill>
                <a:srgbClr val="000000"/>
              </a:solidFill>
              <a:latin typeface="Arial"/>
              <a:ea typeface="Arial"/>
              <a:cs typeface="Arial"/>
              <a:sym typeface="Arial"/>
            </a:endParaRPr>
          </a:p>
          <a:p>
            <a:pPr indent="-203200" lvl="0" marL="342900" marR="0" rtl="0" algn="l">
              <a:lnSpc>
                <a:spcPct val="90000"/>
              </a:lnSpc>
              <a:spcBef>
                <a:spcPts val="600"/>
              </a:spcBef>
              <a:spcAft>
                <a:spcPts val="0"/>
              </a:spcAft>
              <a:buClr>
                <a:schemeClr val="lt1"/>
              </a:buClr>
              <a:buSzPts val="2200"/>
              <a:buFont typeface="Arial"/>
              <a:buNone/>
            </a:pPr>
            <a:r>
              <a:t/>
            </a:r>
            <a:endParaRPr b="0" i="0" sz="2200" u="none" cap="none" strike="noStrike">
              <a:solidFill>
                <a:schemeClr val="lt1"/>
              </a:solidFill>
              <a:latin typeface="Quattrocento Sans"/>
              <a:ea typeface="Quattrocento Sans"/>
              <a:cs typeface="Quattrocento Sans"/>
              <a:sym typeface="Quattrocento Sans"/>
            </a:endParaRPr>
          </a:p>
          <a:p>
            <a:pPr indent="-203200" lvl="0" marL="342900" marR="0" rtl="0" algn="l">
              <a:lnSpc>
                <a:spcPct val="90000"/>
              </a:lnSpc>
              <a:spcBef>
                <a:spcPts val="600"/>
              </a:spcBef>
              <a:spcAft>
                <a:spcPts val="0"/>
              </a:spcAft>
              <a:buClr>
                <a:schemeClr val="lt1"/>
              </a:buClr>
              <a:buSzPts val="2200"/>
              <a:buFont typeface="Arial"/>
              <a:buNone/>
            </a:pPr>
            <a:r>
              <a:t/>
            </a:r>
            <a:endParaRPr b="0" i="0" sz="2200" u="none" cap="none" strike="noStrike">
              <a:solidFill>
                <a:schemeClr val="lt1"/>
              </a:solidFill>
              <a:latin typeface="Quattrocento Sans"/>
              <a:ea typeface="Quattrocento Sans"/>
              <a:cs typeface="Quattrocento Sans"/>
              <a:sym typeface="Quattrocento Sans"/>
            </a:endParaRPr>
          </a:p>
          <a:p>
            <a:pPr indent="-342900" lvl="0" marL="342900" marR="0" rtl="0" algn="l">
              <a:lnSpc>
                <a:spcPct val="90000"/>
              </a:lnSpc>
              <a:spcBef>
                <a:spcPts val="600"/>
              </a:spcBef>
              <a:spcAft>
                <a:spcPts val="0"/>
              </a:spcAft>
              <a:buClr>
                <a:schemeClr val="lt1"/>
              </a:buClr>
              <a:buSzPts val="2200"/>
              <a:buFont typeface="Arial"/>
              <a:buChar char="•"/>
            </a:pPr>
            <a:r>
              <a:rPr b="0" i="0" lang="en-US" sz="2200" u="none" cap="none" strike="noStrike">
                <a:solidFill>
                  <a:schemeClr val="lt1"/>
                </a:solidFill>
                <a:latin typeface="Quattrocento Sans"/>
                <a:ea typeface="Quattrocento Sans"/>
                <a:cs typeface="Quattrocento Sans"/>
                <a:sym typeface="Quattrocento Sans"/>
              </a:rPr>
              <a:t>Savings: $ 3M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4"/>
          <p:cNvSpPr txBox="1"/>
          <p:nvPr>
            <p:ph idx="1" type="body"/>
          </p:nvPr>
        </p:nvSpPr>
        <p:spPr>
          <a:xfrm>
            <a:off x="4120302" y="2909910"/>
            <a:ext cx="3951395" cy="1038180"/>
          </a:xfrm>
          <a:prstGeom prst="rect">
            <a:avLst/>
          </a:prstGeom>
          <a:noFill/>
          <a:ln>
            <a:noFill/>
          </a:ln>
        </p:spPr>
        <p:txBody>
          <a:bodyPr anchorCtr="0" anchor="t" bIns="146300" lIns="182875" spcFirstLastPara="1" rIns="182875" wrap="square" tIns="146300">
            <a:noAutofit/>
          </a:bodyPr>
          <a:lstStyle/>
          <a:p>
            <a:pPr indent="0" lvl="0" marL="0" rtl="0" algn="l">
              <a:lnSpc>
                <a:spcPct val="90000"/>
              </a:lnSpc>
              <a:spcBef>
                <a:spcPts val="0"/>
              </a:spcBef>
              <a:spcAft>
                <a:spcPts val="0"/>
              </a:spcAft>
              <a:buClr>
                <a:schemeClr val="lt1"/>
              </a:buClr>
              <a:buSzPts val="4860"/>
              <a:buNone/>
            </a:pPr>
            <a:r>
              <a:rPr b="1" lang="en-US" sz="5400"/>
              <a:t>Thank You!!</a:t>
            </a:r>
            <a:endParaRPr/>
          </a:p>
          <a:p>
            <a:pPr indent="0" lvl="0" marL="0" rtl="0" algn="l">
              <a:lnSpc>
                <a:spcPct val="90000"/>
              </a:lnSpc>
              <a:spcBef>
                <a:spcPts val="0"/>
              </a:spcBef>
              <a:spcAft>
                <a:spcPts val="0"/>
              </a:spcAft>
              <a:buClr>
                <a:schemeClr val="lt1"/>
              </a:buClr>
              <a:buSzPts val="4860"/>
              <a:buNone/>
            </a:pPr>
            <a:r>
              <a:t/>
            </a:r>
            <a:endParaRPr sz="5400"/>
          </a:p>
        </p:txBody>
      </p:sp>
      <p:pic>
        <p:nvPicPr>
          <p:cNvPr id="300" name="Google Shape;300;p14"/>
          <p:cNvPicPr preferRelativeResize="0"/>
          <p:nvPr/>
        </p:nvPicPr>
        <p:blipFill rotWithShape="1">
          <a:blip r:embed="rId3">
            <a:alphaModFix/>
          </a:blip>
          <a:srcRect b="0" l="0" r="0" t="0"/>
          <a:stretch/>
        </p:blipFill>
        <p:spPr>
          <a:xfrm>
            <a:off x="5688018" y="3253153"/>
            <a:ext cx="6473831" cy="36048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fa795675ab_0_0"/>
          <p:cNvSpPr txBox="1"/>
          <p:nvPr>
            <p:ph type="title"/>
          </p:nvPr>
        </p:nvSpPr>
        <p:spPr>
          <a:xfrm>
            <a:off x="1057675" y="296872"/>
            <a:ext cx="7926000" cy="641700"/>
          </a:xfrm>
          <a:prstGeom prst="rect">
            <a:avLst/>
          </a:prstGeom>
          <a:noFill/>
          <a:ln>
            <a:noFill/>
          </a:ln>
        </p:spPr>
        <p:txBody>
          <a:bodyPr anchorCtr="0" anchor="t" bIns="91425" lIns="146300" spcFirstLastPara="1" rIns="146300" wrap="square" tIns="91425">
            <a:spAutoFit/>
          </a:bodyPr>
          <a:lstStyle/>
          <a:p>
            <a:pPr indent="0" lvl="0" marL="0" rtl="0" algn="l">
              <a:lnSpc>
                <a:spcPct val="90000"/>
              </a:lnSpc>
              <a:spcBef>
                <a:spcPts val="0"/>
              </a:spcBef>
              <a:spcAft>
                <a:spcPts val="0"/>
              </a:spcAft>
              <a:buSzPts val="4411"/>
              <a:buNone/>
            </a:pPr>
            <a:r>
              <a:rPr b="1" lang="en-US" sz="3300">
                <a:solidFill>
                  <a:srgbClr val="FFFFFF"/>
                </a:solidFill>
                <a:latin typeface="Arial"/>
                <a:ea typeface="Arial"/>
                <a:cs typeface="Arial"/>
                <a:sym typeface="Arial"/>
              </a:rPr>
              <a:t>Case Study: Classification</a:t>
            </a:r>
            <a:endParaRPr/>
          </a:p>
        </p:txBody>
      </p:sp>
      <p:sp>
        <p:nvSpPr>
          <p:cNvPr id="198" name="Google Shape;198;g1fa795675ab_0_0"/>
          <p:cNvSpPr txBox="1"/>
          <p:nvPr>
            <p:ph idx="1" type="body"/>
          </p:nvPr>
        </p:nvSpPr>
        <p:spPr>
          <a:xfrm>
            <a:off x="269300" y="1048150"/>
            <a:ext cx="11809500" cy="5649600"/>
          </a:xfrm>
          <a:prstGeom prst="rect">
            <a:avLst/>
          </a:prstGeom>
          <a:noFill/>
          <a:ln>
            <a:noFill/>
          </a:ln>
        </p:spPr>
        <p:txBody>
          <a:bodyPr anchorCtr="0" anchor="t" bIns="146300" lIns="182875" spcFirstLastPara="1" rIns="182875" wrap="square" tIns="146300">
            <a:noAutofit/>
          </a:bodyPr>
          <a:lstStyle/>
          <a:p>
            <a:pPr indent="0" lvl="0" marL="0" rtl="0" algn="l">
              <a:lnSpc>
                <a:spcPct val="90000"/>
              </a:lnSpc>
              <a:spcBef>
                <a:spcPts val="0"/>
              </a:spcBef>
              <a:spcAft>
                <a:spcPts val="0"/>
              </a:spcAft>
              <a:buSzPts val="2382"/>
              <a:buNone/>
            </a:pPr>
            <a:r>
              <a:rPr b="1" lang="en-US" sz="4500">
                <a:solidFill>
                  <a:srgbClr val="FFFFFF"/>
                </a:solidFill>
              </a:rPr>
              <a:t>Scenario</a:t>
            </a:r>
            <a:endParaRPr b="1" sz="4500">
              <a:solidFill>
                <a:srgbClr val="FFFFFF"/>
              </a:solidFill>
            </a:endParaRPr>
          </a:p>
          <a:p>
            <a:pPr indent="0" lvl="0" marL="0" rtl="0" algn="l">
              <a:lnSpc>
                <a:spcPct val="115000"/>
              </a:lnSpc>
              <a:spcBef>
                <a:spcPts val="0"/>
              </a:spcBef>
              <a:spcAft>
                <a:spcPts val="0"/>
              </a:spcAft>
              <a:buSzPts val="2382"/>
              <a:buNone/>
            </a:pPr>
            <a:r>
              <a:rPr b="1" lang="en-US" sz="2150">
                <a:solidFill>
                  <a:srgbClr val="FFFFFF"/>
                </a:solidFill>
              </a:rPr>
              <a:t>We are working as a risk analyst with a bank. The bank provides credit card services  and wants to understand the demographics and other characteristics of its customers that accept or not a credit card offer.</a:t>
            </a:r>
            <a:r>
              <a:rPr lang="en-US" sz="2150">
                <a:solidFill>
                  <a:srgbClr val="FFFFFF"/>
                </a:solidFill>
              </a:rPr>
              <a:t>​</a:t>
            </a:r>
            <a:endParaRPr sz="2150">
              <a:solidFill>
                <a:srgbClr val="FFFFFF"/>
              </a:solidFill>
            </a:endParaRPr>
          </a:p>
          <a:p>
            <a:pPr indent="0" lvl="0" marL="0" rtl="0" algn="l">
              <a:lnSpc>
                <a:spcPct val="115000"/>
              </a:lnSpc>
              <a:spcBef>
                <a:spcPts val="0"/>
              </a:spcBef>
              <a:spcAft>
                <a:spcPts val="0"/>
              </a:spcAft>
              <a:buSzPts val="2382"/>
              <a:buNone/>
            </a:pPr>
            <a:r>
              <a:rPr b="1" lang="en-US" sz="2150">
                <a:solidFill>
                  <a:srgbClr val="FFFFFF"/>
                </a:solidFill>
              </a:rPr>
              <a:t>The bank designs a focused marketing study, with 18,000 current bank customers that allows the bank to know who does and does not respond to the offer, and to use existing demographic data that is already available on each customer.</a:t>
            </a:r>
            <a:endParaRPr b="1" sz="2150">
              <a:solidFill>
                <a:srgbClr val="FFFFFF"/>
              </a:solidFill>
            </a:endParaRPr>
          </a:p>
          <a:p>
            <a:pPr indent="0" lvl="0" marL="0" rtl="0" algn="l">
              <a:lnSpc>
                <a:spcPct val="115000"/>
              </a:lnSpc>
              <a:spcBef>
                <a:spcPts val="0"/>
              </a:spcBef>
              <a:spcAft>
                <a:spcPts val="0"/>
              </a:spcAft>
              <a:buSzPts val="2382"/>
              <a:buNone/>
            </a:pPr>
            <a:r>
              <a:t/>
            </a:r>
            <a:endParaRPr b="1" sz="1650">
              <a:solidFill>
                <a:srgbClr val="FFFFFF"/>
              </a:solidFill>
            </a:endParaRPr>
          </a:p>
          <a:p>
            <a:pPr indent="0" lvl="0" marL="0" rtl="0" algn="l">
              <a:lnSpc>
                <a:spcPct val="115000"/>
              </a:lnSpc>
              <a:spcBef>
                <a:spcPts val="0"/>
              </a:spcBef>
              <a:spcAft>
                <a:spcPts val="0"/>
              </a:spcAft>
              <a:buSzPts val="2382"/>
              <a:buNone/>
            </a:pPr>
            <a:r>
              <a:rPr b="1" lang="en-US" sz="4500">
                <a:solidFill>
                  <a:srgbClr val="FFFFFF"/>
                </a:solidFill>
              </a:rPr>
              <a:t>Objective​</a:t>
            </a:r>
            <a:endParaRPr sz="2450">
              <a:solidFill>
                <a:srgbClr val="FFFFFF"/>
              </a:solidFill>
            </a:endParaRPr>
          </a:p>
          <a:p>
            <a:pPr indent="0" lvl="0" marL="0" rtl="0" algn="l">
              <a:lnSpc>
                <a:spcPct val="115000"/>
              </a:lnSpc>
              <a:spcBef>
                <a:spcPts val="0"/>
              </a:spcBef>
              <a:spcAft>
                <a:spcPts val="0"/>
              </a:spcAft>
              <a:buSzPts val="2382"/>
              <a:buNone/>
            </a:pPr>
            <a:r>
              <a:rPr lang="en-US" sz="2450">
                <a:solidFill>
                  <a:srgbClr val="FFFFFF"/>
                </a:solidFill>
              </a:rPr>
              <a:t>Build a model that will provide insight into why some bank customers accept credit card offers.</a:t>
            </a:r>
            <a:endParaRPr sz="2450">
              <a:solidFill>
                <a:srgbClr val="FFFFFF"/>
              </a:solidFill>
            </a:endParaRPr>
          </a:p>
          <a:p>
            <a:pPr indent="0" lvl="0" marL="0" rtl="0" algn="l">
              <a:lnSpc>
                <a:spcPct val="90000"/>
              </a:lnSpc>
              <a:spcBef>
                <a:spcPts val="0"/>
              </a:spcBef>
              <a:spcAft>
                <a:spcPts val="0"/>
              </a:spcAft>
              <a:buSzPts val="2382"/>
              <a:buNone/>
            </a:pPr>
            <a:r>
              <a:t/>
            </a:r>
            <a:endParaRPr b="1" sz="3800">
              <a:solidFill>
                <a:srgbClr val="FFFFFF"/>
              </a:solidFill>
              <a:highlight>
                <a:srgbClr val="EDEBE9"/>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
          <p:cNvSpPr txBox="1"/>
          <p:nvPr>
            <p:ph type="title"/>
          </p:nvPr>
        </p:nvSpPr>
        <p:spPr>
          <a:xfrm>
            <a:off x="733733" y="928687"/>
            <a:ext cx="11131651" cy="808768"/>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b="1" lang="en-US" sz="4400"/>
              <a:t>Index</a:t>
            </a:r>
            <a:endParaRPr b="1"/>
          </a:p>
          <a:p>
            <a:pPr indent="0" lvl="0" marL="0" rtl="0" algn="ctr">
              <a:lnSpc>
                <a:spcPct val="90000"/>
              </a:lnSpc>
              <a:spcBef>
                <a:spcPts val="0"/>
              </a:spcBef>
              <a:spcAft>
                <a:spcPts val="0"/>
              </a:spcAft>
              <a:buClr>
                <a:schemeClr val="lt1"/>
              </a:buClr>
              <a:buSzPts val="1000"/>
              <a:buFont typeface="Quattrocento Sans"/>
              <a:buNone/>
            </a:pPr>
            <a:r>
              <a:t/>
            </a:r>
            <a:endParaRPr sz="1000">
              <a:latin typeface="Quattrocento Sans"/>
              <a:ea typeface="Quattrocento Sans"/>
              <a:cs typeface="Quattrocento Sans"/>
              <a:sym typeface="Quattrocento Sans"/>
            </a:endParaRPr>
          </a:p>
        </p:txBody>
      </p:sp>
      <p:sp>
        <p:nvSpPr>
          <p:cNvPr id="204" name="Google Shape;204;p2"/>
          <p:cNvSpPr txBox="1"/>
          <p:nvPr>
            <p:ph idx="1" type="body"/>
          </p:nvPr>
        </p:nvSpPr>
        <p:spPr>
          <a:xfrm>
            <a:off x="731962" y="1770913"/>
            <a:ext cx="10728076" cy="4158400"/>
          </a:xfrm>
          <a:prstGeom prst="rect">
            <a:avLst/>
          </a:prstGeom>
          <a:noFill/>
          <a:ln>
            <a:noFill/>
          </a:ln>
        </p:spPr>
        <p:txBody>
          <a:bodyPr anchorCtr="0" anchor="t" bIns="146300" lIns="182875" spcFirstLastPara="1" rIns="182875" wrap="square" tIns="146300">
            <a:noAutofit/>
          </a:bodyPr>
          <a:lstStyle/>
          <a:p>
            <a:pPr indent="-342900" lvl="0" marL="342900" rtl="0" algn="l">
              <a:lnSpc>
                <a:spcPct val="150000"/>
              </a:lnSpc>
              <a:spcBef>
                <a:spcPts val="0"/>
              </a:spcBef>
              <a:spcAft>
                <a:spcPts val="0"/>
              </a:spcAft>
              <a:buClr>
                <a:schemeClr val="lt1"/>
              </a:buClr>
              <a:buSzPts val="2160"/>
              <a:buFont typeface="Arial"/>
              <a:buChar char="•"/>
            </a:pPr>
            <a:r>
              <a:rPr b="1" lang="en-US" sz="2400"/>
              <a:t>Objectives</a:t>
            </a:r>
            <a:endParaRPr/>
          </a:p>
          <a:p>
            <a:pPr indent="-342900" lvl="0" marL="342900" rtl="0" algn="l">
              <a:lnSpc>
                <a:spcPct val="150000"/>
              </a:lnSpc>
              <a:spcBef>
                <a:spcPts val="0"/>
              </a:spcBef>
              <a:spcAft>
                <a:spcPts val="0"/>
              </a:spcAft>
              <a:buClr>
                <a:schemeClr val="lt1"/>
              </a:buClr>
              <a:buSzPts val="2160"/>
              <a:buFont typeface="Arial"/>
              <a:buChar char="•"/>
            </a:pPr>
            <a:r>
              <a:rPr b="1" lang="en-US" sz="2400"/>
              <a:t>Exploratory Data Analysis</a:t>
            </a:r>
            <a:endParaRPr/>
          </a:p>
          <a:p>
            <a:pPr indent="-342900" lvl="0" marL="342900" rtl="0" algn="l">
              <a:lnSpc>
                <a:spcPct val="150000"/>
              </a:lnSpc>
              <a:spcBef>
                <a:spcPts val="0"/>
              </a:spcBef>
              <a:spcAft>
                <a:spcPts val="0"/>
              </a:spcAft>
              <a:buClr>
                <a:schemeClr val="lt1"/>
              </a:buClr>
              <a:buSzPts val="2160"/>
              <a:buFont typeface="Arial"/>
              <a:buChar char="•"/>
            </a:pPr>
            <a:r>
              <a:rPr b="1" lang="en-US" sz="2400"/>
              <a:t>Benchmark</a:t>
            </a:r>
            <a:endParaRPr/>
          </a:p>
          <a:p>
            <a:pPr indent="-342900" lvl="0" marL="342900" rtl="0" algn="l">
              <a:lnSpc>
                <a:spcPct val="150000"/>
              </a:lnSpc>
              <a:spcBef>
                <a:spcPts val="0"/>
              </a:spcBef>
              <a:spcAft>
                <a:spcPts val="0"/>
              </a:spcAft>
              <a:buClr>
                <a:schemeClr val="lt1"/>
              </a:buClr>
              <a:buSzPts val="2160"/>
              <a:buFont typeface="Arial"/>
              <a:buChar char="•"/>
            </a:pPr>
            <a:r>
              <a:rPr b="1" lang="en-US" sz="2400"/>
              <a:t>Optimization</a:t>
            </a:r>
            <a:endParaRPr/>
          </a:p>
          <a:p>
            <a:pPr indent="-342900" lvl="0" marL="342900" rtl="0" algn="l">
              <a:lnSpc>
                <a:spcPct val="150000"/>
              </a:lnSpc>
              <a:spcBef>
                <a:spcPts val="0"/>
              </a:spcBef>
              <a:spcAft>
                <a:spcPts val="0"/>
              </a:spcAft>
              <a:buClr>
                <a:schemeClr val="lt1"/>
              </a:buClr>
              <a:buSzPts val="2160"/>
              <a:buFont typeface="Arial"/>
              <a:buChar char="•"/>
            </a:pPr>
            <a:r>
              <a:rPr b="1" lang="en-US" sz="2400"/>
              <a:t>Models Comparison </a:t>
            </a:r>
            <a:endParaRPr/>
          </a:p>
          <a:p>
            <a:pPr indent="-342900" lvl="0" marL="342900" rtl="0" algn="l">
              <a:lnSpc>
                <a:spcPct val="150000"/>
              </a:lnSpc>
              <a:spcBef>
                <a:spcPts val="0"/>
              </a:spcBef>
              <a:spcAft>
                <a:spcPts val="0"/>
              </a:spcAft>
              <a:buClr>
                <a:schemeClr val="lt1"/>
              </a:buClr>
              <a:buSzPts val="2160"/>
              <a:buFont typeface="Arial"/>
              <a:buChar char="•"/>
            </a:pPr>
            <a:r>
              <a:rPr b="1" lang="en-US" sz="2400"/>
              <a:t>Business Case </a:t>
            </a:r>
            <a:endParaRPr sz="2400"/>
          </a:p>
          <a:p>
            <a:pPr indent="0" lvl="0" marL="0" rtl="0" algn="l">
              <a:lnSpc>
                <a:spcPct val="90000"/>
              </a:lnSpc>
              <a:spcBef>
                <a:spcPts val="0"/>
              </a:spcBef>
              <a:spcAft>
                <a:spcPts val="0"/>
              </a:spcAft>
              <a:buClr>
                <a:schemeClr val="lt1"/>
              </a:buClr>
              <a:buSzPts val="1620"/>
              <a:buNone/>
            </a:pPr>
            <a:r>
              <a:t/>
            </a:r>
            <a:endParaRPr b="1" sz="1800"/>
          </a:p>
          <a:p>
            <a:pPr indent="0" lvl="0" marL="0" rtl="0" algn="l">
              <a:lnSpc>
                <a:spcPct val="90000"/>
              </a:lnSpc>
              <a:spcBef>
                <a:spcPts val="0"/>
              </a:spcBef>
              <a:spcAft>
                <a:spcPts val="0"/>
              </a:spcAft>
              <a:buClr>
                <a:schemeClr val="lt1"/>
              </a:buClr>
              <a:buSzPts val="1620"/>
              <a:buNone/>
            </a:pPr>
            <a:r>
              <a:t/>
            </a:r>
            <a:endParaRPr b="1" sz="1800"/>
          </a:p>
        </p:txBody>
      </p:sp>
      <p:pic>
        <p:nvPicPr>
          <p:cNvPr descr="A picture containing text&#10;&#10;Description automatically generated" id="205" name="Google Shape;205;p2"/>
          <p:cNvPicPr preferRelativeResize="0"/>
          <p:nvPr/>
        </p:nvPicPr>
        <p:blipFill rotWithShape="1">
          <a:blip r:embed="rId3">
            <a:alphaModFix/>
          </a:blip>
          <a:srcRect b="0" l="0" r="0" t="0"/>
          <a:stretch/>
        </p:blipFill>
        <p:spPr>
          <a:xfrm>
            <a:off x="4767273" y="1244100"/>
            <a:ext cx="6782526" cy="4369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
          <p:cNvSpPr txBox="1"/>
          <p:nvPr/>
        </p:nvSpPr>
        <p:spPr>
          <a:xfrm>
            <a:off x="486818" y="1163445"/>
            <a:ext cx="10728076" cy="1446550"/>
          </a:xfrm>
          <a:prstGeom prst="rect">
            <a:avLst/>
          </a:prstGeom>
          <a:noFill/>
          <a:ln>
            <a:noFill/>
          </a:ln>
        </p:spPr>
        <p:txBody>
          <a:bodyPr anchorCtr="0" anchor="t" bIns="146300" lIns="182875" spcFirstLastPara="1" rIns="182875" wrap="square" tIns="146300">
            <a:spAutoFit/>
          </a:bodyPr>
          <a:lstStyle/>
          <a:p>
            <a:pPr indent="-342900" lvl="0" marL="342900" marR="0" rtl="0" algn="l">
              <a:lnSpc>
                <a:spcPct val="90000"/>
              </a:lnSpc>
              <a:spcBef>
                <a:spcPts val="0"/>
              </a:spcBef>
              <a:spcAft>
                <a:spcPts val="0"/>
              </a:spcAft>
              <a:buClr>
                <a:schemeClr val="lt1"/>
              </a:buClr>
              <a:buSzPts val="2400"/>
              <a:buFont typeface="Arial"/>
              <a:buChar char="•"/>
            </a:pPr>
            <a:r>
              <a:rPr b="0" i="0" lang="en-US" sz="2400" u="none" cap="none" strike="noStrike">
                <a:solidFill>
                  <a:schemeClr val="lt1"/>
                </a:solidFill>
                <a:latin typeface="Quattrocento Sans"/>
                <a:ea typeface="Quattrocento Sans"/>
                <a:cs typeface="Quattrocento Sans"/>
                <a:sym typeface="Quattrocento Sans"/>
              </a:rPr>
              <a:t>Build a model that will predict users who will accept a Credit Card offer</a:t>
            </a:r>
            <a:endParaRPr b="0" i="0" sz="1400" u="none" cap="none" strike="noStrike">
              <a:solidFill>
                <a:srgbClr val="000000"/>
              </a:solidFill>
              <a:latin typeface="Arial"/>
              <a:ea typeface="Arial"/>
              <a:cs typeface="Arial"/>
              <a:sym typeface="Arial"/>
            </a:endParaRPr>
          </a:p>
          <a:p>
            <a:pPr indent="-190500" lvl="0" marL="342900" marR="0" rtl="0" algn="l">
              <a:lnSpc>
                <a:spcPct val="90000"/>
              </a:lnSpc>
              <a:spcBef>
                <a:spcPts val="600"/>
              </a:spcBef>
              <a:spcAft>
                <a:spcPts val="0"/>
              </a:spcAft>
              <a:buClr>
                <a:schemeClr val="lt1"/>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342900" lvl="0" marL="342900" marR="0" rtl="0" algn="l">
              <a:lnSpc>
                <a:spcPct val="90000"/>
              </a:lnSpc>
              <a:spcBef>
                <a:spcPts val="600"/>
              </a:spcBef>
              <a:spcAft>
                <a:spcPts val="0"/>
              </a:spcAft>
              <a:buClr>
                <a:schemeClr val="lt1"/>
              </a:buClr>
              <a:buSzPts val="2400"/>
              <a:buFont typeface="Arial"/>
              <a:buChar char="•"/>
            </a:pPr>
            <a:r>
              <a:rPr b="0" i="0" lang="en-US" sz="2400" u="none" cap="none" strike="noStrike">
                <a:solidFill>
                  <a:schemeClr val="lt1"/>
                </a:solidFill>
                <a:latin typeface="Quattrocento Sans"/>
                <a:ea typeface="Quattrocento Sans"/>
                <a:cs typeface="Quattrocento Sans"/>
                <a:sym typeface="Quattrocento Sans"/>
              </a:rPr>
              <a:t>Get insights into groups of people who accepted an offer </a:t>
            </a:r>
            <a:endParaRPr b="0" i="0" sz="1400" u="none" cap="none" strike="noStrike">
              <a:solidFill>
                <a:srgbClr val="000000"/>
              </a:solidFill>
              <a:latin typeface="Arial"/>
              <a:ea typeface="Arial"/>
              <a:cs typeface="Arial"/>
              <a:sym typeface="Arial"/>
            </a:endParaRPr>
          </a:p>
        </p:txBody>
      </p:sp>
      <p:sp>
        <p:nvSpPr>
          <p:cNvPr id="211" name="Google Shape;211;p3"/>
          <p:cNvSpPr txBox="1"/>
          <p:nvPr>
            <p:ph idx="1" type="body"/>
          </p:nvPr>
        </p:nvSpPr>
        <p:spPr>
          <a:xfrm>
            <a:off x="517347" y="3214586"/>
            <a:ext cx="10728076" cy="1033420"/>
          </a:xfrm>
          <a:prstGeom prst="rect">
            <a:avLst/>
          </a:prstGeom>
          <a:noFill/>
          <a:ln>
            <a:noFill/>
          </a:ln>
        </p:spPr>
        <p:txBody>
          <a:bodyPr anchorCtr="0" anchor="t" bIns="146300" lIns="182875" spcFirstLastPara="1" rIns="182875" wrap="square" tIns="146300">
            <a:noAutofit/>
          </a:bodyPr>
          <a:lstStyle/>
          <a:p>
            <a:pPr indent="0" lvl="0" marL="0" rtl="0" algn="l">
              <a:lnSpc>
                <a:spcPct val="90000"/>
              </a:lnSpc>
              <a:spcBef>
                <a:spcPts val="0"/>
              </a:spcBef>
              <a:spcAft>
                <a:spcPts val="0"/>
              </a:spcAft>
              <a:buClr>
                <a:schemeClr val="lt1"/>
              </a:buClr>
              <a:buSzPts val="2160"/>
              <a:buNone/>
            </a:pPr>
            <a:r>
              <a:rPr b="1" lang="en-US" sz="2400"/>
              <a:t>The database comes from a focused marketing study organized by the bank with participation of 18,000 current customers.</a:t>
            </a:r>
            <a:endParaRPr b="1" sz="1800"/>
          </a:p>
          <a:p>
            <a:pPr indent="0" lvl="0" marL="0" rtl="0" algn="l">
              <a:lnSpc>
                <a:spcPct val="90000"/>
              </a:lnSpc>
              <a:spcBef>
                <a:spcPts val="0"/>
              </a:spcBef>
              <a:spcAft>
                <a:spcPts val="0"/>
              </a:spcAft>
              <a:buClr>
                <a:schemeClr val="lt1"/>
              </a:buClr>
              <a:buSzPts val="1620"/>
              <a:buNone/>
            </a:pPr>
            <a:r>
              <a:t/>
            </a:r>
            <a:endParaRPr b="1" sz="1800"/>
          </a:p>
        </p:txBody>
      </p:sp>
      <p:sp>
        <p:nvSpPr>
          <p:cNvPr id="212" name="Google Shape;212;p3"/>
          <p:cNvSpPr txBox="1"/>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marR="0" rtl="0" algn="l">
              <a:lnSpc>
                <a:spcPct val="90000"/>
              </a:lnSpc>
              <a:spcBef>
                <a:spcPts val="0"/>
              </a:spcBef>
              <a:spcAft>
                <a:spcPts val="0"/>
              </a:spcAft>
              <a:buClr>
                <a:schemeClr val="lt1"/>
              </a:buClr>
              <a:buSzPts val="4400"/>
              <a:buFont typeface="Quattrocento Sans"/>
              <a:buNone/>
            </a:pPr>
            <a:r>
              <a:rPr b="0" i="0" lang="en-US" sz="4400" u="none" cap="none" strike="noStrike">
                <a:solidFill>
                  <a:schemeClr val="lt1"/>
                </a:solidFill>
                <a:latin typeface="Quattrocento Sans"/>
                <a:ea typeface="Quattrocento Sans"/>
                <a:cs typeface="Quattrocento Sans"/>
                <a:sym typeface="Quattrocento Sans"/>
              </a:rPr>
              <a:t>Objective </a:t>
            </a:r>
            <a:endParaRPr b="0" i="0" sz="4411"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4411"/>
              <a:buFont typeface="Quattrocento Sans"/>
              <a:buNone/>
            </a:pPr>
            <a:r>
              <a:t/>
            </a:r>
            <a:endParaRPr b="0" i="0" sz="4411"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chemeClr val="lt1"/>
              </a:buClr>
              <a:buSzPts val="3500"/>
              <a:buFont typeface="Quattrocento Sans"/>
              <a:buNone/>
            </a:pPr>
            <a:r>
              <a:t/>
            </a:r>
            <a:endParaRPr b="1" i="0" sz="3500" u="none" cap="none" strike="noStrike">
              <a:solidFill>
                <a:schemeClr val="lt1"/>
              </a:solidFill>
              <a:latin typeface="Quattrocento Sans"/>
              <a:ea typeface="Quattrocento Sans"/>
              <a:cs typeface="Quattrocento Sans"/>
              <a:sym typeface="Quattrocento Sans"/>
            </a:endParaRPr>
          </a:p>
        </p:txBody>
      </p:sp>
      <p:pic>
        <p:nvPicPr>
          <p:cNvPr descr="Diagram&#10;&#10;Description automatically generated" id="213" name="Google Shape;213;p3"/>
          <p:cNvPicPr preferRelativeResize="0"/>
          <p:nvPr/>
        </p:nvPicPr>
        <p:blipFill rotWithShape="1">
          <a:blip r:embed="rId3">
            <a:alphaModFix/>
          </a:blip>
          <a:srcRect b="0" l="0" r="0" t="0"/>
          <a:stretch/>
        </p:blipFill>
        <p:spPr>
          <a:xfrm>
            <a:off x="7823238" y="4084641"/>
            <a:ext cx="3919536" cy="2613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pic>
        <p:nvPicPr>
          <p:cNvPr descr="Chart, bar chart&#10;&#10;Description automatically generated" id="219" name="Google Shape;219;p4"/>
          <p:cNvPicPr preferRelativeResize="0"/>
          <p:nvPr/>
        </p:nvPicPr>
        <p:blipFill rotWithShape="1">
          <a:blip r:embed="rId3">
            <a:alphaModFix/>
          </a:blip>
          <a:srcRect b="0" l="0" r="0" t="0"/>
          <a:stretch/>
        </p:blipFill>
        <p:spPr>
          <a:xfrm>
            <a:off x="868475" y="791125"/>
            <a:ext cx="10073176" cy="5633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Chart, bar chart&#10;&#10;Description automatically generated" id="224" name="Google Shape;224;p5"/>
          <p:cNvPicPr preferRelativeResize="0"/>
          <p:nvPr/>
        </p:nvPicPr>
        <p:blipFill rotWithShape="1">
          <a:blip r:embed="rId3">
            <a:alphaModFix/>
          </a:blip>
          <a:srcRect b="0" l="0" r="0" t="0"/>
          <a:stretch/>
        </p:blipFill>
        <p:spPr>
          <a:xfrm>
            <a:off x="2639785" y="1966911"/>
            <a:ext cx="6912430" cy="4233863"/>
          </a:xfrm>
          <a:prstGeom prst="rect">
            <a:avLst/>
          </a:prstGeom>
          <a:noFill/>
          <a:ln>
            <a:noFill/>
          </a:ln>
        </p:spPr>
      </p:pic>
      <p:sp>
        <p:nvSpPr>
          <p:cNvPr id="225" name="Google Shape;225;p5"/>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26" name="Google Shape;226;p5"/>
          <p:cNvSpPr txBox="1"/>
          <p:nvPr/>
        </p:nvSpPr>
        <p:spPr>
          <a:xfrm>
            <a:off x="2816869" y="1143131"/>
            <a:ext cx="2484600" cy="544800"/>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Quattrocento Sans"/>
                <a:ea typeface="Quattrocento Sans"/>
                <a:cs typeface="Quattrocento Sans"/>
                <a:sym typeface="Quattrocento Sans"/>
              </a:rPr>
              <a:t>High data imbalance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descr="Chart&#10;&#10;Description automatically generated" id="231" name="Google Shape;231;p6"/>
          <p:cNvPicPr preferRelativeResize="0"/>
          <p:nvPr/>
        </p:nvPicPr>
        <p:blipFill rotWithShape="1">
          <a:blip r:embed="rId3">
            <a:alphaModFix/>
          </a:blip>
          <a:srcRect b="0" l="0" r="0" t="0"/>
          <a:stretch/>
        </p:blipFill>
        <p:spPr>
          <a:xfrm>
            <a:off x="2740078" y="1625531"/>
            <a:ext cx="6087220" cy="4989011"/>
          </a:xfrm>
          <a:prstGeom prst="rect">
            <a:avLst/>
          </a:prstGeom>
          <a:noFill/>
          <a:ln>
            <a:noFill/>
          </a:ln>
        </p:spPr>
      </p:pic>
      <p:sp>
        <p:nvSpPr>
          <p:cNvPr id="232" name="Google Shape;232;p6"/>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Exploratory Data Analysis</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33" name="Google Shape;233;p6"/>
          <p:cNvSpPr txBox="1"/>
          <p:nvPr/>
        </p:nvSpPr>
        <p:spPr>
          <a:xfrm>
            <a:off x="4163371" y="963917"/>
            <a:ext cx="2897733" cy="544765"/>
          </a:xfrm>
          <a:prstGeom prst="rect">
            <a:avLst/>
          </a:prstGeom>
          <a:solidFill>
            <a:srgbClr val="E1812B"/>
          </a:solid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Quattrocento Sans"/>
                <a:ea typeface="Quattrocento Sans"/>
                <a:cs typeface="Quattrocento Sans"/>
                <a:sym typeface="Quattrocento Sans"/>
              </a:rPr>
              <a:t>No high multicollinearity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7"/>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Benchmark</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39" name="Google Shape;239;p7"/>
          <p:cNvSpPr txBox="1"/>
          <p:nvPr/>
        </p:nvSpPr>
        <p:spPr>
          <a:xfrm>
            <a:off x="395809" y="1328465"/>
            <a:ext cx="11400300" cy="45684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highlight>
                  <a:srgbClr val="E1812B"/>
                </a:highlight>
                <a:latin typeface="Quattrocento Sans"/>
                <a:ea typeface="Quattrocento Sans"/>
                <a:cs typeface="Quattrocento Sans"/>
                <a:sym typeface="Quattrocento Sans"/>
              </a:rPr>
              <a:t>Precision </a:t>
            </a:r>
            <a:r>
              <a:rPr b="0" i="0" lang="en-US" sz="2400" u="none" cap="none" strike="noStrike">
                <a:solidFill>
                  <a:schemeClr val="lt1"/>
                </a:solidFill>
                <a:latin typeface="Quattrocento Sans"/>
                <a:ea typeface="Quattrocento Sans"/>
                <a:cs typeface="Quattrocento Sans"/>
                <a:sym typeface="Quattrocento Sans"/>
              </a:rPr>
              <a:t>is the percentage of clients that accepted the offer and were correctly identified.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Precision (P) = TP/(TP+FP)</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highlight>
                  <a:srgbClr val="FF0000"/>
                </a:highlight>
                <a:latin typeface="Quattrocento Sans"/>
                <a:ea typeface="Quattrocento Sans"/>
                <a:cs typeface="Quattrocento Sans"/>
                <a:sym typeface="Quattrocento Sans"/>
              </a:rPr>
              <a:t>Recall</a:t>
            </a:r>
            <a:r>
              <a:rPr b="0" i="0" lang="en-US" sz="2400" u="none" cap="none" strike="noStrike">
                <a:solidFill>
                  <a:schemeClr val="lt1"/>
                </a:solidFill>
                <a:latin typeface="Quattrocento Sans"/>
                <a:ea typeface="Quattrocento Sans"/>
                <a:cs typeface="Quattrocento Sans"/>
                <a:sym typeface="Quattrocento Sans"/>
              </a:rPr>
              <a:t> is the percentage of the relevant clients (who accepted an offer) that could be successfully identified.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Recall(R) (Sensitivity) = TP/(TP+FN)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t/>
            </a:r>
            <a:endParaRPr b="0" i="0" sz="2400" u="none" cap="none" strike="noStrike">
              <a:solidFill>
                <a:schemeClr val="lt1"/>
              </a:solidFill>
              <a:latin typeface="Quattrocento Sans"/>
              <a:ea typeface="Quattrocento Sans"/>
              <a:cs typeface="Quattrocento Sans"/>
              <a:sym typeface="Quattrocento Sans"/>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When we want accurately identify people who </a:t>
            </a:r>
            <a:r>
              <a:rPr b="0" i="0" lang="en-US" sz="2400" u="sng" cap="none" strike="noStrike">
                <a:solidFill>
                  <a:schemeClr val="lt1"/>
                </a:solidFill>
                <a:latin typeface="Quattrocento Sans"/>
                <a:ea typeface="Quattrocento Sans"/>
                <a:cs typeface="Quattrocento Sans"/>
                <a:sym typeface="Quattrocento Sans"/>
              </a:rPr>
              <a:t>rejected an offer,</a:t>
            </a:r>
            <a:r>
              <a:rPr b="0" i="0" lang="en-US" sz="2400" u="none" cap="none" strike="noStrike">
                <a:solidFill>
                  <a:schemeClr val="lt1"/>
                </a:solidFill>
                <a:latin typeface="Quattrocento Sans"/>
                <a:ea typeface="Quattrocento Sans"/>
                <a:cs typeface="Quattrocento Sans"/>
                <a:sym typeface="Quattrocento Sans"/>
              </a:rPr>
              <a:t> then the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number of true negatives should be high, which would require a high </a:t>
            </a:r>
            <a:r>
              <a:rPr b="0" i="0" lang="en-US" sz="2400" u="none" cap="none" strike="noStrike">
                <a:solidFill>
                  <a:schemeClr val="lt1"/>
                </a:solidFill>
                <a:highlight>
                  <a:srgbClr val="008000"/>
                </a:highlight>
                <a:latin typeface="Quattrocento Sans"/>
                <a:ea typeface="Quattrocento Sans"/>
                <a:cs typeface="Quattrocento Sans"/>
                <a:sym typeface="Quattrocento Sans"/>
              </a:rPr>
              <a:t>specificity</a:t>
            </a:r>
            <a:r>
              <a:rPr b="0" i="0" lang="en-US" sz="2400" u="none" cap="none" strike="noStrike">
                <a:solidFill>
                  <a:schemeClr val="lt1"/>
                </a:solidFill>
                <a:latin typeface="Quattrocento Sans"/>
                <a:ea typeface="Quattrocento Sans"/>
                <a:cs typeface="Quattrocento Sans"/>
                <a:sym typeface="Quattrocento Sans"/>
              </a:rPr>
              <a: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Specificity = TN/(TN+FP)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8"/>
          <p:cNvSpPr txBox="1"/>
          <p:nvPr>
            <p:ph type="title"/>
          </p:nvPr>
        </p:nvSpPr>
        <p:spPr>
          <a:xfrm>
            <a:off x="794644" y="143445"/>
            <a:ext cx="6984759" cy="820472"/>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Clr>
                <a:schemeClr val="lt1"/>
              </a:buClr>
              <a:buSzPts val="4400"/>
              <a:buFont typeface="Quattrocento Sans"/>
              <a:buNone/>
            </a:pPr>
            <a:r>
              <a:rPr lang="en-US" sz="4400"/>
              <a:t>Benchmark</a:t>
            </a:r>
            <a:endParaRPr/>
          </a:p>
          <a:p>
            <a:pPr indent="0" lvl="0" marL="0" rtl="0" algn="l">
              <a:lnSpc>
                <a:spcPct val="90000"/>
              </a:lnSpc>
              <a:spcBef>
                <a:spcPts val="0"/>
              </a:spcBef>
              <a:spcAft>
                <a:spcPts val="0"/>
              </a:spcAft>
              <a:buClr>
                <a:schemeClr val="lt1"/>
              </a:buClr>
              <a:buSzPts val="4411"/>
              <a:buFont typeface="Quattrocento Sans"/>
              <a:buNone/>
            </a:pPr>
            <a:r>
              <a:t/>
            </a:r>
            <a:endParaRPr/>
          </a:p>
          <a:p>
            <a:pPr indent="0" lvl="0" marL="0" rtl="0" algn="l">
              <a:lnSpc>
                <a:spcPct val="90000"/>
              </a:lnSpc>
              <a:spcBef>
                <a:spcPts val="0"/>
              </a:spcBef>
              <a:spcAft>
                <a:spcPts val="0"/>
              </a:spcAft>
              <a:buClr>
                <a:schemeClr val="lt1"/>
              </a:buClr>
              <a:buSzPts val="3500"/>
              <a:buFont typeface="Quattrocento Sans"/>
              <a:buNone/>
            </a:pPr>
            <a:r>
              <a:t/>
            </a:r>
            <a:endParaRPr b="1" sz="3500">
              <a:solidFill>
                <a:schemeClr val="lt1"/>
              </a:solidFill>
            </a:endParaRPr>
          </a:p>
        </p:txBody>
      </p:sp>
      <p:sp>
        <p:nvSpPr>
          <p:cNvPr id="245" name="Google Shape;245;p8"/>
          <p:cNvSpPr txBox="1"/>
          <p:nvPr/>
        </p:nvSpPr>
        <p:spPr>
          <a:xfrm>
            <a:off x="486818" y="1163445"/>
            <a:ext cx="11400382" cy="960263"/>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Quattrocento Sans"/>
                <a:ea typeface="Quattrocento Sans"/>
                <a:cs typeface="Quattrocento Sans"/>
                <a:sym typeface="Quattrocento Sans"/>
              </a:rPr>
              <a:t>Because our objective is to identify those who will accept an offer, we want to get most positives as possible, which translate into high recall. </a:t>
            </a:r>
            <a:endParaRPr b="0" i="0" sz="2400" u="none" cap="none" strike="noStrike">
              <a:solidFill>
                <a:schemeClr val="lt1"/>
              </a:solidFill>
              <a:latin typeface="Quattrocento Sans"/>
              <a:ea typeface="Quattrocento Sans"/>
              <a:cs typeface="Quattrocento Sans"/>
              <a:sym typeface="Quattrocento Sans"/>
            </a:endParaRPr>
          </a:p>
        </p:txBody>
      </p:sp>
      <p:grpSp>
        <p:nvGrpSpPr>
          <p:cNvPr id="246" name="Google Shape;246;p8"/>
          <p:cNvGrpSpPr/>
          <p:nvPr/>
        </p:nvGrpSpPr>
        <p:grpSpPr>
          <a:xfrm>
            <a:off x="794644" y="2313375"/>
            <a:ext cx="7874480" cy="3381180"/>
            <a:chOff x="794644" y="2313375"/>
            <a:chExt cx="7874480" cy="3381180"/>
          </a:xfrm>
        </p:grpSpPr>
        <p:pic>
          <p:nvPicPr>
            <p:cNvPr descr="Table&#10;&#10;Description automatically generated" id="247" name="Google Shape;247;p8"/>
            <p:cNvPicPr preferRelativeResize="0"/>
            <p:nvPr/>
          </p:nvPicPr>
          <p:blipFill rotWithShape="1">
            <a:blip r:embed="rId3">
              <a:alphaModFix/>
            </a:blip>
            <a:srcRect b="0" l="0" r="0" t="0"/>
            <a:stretch/>
          </p:blipFill>
          <p:spPr>
            <a:xfrm>
              <a:off x="794644" y="3119630"/>
              <a:ext cx="7874480" cy="2574925"/>
            </a:xfrm>
            <a:prstGeom prst="rect">
              <a:avLst/>
            </a:prstGeom>
            <a:noFill/>
            <a:ln>
              <a:noFill/>
            </a:ln>
          </p:spPr>
        </p:pic>
        <p:sp>
          <p:nvSpPr>
            <p:cNvPr id="248" name="Google Shape;248;p8"/>
            <p:cNvSpPr/>
            <p:nvPr/>
          </p:nvSpPr>
          <p:spPr>
            <a:xfrm>
              <a:off x="4900612" y="4043365"/>
              <a:ext cx="728663" cy="214312"/>
            </a:xfrm>
            <a:prstGeom prst="rect">
              <a:avLst/>
            </a:prstGeom>
            <a:noFill/>
            <a:ln cap="flat" cmpd="sng" w="19050">
              <a:solidFill>
                <a:srgbClr val="FF0000"/>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249" name="Google Shape;249;p8"/>
            <p:cNvSpPr/>
            <p:nvPr/>
          </p:nvSpPr>
          <p:spPr>
            <a:xfrm>
              <a:off x="4900612" y="3781425"/>
              <a:ext cx="728663" cy="214312"/>
            </a:xfrm>
            <a:prstGeom prst="rect">
              <a:avLst/>
            </a:prstGeom>
            <a:noFill/>
            <a:ln cap="flat" cmpd="sng" w="19050">
              <a:solidFill>
                <a:srgbClr val="00B050"/>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250" name="Google Shape;250;p8"/>
            <p:cNvSpPr/>
            <p:nvPr/>
          </p:nvSpPr>
          <p:spPr>
            <a:xfrm>
              <a:off x="3558360" y="4049906"/>
              <a:ext cx="728663" cy="214312"/>
            </a:xfrm>
            <a:prstGeom prst="rect">
              <a:avLst/>
            </a:prstGeom>
            <a:noFill/>
            <a:ln cap="flat" cmpd="sng" w="19050">
              <a:solidFill>
                <a:srgbClr val="E1812B"/>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FFFFFF"/>
                </a:solidFill>
                <a:latin typeface="Quattrocento Sans"/>
                <a:ea typeface="Quattrocento Sans"/>
                <a:cs typeface="Quattrocento Sans"/>
                <a:sym typeface="Quattrocento Sans"/>
              </a:endParaRPr>
            </a:p>
          </p:txBody>
        </p:sp>
        <p:cxnSp>
          <p:nvCxnSpPr>
            <p:cNvPr id="251" name="Google Shape;251;p8"/>
            <p:cNvCxnSpPr/>
            <p:nvPr/>
          </p:nvCxnSpPr>
          <p:spPr>
            <a:xfrm flipH="1" rot="10800000">
              <a:off x="5500688" y="2757488"/>
              <a:ext cx="428625" cy="1023937"/>
            </a:xfrm>
            <a:prstGeom prst="straightConnector1">
              <a:avLst/>
            </a:prstGeom>
            <a:noFill/>
            <a:ln cap="flat" cmpd="sng" w="28575">
              <a:solidFill>
                <a:srgbClr val="00B050"/>
              </a:solidFill>
              <a:prstDash val="solid"/>
              <a:round/>
              <a:headEnd len="sm" w="sm" type="none"/>
              <a:tailEnd len="med" w="med" type="triangle"/>
            </a:ln>
          </p:spPr>
        </p:cxnSp>
        <p:cxnSp>
          <p:nvCxnSpPr>
            <p:cNvPr id="252" name="Google Shape;252;p8"/>
            <p:cNvCxnSpPr/>
            <p:nvPr/>
          </p:nvCxnSpPr>
          <p:spPr>
            <a:xfrm flipH="1" rot="10800000">
              <a:off x="5635498" y="2871788"/>
              <a:ext cx="893891" cy="1278733"/>
            </a:xfrm>
            <a:prstGeom prst="straightConnector1">
              <a:avLst/>
            </a:prstGeom>
            <a:noFill/>
            <a:ln cap="flat" cmpd="sng" w="28575">
              <a:solidFill>
                <a:srgbClr val="FF0000"/>
              </a:solidFill>
              <a:prstDash val="solid"/>
              <a:round/>
              <a:headEnd len="sm" w="sm" type="none"/>
              <a:tailEnd len="med" w="med" type="triangle"/>
            </a:ln>
          </p:spPr>
        </p:cxnSp>
        <p:cxnSp>
          <p:nvCxnSpPr>
            <p:cNvPr id="253" name="Google Shape;253;p8"/>
            <p:cNvCxnSpPr/>
            <p:nvPr/>
          </p:nvCxnSpPr>
          <p:spPr>
            <a:xfrm rot="10800000">
              <a:off x="2929987" y="2894119"/>
              <a:ext cx="748399" cy="1155787"/>
            </a:xfrm>
            <a:prstGeom prst="straightConnector1">
              <a:avLst/>
            </a:prstGeom>
            <a:noFill/>
            <a:ln cap="flat" cmpd="sng" w="28575">
              <a:solidFill>
                <a:srgbClr val="E1812B"/>
              </a:solidFill>
              <a:prstDash val="solid"/>
              <a:round/>
              <a:headEnd len="sm" w="sm" type="none"/>
              <a:tailEnd len="med" w="med" type="triangle"/>
            </a:ln>
          </p:spPr>
        </p:cxnSp>
        <p:sp>
          <p:nvSpPr>
            <p:cNvPr id="254" name="Google Shape;254;p8"/>
            <p:cNvSpPr txBox="1"/>
            <p:nvPr/>
          </p:nvSpPr>
          <p:spPr>
            <a:xfrm>
              <a:off x="4951328" y="2313375"/>
              <a:ext cx="1578000" cy="517200"/>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highlight>
                    <a:srgbClr val="008000"/>
                  </a:highlight>
                  <a:latin typeface="Quattrocento Sans"/>
                  <a:ea typeface="Quattrocento Sans"/>
                  <a:cs typeface="Quattrocento Sans"/>
                  <a:sym typeface="Quattrocento Sans"/>
                </a:rPr>
                <a:t>Specificity</a:t>
              </a:r>
              <a:endParaRPr b="0" i="0" sz="1600" u="none" cap="none" strike="noStrike">
                <a:solidFill>
                  <a:schemeClr val="lt1"/>
                </a:solidFill>
                <a:highlight>
                  <a:srgbClr val="008000"/>
                </a:highlight>
                <a:latin typeface="Quattrocento Sans"/>
                <a:ea typeface="Quattrocento Sans"/>
                <a:cs typeface="Quattrocento Sans"/>
                <a:sym typeface="Quattrocento Sans"/>
              </a:endParaRPr>
            </a:p>
          </p:txBody>
        </p:sp>
        <p:sp>
          <p:nvSpPr>
            <p:cNvPr id="255" name="Google Shape;255;p8"/>
            <p:cNvSpPr txBox="1"/>
            <p:nvPr/>
          </p:nvSpPr>
          <p:spPr>
            <a:xfrm>
              <a:off x="6487168" y="2515755"/>
              <a:ext cx="2181955" cy="517065"/>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highlight>
                    <a:srgbClr val="FF0000"/>
                  </a:highlight>
                  <a:latin typeface="Quattrocento Sans"/>
                  <a:ea typeface="Quattrocento Sans"/>
                  <a:cs typeface="Quattrocento Sans"/>
                  <a:sym typeface="Quattrocento Sans"/>
                </a:rPr>
                <a:t>Recall (Sensitivity) </a:t>
              </a:r>
              <a:endParaRPr b="0" i="0" sz="1600" u="none" cap="none" strike="noStrike">
                <a:solidFill>
                  <a:schemeClr val="lt1"/>
                </a:solidFill>
                <a:highlight>
                  <a:srgbClr val="FF0000"/>
                </a:highlight>
                <a:latin typeface="Quattrocento Sans"/>
                <a:ea typeface="Quattrocento Sans"/>
                <a:cs typeface="Quattrocento Sans"/>
                <a:sym typeface="Quattrocento Sans"/>
              </a:endParaRPr>
            </a:p>
          </p:txBody>
        </p:sp>
        <p:sp>
          <p:nvSpPr>
            <p:cNvPr id="256" name="Google Shape;256;p8"/>
            <p:cNvSpPr txBox="1"/>
            <p:nvPr/>
          </p:nvSpPr>
          <p:spPr>
            <a:xfrm>
              <a:off x="2071178" y="2428967"/>
              <a:ext cx="1264446" cy="517065"/>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Clr>
                  <a:srgbClr val="000000"/>
                </a:buClr>
                <a:buSzPts val="1600"/>
                <a:buFont typeface="Arial"/>
                <a:buNone/>
              </a:pPr>
              <a:r>
                <a:rPr b="0" i="0" lang="en-US" sz="1600" u="none" cap="none" strike="noStrike">
                  <a:solidFill>
                    <a:schemeClr val="lt1"/>
                  </a:solidFill>
                  <a:highlight>
                    <a:srgbClr val="E1812B"/>
                  </a:highlight>
                  <a:latin typeface="Quattrocento Sans"/>
                  <a:ea typeface="Quattrocento Sans"/>
                  <a:cs typeface="Quattrocento Sans"/>
                  <a:sym typeface="Quattrocento Sans"/>
                </a:rPr>
                <a:t>Precision</a:t>
              </a:r>
              <a:endParaRPr b="0" i="0" sz="1600" u="none" cap="none" strike="noStrike">
                <a:solidFill>
                  <a:schemeClr val="lt1"/>
                </a:solidFill>
                <a:highlight>
                  <a:srgbClr val="E1812B"/>
                </a:highlight>
                <a:latin typeface="Quattrocento Sans"/>
                <a:ea typeface="Quattrocento Sans"/>
                <a:cs typeface="Quattrocento Sans"/>
                <a:sym typeface="Quattrocento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2015-03-23T23:39:12Z</dcterms:created>
  <dc:creator>Michael Washam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arentID1">
    <vt:lpwstr>G01KC-1-22858</vt:lpwstr>
  </property>
  <property fmtid="{D5CDD505-2E9C-101B-9397-08002B2CF9AE}" pid="4" name="FolderExtensions">
    <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388fda5a-e4b1-4efc-a255-8511446b4911</vt:lpwstr>
  </property>
  <property fmtid="{D5CDD505-2E9C-101B-9397-08002B2CF9AE}" pid="8" name="of67e5d4b76f4a9db8769983fda9cec0">
    <vt:lpwstr/>
  </property>
  <property fmtid="{D5CDD505-2E9C-101B-9397-08002B2CF9AE}" pid="9" name="TaxKeyword">
    <vt:lpwstr/>
  </property>
  <property fmtid="{D5CDD505-2E9C-101B-9397-08002B2CF9AE}" pid="10" name="NewsType">
    <vt:lpwstr/>
  </property>
  <property fmtid="{D5CDD505-2E9C-101B-9397-08002B2CF9AE}" pid="11" name="Update Parent Child Relation(1)0">
    <vt:lpwstr>,</vt:lpwstr>
  </property>
  <property fmtid="{D5CDD505-2E9C-101B-9397-08002B2CF9AE}" pid="12" name="Region">
    <vt:lpwstr/>
  </property>
  <property fmtid="{D5CDD505-2E9C-101B-9397-08002B2CF9AE}" pid="13" name="ODSWF1">
    <vt:lpwstr>,</vt:lpwstr>
  </property>
  <property fmtid="{D5CDD505-2E9C-101B-9397-08002B2CF9AE}" pid="14" name="ItemType">
    <vt:lpwstr>35;#training materials|806588bc-f86d-4a67-aeb8-7206d3434c40;#212;#readiness|0bad9107-5243-4424-8599-de9537dda9af</vt:lpwstr>
  </property>
  <property fmtid="{D5CDD505-2E9C-101B-9397-08002B2CF9AE}" pid="15" name="Confidentiality">
    <vt:lpwstr>14;#customer ready|8986c41d-21c5-4f8f-8a12-ea4625b46858</vt:lpwstr>
  </property>
  <property fmtid="{D5CDD505-2E9C-101B-9397-08002B2CF9AE}" pid="16" name="ODSWF(1)0">
    <vt:lpwstr>,</vt:lpwstr>
  </property>
  <property fmtid="{D5CDD505-2E9C-101B-9397-08002B2CF9AE}" pid="17" name="Industries">
    <vt:lpwstr/>
  </property>
  <property fmtid="{D5CDD505-2E9C-101B-9397-08002B2CF9AE}" pid="18" name="MSProducts">
    <vt:lpwstr/>
  </property>
  <property fmtid="{D5CDD505-2E9C-101B-9397-08002B2CF9AE}" pid="19" name="Update Parent Child Relation(1)1">
    <vt:lpwstr>,</vt:lpwstr>
  </property>
  <property fmtid="{D5CDD505-2E9C-101B-9397-08002B2CF9AE}" pid="20" name="Competitors">
    <vt:lpwstr/>
  </property>
  <property fmtid="{D5CDD505-2E9C-101B-9397-08002B2CF9AE}" pid="21" name="SMSGDomain">
    <vt:lpwstr>21;#Cloud and Enterprise|adc2fe87-c79a-4ded-a449-3f86b954069d</vt:lpwstr>
  </property>
  <property fmtid="{D5CDD505-2E9C-101B-9397-08002B2CF9AE}" pid="22" name="ExperienceContentType">
    <vt:lpwstr/>
  </property>
  <property fmtid="{D5CDD505-2E9C-101B-9397-08002B2CF9AE}" pid="23" name="BusinessArchitecture">
    <vt:lpwstr>32;#Cloud Platform (sales theme)|ec248454-62d9-485e-995d-0cfad61f7f4c</vt:lpwstr>
  </property>
  <property fmtid="{D5CDD505-2E9C-101B-9397-08002B2CF9AE}" pid="24" name="Products">
    <vt:lpwstr/>
  </property>
  <property fmtid="{D5CDD505-2E9C-101B-9397-08002B2CF9AE}" pid="25" name="ODSWF2">
    <vt:lpwstr>,</vt:lpwstr>
  </property>
  <property fmtid="{D5CDD505-2E9C-101B-9397-08002B2CF9AE}" pid="26" name="ODSWF(1)1">
    <vt:lpwstr>,</vt:lpwstr>
  </property>
  <property fmtid="{D5CDD505-2E9C-101B-9397-08002B2CF9AE}" pid="27" name="EnterpriseDomainTags">
    <vt:lpwstr/>
  </property>
  <property fmtid="{D5CDD505-2E9C-101B-9397-08002B2CF9AE}" pid="28" name="j3562c58ee414e028925bc902cfc01a1">
    <vt:lpwstr/>
  </property>
  <property fmtid="{D5CDD505-2E9C-101B-9397-08002B2CF9AE}" pid="29" name="ODSWF(1)">
    <vt:lpwstr>,</vt:lpwstr>
  </property>
  <property fmtid="{D5CDD505-2E9C-101B-9397-08002B2CF9AE}" pid="30" name="Segments">
    <vt:lpwstr/>
  </property>
  <property fmtid="{D5CDD505-2E9C-101B-9397-08002B2CF9AE}" pid="31" name="Partners">
    <vt:lpwstr/>
  </property>
  <property fmtid="{D5CDD505-2E9C-101B-9397-08002B2CF9AE}" pid="32" name="ActivitiesAndPrograms">
    <vt:lpwstr/>
  </property>
  <property fmtid="{D5CDD505-2E9C-101B-9397-08002B2CF9AE}" pid="33" name="l6f004f21209409da86a713c0f24627d">
    <vt:lpwstr/>
  </property>
  <property fmtid="{D5CDD505-2E9C-101B-9397-08002B2CF9AE}" pid="34" name="la4444b61d19467597d63190b69ac227">
    <vt:lpwstr/>
  </property>
  <property fmtid="{D5CDD505-2E9C-101B-9397-08002B2CF9AE}" pid="35" name="Topics">
    <vt:lpwstr>222;#readiness|0bad9107-5243-4424-8599-de9537dda9af</vt:lpwstr>
  </property>
  <property fmtid="{D5CDD505-2E9C-101B-9397-08002B2CF9AE}" pid="36" name="Groups">
    <vt:lpwstr/>
  </property>
  <property fmtid="{D5CDD505-2E9C-101B-9397-08002B2CF9AE}" pid="37" name="MSProductsTaxHTField0">
    <vt:lpwstr/>
  </property>
  <property fmtid="{D5CDD505-2E9C-101B-9397-08002B2CF9AE}" pid="38" name="Languages">
    <vt:lpwstr/>
  </property>
  <property fmtid="{D5CDD505-2E9C-101B-9397-08002B2CF9AE}" pid="39" name="e8080b0481964c759b2c36ae49591b31">
    <vt:lpwstr/>
  </property>
  <property fmtid="{D5CDD505-2E9C-101B-9397-08002B2CF9AE}" pid="40" name="TechnicalLevel">
    <vt:lpwstr/>
  </property>
  <property fmtid="{D5CDD505-2E9C-101B-9397-08002B2CF9AE}" pid="41" name="Audiences">
    <vt:lpwstr/>
  </property>
  <property fmtid="{D5CDD505-2E9C-101B-9397-08002B2CF9AE}" pid="42" name="ldac8aee9d1f469e8cd8c3f8d6a615f2">
    <vt:lpwstr/>
  </property>
  <property fmtid="{D5CDD505-2E9C-101B-9397-08002B2CF9AE}" pid="43" name="EmployeeRole">
    <vt:lpwstr/>
  </property>
  <property fmtid="{D5CDD505-2E9C-101B-9397-08002B2CF9AE}" pid="44" name="NewsTopic">
    <vt:lpwstr/>
  </property>
  <property fmtid="{D5CDD505-2E9C-101B-9397-08002B2CF9AE}" pid="45" name="ODSWF2(1)">
    <vt:lpwstr>,</vt:lpwstr>
  </property>
  <property fmtid="{D5CDD505-2E9C-101B-9397-08002B2CF9AE}" pid="46" name="Roles">
    <vt:lpwstr>1273;#Solution Architect|fb1f2d27-2db3-4a10-8f2f-7d4a4a158e5e;#361;#Technical Sales|831f7989-43a4-4e48-852a-a5355978f47f</vt:lpwstr>
  </property>
  <property fmtid="{D5CDD505-2E9C-101B-9397-08002B2CF9AE}" pid="47" name="NewsSource">
    <vt:lpwstr/>
  </property>
  <property fmtid="{D5CDD505-2E9C-101B-9397-08002B2CF9AE}" pid="48" name="ODSWF2(1)0">
    <vt:lpwstr>,</vt:lpwstr>
  </property>
  <property fmtid="{D5CDD505-2E9C-101B-9397-08002B2CF9AE}" pid="49" name="SMSGTags">
    <vt:lpwstr/>
  </property>
  <property fmtid="{D5CDD505-2E9C-101B-9397-08002B2CF9AE}" pid="50" name="MSPhysicalGeography">
    <vt:lpwstr/>
  </property>
  <property fmtid="{D5CDD505-2E9C-101B-9397-08002B2CF9AE}" pid="51" name="_docset_NoMedatataSyncRequired">
    <vt:lpwstr>False</vt:lpwstr>
  </property>
</Properties>
</file>