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0"/>
  </p:notesMasterIdLst>
  <p:handoutMasterIdLst>
    <p:handoutMasterId r:id="rId61"/>
  </p:handoutMasterIdLst>
  <p:sldIdLst>
    <p:sldId id="278" r:id="rId5"/>
    <p:sldId id="279" r:id="rId6"/>
    <p:sldId id="286" r:id="rId7"/>
    <p:sldId id="287" r:id="rId8"/>
    <p:sldId id="288" r:id="rId9"/>
    <p:sldId id="284" r:id="rId10"/>
    <p:sldId id="280" r:id="rId11"/>
    <p:sldId id="281" r:id="rId12"/>
    <p:sldId id="282" r:id="rId13"/>
    <p:sldId id="283" r:id="rId14"/>
    <p:sldId id="285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5" r:id="rId23"/>
    <p:sldId id="297" r:id="rId24"/>
    <p:sldId id="298" r:id="rId25"/>
    <p:sldId id="299" r:id="rId26"/>
    <p:sldId id="300" r:id="rId27"/>
    <p:sldId id="301" r:id="rId28"/>
    <p:sldId id="303" r:id="rId29"/>
    <p:sldId id="304" r:id="rId30"/>
    <p:sldId id="307" r:id="rId31"/>
    <p:sldId id="308" r:id="rId32"/>
    <p:sldId id="309" r:id="rId33"/>
    <p:sldId id="305" r:id="rId34"/>
    <p:sldId id="306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1" r:id="rId56"/>
    <p:sldId id="330" r:id="rId57"/>
    <p:sldId id="332" r:id="rId58"/>
    <p:sldId id="333" r:id="rId5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1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09/07/2025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0496BF-30C5-4972-8B9E-8E395F46707C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2063B3-93C4-4B5C-AD72-3D42A75E1A01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FA9F9-416A-4DFD-BE66-16B7A76823E7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A31CCB-A9BA-4F71-8AE0-8EAAD4E084CF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3FF5AF-D7ED-4BC7-9B53-98BE399D4BA5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597124-73AD-407B-B9F3-E6A56EF174D0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DC93E4-0809-44FB-874E-1DEF76F9CC17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FB3B-649E-4B32-8BC7-85C37358DCFF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D76D1C-373A-4E36-A57F-309EBA0667D1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4290E-E699-4E57-BF56-F5EFFFF3992D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10D5F-2FA1-4CBB-9771-34F49AFCF381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C3AC16-A1B8-41E6-9E1C-440828DB09C5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471325-7C8E-4F55-AE4A-3C50EAF98006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BEBF0C-E077-461E-878E-932B6D57A463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EE653B-BBF5-4039-B9A8-131A3EBD9DC7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F4FD731-4558-484E-81DE-61C01E69D565}" type="datetime1">
              <a:rPr lang="pt-BR" noProof="0" smtClean="0"/>
              <a:t>09/07/2025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a Livre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p14="http://schemas.microsoft.com/office/powerpoint/2010/main"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Máquina de Turing com BFS Quântico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pt-BR" dirty="0"/>
              <a:t>Emanuel Lopes Silva, Stenio Moraes </a:t>
            </a:r>
            <a:r>
              <a:rPr lang="pt-BR" dirty="0" err="1"/>
              <a:t>Fonsêca</a:t>
            </a:r>
            <a:r>
              <a:rPr lang="pt-BR" dirty="0"/>
              <a:t> e Arthur Sampaio Pereira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1394A1-436E-0934-7C50-03C2B833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0BEDE-A41E-A26A-03B9-D32FD300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Interferência Quântica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C30CB-17BD-487E-65E4-A2529787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Caminhos com </a:t>
            </a:r>
            <a:r>
              <a:rPr lang="pt-BR" b="1" dirty="0"/>
              <a:t>fases compatíveis</a:t>
            </a:r>
            <a:r>
              <a:rPr lang="pt-BR" dirty="0"/>
              <a:t> se somam, gerando </a:t>
            </a:r>
            <a:r>
              <a:rPr lang="pt-BR" b="1" dirty="0"/>
              <a:t>interferência construtiva</a:t>
            </a:r>
            <a:r>
              <a:rPr lang="pt-BR" dirty="0"/>
              <a:t> (reforço de probabilidade)</a:t>
            </a:r>
          </a:p>
          <a:p>
            <a:r>
              <a:rPr lang="pt-BR" dirty="0"/>
              <a:t>Caminhos com </a:t>
            </a:r>
            <a:r>
              <a:rPr lang="pt-BR" b="1" dirty="0"/>
              <a:t>fases opostas</a:t>
            </a:r>
            <a:r>
              <a:rPr lang="pt-BR" dirty="0"/>
              <a:t> se anulam, gerando </a:t>
            </a:r>
            <a:r>
              <a:rPr lang="pt-BR" b="1" dirty="0"/>
              <a:t>interferência destrutiva</a:t>
            </a:r>
            <a:r>
              <a:rPr lang="pt-BR" dirty="0"/>
              <a:t> (cancelamento)</a:t>
            </a:r>
          </a:p>
          <a:p>
            <a:r>
              <a:rPr lang="pt-BR" dirty="0"/>
              <a:t>A interferência permite </a:t>
            </a:r>
            <a:r>
              <a:rPr lang="pt-BR" b="1" dirty="0"/>
              <a:t>filtrar trajetórias corretas</a:t>
            </a:r>
            <a:r>
              <a:rPr lang="pt-BR" dirty="0"/>
              <a:t>, suprimindo resultados inválidos</a:t>
            </a:r>
          </a:p>
          <a:p>
            <a:r>
              <a:rPr lang="pt-BR" dirty="0"/>
              <a:t>A evolução do sistema é </a:t>
            </a:r>
            <a:r>
              <a:rPr lang="pt-BR" b="1" dirty="0"/>
              <a:t>coerente e determinística</a:t>
            </a:r>
            <a:r>
              <a:rPr lang="pt-BR" dirty="0"/>
              <a:t> até o instante da medição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753804-C626-EA83-E8B1-B47A5CE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829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DF42-6CEC-9014-E850-BC74B2CF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Medição em MTQ</a:t>
            </a:r>
            <a:br>
              <a:rPr lang="pt-BR" b="1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75B9FC-2B17-858E-3C6D-3F47301D0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Ao final da computação, ocorre uma </a:t>
                </a:r>
                <a:r>
                  <a:rPr lang="pt-BR" b="1" dirty="0"/>
                  <a:t>medição do sistema quântico</a:t>
                </a:r>
                <a:endParaRPr lang="pt-BR" dirty="0"/>
              </a:p>
              <a:p>
                <a:r>
                  <a:rPr lang="pt-BR" dirty="0"/>
                  <a:t>A superposição colapsa para </a:t>
                </a:r>
                <a:r>
                  <a:rPr lang="pt-BR" b="1" dirty="0"/>
                  <a:t>uma única configuração observável</a:t>
                </a:r>
                <a:endParaRPr lang="pt-BR" dirty="0"/>
              </a:p>
              <a:p>
                <a:r>
                  <a:rPr lang="pt-BR" dirty="0"/>
                  <a:t>A chance de cada resultado depende da </a:t>
                </a:r>
                <a:r>
                  <a:rPr lang="pt-BR" b="1" dirty="0"/>
                  <a:t>probabilidade quântica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pt-BR" dirty="0"/>
                          <m:t>∣</m:t>
                        </m:r>
                        <m:r>
                          <m:rPr>
                            <m:nor/>
                          </m:rPr>
                          <a:rPr lang="pt-BR" dirty="0"/>
                          <m:t>ψ</m:t>
                        </m:r>
                        <m:r>
                          <m:rPr>
                            <m:nor/>
                          </m:rPr>
                          <a:rPr lang="pt-BR" dirty="0"/>
                          <m:t>∣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/>
                  <a:t>A medição </a:t>
                </a:r>
                <a:r>
                  <a:rPr lang="pt-BR" b="1" dirty="0"/>
                  <a:t>interrompe a coerência</a:t>
                </a:r>
                <a:r>
                  <a:rPr lang="pt-BR" dirty="0"/>
                  <a:t> e define o estado final da máquina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475B9FC-2B17-858E-3C6D-3F47301D0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62CBB5-9913-04A2-B513-1428E3CD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18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5C384E1-2E47-7BB8-032B-86559D38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Principais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15F626-6AD6-BBA7-9AEA-39AF4846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cada parte funciona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C4E8DDC-D5A7-C713-B0E0-6C329E41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601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5153C6-AC8A-053D-6438-B1B03EE4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 da Fita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2426384-0FD6-8218-C19E-233932E9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alfabeto da fita é o conjunto de símbolos que a Máquina de Turing Quântica pode ler e escrever</a:t>
            </a:r>
          </a:p>
          <a:p>
            <a:r>
              <a:rPr lang="pt-BR" dirty="0"/>
              <a:t>Em geral, inclui:</a:t>
            </a:r>
          </a:p>
          <a:p>
            <a:pPr lvl="1"/>
            <a:r>
              <a:rPr lang="pt-BR" dirty="0"/>
              <a:t>Símbolos da entrada (</a:t>
            </a:r>
            <a:r>
              <a:rPr lang="pt-BR" dirty="0" err="1"/>
              <a:t>ex</a:t>
            </a:r>
            <a:r>
              <a:rPr lang="pt-BR" dirty="0"/>
              <a:t>: 0, 1, a, b, t)</a:t>
            </a:r>
          </a:p>
          <a:p>
            <a:pPr lvl="1"/>
            <a:r>
              <a:rPr lang="pt-BR" dirty="0"/>
              <a:t>Símbolos auxiliares usados durante o processamento (</a:t>
            </a:r>
            <a:r>
              <a:rPr lang="pt-BR" dirty="0" err="1"/>
              <a:t>ex</a:t>
            </a:r>
            <a:r>
              <a:rPr lang="pt-BR" dirty="0"/>
              <a:t>: X, Y)</a:t>
            </a:r>
          </a:p>
          <a:p>
            <a:pPr lvl="1"/>
            <a:r>
              <a:rPr lang="pt-BR" dirty="0"/>
              <a:t>Símbolo branco (ou símbolo de espaço vazio)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456417B-0A8E-EA16-7F0E-87002534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353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1FDB-AB86-B605-9BC3-448663169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22166E5-2189-6562-AC7D-CF56D8E2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Alfabeto da Fita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2E91878-1392-A567-E586-6CE2B929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Serve como base para a construção das transições e manipulação da cadeia</a:t>
            </a:r>
          </a:p>
          <a:p>
            <a:r>
              <a:rPr lang="pt-BR" dirty="0"/>
              <a:t>Permite codificar operações intermediárias (marcação, substituição, reconhecimento de padrão)</a:t>
            </a:r>
          </a:p>
          <a:p>
            <a:r>
              <a:rPr lang="pt-BR" dirty="0"/>
              <a:t>Fitas como 0ababt são transformadas durante a computação: letras podem ser substituídas por X ou Y para sinalizar que foram processadas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E79CBF1-E47C-06D1-2A2A-65190EC2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2947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CB9C5-DC28-6473-E797-D9FAD281E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D13F39-6634-F570-9A9A-C205FB32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Estado Interno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8D1B24F-1B9B-A4DA-E158-FBBC7B0A5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estado interno da máquina indica "onde" a MTQ está em termos lógicos de controle</a:t>
            </a:r>
          </a:p>
          <a:p>
            <a:r>
              <a:rPr lang="pt-BR" dirty="0"/>
              <a:t>Na versão quântica, esse estado pode estar em superposição de múltiplos estados simultaneamente</a:t>
            </a:r>
          </a:p>
          <a:p>
            <a:r>
              <a:rPr lang="pt-BR" dirty="0"/>
              <a:t>Representado por vetores no espaço de Hilbert</a:t>
            </a:r>
          </a:p>
          <a:p>
            <a:r>
              <a:rPr lang="pt-BR" dirty="0"/>
              <a:t>Evolui conforme transições quânticas com amplitudes complexas</a:t>
            </a:r>
          </a:p>
          <a:p>
            <a:r>
              <a:rPr lang="pt-BR" dirty="0"/>
              <a:t>Pode ocorrer bifurcação em estados como q2, q4, q5 </a:t>
            </a:r>
            <a:r>
              <a:rPr lang="pt-BR" dirty="0" err="1"/>
              <a:t>etc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ADB9E81-BF1F-35C3-20D6-EC37AECA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68286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57B4-0A02-E980-4B73-E5202D79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94418A1-EE8E-CAC0-EA1E-D2C69CFE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Cabeça de Leitura/Escrita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D02E518-ABEB-953D-0E51-3F79A5DE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cabeça é o componente que </a:t>
            </a:r>
            <a:r>
              <a:rPr lang="pt-BR" b="1" dirty="0"/>
              <a:t>acessa uma célula da fita</a:t>
            </a:r>
            <a:r>
              <a:rPr lang="pt-BR" dirty="0"/>
              <a:t>, lê seu símbolo atual e escreve um novo símbolo</a:t>
            </a:r>
          </a:p>
          <a:p>
            <a:r>
              <a:rPr lang="pt-BR" dirty="0"/>
              <a:t>Responsável por mover-se à esquerda (E) ou à direita (D) após cada transição</a:t>
            </a:r>
          </a:p>
          <a:p>
            <a:r>
              <a:rPr lang="pt-BR" dirty="0"/>
              <a:t>A posição da cabeça também pode estar em superposição  ou seja, a máquina pode estar "lendo várias posições ao mesmo tempo"</a:t>
            </a:r>
          </a:p>
          <a:p>
            <a:r>
              <a:rPr lang="pt-BR" dirty="0"/>
              <a:t>A posição da cabeça é registrada em cada configuração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7AD9EC-BE1E-9461-989A-05FF32B0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871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3B603-21FC-6825-42A7-657A96FC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Transições Quânticas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22C7C0-BB0F-BEE9-C98A-4300EE5F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regras de transição controlam como a máquina evolui de uma configuração para outra</a:t>
            </a:r>
          </a:p>
          <a:p>
            <a:r>
              <a:rPr lang="pt-BR" dirty="0"/>
              <a:t>As transições devem preservar a normalização (somatório das probabilidades = 1)</a:t>
            </a:r>
          </a:p>
          <a:p>
            <a:r>
              <a:rPr lang="pt-BR" dirty="0"/>
              <a:t>As fases complexas afetam a interferência construtiva/destrutiva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1B80B7-1537-341A-71F9-A98754E0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809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414E-F113-367E-DE14-30292B03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37043C-B8C5-E033-CD48-EED0F14E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Quânticas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BFBC330-D62A-B257-BE8A-8E039EF6C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9E44C03-CEDA-5A21-4A65-800B9515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023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85D7-FEEE-DEA0-2D1A-B6FE416A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C6E83-6551-7F96-54D7-E5591E7D8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Diferente de uma Máquina de Turing clássica, que está sempre em uma única configuração (estado, cabeça, fita), a MTQ pode estar em </a:t>
            </a:r>
            <a:r>
              <a:rPr lang="pt-BR" b="1" dirty="0"/>
              <a:t>múltiplas configurações simultaneamente</a:t>
            </a:r>
            <a:endParaRPr lang="pt-BR" dirty="0"/>
          </a:p>
          <a:p>
            <a:r>
              <a:rPr lang="pt-BR" dirty="0"/>
              <a:t>Essa propriedade é chamada de </a:t>
            </a:r>
            <a:r>
              <a:rPr lang="pt-BR" b="1" dirty="0"/>
              <a:t>superposição de estados</a:t>
            </a:r>
            <a:endParaRPr lang="pt-BR" dirty="0"/>
          </a:p>
          <a:p>
            <a:r>
              <a:rPr lang="pt-BR" dirty="0"/>
              <a:t>Modelada matematicamente como uma </a:t>
            </a:r>
            <a:r>
              <a:rPr lang="pt-BR" b="1" dirty="0"/>
              <a:t>combinação linear de estados</a:t>
            </a:r>
            <a:r>
              <a:rPr lang="pt-BR" dirty="0"/>
              <a:t>, cada um com uma </a:t>
            </a:r>
            <a:r>
              <a:rPr lang="pt-BR" b="1" dirty="0"/>
              <a:t>amplitude complexa</a:t>
            </a:r>
            <a:endParaRPr lang="pt-BR" dirty="0"/>
          </a:p>
          <a:p>
            <a:r>
              <a:rPr lang="pt-BR" dirty="0"/>
              <a:t>Vários caminhos são explorados ao mesmo tempo</a:t>
            </a:r>
          </a:p>
          <a:p>
            <a:r>
              <a:rPr lang="pt-BR" dirty="0"/>
              <a:t>Cada transição pode gerar bifurcação de estados, criando novos ramos simultâneos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D01A39-743F-36F5-1155-A75B5DC9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1345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tângulo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Sumário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282619" cy="4058751"/>
          </a:xfrm>
        </p:spPr>
        <p:txBody>
          <a:bodyPr rtlCol="0" anchor="t">
            <a:normAutofit fontScale="85000" lnSpcReduction="20000"/>
          </a:bodyPr>
          <a:lstStyle/>
          <a:p>
            <a:r>
              <a:rPr lang="pt-BR" sz="2400" dirty="0"/>
              <a:t>Objetivos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Componentes Principais</a:t>
            </a:r>
          </a:p>
          <a:p>
            <a:r>
              <a:rPr lang="pt-BR" sz="2400" dirty="0"/>
              <a:t>Operações Quânticas</a:t>
            </a:r>
          </a:p>
          <a:p>
            <a:r>
              <a:rPr lang="pt-BR" sz="2400" dirty="0"/>
              <a:t>Diferenciais em Relação à Máquina de Turing Clássica</a:t>
            </a:r>
          </a:p>
          <a:p>
            <a:r>
              <a:rPr lang="pt-BR" sz="2400" dirty="0"/>
              <a:t>Arquitetura</a:t>
            </a:r>
            <a:br>
              <a:rPr lang="pt-BR" sz="2400" dirty="0"/>
            </a:br>
            <a:r>
              <a:rPr lang="pt-BR" sz="2400" dirty="0"/>
              <a:t>Execução Experimental</a:t>
            </a:r>
          </a:p>
          <a:p>
            <a:r>
              <a:rPr lang="pt-BR" sz="2400" dirty="0"/>
              <a:t>Resultados</a:t>
            </a:r>
          </a:p>
          <a:p>
            <a:r>
              <a:rPr lang="pt-BR" sz="2400" dirty="0"/>
              <a:t>Conclusão</a:t>
            </a:r>
          </a:p>
          <a:p>
            <a:pPr marL="36900" lvl="0" indent="0">
              <a:buNone/>
            </a:pPr>
            <a:endParaRPr lang="pt-BR" sz="2400" dirty="0"/>
          </a:p>
          <a:p>
            <a:pPr marL="36900" lvl="0" indent="0" rtl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C2792E-1FC2-E01A-63F1-EE369B98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DF451-0328-4E34-0441-408E101E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491A2-435A-B2ED-A1AD-5700E4E5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DBBB8-856F-7B84-B567-D62214156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contrário de simulações clássicas em paralelo, na MTQ os caminhos não apenas coexistem, eles interagem</a:t>
            </a:r>
          </a:p>
          <a:p>
            <a:r>
              <a:rPr lang="pt-BR" dirty="0"/>
              <a:t>Essa interação ocorre por meio das fases complexas associadas às amplitudes</a:t>
            </a:r>
          </a:p>
          <a:p>
            <a:r>
              <a:rPr lang="pt-BR" dirty="0"/>
              <a:t>Construtiva: Caminhos com fases compatíveis reforçam a amplitude de uma configuração</a:t>
            </a:r>
          </a:p>
          <a:p>
            <a:r>
              <a:rPr lang="pt-BR" dirty="0"/>
              <a:t>Destrutiva: Caminhos com fases opostas se cancelam, anulando determinadas trajetórias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B43FF7-C228-55BD-F118-E2001A1C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7692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57D67-6299-C261-2A25-2966C41C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75340-4912-42E9-C3F2-D6B98FA3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2FA717-55C3-FAD1-BD66-8844997F4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Permite a seleção natural de trajetórias computacionais válidas</a:t>
            </a:r>
          </a:p>
          <a:p>
            <a:r>
              <a:rPr lang="pt-BR" dirty="0"/>
              <a:t>É o princípio usado em algoritmos como o de Grover e o de Deutsch-</a:t>
            </a:r>
            <a:r>
              <a:rPr lang="pt-BR" dirty="0" err="1"/>
              <a:t>Jozsa</a:t>
            </a:r>
            <a:endParaRPr lang="pt-BR" dirty="0"/>
          </a:p>
          <a:p>
            <a:r>
              <a:rPr lang="pt-BR" dirty="0"/>
              <a:t>Observa-se a supressão de caminhos alternativos em etapas intermediárias</a:t>
            </a:r>
          </a:p>
          <a:p>
            <a:r>
              <a:rPr lang="pt-BR" dirty="0"/>
              <a:t>A configuração correta é reforçada até alcançar probabilidade 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AD4DF1-331C-F802-A435-AFDE627D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66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447D8-517D-1D11-E6BB-78D8D2539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C09DC-DA3F-98C2-6B70-02226A2C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258CA-3492-A4CB-380E-34991F6B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final da execução da MTQ, é necessário medir o sistema</a:t>
            </a:r>
          </a:p>
          <a:p>
            <a:r>
              <a:rPr lang="pt-BR" dirty="0"/>
              <a:t>A medição colapsa a superposição em uma única configuração observável</a:t>
            </a:r>
          </a:p>
          <a:p>
            <a:r>
              <a:rPr lang="pt-BR" dirty="0"/>
              <a:t>A computação é probabilística até a medição</a:t>
            </a:r>
          </a:p>
          <a:p>
            <a:r>
              <a:rPr lang="pt-BR" dirty="0"/>
              <a:t>O modelo garante que, com interferência correta, apenas um caminho tenha amplitude total 1 no momento do colapso</a:t>
            </a:r>
          </a:p>
          <a:p>
            <a:r>
              <a:rPr lang="pt-BR" dirty="0"/>
              <a:t>A configuração 0XXYYt com estado </a:t>
            </a:r>
            <a:r>
              <a:rPr lang="pt-BR" dirty="0" err="1"/>
              <a:t>qf</a:t>
            </a:r>
            <a:r>
              <a:rPr lang="pt-BR" dirty="0"/>
              <a:t> e cabeça em 4 emergiu com probabilidade 1, validando o comportamento esperado do sistema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60D0D5-25F4-EC79-2646-162366B7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7993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72321FC-A2BB-CF8A-53DA-21A099845D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Diferenciais em Relação à Máquina de Turing Clássica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E25EEAE-A687-D708-0D16-C3B0028FA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9788F6-77A2-71FE-C556-E422D4F2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9923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C5F2C-C6AC-532F-C3B1-854821162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e Controle Probabilístico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6E4CF-9ABE-D05D-A3E4-47D671A3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Enquanto a Máquina de Turing Clássica segue um único caminho por vez, a MTQ é capaz de explorar várias configurações simultaneamente</a:t>
            </a:r>
          </a:p>
          <a:p>
            <a:r>
              <a:rPr lang="pt-BR" dirty="0"/>
              <a:t>Isso se dá por meio da superposição quântica, permitindo bifurcações computacionais controladas</a:t>
            </a:r>
          </a:p>
          <a:p>
            <a:r>
              <a:rPr lang="pt-BR" dirty="0"/>
              <a:t>Cada caminho possível carrega uma amplitude complexa, que inclui módulo e fase</a:t>
            </a:r>
          </a:p>
          <a:p>
            <a:r>
              <a:rPr lang="pt-BR" dirty="0"/>
              <a:t>A fase interfere diretamente nas probabilidades finais por meio de interferência construtiva ou destrutiva</a:t>
            </a:r>
          </a:p>
          <a:p>
            <a:r>
              <a:rPr lang="pt-BR" dirty="0"/>
              <a:t>Assim, é possível amplificar trajetórias corretas e cancelar caminhos inválidos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4BBF2E-0523-AD94-A257-7EAFF339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166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0530-EEC8-7084-B665-36FCBD693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0BE5F-44E0-6589-48D3-51A3EB88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Paralelismo e Controle Probabilístico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85C8B-E568-2107-3BFF-083EA723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MTQ mantém diversas configurações simultâneas por meio da superposição</a:t>
            </a:r>
          </a:p>
          <a:p>
            <a:r>
              <a:rPr lang="pt-BR" dirty="0"/>
              <a:t>Cada configuração evolui em paralelo, seguindo todas as transições possíveis</a:t>
            </a:r>
          </a:p>
          <a:p>
            <a:r>
              <a:rPr lang="pt-BR" dirty="0"/>
              <a:t>Permite avaliar trajetórias computacionais alternativas dentro da mesma execução</a:t>
            </a:r>
          </a:p>
          <a:p>
            <a:r>
              <a:rPr lang="pt-BR" dirty="0"/>
              <a:t>Vantagem significativa em problemas com múltiplas soluções ou buscas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DC07B9-75CA-AB19-8F3A-3DC201DC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330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B8EBD-43C8-9D3C-A103-054FC5D8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18B3D46-3E84-06DC-11DA-DE8B55554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DA567EB-CDA8-FBF2-6F45-FD11E5927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4D663B8-C0CC-CE85-6CD9-2236014A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0954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DE961-286B-EB52-A226-9849B843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da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321F4C-7D82-D2FA-3F50-83B4E373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MTQ foi implementada modularmente em Python</a:t>
            </a:r>
          </a:p>
          <a:p>
            <a:r>
              <a:rPr lang="pt-BR" dirty="0"/>
              <a:t>Baseada em simulação de estados em superposição com amplitudes complexas</a:t>
            </a:r>
          </a:p>
          <a:p>
            <a:r>
              <a:rPr lang="pt-BR" dirty="0"/>
              <a:t>Evolução quântica simulada passo a passo com operador unitário implícito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543620-B5EF-9D8F-0B19-7AF0577B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0151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FF2F5-6B44-C676-362D-90CE1029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2" y="168146"/>
            <a:ext cx="10353762" cy="1257300"/>
          </a:xfrm>
        </p:spPr>
        <p:txBody>
          <a:bodyPr/>
          <a:lstStyle/>
          <a:p>
            <a:r>
              <a:rPr lang="pt-BR" dirty="0"/>
              <a:t>Principais Módulos do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31EBF7-57CC-EF19-272C-CC5FE4CEE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6" y="1640889"/>
            <a:ext cx="10786792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effectLst/>
              </a:rPr>
              <a:t>quantum_turing_machinepy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</a:rPr>
              <a:t>Núcleo da simulação: aplica transições, mantém registrador de estados e executa medições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effectLst/>
              </a:rPr>
              <a:t>quantum_extensionspy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</a:rPr>
              <a:t>Funções auxiliares: normalização, manipulação de fases e operadores inspirados em Grover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effectLst/>
              </a:rPr>
              <a:t>visualizacaopy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</a:rPr>
              <a:t>Geração de gráficos: mapa de calor, evolução da probabilidade e caminho dominante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effectLst/>
              </a:rPr>
              <a:t>Basepy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</a:rPr>
              <a:t>Alternativa com busca clássica (BFS) + reforço inspirado em Grover (computação híbrida)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effectLst/>
              </a:rPr>
              <a:t>mainpy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effectLst/>
              </a:rPr>
              <a:t>Interface principal: entrada do usuário, execução automática e geração de logs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096A46-7798-9B0A-B08A-E1E1956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0421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2C30B-45E3-DD1F-682B-31F58B37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Interna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D124F-9283-E5D8-C02E-33BF5788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Transições representadas como dicionário de tuplas (estado, símbolo) para listas de (</a:t>
            </a:r>
            <a:r>
              <a:rPr lang="pt-BR" dirty="0" err="1"/>
              <a:t>novo_estado</a:t>
            </a:r>
            <a:r>
              <a:rPr lang="pt-BR" dirty="0"/>
              <a:t>, </a:t>
            </a:r>
            <a:r>
              <a:rPr lang="pt-BR" dirty="0" err="1"/>
              <a:t>novo_símbolo</a:t>
            </a:r>
            <a:r>
              <a:rPr lang="pt-BR" dirty="0"/>
              <a:t>, direção, </a:t>
            </a:r>
            <a:r>
              <a:rPr lang="pt-BR" dirty="0" err="1"/>
              <a:t>amplitude_complexa</a:t>
            </a:r>
            <a:r>
              <a:rPr lang="pt-BR" dirty="0"/>
              <a:t>)</a:t>
            </a:r>
          </a:p>
          <a:p>
            <a:r>
              <a:rPr lang="pt-BR" dirty="0"/>
              <a:t>Cada configuração armazenada como chave do registrador: (fita, posição, estado) → amplitude</a:t>
            </a:r>
          </a:p>
          <a:p>
            <a:r>
              <a:rPr lang="pt-BR" dirty="0"/>
              <a:t>Superposição evolui com bifurcações reais no espaço de estados, simulando interferência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A9F1FD-C38E-B078-5481-18B0F5E5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04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299CBB-07EF-2592-779C-861E29B5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2C3E67-E6AE-7435-130B-F8CD56098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que foi feito esse trabalho?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BE8552B-DC54-2225-E25F-A8E06698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22711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F8F98-27AB-E4A9-DF36-D13F5B95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Implementações na Máquina de Turing Quântica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E5C98A-2253-4A67-BEA8-ADFAD8019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994833"/>
            <a:ext cx="1052553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Simulação de Superposição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Armazenamento simultâneo de múltiplas configurações (estado, fita, posição da cabeça) com amplitudes complexas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Transições Quânticas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Aplicação de transições com coeficientes complexos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Evolução coerente do sistema via propagação unitária</a:t>
            </a: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effectLst/>
              </a:rPr>
              <a:t>Interferência e Colapso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Interferência construtiva/destrutiva entre caminhos concorrentes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Colapso quântico via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effectLst/>
              </a:rPr>
              <a:t>measure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</a:rPr>
              <a:t>() com base nas probabilidades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B5AC87-86C1-AB24-B03A-AFB9E128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855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E1F85-D2E0-97C4-87DF-8EEB83A88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FC31-9917-1551-2ED5-B4356B4A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Implementações na Máquina de Turing Quântica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CE9F0C-BD20-47BB-1C97-CC989906A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133156"/>
            <a:ext cx="93793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</a:rPr>
              <a:t>Registro e Visualização da Execução</a:t>
            </a:r>
            <a:endParaRPr lang="pt-BR" altLang="pt-BR" sz="2400" dirty="0">
              <a:ln>
                <a:noFill/>
              </a:ln>
              <a:effectLst/>
            </a:endParaRPr>
          </a:p>
          <a:p>
            <a:pPr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Geração de logs com amplitude real, imaginária e probabilidade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log_amplitudesjson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lang="pt-BR" altLang="pt-BR" sz="1800" dirty="0">
              <a:ln>
                <a:noFill/>
              </a:ln>
              <a:effectLst/>
            </a:endParaRPr>
          </a:p>
          <a:p>
            <a:pPr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Gráficos: trajetória dominante, mapa de calor, evolução do estado final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qf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</a:rPr>
              <a:t>Execução Adaptativa</a:t>
            </a:r>
            <a:endParaRPr lang="pt-BR" altLang="pt-BR" sz="2400" dirty="0">
              <a:ln>
                <a:noFill/>
              </a:ln>
              <a:effectLst/>
            </a:endParaRPr>
          </a:p>
          <a:p>
            <a:pPr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Busca automática por quantidade mínima de passos para atingir o estado final</a:t>
            </a:r>
          </a:p>
          <a:p>
            <a:pPr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Detecção de colapso e parada inteligente</a:t>
            </a:r>
          </a:p>
          <a:p>
            <a:pPr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</a:rPr>
              <a:t>Extensão com Busca Baseada em Grover</a:t>
            </a:r>
            <a:endParaRPr lang="pt-BR" altLang="pt-BR" sz="2400" dirty="0">
              <a:ln>
                <a:noFill/>
              </a:ln>
              <a:effectLst/>
            </a:endParaRPr>
          </a:p>
          <a:p>
            <a:pPr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Módulo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effectLst/>
              </a:rPr>
              <a:t>Basepy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 implementa busca em largura com reforço quântico</a:t>
            </a:r>
          </a:p>
          <a:p>
            <a:pPr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Inspiração em algoritmos de difusão e amplificação de amplitudes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0461BF-9936-A606-3065-AE8C0A0E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955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0C1D-34C6-EB47-11BB-DD9BE5A0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Registrador de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11A25E-BBF6-9EC9-AE02-0DB65E43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central do sistema: dicionário que armazena (fita, posição, estado) → amplitude</a:t>
            </a:r>
          </a:p>
          <a:p>
            <a:r>
              <a:rPr lang="pt-BR" dirty="0"/>
              <a:t>Permite a representação de superposição real com amplitudes complexas</a:t>
            </a:r>
          </a:p>
          <a:p>
            <a:r>
              <a:rPr lang="pt-BR" dirty="0"/>
              <a:t>Caminhos que convergem para a mesma configuração somam suas amplitudes</a:t>
            </a:r>
          </a:p>
          <a:p>
            <a:r>
              <a:rPr lang="pt-BR" dirty="0"/>
              <a:t>Reflete a coerência quântica do sistema ao longo da execução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F7592C-E625-7BE6-BB28-2C8BFF67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10788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94E26-7F22-9BB0-A71D-E9B8752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Temporal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37910-01FB-92AD-1436-0ADFF4B7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cada passo, todas as configurações se bifurcam conforme suas transições</a:t>
            </a:r>
          </a:p>
          <a:p>
            <a:r>
              <a:rPr lang="pt-BR" dirty="0"/>
              <a:t>Transições quânticas são aplicadas paralelamente, expandindo o espaço de estados</a:t>
            </a:r>
          </a:p>
          <a:p>
            <a:r>
              <a:rPr lang="pt-BR" dirty="0"/>
              <a:t>A normalização das amplitudes é aplicada a cada ciclo</a:t>
            </a:r>
          </a:p>
          <a:p>
            <a:r>
              <a:rPr lang="pt-BR" dirty="0"/>
              <a:t>A evolução é unitária, garantindo preservação da soma das probabilidades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FE32F5-67A4-1FA5-6606-317D5262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7708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FE98C-A323-75D9-160F-6254FCAC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Adaptativo de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0814A-350C-EC93-377D-DF61A104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Execução inicia com poucos passos e aumenta progressivamente</a:t>
            </a:r>
          </a:p>
          <a:p>
            <a:r>
              <a:rPr lang="pt-BR" dirty="0"/>
              <a:t>Interrompe automaticamente ao atingir um estado final ou limite predefinido</a:t>
            </a:r>
          </a:p>
          <a:p>
            <a:r>
              <a:rPr lang="pt-BR" dirty="0"/>
              <a:t>Armazena o histórico de amplitudes para todos os passos executados</a:t>
            </a:r>
          </a:p>
          <a:p>
            <a:r>
              <a:rPr lang="pt-BR" dirty="0"/>
              <a:t>Permite análise detalhada de onde e como o colapso ocorreu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9E2DB8-F4B3-9F17-1046-7116E4F2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2ED7722-7320-4F8F-8DBC-6D211743729C}" type="slidenum">
              <a:rPr lang="pt-BR" noProof="0" smtClean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1060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9E810-6AF4-4B4C-EEFE-0FBD4A79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 de Execução e Visualização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E0D970-FC84-864F-B960-E40679E7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ciclo gera um snapshot dos estados e amplitudes no </a:t>
            </a:r>
            <a:r>
              <a:rPr lang="pt-BR" dirty="0" err="1"/>
              <a:t>log_amplitudesjson</a:t>
            </a:r>
            <a:endParaRPr lang="pt-BR" dirty="0"/>
          </a:p>
          <a:p>
            <a:r>
              <a:rPr lang="pt-BR" dirty="0"/>
              <a:t>Suporte a visualizações como: mapa de calor, trajetória dominante e evolução de </a:t>
            </a:r>
            <a:r>
              <a:rPr lang="pt-BR" dirty="0" err="1"/>
              <a:t>qf</a:t>
            </a:r>
            <a:endParaRPr lang="pt-BR" dirty="0"/>
          </a:p>
          <a:p>
            <a:r>
              <a:rPr lang="pt-BR" dirty="0"/>
              <a:t>Gráficos facilitam a interpretação de bifurcações e interferência</a:t>
            </a:r>
          </a:p>
          <a:p>
            <a:r>
              <a:rPr lang="pt-BR" dirty="0"/>
              <a:t>Ferramentas ajudam a validar a coerência e a lógica da simulação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1E90D5-FC6D-0678-7B8B-80557EED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3205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2F5A-F2BD-332E-F84F-11120D65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Colapso e Medição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233D3-3F8E-1173-54A4-7832F9EB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execução, o sistema é colapsado com base na distribuição de |ψ|²</a:t>
            </a:r>
          </a:p>
          <a:p>
            <a:r>
              <a:rPr lang="pt-BR" dirty="0"/>
              <a:t>A medição retorna uma única configuração (fita, posição e estado)</a:t>
            </a:r>
          </a:p>
          <a:p>
            <a:r>
              <a:rPr lang="pt-BR" dirty="0"/>
              <a:t>Resultados refletem com precisão a trajetória dominante construída</a:t>
            </a:r>
          </a:p>
          <a:p>
            <a:r>
              <a:rPr lang="pt-BR" dirty="0"/>
              <a:t>Permite verificar se a entrada foi aceita (estado final alcançado)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B44374-366A-F234-3758-BCEE831D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7240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9786A-2B86-9951-7E2F-B645FCE1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de Fase e Interferência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9CD7DB-BA68-8BFF-2ED9-54D90A69E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transição tem uma amplitude complexa com fase controlada</a:t>
            </a:r>
          </a:p>
          <a:p>
            <a:r>
              <a:rPr lang="pt-BR" dirty="0"/>
              <a:t>Caminhos podem se reforçar (interferência construtiva) ou se anular (destrutiva)</a:t>
            </a:r>
          </a:p>
          <a:p>
            <a:r>
              <a:rPr lang="pt-BR" dirty="0"/>
              <a:t>A evolução do sistema é sensível à coerência entre fases</a:t>
            </a:r>
          </a:p>
          <a:p>
            <a:r>
              <a:rPr lang="pt-BR" dirty="0"/>
              <a:t>Reforço de caminhos corretos elimina alternativas incorretas ao longo do tempo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E6F8BF-AF1C-CC18-17DF-5826A19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736522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59EFD8-B279-B9F4-F25F-0C9A1925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Experimental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AF32C9-4D38-5D2C-A27F-59EE89E56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534EF-AA12-9A31-E30C-7954BECD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04592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98CFE07-5F3E-5875-C32C-B5CBEEDD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Entrada Utilizadas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E81723-5CF6-3CC5-2C08-618180C4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0ababt: usada para validar o comportamento básico da máquina</a:t>
            </a:r>
          </a:p>
          <a:p>
            <a:r>
              <a:rPr lang="pt-BR" dirty="0"/>
              <a:t>Cadeias foram escolhidas para provocar bifurcações e sobreposições significativas</a:t>
            </a:r>
          </a:p>
          <a:p>
            <a:r>
              <a:rPr lang="pt-BR" dirty="0"/>
              <a:t>Todas seguem o alfabeto definido pela transição (a, b, t, </a:t>
            </a:r>
            <a:r>
              <a:rPr lang="pt-BR" dirty="0" err="1"/>
              <a:t>etc</a:t>
            </a:r>
            <a:r>
              <a:rPr lang="pt-BR" dirty="0"/>
              <a:t>)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510630-07BC-51E8-7563-873E4465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34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E99AB0-141D-69DC-CDBC-8A52F9E1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8F13A6C-C6BB-5FA5-5686-202F3FE3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Desenvolver uma simulação de Máquina de Turing Quântica (MTQ), integrando conceitos de superposição, interferência e colapso de estados, com visualização da evolução do sistema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5CB2985-EE59-694E-CC95-D87F2904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3707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7F091-6388-8E2D-8F19-6667686F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 da Simulação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1E7D56-E6F8-C3C0-92E2-07F3E0486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Inicialização da MTQ com a fita configurada e o estado inicial q0</a:t>
            </a:r>
          </a:p>
          <a:p>
            <a:r>
              <a:rPr lang="pt-BR" dirty="0"/>
              <a:t>Execução adaptativa com número de passos crescente (até 100 ou até colapso)</a:t>
            </a:r>
          </a:p>
          <a:p>
            <a:r>
              <a:rPr lang="pt-BR" dirty="0"/>
              <a:t>Cada passo aplica transições a todas as configurações com base nas amplitudes</a:t>
            </a:r>
          </a:p>
          <a:p>
            <a:r>
              <a:rPr lang="pt-BR" dirty="0"/>
              <a:t>Estados gerados são registrados com suas amplitudes e probabilidades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1F3B4D-BDD0-A3C3-38EA-8131C88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16833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A145-AC21-6EFD-9B16-C613E2F1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Bifurcações e Interferência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1C78EF-D304-6120-3CAC-EC4706E1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Bifurcações ocorrem quando uma configuração possui múltiplas transições possíveis</a:t>
            </a:r>
          </a:p>
          <a:p>
            <a:r>
              <a:rPr lang="pt-BR" dirty="0"/>
              <a:t>Interferência construtiva reforça caminhos que se alinham em fase</a:t>
            </a:r>
          </a:p>
          <a:p>
            <a:r>
              <a:rPr lang="pt-BR" dirty="0"/>
              <a:t>Interferência destrutiva cancela caminhos incoerentes</a:t>
            </a:r>
          </a:p>
          <a:p>
            <a:r>
              <a:rPr lang="pt-BR" dirty="0"/>
              <a:t>Caminhos são naturalmente filtrados ao longo da evolução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C7B82E-822C-94F8-481B-0A39C494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1216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4752D-F7F3-9703-2E7C-8CB11D23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Colapso Quântico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F6F9AA-3B00-1575-D8CC-FD7F8F6E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estado final é atingido, a medição colapsa a superposição</a:t>
            </a:r>
          </a:p>
          <a:p>
            <a:r>
              <a:rPr lang="pt-BR" dirty="0"/>
              <a:t>O colapso retorna uma única configuração baseada nas amplitudes acumuladas</a:t>
            </a:r>
          </a:p>
          <a:p>
            <a:r>
              <a:rPr lang="pt-BR" dirty="0"/>
              <a:t>O resultado pode ser comparado com o esperado (validação da cadeia)</a:t>
            </a:r>
          </a:p>
          <a:p>
            <a:r>
              <a:rPr lang="pt-BR" dirty="0"/>
              <a:t>Caminho dominante geralmente possui probabilidade ≈ 10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E177C8-B9BB-4924-3DFE-440DE3B4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532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4A3CC4F-EE90-9262-A81A-06C45091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D8A4EA-BA11-8348-AEDB-8C5E90B08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1CA212-3EEC-E5D7-1529-C12AAE95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14272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DB7643-1102-29C8-6F11-289B0A3D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Resultados Observados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7786976-B9F1-E9BB-101E-C4B16A5B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máquina convergiu corretamente para o estado final </a:t>
            </a:r>
            <a:r>
              <a:rPr lang="pt-BR" dirty="0" err="1"/>
              <a:t>qf</a:t>
            </a:r>
            <a:r>
              <a:rPr lang="pt-BR" dirty="0"/>
              <a:t>, com probabilidade 10, validando o experimento</a:t>
            </a:r>
          </a:p>
          <a:p>
            <a:r>
              <a:rPr lang="pt-BR" dirty="0"/>
              <a:t>Caminhos inválidos foram cancelados naturalmente por interferência destrutiva</a:t>
            </a:r>
          </a:p>
          <a:p>
            <a:r>
              <a:rPr lang="pt-BR" dirty="0"/>
              <a:t>O registro da evolução demonstrou como bifurcações iniciais são filtradas progressivamente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D63840-829B-542B-5E1C-F4DB7FBA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69994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90E2C-847B-6DF5-E9DE-FFEC3D56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2F4267-4E15-2B24-E32B-8395F09F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Resultados Observados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9C2F86E-37CA-BC78-8766-BA872CEC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comportamento esperado foi reproduzido exatamente como visto em sala de aula, confirmando a fidelidade da implementação</a:t>
            </a:r>
          </a:p>
          <a:p>
            <a:r>
              <a:rPr lang="pt-BR" dirty="0"/>
              <a:t>A normalização da soma de probabilidades a cada passo foi mantida, assegurando que o sistema simulado seguiu regras da mecânica quântica</a:t>
            </a:r>
          </a:p>
          <a:p>
            <a:r>
              <a:rPr lang="pt-BR" dirty="0"/>
              <a:t>A análise dos gráficos forneceu evidências visuais claras da atuação de superposição, interferência e colapso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C51792-0046-339E-B0C4-55C29FDD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172545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218AC-8328-ED05-CCEE-274DF399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0460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Gráficos Gerados - Probabilidade Total por Passo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D51899F-C459-826F-DA03-82F8D6B89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84" t="-4011" r="-90" b="4011"/>
          <a:stretch>
            <a:fillRect/>
          </a:stretch>
        </p:blipFill>
        <p:spPr>
          <a:xfrm>
            <a:off x="1298448" y="989076"/>
            <a:ext cx="9786856" cy="5015100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DDF4146-CA70-6B84-BB61-697BB85365DB}"/>
              </a:ext>
            </a:extLst>
          </p:cNvPr>
          <p:cNvSpPr txBox="1"/>
          <p:nvPr/>
        </p:nvSpPr>
        <p:spPr>
          <a:xfrm>
            <a:off x="1895093" y="6142321"/>
            <a:ext cx="9383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Verifica a conservação da norma quântica (∑|ψ|² = 1), validando a unitariedade das transições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17BC461-925C-EE92-F65E-EF4EA16A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75769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07258-36D4-AFBA-E11C-2FB0A36F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5032B-92C1-ED37-93B9-615250EA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79" y="0"/>
            <a:ext cx="10353762" cy="1257300"/>
          </a:xfrm>
        </p:spPr>
        <p:txBody>
          <a:bodyPr>
            <a:normAutofit/>
          </a:bodyPr>
          <a:lstStyle/>
          <a:p>
            <a:r>
              <a:rPr lang="pt-BR" dirty="0"/>
              <a:t>Gráficos Gerados - Caminho Mais Provável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E70682-3780-AC7B-63BE-E45A457C3406}"/>
              </a:ext>
            </a:extLst>
          </p:cNvPr>
          <p:cNvSpPr txBox="1"/>
          <p:nvPr/>
        </p:nvSpPr>
        <p:spPr>
          <a:xfrm>
            <a:off x="1307593" y="6142321"/>
            <a:ext cx="997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Representa a trajetória dominante da MTQ, aquela com reforço máximo de interferência construtiva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DC0084-14A9-0162-F4F9-8C4C0B58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B1F680-4D18-2BAC-22E9-EE7C6F21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58" y="871050"/>
            <a:ext cx="10669223" cy="5199010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2419EF8-881F-C3C1-79AF-CDB89623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4508" y="6401351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24741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3BD6-C588-C305-1388-4735ED6F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F1D46-B021-2F4C-DF82-8BDF18D7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179" y="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Gráficos Gerados - Probabilidade do Estado Final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96B4E8-1DC7-4FE9-8311-C6D2345CCF77}"/>
              </a:ext>
            </a:extLst>
          </p:cNvPr>
          <p:cNvSpPr txBox="1"/>
          <p:nvPr/>
        </p:nvSpPr>
        <p:spPr>
          <a:xfrm>
            <a:off x="1296945" y="6220505"/>
            <a:ext cx="997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Mostra a concentração da probabilidade no estado de aceitação, indicando colapso determinístico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44330F-CFEB-35C8-EA3C-216A2F2D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406BDA-2A19-7107-FE10-F67B8FC1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20" y="914792"/>
            <a:ext cx="10774680" cy="5305713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FF7643-D0F9-0859-5511-2010B24B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3276" y="6407274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67312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F5B1E-8C01-1BBA-A796-1D0E7C2C1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96ED4-6C1F-3FBF-9F96-C341E553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49" y="-175821"/>
            <a:ext cx="11215821" cy="1257300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Gráficos Gerados - Mapa de Calor das Configurações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2707658-C1AF-51F7-52C5-14A641FBE89C}"/>
              </a:ext>
            </a:extLst>
          </p:cNvPr>
          <p:cNvSpPr txBox="1"/>
          <p:nvPr/>
        </p:nvSpPr>
        <p:spPr>
          <a:xfrm>
            <a:off x="1282490" y="6362899"/>
            <a:ext cx="9970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/>
                </a:solidFill>
              </a:rPr>
              <a:t>Visualiza a distribuição de probabilidade entre diferentes configurações ao longo do tempo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CACA68-EF17-7CA3-20AC-D5EBB4E59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613F48-B311-EDB3-13DC-79B2258F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88" y="750314"/>
            <a:ext cx="10171176" cy="5517697"/>
          </a:xfrm>
          <a:prstGeom prst="rect">
            <a:avLst/>
          </a:prstGeom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B455930-942F-8CB4-C52E-5F361D4E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7425" y="6331673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8224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2864E-2FF5-629D-6B6E-525B7983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Específico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54460E-BE49-9ED3-41D7-B48B40B4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Implementar um simulador capaz de aplicar transições quânticas com fases complexas</a:t>
            </a:r>
          </a:p>
          <a:p>
            <a:r>
              <a:rPr lang="pt-BR" dirty="0"/>
              <a:t>Simular bifurcações e caminhos paralelos com reforço ou cancelamento de amplitudes</a:t>
            </a:r>
          </a:p>
          <a:p>
            <a:r>
              <a:rPr lang="pt-BR" dirty="0"/>
              <a:t>Realizar experimentos com cadeias específicas, observando o comportamento quântico</a:t>
            </a:r>
          </a:p>
          <a:p>
            <a:r>
              <a:rPr lang="pt-BR" dirty="0"/>
              <a:t>Visualizar a distribuição de amplitudes ao longo dos passos por meio de gráficos e mapas de calor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84D8D9-24E1-BAAA-1973-5380561E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70145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C1088-1E98-3B83-1C1A-C5347984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60EA8-7496-6443-A177-102914C8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076450"/>
            <a:ext cx="10900253" cy="4171950"/>
          </a:xfrm>
        </p:spPr>
        <p:txBody>
          <a:bodyPr>
            <a:normAutofit fontScale="77500" lnSpcReduction="20000"/>
          </a:bodyPr>
          <a:lstStyle/>
          <a:p>
            <a:r>
              <a:rPr lang="pt-BR" sz="2900" b="1" dirty="0"/>
              <a:t>Conservação da Probabilidade (Norma Quântica)</a:t>
            </a:r>
            <a:br>
              <a:rPr lang="pt-BR" sz="2900" dirty="0"/>
            </a:br>
            <a:r>
              <a:rPr lang="pt-BR" sz="2900" dirty="0"/>
              <a:t>O gráfico da </a:t>
            </a:r>
            <a:r>
              <a:rPr lang="pt-BR" sz="2900" i="1" dirty="0"/>
              <a:t>Probabilidade Total por Passo</a:t>
            </a:r>
            <a:r>
              <a:rPr lang="pt-BR" sz="2900" dirty="0"/>
              <a:t> confirma que a soma das probabilidades se mantém próxima de 1 em todos os ciclos, validando a correta aplicação de operadores unitários e a integridade da simulação</a:t>
            </a:r>
          </a:p>
          <a:p>
            <a:r>
              <a:rPr lang="pt-BR" sz="2900" b="1" dirty="0"/>
              <a:t>Evolução Coerente da MTQ</a:t>
            </a:r>
            <a:br>
              <a:rPr lang="pt-BR" sz="2900" dirty="0"/>
            </a:br>
            <a:r>
              <a:rPr lang="pt-BR" sz="2900" dirty="0"/>
              <a:t>A curva do </a:t>
            </a:r>
            <a:r>
              <a:rPr lang="pt-BR" sz="2900" i="1" dirty="0"/>
              <a:t>Caminho Mais Provável</a:t>
            </a:r>
            <a:r>
              <a:rPr lang="pt-BR" sz="2900" dirty="0"/>
              <a:t> mostra o reforço progressivo de uma trajetória dominante, indicando que a interferência construtiva guiou a máquina para um colapso previsível e determinístico</a:t>
            </a:r>
          </a:p>
          <a:p>
            <a:r>
              <a:rPr lang="pt-BR" sz="2900" b="1" dirty="0"/>
              <a:t>Colapso no Estado Final</a:t>
            </a:r>
            <a:br>
              <a:rPr lang="pt-BR" sz="2900" dirty="0"/>
            </a:br>
            <a:r>
              <a:rPr lang="pt-BR" sz="2900" dirty="0"/>
              <a:t>O gráfico da </a:t>
            </a:r>
            <a:r>
              <a:rPr lang="pt-BR" sz="2900" i="1" dirty="0"/>
              <a:t>Probabilidade de </a:t>
            </a:r>
            <a:r>
              <a:rPr lang="pt-BR" sz="2900" i="1" dirty="0" err="1"/>
              <a:t>qf</a:t>
            </a:r>
            <a:r>
              <a:rPr lang="pt-BR" sz="2900" dirty="0"/>
              <a:t> evidencia que o sistema converge completamente para o estado de aceitação no final do processo, com probabilidade 10, o que demonstra sucesso na computação da entrada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438D4D-05BB-C04E-20A2-A91EAF92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10617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66E0D-2D0A-93F6-8A22-D8BC959C7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3C58A-A094-8B26-130E-D83975E0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dos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01DE31-9643-6EB4-3484-2EFAA3EB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b="1" dirty="0"/>
              <a:t>Distribuição das Configurações</a:t>
            </a:r>
            <a:br>
              <a:rPr lang="pt-BR" dirty="0"/>
            </a:br>
            <a:r>
              <a:rPr lang="pt-BR" dirty="0"/>
              <a:t>O </a:t>
            </a:r>
            <a:r>
              <a:rPr lang="pt-BR" i="1" dirty="0"/>
              <a:t>Mapa de Calor</a:t>
            </a:r>
            <a:r>
              <a:rPr lang="pt-BR" dirty="0"/>
              <a:t> revela quais estados e fitas tiveram maior relevância ao longo da simulação Ele mostra claramente a supressão de caminhos alternativos e o estreitamento da distribuição em direção ao caminho correto</a:t>
            </a:r>
          </a:p>
          <a:p>
            <a:r>
              <a:rPr lang="pt-BR" b="1" dirty="0"/>
              <a:t>Interferência Destrutiva Detectada</a:t>
            </a:r>
            <a:br>
              <a:rPr lang="pt-BR" dirty="0"/>
            </a:br>
            <a:r>
              <a:rPr lang="pt-BR" dirty="0"/>
              <a:t>Nos gráficos, percebe-se que várias configurações surgem com probabilidade não nula nos passos iniciais, mas desaparecem nas etapas posteriores — evidência de interferência destrutiva atuando corretamente</a:t>
            </a:r>
          </a:p>
          <a:p>
            <a:r>
              <a:rPr lang="pt-BR" b="1" dirty="0"/>
              <a:t>Eficiência Computacional</a:t>
            </a:r>
            <a:br>
              <a:rPr lang="pt-BR" dirty="0"/>
            </a:br>
            <a:r>
              <a:rPr lang="pt-BR" dirty="0"/>
              <a:t>A simulação atinge o resultado esperado em poucos passos (comparado ao máximo permitido), o que demonstra que a arquitetura quântica foi capaz de guiar rapidamente a computação para a resposta correta</a:t>
            </a:r>
          </a:p>
          <a:p>
            <a:r>
              <a:rPr lang="pt-BR" b="1" dirty="0"/>
              <a:t>Convergência Visual Clara</a:t>
            </a:r>
            <a:br>
              <a:rPr lang="pt-BR" dirty="0"/>
            </a:br>
            <a:r>
              <a:rPr lang="pt-BR" dirty="0"/>
              <a:t>Todos os gráficos juntos indicam uma convergência suave e lógica para o resultado final, reforçando que a MTQ simulada funciona conforme o comportamento esperado de uma máquina quântica teórica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43D545-E6A4-E00B-3953-27630F7F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93062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0BE2-35F4-C9AD-7317-ACC1D619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546CF9-843A-CCE7-495D-D5FCBC9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05168C0-30A1-CE9B-A20D-3386CAA0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1917097-3E99-9126-2A11-58F4902C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52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87883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9DED6-B055-3C55-0766-7476B0AE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E60A6D-8477-DB7A-FE7F-68A237B25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Implementação bem-sucedida da MTQ:</a:t>
            </a:r>
            <a:endParaRPr lang="pt-BR" dirty="0"/>
          </a:p>
          <a:p>
            <a:pPr lvl="1"/>
            <a:r>
              <a:rPr lang="pt-BR" dirty="0"/>
              <a:t>Arquitetura modular e documentada, respeitando os princípios da computação quântica</a:t>
            </a:r>
          </a:p>
          <a:p>
            <a:pPr lvl="1"/>
            <a:r>
              <a:rPr lang="pt-BR" dirty="0"/>
              <a:t>Simulação de superposição, interferência e colapso com fidelidade</a:t>
            </a:r>
          </a:p>
          <a:p>
            <a:r>
              <a:rPr lang="pt-BR" b="1" dirty="0"/>
              <a:t>Coerência e consistência na evolução quântica:</a:t>
            </a:r>
            <a:endParaRPr lang="pt-BR" dirty="0"/>
          </a:p>
          <a:p>
            <a:pPr lvl="1"/>
            <a:r>
              <a:rPr lang="pt-BR" dirty="0"/>
              <a:t>Caminhos paralelos foram criados e eliminados por interferência destrutiva</a:t>
            </a:r>
          </a:p>
          <a:p>
            <a:pPr lvl="1"/>
            <a:r>
              <a:rPr lang="pt-BR" dirty="0"/>
              <a:t>Trajetória correta foi reforçada ao longo dos passos por fases complexas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BD3246-0B9B-6865-AFCB-82033B4D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0080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4EE3-32D0-55C7-AD6B-228664CCF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F55D8-5C0E-C43A-25EB-BF091FA1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4A3376-AEA0-CA20-4F0C-6A8F2CD5B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Resultados validados experimentalmente:</a:t>
            </a:r>
          </a:p>
          <a:p>
            <a:pPr lvl="1"/>
            <a:r>
              <a:rPr lang="pt-BR" dirty="0"/>
              <a:t>A simulação colapsou corretamente no estado final </a:t>
            </a:r>
            <a:r>
              <a:rPr lang="pt-BR" dirty="0" err="1"/>
              <a:t>qf</a:t>
            </a:r>
            <a:r>
              <a:rPr lang="pt-BR" dirty="0"/>
              <a:t> com probabilidade 10</a:t>
            </a:r>
          </a:p>
          <a:p>
            <a:pPr lvl="1"/>
            <a:r>
              <a:rPr lang="pt-BR" dirty="0"/>
              <a:t>O comportamento reproduziu com exatidão o resultado visto em sala de aula</a:t>
            </a:r>
          </a:p>
          <a:p>
            <a:r>
              <a:rPr lang="pt-BR" dirty="0"/>
              <a:t>Visualizações auxiliam na compreensão:</a:t>
            </a:r>
          </a:p>
          <a:p>
            <a:pPr lvl="1"/>
            <a:r>
              <a:rPr lang="pt-BR" dirty="0"/>
              <a:t>Gráficos mostraram conservação de probabilidade (unitariedade), reforço de caminhos e colapso final</a:t>
            </a:r>
          </a:p>
          <a:p>
            <a:pPr lvl="1"/>
            <a:r>
              <a:rPr lang="pt-BR" dirty="0"/>
              <a:t>Mapa de calor evidenciou o desaparecimento gradual de trajetórias alternativas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AC7D3C-A51E-8709-72D4-8B5F5517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5071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FBEA0-7F44-C3F5-658A-12C1F986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6A6C82-24EF-F4C0-3C63-58A7A74BA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Potencial didático e extensões futuras:</a:t>
            </a:r>
            <a:endParaRPr lang="pt-BR" dirty="0"/>
          </a:p>
          <a:p>
            <a:pPr lvl="1"/>
            <a:r>
              <a:rPr lang="pt-BR" dirty="0"/>
              <a:t>Ferramenta útil para ensino e visualização de conceitos quânticos abstratos</a:t>
            </a:r>
          </a:p>
          <a:p>
            <a:pPr lvl="1"/>
            <a:r>
              <a:rPr lang="pt-BR" dirty="0"/>
              <a:t>Base sólida para incluir algoritmos quânticos ou explorar simulações híbridas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127EDB-0738-03FF-EF2D-E821A894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412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6A6723-7EA3-5E2A-6020-5F4DAD33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F2F309-12DB-DFE5-E8C0-596189E67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Teoria por Trás do projeto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F33BC4-527A-6B09-FD9F-F759CDC6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209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1A6BD-070C-4569-7302-9BCB759A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 que é uma Máquina de Turing Quântica?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D4690-54F1-AF52-CEE2-4E1F79D7C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computacional baseado nos princípios da </a:t>
            </a:r>
            <a:r>
              <a:rPr lang="pt-BR" b="1" dirty="0"/>
              <a:t>mecânica quântica</a:t>
            </a:r>
            <a:endParaRPr lang="pt-BR" dirty="0"/>
          </a:p>
          <a:p>
            <a:r>
              <a:rPr lang="pt-BR" dirty="0"/>
              <a:t>Extensão da Máquina de Turing clássica, com estados representados em </a:t>
            </a:r>
            <a:r>
              <a:rPr lang="pt-BR" b="1" dirty="0"/>
              <a:t>superposição</a:t>
            </a:r>
            <a:endParaRPr lang="pt-BR" dirty="0"/>
          </a:p>
          <a:p>
            <a:r>
              <a:rPr lang="pt-BR" dirty="0"/>
              <a:t>Processa simultaneamente </a:t>
            </a:r>
            <a:r>
              <a:rPr lang="pt-BR" b="1" dirty="0"/>
              <a:t>várias configurações</a:t>
            </a:r>
            <a:r>
              <a:rPr lang="pt-BR" dirty="0"/>
              <a:t> da fita, posição da cabeça e estado interno</a:t>
            </a:r>
          </a:p>
          <a:p>
            <a:r>
              <a:rPr lang="pt-BR" dirty="0"/>
              <a:t>Utiliza </a:t>
            </a:r>
            <a:r>
              <a:rPr lang="pt-BR" b="1" dirty="0"/>
              <a:t>amplitudes complexas</a:t>
            </a:r>
            <a:r>
              <a:rPr lang="pt-BR" dirty="0"/>
              <a:t> e </a:t>
            </a:r>
            <a:r>
              <a:rPr lang="pt-BR" b="1" dirty="0"/>
              <a:t>operações unitárias</a:t>
            </a:r>
            <a:r>
              <a:rPr lang="pt-BR" dirty="0"/>
              <a:t> para evoluir o sistema de forma reversível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2A16B6-6DD4-397F-A676-8935FF86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4605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2C2F5-6FCE-CC64-6A5D-69667659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Superposição de Estados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B7D56-00A6-7299-BB94-0756D5DD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MTQ não está em um único estado, mas em </a:t>
            </a:r>
            <a:r>
              <a:rPr lang="pt-BR" b="1" dirty="0"/>
              <a:t>múltiplas configurações simultaneamente</a:t>
            </a:r>
            <a:endParaRPr lang="pt-BR" dirty="0"/>
          </a:p>
          <a:p>
            <a:r>
              <a:rPr lang="pt-BR" dirty="0"/>
              <a:t>Cada configuração (estado, fita, posição da cabeça) possui uma </a:t>
            </a:r>
            <a:r>
              <a:rPr lang="pt-BR" b="1" dirty="0"/>
              <a:t>amplitude complexa associada</a:t>
            </a:r>
            <a:endParaRPr lang="pt-BR" dirty="0"/>
          </a:p>
          <a:p>
            <a:r>
              <a:rPr lang="pt-BR" dirty="0"/>
              <a:t>A evolução da máquina envolve a </a:t>
            </a:r>
            <a:r>
              <a:rPr lang="pt-BR" b="1" dirty="0"/>
              <a:t>combinação linear</a:t>
            </a:r>
            <a:r>
              <a:rPr lang="pt-BR" dirty="0"/>
              <a:t> desses estados com regras unitárias</a:t>
            </a:r>
          </a:p>
          <a:p>
            <a:r>
              <a:rPr lang="pt-BR" dirty="0"/>
              <a:t>A superposição é a base para a </a:t>
            </a:r>
            <a:r>
              <a:rPr lang="pt-BR" b="1" dirty="0"/>
              <a:t>paralelização quântica</a:t>
            </a:r>
            <a:r>
              <a:rPr lang="pt-BR" dirty="0"/>
              <a:t> e o aumento de poder computacional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33C0A3-38B0-3F33-5F99-B0A2CFBD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79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A82BC-C42D-FA64-380E-B26CEBE9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Transições Quânticas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3FDAB1-EDE5-5E6A-A4BF-E294CD61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transição é uma </a:t>
            </a:r>
            <a:r>
              <a:rPr lang="pt-BR" b="1" dirty="0"/>
              <a:t>combinação linear de múltiplas possibilidades</a:t>
            </a:r>
            <a:r>
              <a:rPr lang="pt-BR" dirty="0"/>
              <a:t>, com amplitudes complexas</a:t>
            </a:r>
          </a:p>
          <a:p>
            <a:r>
              <a:rPr lang="pt-BR" dirty="0"/>
              <a:t>Formalmente:</a:t>
            </a:r>
          </a:p>
          <a:p>
            <a:r>
              <a:rPr lang="pt-BR" dirty="0"/>
              <a:t>Os coeficientes </a:t>
            </a:r>
            <a:r>
              <a:rPr lang="pt-BR" dirty="0" err="1"/>
              <a:t>ci</a:t>
            </a:r>
            <a:r>
              <a:rPr lang="pt-BR" dirty="0"/>
              <a:t>​ ∈ C representam as </a:t>
            </a:r>
            <a:r>
              <a:rPr lang="pt-BR" b="1" dirty="0"/>
              <a:t>amplitudes quânticas</a:t>
            </a:r>
            <a:r>
              <a:rPr lang="pt-BR" dirty="0"/>
              <a:t> de cada transição</a:t>
            </a:r>
          </a:p>
          <a:p>
            <a:r>
              <a:rPr lang="pt-BR" dirty="0"/>
              <a:t>O conjunto de transições forma um </a:t>
            </a:r>
            <a:r>
              <a:rPr lang="pt-BR" b="1" dirty="0"/>
              <a:t>operador unitário</a:t>
            </a:r>
            <a:r>
              <a:rPr lang="pt-BR" dirty="0"/>
              <a:t>, assegurando </a:t>
            </a:r>
            <a:r>
              <a:rPr lang="pt-BR" b="1" dirty="0"/>
              <a:t>evolução reversível</a:t>
            </a:r>
            <a:r>
              <a:rPr lang="pt-BR" dirty="0"/>
              <a:t> e </a:t>
            </a:r>
            <a:r>
              <a:rPr lang="pt-BR" b="1" dirty="0"/>
              <a:t>conservação de probabilidade</a:t>
            </a:r>
            <a:endParaRPr lang="pt-BR" dirty="0"/>
          </a:p>
          <a:p>
            <a:endParaRPr lang="pt-B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39D8CF-6994-F3EF-5CD7-715BADFF3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30" y="3051019"/>
            <a:ext cx="3377452" cy="37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51BA34-D996-317E-AC4A-EBAF0C60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481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16c05727-aa75-4e4a-9b5f-8a80a1165891"/>
    <ds:schemaRef ds:uri="http://purl.org/dc/elements/1.1/"/>
    <ds:schemaRef ds:uri="http://purl.org/dc/dcmitype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{A7FCEDC3-B337-4E6B-8BAA-F0D4870B8C17}tf55705232_win32</Template>
  <TotalTime>492</TotalTime>
  <Words>2486</Words>
  <Application>Microsoft Office PowerPoint</Application>
  <PresentationFormat>Widescreen</PresentationFormat>
  <Paragraphs>301</Paragraphs>
  <Slides>55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Cambria Math</vt:lpstr>
      <vt:lpstr>Goudy Old Style</vt:lpstr>
      <vt:lpstr>Wingdings</vt:lpstr>
      <vt:lpstr>Wingdings 2</vt:lpstr>
      <vt:lpstr>SlateVTI</vt:lpstr>
      <vt:lpstr>Máquina de Turing com BFS Quântico</vt:lpstr>
      <vt:lpstr>Sumário</vt:lpstr>
      <vt:lpstr>Objetivos</vt:lpstr>
      <vt:lpstr>Objetivo Geral</vt:lpstr>
      <vt:lpstr>Objetivo Específico</vt:lpstr>
      <vt:lpstr>Fundamentação Teórica</vt:lpstr>
      <vt:lpstr>O que é uma Máquina de Turing Quântica? </vt:lpstr>
      <vt:lpstr>Superposição de Estados</vt:lpstr>
      <vt:lpstr>Transições Quânticas</vt:lpstr>
      <vt:lpstr>Interferência Quântica</vt:lpstr>
      <vt:lpstr>Medição em MTQ </vt:lpstr>
      <vt:lpstr>Componentes Principais</vt:lpstr>
      <vt:lpstr>Alfabeto da Fita</vt:lpstr>
      <vt:lpstr>Alfabeto da Fita</vt:lpstr>
      <vt:lpstr>Estado Interno</vt:lpstr>
      <vt:lpstr>Cabeça de Leitura/Escrita</vt:lpstr>
      <vt:lpstr>Transições Quânticas</vt:lpstr>
      <vt:lpstr>Operações Quânticas</vt:lpstr>
      <vt:lpstr>Superposição</vt:lpstr>
      <vt:lpstr>Interferência</vt:lpstr>
      <vt:lpstr>Interferência</vt:lpstr>
      <vt:lpstr>Medição</vt:lpstr>
      <vt:lpstr>Diferenciais em Relação à Máquina de Turing Clássica</vt:lpstr>
      <vt:lpstr>Paralelismo e Controle Probabilístico</vt:lpstr>
      <vt:lpstr>Paralelismo e Controle Probabilístico</vt:lpstr>
      <vt:lpstr>Arquitetura</vt:lpstr>
      <vt:lpstr>Visão Geral da Arquitetura</vt:lpstr>
      <vt:lpstr>Principais Módulos do Projeto</vt:lpstr>
      <vt:lpstr>Representação Interna</vt:lpstr>
      <vt:lpstr>Implementações na Máquina de Turing Quântica</vt:lpstr>
      <vt:lpstr>Implementações na Máquina de Turing Quântica</vt:lpstr>
      <vt:lpstr>Registrador de Estados</vt:lpstr>
      <vt:lpstr>Evolução Temporal</vt:lpstr>
      <vt:lpstr>Controle Adaptativo de Passos</vt:lpstr>
      <vt:lpstr>Log de Execução e Visualização</vt:lpstr>
      <vt:lpstr>Colapso e Medição</vt:lpstr>
      <vt:lpstr>Simulação de Fase e Interferência</vt:lpstr>
      <vt:lpstr>Execução Experimental</vt:lpstr>
      <vt:lpstr>Cadeias de Entrada Utilizadas</vt:lpstr>
      <vt:lpstr>Procedimento da Simulação</vt:lpstr>
      <vt:lpstr>Bifurcações e Interferência</vt:lpstr>
      <vt:lpstr>Colapso Quântico</vt:lpstr>
      <vt:lpstr>Resultados</vt:lpstr>
      <vt:lpstr>Principais Resultados Observados</vt:lpstr>
      <vt:lpstr>Principais Resultados Observados</vt:lpstr>
      <vt:lpstr>Gráficos Gerados - Probabilidade Total por Passo</vt:lpstr>
      <vt:lpstr>Gráficos Gerados - Caminho Mais Provável</vt:lpstr>
      <vt:lpstr>Gráficos Gerados - Probabilidade do Estado Final</vt:lpstr>
      <vt:lpstr>Gráficos Gerados - Mapa de Calor das Configurações</vt:lpstr>
      <vt:lpstr>Resultados dos Gráficos</vt:lpstr>
      <vt:lpstr>Resultados dos Gráficos</vt:lpstr>
      <vt:lpstr>Conclusão</vt:lpstr>
      <vt:lpstr>Conclusão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Lopes</dc:creator>
  <cp:lastModifiedBy>Emanuel Lopes</cp:lastModifiedBy>
  <cp:revision>3</cp:revision>
  <dcterms:created xsi:type="dcterms:W3CDTF">2025-07-09T14:30:30Z</dcterms:created>
  <dcterms:modified xsi:type="dcterms:W3CDTF">2025-07-09T23:34:37Z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