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3"/>
  </p:notesMasterIdLst>
  <p:handoutMasterIdLst>
    <p:handoutMasterId r:id="rId74"/>
  </p:handoutMasterIdLst>
  <p:sldIdLst>
    <p:sldId id="278" r:id="rId5"/>
    <p:sldId id="279" r:id="rId6"/>
    <p:sldId id="280" r:id="rId7"/>
    <p:sldId id="282" r:id="rId8"/>
    <p:sldId id="283" r:id="rId9"/>
    <p:sldId id="281" r:id="rId10"/>
    <p:sldId id="285" r:id="rId11"/>
    <p:sldId id="284" r:id="rId12"/>
    <p:sldId id="286" r:id="rId13"/>
    <p:sldId id="345" r:id="rId14"/>
    <p:sldId id="289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341" r:id="rId23"/>
    <p:sldId id="342" r:id="rId24"/>
    <p:sldId id="343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7" r:id="rId34"/>
    <p:sldId id="352" r:id="rId35"/>
    <p:sldId id="308" r:id="rId36"/>
    <p:sldId id="309" r:id="rId37"/>
    <p:sldId id="311" r:id="rId38"/>
    <p:sldId id="312" r:id="rId39"/>
    <p:sldId id="313" r:id="rId40"/>
    <p:sldId id="324" r:id="rId41"/>
    <p:sldId id="346" r:id="rId42"/>
    <p:sldId id="347" r:id="rId43"/>
    <p:sldId id="314" r:id="rId44"/>
    <p:sldId id="315" r:id="rId45"/>
    <p:sldId id="317" r:id="rId46"/>
    <p:sldId id="318" r:id="rId47"/>
    <p:sldId id="319" r:id="rId48"/>
    <p:sldId id="340" r:id="rId49"/>
    <p:sldId id="320" r:id="rId50"/>
    <p:sldId id="321" r:id="rId51"/>
    <p:sldId id="322" r:id="rId52"/>
    <p:sldId id="323" r:id="rId53"/>
    <p:sldId id="348" r:id="rId54"/>
    <p:sldId id="349" r:id="rId55"/>
    <p:sldId id="326" r:id="rId56"/>
    <p:sldId id="336" r:id="rId57"/>
    <p:sldId id="328" r:id="rId58"/>
    <p:sldId id="327" r:id="rId59"/>
    <p:sldId id="329" r:id="rId60"/>
    <p:sldId id="330" r:id="rId61"/>
    <p:sldId id="350" r:id="rId62"/>
    <p:sldId id="337" r:id="rId63"/>
    <p:sldId id="338" r:id="rId64"/>
    <p:sldId id="334" r:id="rId65"/>
    <p:sldId id="339" r:id="rId66"/>
    <p:sldId id="351" r:id="rId67"/>
    <p:sldId id="331" r:id="rId68"/>
    <p:sldId id="332" r:id="rId69"/>
    <p:sldId id="344" r:id="rId70"/>
    <p:sldId id="333" r:id="rId71"/>
    <p:sldId id="301" r:id="rId7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6"/>
    <a:srgbClr val="6D6B62"/>
    <a:srgbClr val="E9E2CE"/>
    <a:srgbClr val="CFC9B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5F0D-3C5E-3A99-3A1C-61175134A653}" v="223" dt="2025-06-30T18:46:39.759"/>
    <p1510:client id="{7314E20F-52A8-D617-CE49-7764F0396A7A}" v="8" dt="2025-07-01T01:32:52.497"/>
    <p1510:client id="{F4351A6D-AEC4-4060-8F98-4F7CBB183CBF}" v="43" dt="2025-06-30T18:50:38.47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05/07/2025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528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62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13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345BF-4DE8-4B26-A57D-B4C38ECB29EA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FAE58-FA47-4187-9F3B-96493BA01E9B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424F1-EF61-4CF1-BFE3-0AA6ACCF8507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C3C74-10C9-4873-AC9B-9B67F05FA094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EFF33-1330-4754-A7B8-F393A71E185E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85F6-4F17-41AF-9B97-CDB5BDEE6AE3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D8B73-8F10-4CB8-A653-DE9FC5678B68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8651-28C1-4C62-B092-CAC5B9AFCFCB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010A4-D2B2-4307-9A0D-0B3B0B63047B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750BF-6D3A-4B37-AED7-9041605F07DE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26D74-43D6-4E6C-B1FF-1F38009ABF1F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90172-1291-4027-BC0B-0D976AF67FB6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270119-3D0A-47C0-AB7E-3608195CA279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D2BF6-D197-40F2-9FC8-4C26302BC8BE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49350-A084-4223-B476-841F7DD9C890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29BD01A-3B20-4FBD-A43B-36F09E804C84}" type="datetime1">
              <a:rPr lang="pt-BR" noProof="0" smtClean="0"/>
              <a:t>05/07/2025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8518" TargetMode="External"/><Relationship Id="rId2" Type="http://schemas.openxmlformats.org/officeDocument/2006/relationships/hyperlink" Target="https://arxiv.org/abs/1410.54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50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4704256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pt-BR" dirty="0"/>
              <a:t>Rede Neural de Turing </a:t>
            </a:r>
            <a:br>
              <a:rPr lang="pt-BR" dirty="0"/>
            </a:br>
            <a:r>
              <a:rPr lang="pt-BR" dirty="0"/>
              <a:t>Para Cópia e Inversão de Sequências Binárias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8" r="-1" b="12058"/>
          <a:stretch>
            <a:fillRect/>
          </a:stretch>
        </p:blipFill>
        <p:spPr>
          <a:xfrm>
            <a:off x="1149927" y="688055"/>
            <a:ext cx="9864768" cy="353262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>
            <a:normAutofit/>
          </a:bodyPr>
          <a:lstStyle/>
          <a:p>
            <a:r>
              <a:rPr lang="pt-BR" dirty="0"/>
              <a:t>Emanuel Lopes Silva, Stenio Moraes </a:t>
            </a:r>
            <a:r>
              <a:rPr lang="pt-BR" dirty="0" err="1"/>
              <a:t>Fonsêca</a:t>
            </a:r>
            <a:r>
              <a:rPr lang="pt-BR" dirty="0"/>
              <a:t> e Arthur Sampaio Pereira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6F5CD-140D-2AF6-BB32-80736A8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FEC6-F81B-CD18-1DC0-0071C4C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Combinando Aspectos Neural e Algorítmico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4936E-25D9-9049-02E1-09BCBF11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 NTM integra o aprendizado adaptativo das Redes Neurais com a capacidade de memória e controle de fluxo de máquinas de Von Neumann/Turing</a:t>
            </a:r>
            <a:endParaRPr lang="pt-BR"/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Permite o treinamento eficiente via descida de gradiente, diferente das Máquinas de Turing clássicas.</a:t>
            </a:r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Utiliza-se uma memória externa acessível por "cabeças" de leitura e escrita. Elas interagem usando mecanismos de endereçamento baseados em: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conteúdo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localização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B3BF6-84CC-0AED-86A2-F562DE1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869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669C-D481-9EAD-D20E-1240B70B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98675-4EF8-4396-E595-48C6F739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482090"/>
            <a:ext cx="6435480" cy="5564778"/>
          </a:xfrm>
        </p:spPr>
        <p:txBody>
          <a:bodyPr>
            <a:normAutofit/>
          </a:bodyPr>
          <a:lstStyle/>
          <a:p>
            <a:r>
              <a:rPr lang="pt-BR" sz="2800" b="1" dirty="0"/>
              <a:t>Controlador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Componente central que processa a entrada atual.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Implementado como uma rede </a:t>
            </a:r>
            <a:r>
              <a:rPr lang="pt-BR" b="1" dirty="0" err="1"/>
              <a:t>Feedforward</a:t>
            </a:r>
            <a:r>
              <a:rPr lang="pt-BR" dirty="0"/>
              <a:t> ou </a:t>
            </a:r>
            <a:r>
              <a:rPr lang="pt-BR" b="1" dirty="0"/>
              <a:t>LSTM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Recebe como entrada: o vetor atual e o vetor lido da memória.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Gera vetores de controle que comandam as cabeças de leitura e escrita.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Atua como uma “unidade de decisão”, aprendendo como interagir com a memória.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84401-2B30-F429-7EB4-A71971B9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48209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1E65F28-1293-85E0-90EE-7F4D8E6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863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Componentes Principais da NTM</a:t>
            </a:r>
            <a:br>
              <a:rPr lang="pt-BR" sz="4800" dirty="0"/>
            </a:b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D3E23-4952-1CF1-08ED-2DC3171A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15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E399-553B-A76C-930D-EFF99EAD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4968B-CE46-A7D8-EA7C-1A6BE91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4352"/>
            <a:ext cx="6848958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Representada como uma matriz de tamanho </a:t>
            </a:r>
            <a:r>
              <a:rPr lang="pt-BR" sz="2200" b="1" dirty="0"/>
              <a:t>𝑁 × 𝑀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𝑁</a:t>
            </a:r>
            <a:r>
              <a:rPr lang="pt-BR" sz="2200" dirty="0"/>
              <a:t>: número de endereços de memória (linhas)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𝑀</a:t>
            </a:r>
            <a:r>
              <a:rPr lang="pt-BR" sz="2200" dirty="0"/>
              <a:t>: dimensão de cada vetor armazenado (colunas)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Inicializada com pequenos valores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memória é </a:t>
            </a:r>
            <a:r>
              <a:rPr lang="pt-BR" sz="2200" b="1" dirty="0" err="1"/>
              <a:t>diferenciável</a:t>
            </a:r>
            <a:r>
              <a:rPr lang="pt-BR" sz="2200" dirty="0"/>
              <a:t>, permitindo aprendizado via </a:t>
            </a:r>
            <a:r>
              <a:rPr lang="pt-BR" sz="2200" dirty="0" err="1"/>
              <a:t>backpropagation</a:t>
            </a:r>
            <a:endParaRPr lang="pt-BR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B380EF-7320-E555-BF23-1424F3CC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614352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E2A6F7C-84C2-AB3A-314B-2538DD4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1D7A291-DF37-63EF-6591-248A6768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21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A06A-0BDB-6B8C-84E7-0BB24A2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9253-D41C-4187-18D6-F22AEA0D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F34A-4442-CCF9-7EDC-9B358E3D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632857"/>
            <a:ext cx="6600763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Cabeças de Leitura/Escrita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Duas unidades principais: leitura e 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Operam com atenção suave sobre os endereços de memória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leitura gera vetores ponderados com base em similaridade de chave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escrita pode apagar e adicionar informações nos vetores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Permitem que o modelo aprenda estratégias de manipulação similares a algoritmos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5050D8-D02F-4958-AEF5-9FAFCA44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B0414A-E65E-233C-39ED-2C98243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01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F920-529F-361F-27D8-19BF07C6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B6A-4369-221F-4277-7C8F3B4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ADDEA-203B-72C2-AA42-7FCABB6C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1" y="1332411"/>
            <a:ext cx="6313381" cy="5329647"/>
          </a:xfrm>
        </p:spPr>
        <p:txBody>
          <a:bodyPr>
            <a:normAutofit/>
          </a:bodyPr>
          <a:lstStyle/>
          <a:p>
            <a:r>
              <a:rPr lang="pt-BR" sz="2400" b="1" dirty="0"/>
              <a:t>Controlador </a:t>
            </a:r>
            <a:r>
              <a:rPr lang="pt-BR" sz="2400" b="1" dirty="0" err="1"/>
              <a:t>Feedforward</a:t>
            </a:r>
            <a:r>
              <a:rPr lang="pt-BR" sz="2400" b="1" dirty="0"/>
              <a:t> na NTM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Interpreta as entradas e gera comandos para leitura/escrita na 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Utiliza </a:t>
            </a:r>
            <a:r>
              <a:rPr lang="pt-BR" sz="2400" b="1" dirty="0"/>
              <a:t>camadas lineares com ativação </a:t>
            </a:r>
            <a:r>
              <a:rPr lang="pt-BR" sz="2400" b="1" dirty="0" err="1"/>
              <a:t>ReLU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b="1" dirty="0"/>
              <a:t>Não possui estado interno</a:t>
            </a:r>
            <a:r>
              <a:rPr lang="pt-BR" sz="2400" dirty="0"/>
              <a:t> (sem recorrência)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Confia totalmente na </a:t>
            </a:r>
            <a:r>
              <a:rPr lang="pt-BR" sz="2400" b="1" dirty="0"/>
              <a:t>memória externa</a:t>
            </a:r>
            <a:r>
              <a:rPr lang="pt-BR" sz="2400" dirty="0"/>
              <a:t> para retenção de informações temporais</a:t>
            </a: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61B3C791-6C94-7AB9-3051-E35C9BEC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92209-530E-B341-D6E3-2FB56DC8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34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EB4F-AC6D-9F84-1F5A-12644697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42A5-2B36-B485-4452-F75911BF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F3C5-F460-33E5-CEE0-774518E6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0" y="1332411"/>
            <a:ext cx="7188593" cy="5839098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800" b="1" dirty="0"/>
              <a:t>Controlador </a:t>
            </a:r>
            <a:r>
              <a:rPr lang="pt-BR" sz="2800" b="1" dirty="0" err="1"/>
              <a:t>Feedforward</a:t>
            </a:r>
            <a:r>
              <a:rPr lang="pt-BR" sz="2800" b="1" dirty="0"/>
              <a:t> na NTM</a:t>
            </a:r>
            <a:endParaRPr lang="pt-BR"/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Justificativas para sua escolha: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Menor complexidade</a:t>
            </a:r>
            <a:r>
              <a:rPr lang="pt-BR" sz="2400" dirty="0"/>
              <a:t> em relação a </a:t>
            </a:r>
            <a:r>
              <a:rPr lang="pt-BR" sz="2400" dirty="0" err="1"/>
              <a:t>LSTMs</a:t>
            </a:r>
            <a:r>
              <a:rPr lang="pt-BR" sz="2400" dirty="0"/>
              <a:t> ou </a:t>
            </a:r>
            <a:r>
              <a:rPr lang="pt-BR" sz="2400" dirty="0" err="1"/>
              <a:t>GRUs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dirty="0"/>
              <a:t>Permite avaliar isoladamente o papel da </a:t>
            </a:r>
            <a:r>
              <a:rPr lang="pt-BR" sz="2400" b="1" dirty="0"/>
              <a:t>memória </a:t>
            </a:r>
            <a:r>
              <a:rPr lang="pt-BR" sz="2400" b="1" dirty="0" err="1"/>
              <a:t>diferenciável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Apesar das limitações, resolve tarefas simples como </a:t>
            </a:r>
            <a:r>
              <a:rPr lang="pt-BR" sz="2800" b="1" dirty="0"/>
              <a:t>cópia binária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7A55BEA9-6AFA-AA66-2957-41C750BF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879E1-2600-E62E-B921-15FA036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02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5D4C-6EBE-8CA8-1E4C-C0737DD5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2D7FC-ADF7-F116-024C-1E2ED3D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Reproduzir uma sequência binária de entrada após um marcador de fim (EOS)</a:t>
            </a:r>
          </a:p>
          <a:p>
            <a:r>
              <a:rPr lang="pt-BR" sz="2400" dirty="0"/>
              <a:t> Requer armazenamento temporário da sequência na memória externa</a:t>
            </a:r>
          </a:p>
          <a:p>
            <a:r>
              <a:rPr lang="pt-BR" sz="2400" dirty="0"/>
              <a:t> O modelo deve: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Detectar corretamente o marcador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Iniciar a reprodução após o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Manter a ordem exata dos vetores na saída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5B605205-64A3-BF6A-43A6-0FB74C1F0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C22B0-3DE3-5990-D2C5-B78B2E34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019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DAF7-DBC5-F521-F307-5602232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4D036-371A-30A4-2607-63B03358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D4B9A-54B1-D1BC-E925-2B38035B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42" y="2076450"/>
            <a:ext cx="6574601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Avalia a capacidade da NTM de: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Controlar o fluxo sequencial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Manipular memória de forma estruturada e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Tarefa fundamental para validar o funcionamento do controlador e das cabeças de leitura/escrita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981BEB09-CB34-76C8-A608-2183535E5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6" name="Picture 4" descr="Cópia de - ícones de interface grátis">
            <a:extLst>
              <a:ext uri="{FF2B5EF4-FFF2-40B4-BE49-F238E27FC236}">
                <a16:creationId xmlns:a16="http://schemas.microsoft.com/office/drawing/2014/main" id="{94F5D84B-DC0C-B128-FA71-7C0DAA88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86" y="1487712"/>
            <a:ext cx="4303487" cy="4303487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F883-D8E4-BC91-4C5F-3FB326C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93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E6A729-8849-6635-3BCF-FF76173002C1}"/>
              </a:ext>
            </a:extLst>
          </p:cNvPr>
          <p:cNvSpPr/>
          <p:nvPr/>
        </p:nvSpPr>
        <p:spPr>
          <a:xfrm>
            <a:off x="365760" y="1463040"/>
            <a:ext cx="11495314" cy="4049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82F55-D0A4-77F8-C2A6-9767D357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2" y="-95000"/>
            <a:ext cx="10353762" cy="1257300"/>
          </a:xfrm>
        </p:spPr>
        <p:txBody>
          <a:bodyPr/>
          <a:lstStyle/>
          <a:p>
            <a:r>
              <a:rPr lang="pt-BR" dirty="0" err="1"/>
              <a:t>FeedFoward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LSTM</a:t>
            </a:r>
          </a:p>
        </p:txBody>
      </p:sp>
      <p:pic>
        <p:nvPicPr>
          <p:cNvPr id="9222" name="Picture 6" descr="Refer to caption">
            <a:extLst>
              <a:ext uri="{FF2B5EF4-FFF2-40B4-BE49-F238E27FC236}">
                <a16:creationId xmlns:a16="http://schemas.microsoft.com/office/drawing/2014/main" id="{B88557B4-710B-6310-C0CF-D63C7FA0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3" y="1655377"/>
            <a:ext cx="11098294" cy="36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9F5D58-89DB-9092-4D8E-A617198E2F23}"/>
              </a:ext>
            </a:extLst>
          </p:cNvPr>
          <p:cNvSpPr txBox="1"/>
          <p:nvPr/>
        </p:nvSpPr>
        <p:spPr>
          <a:xfrm>
            <a:off x="10848852" y="5510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00C2E-1291-8E05-081E-20A5DD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410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1E5E-EDDA-08F7-7EB3-CC6D1B4C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1D207-047E-5CCB-25B6-0CA0F22E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52" y="1742981"/>
            <a:ext cx="11082047" cy="450541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Objetivo: </a:t>
            </a:r>
          </a:p>
          <a:p>
            <a:pPr marL="450000" lvl="1" indent="0" algn="just">
              <a:buNone/>
            </a:pPr>
            <a:r>
              <a:rPr lang="pt-BR" dirty="0"/>
              <a:t>❖ Aprender a transformar cada vetor binário de entrada no seu complemento bit a bit (1 → 0,       0 → 1), mantendo o alinhamento sequencial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Requer que o modelo aplique uma operação lógica sistemática sobre cada elemento da entrada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 modelo deve:</a:t>
            </a:r>
          </a:p>
          <a:p>
            <a:pPr marL="450000" lvl="1" indent="0" algn="just">
              <a:buNone/>
            </a:pPr>
            <a:r>
              <a:rPr lang="pt-BR" dirty="0"/>
              <a:t>❖ Processar sequências binárias de comprimento variável com um marcador de fim (EOS)</a:t>
            </a:r>
          </a:p>
          <a:p>
            <a:pPr marL="450000" lvl="1" indent="0" algn="just">
              <a:buNone/>
            </a:pPr>
            <a:r>
              <a:rPr lang="pt-BR" dirty="0"/>
              <a:t>❖ Aplicar a inversão em cada bit individualmente sem perder o alinhamento temporal</a:t>
            </a:r>
          </a:p>
          <a:p>
            <a:pPr marL="450000" lvl="1" indent="0" algn="just">
              <a:buNone/>
            </a:pPr>
            <a:r>
              <a:rPr lang="pt-BR" dirty="0"/>
              <a:t>❖ Produzir uma saída completamente transformada, mantendo a estrutura da entrada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53EFD-D1B2-55B5-8DDF-AD3FF6F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40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Sumário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69012" cy="4058751"/>
          </a:xfrm>
        </p:spPr>
        <p:txBody>
          <a:bodyPr rtlCol="0" anchor="t">
            <a:normAutofit fontScale="92500"/>
          </a:bodyPr>
          <a:lstStyle/>
          <a:p>
            <a:r>
              <a:rPr lang="pt-BR" sz="2400" dirty="0"/>
              <a:t>Objetivo do Trabalho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Arquitetura da NTM</a:t>
            </a:r>
          </a:p>
          <a:p>
            <a:r>
              <a:rPr lang="pt-BR" sz="2400" dirty="0"/>
              <a:t>Geração de Dados</a:t>
            </a:r>
          </a:p>
          <a:p>
            <a:r>
              <a:rPr lang="pt-BR" sz="2400" dirty="0"/>
              <a:t>Treinamento</a:t>
            </a:r>
          </a:p>
          <a:p>
            <a:r>
              <a:rPr lang="pt-BR" sz="2400" dirty="0"/>
              <a:t>Avaliação</a:t>
            </a:r>
          </a:p>
          <a:p>
            <a:r>
              <a:rPr lang="pt-BR" sz="2400" dirty="0"/>
              <a:t>Resultados</a:t>
            </a:r>
          </a:p>
          <a:p>
            <a:r>
              <a:rPr lang="pt-BR" sz="2400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B1221-5D28-E6AC-5001-1DDEADB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2B26-1233-89E8-3B9D-05133C4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1EF6E-94D6-5153-597E-B688211D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A tarefa de inversão </a:t>
            </a:r>
            <a:r>
              <a:rPr lang="pt-BR" b="1" dirty="0"/>
              <a:t>avalia a capacidade da NTM de</a:t>
            </a:r>
            <a:r>
              <a:rPr lang="pt-BR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b="1" dirty="0"/>
              <a:t>Executar operações simbólicas simples</a:t>
            </a:r>
            <a:r>
              <a:rPr lang="pt-BR" dirty="0"/>
              <a:t> de forma </a:t>
            </a:r>
            <a:r>
              <a:rPr lang="pt-BR" dirty="0" err="1"/>
              <a:t>neurossimbólica</a:t>
            </a:r>
            <a:r>
              <a:rPr lang="pt-BR" dirty="0"/>
              <a:t> (</a:t>
            </a:r>
            <a:r>
              <a:rPr lang="pt-BR" dirty="0" err="1"/>
              <a:t>diferenciável</a:t>
            </a:r>
            <a:r>
              <a:rPr lang="pt-BR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Utilizar memória externa para </a:t>
            </a:r>
            <a:r>
              <a:rPr lang="pt-BR" b="1" dirty="0"/>
              <a:t>armazenar temporariamente</a:t>
            </a:r>
            <a:r>
              <a:rPr lang="pt-BR" dirty="0"/>
              <a:t> os vetores de entrada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b="1" dirty="0" err="1"/>
              <a:t>Reacessar</a:t>
            </a:r>
            <a:r>
              <a:rPr lang="pt-BR" b="1" dirty="0"/>
              <a:t> os dados armazenados</a:t>
            </a:r>
            <a:r>
              <a:rPr lang="pt-BR" dirty="0"/>
              <a:t>, aplicar uma função lógica e gerar uma resposta compatível com o alvo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3C681-09F3-9E22-02C8-E8AA995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F8F936A1-C1FE-FE17-1E92-F4D9299A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7B16E-F4CA-5357-7ACA-AD76B91F2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AB62-4A3F-A61E-1B52-D8FE186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1EECC-4467-93A7-1827-EA36C8F1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Trata-se de uma tarefa que </a:t>
            </a:r>
            <a:r>
              <a:rPr lang="pt-BR" b="1" dirty="0"/>
              <a:t>exige o uso da memória externa como registrador lógico</a:t>
            </a:r>
            <a:endParaRPr lang="pt-BR" dirty="0"/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Valida o uso das cabeças de leitura e escrita como operadores sobre vetores binários</a:t>
            </a:r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Demonstra que a NTM não apenas memoriza padrões, mas internaliza regras algorítmicas estruturadas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20655-61DF-3517-5CC1-8EC2F74E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21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DF2BFCA0-B699-9D2E-8CEF-65B1B9F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7BE7A-41A5-E691-6E6B-7F6213A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50E5E-4B2C-60B3-F569-5B5453BD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16677"/>
            <a:ext cx="10353762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Usada para treinar modelos com saídas binárias (0 ou 1)</a:t>
            </a:r>
          </a:p>
          <a:p>
            <a:pPr algn="just"/>
            <a:r>
              <a:rPr lang="pt-BR" sz="2400" dirty="0"/>
              <a:t>Compara cada bit da saída prevista com o bit correspondente da saída esperada</a:t>
            </a:r>
          </a:p>
          <a:p>
            <a:pPr algn="just"/>
            <a:r>
              <a:rPr lang="pt-BR" sz="2400" dirty="0"/>
              <a:t>Calcula a entropia cruzada entre as distribuições de probabilidade: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E8F03-5F90-C1D7-A877-5707BBA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22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56A776-667F-FD7D-B4C7-7283B1A4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9474" y="3574051"/>
            <a:ext cx="11096532" cy="56007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3568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36CC-6CB0-95F5-12FB-5A5C9F0A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34E8-A2C5-3F04-2BFF-DBDB977F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7C8D3-0791-D01C-EA6F-0ECC5253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6096606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 erro é retropropagado para ajustar: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Os pesos do </a:t>
            </a:r>
            <a:r>
              <a:rPr lang="pt-BR" sz="2400" b="1" dirty="0"/>
              <a:t>controlador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As operações das </a:t>
            </a:r>
            <a:r>
              <a:rPr lang="pt-BR" sz="2400" b="1" dirty="0"/>
              <a:t>cabeças de leitura/escrita</a:t>
            </a:r>
            <a:endParaRPr lang="pt-BR" sz="2400" dirty="0"/>
          </a:p>
          <a:p>
            <a:r>
              <a:rPr lang="pt-BR" sz="2400" dirty="0"/>
              <a:t>Ideal para tarefas como </a:t>
            </a:r>
            <a:r>
              <a:rPr lang="pt-BR" sz="2400" b="1" dirty="0"/>
              <a:t>cópia e inversão de vetores binários</a:t>
            </a:r>
            <a:r>
              <a:rPr lang="pt-BR" sz="2400" dirty="0"/>
              <a:t>, onde cada bit é avaliado separadamente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774E8-4F2E-B33A-8CDF-BCC7975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23</a:t>
            </a:fld>
            <a:endParaRPr lang="pt-BR" noProof="0" dirty="0"/>
          </a:p>
        </p:txBody>
      </p:sp>
      <p:pic>
        <p:nvPicPr>
          <p:cNvPr id="6" name="Gráfico 5" descr="Binário com preenchimento sólido">
            <a:extLst>
              <a:ext uri="{FF2B5EF4-FFF2-40B4-BE49-F238E27FC236}">
                <a16:creationId xmlns:a16="http://schemas.microsoft.com/office/drawing/2014/main" id="{447A5A81-C432-D247-45D3-9FBEB083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321" y="2297546"/>
            <a:ext cx="2410690" cy="2410690"/>
          </a:xfrm>
          <a:prstGeom prst="rect">
            <a:avLst/>
          </a:prstGeom>
        </p:spPr>
      </p:pic>
      <p:pic>
        <p:nvPicPr>
          <p:cNvPr id="8" name="Gráfico 7" descr="Monitor estrutura de tópicos">
            <a:extLst>
              <a:ext uri="{FF2B5EF4-FFF2-40B4-BE49-F238E27FC236}">
                <a16:creationId xmlns:a16="http://schemas.microsoft.com/office/drawing/2014/main" id="{98A0ACD9-1B68-B8B9-2C9F-7D5B6D3B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490" y="1394559"/>
            <a:ext cx="4798292" cy="47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1F65-C530-CBA5-2311-54032359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BFB1-6A88-D2EA-92FD-3F2ECBC1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2CD74-59BF-F529-9036-A49C1E47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9800388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Objetivo: Reduzir </a:t>
            </a:r>
            <a:r>
              <a:rPr lang="pt-BR" sz="2400" dirty="0" err="1"/>
              <a:t>overfitting</a:t>
            </a:r>
            <a:r>
              <a:rPr lang="pt-BR" sz="2400" dirty="0"/>
              <a:t> e melhorar a generalização</a:t>
            </a:r>
          </a:p>
          <a:p>
            <a:r>
              <a:rPr lang="pt-BR" sz="2400" dirty="0"/>
              <a:t>Adiciona um termo ao cálculo da perda total: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	onde λ é o coeficiente de regularização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A7987-1EBD-BE7D-7906-19D53D5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24</a:t>
            </a:fld>
            <a:endParaRPr lang="pt-BR" noProof="0" dirty="0"/>
          </a:p>
        </p:txBody>
      </p:sp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030FED4C-F939-A586-3E2B-73A3C880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69946" y="3034367"/>
            <a:ext cx="9631578" cy="1257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2395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F313-3CD1-AEF4-33D1-D2E9F877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AD38-2BB3-12AB-45CB-5586CCD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3B971-8DD7-1AB2-E04F-1C15C1E1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7" y="2076450"/>
            <a:ext cx="6192268" cy="3714749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400" dirty="0"/>
              <a:t> Penaliza pesos muito grandes, incentivando soluções mais simples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Aplicada via parâmetro </a:t>
            </a:r>
            <a:r>
              <a:rPr lang="pt-BR" sz="2400" dirty="0" err="1"/>
              <a:t>weight_decay</a:t>
            </a:r>
            <a:r>
              <a:rPr lang="pt-BR" sz="2400" dirty="0"/>
              <a:t> no otimizador (Adam</a:t>
            </a:r>
            <a:r>
              <a:rPr lang="pt-BR" sz="2400"/>
              <a:t>)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Ajuda a manter o modelo robusto em novos exemplos, evitando memorização do </a:t>
            </a:r>
            <a:r>
              <a:rPr lang="pt-BR" sz="2400" err="1"/>
              <a:t>dataset</a:t>
            </a:r>
            <a:endParaRPr lang="pt-BR" sz="240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4833E-036D-0A72-FA35-E9DED41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25</a:t>
            </a:fld>
            <a:endParaRPr lang="pt-BR" noProof="0" dirty="0"/>
          </a:p>
        </p:txBody>
      </p:sp>
      <p:pic>
        <p:nvPicPr>
          <p:cNvPr id="7" name="Gráfico 6" descr="Balança da justiça com preenchimento sólido">
            <a:extLst>
              <a:ext uri="{FF2B5EF4-FFF2-40B4-BE49-F238E27FC236}">
                <a16:creationId xmlns:a16="http://schemas.microsoft.com/office/drawing/2014/main" id="{C895C4DF-CCFE-9412-2BDF-116EE134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476" y="1497281"/>
            <a:ext cx="3493820" cy="3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8F5B-7A24-7461-4A09-FD6D49FE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42862"/>
            <a:ext cx="10353762" cy="1257300"/>
          </a:xfrm>
        </p:spPr>
        <p:txBody>
          <a:bodyPr/>
          <a:lstStyle/>
          <a:p>
            <a:r>
              <a:rPr lang="pt-BR" dirty="0"/>
              <a:t>Métricas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F76E-C170-6782-BCE1-136A0D45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7" y="892356"/>
            <a:ext cx="10353762" cy="3714749"/>
          </a:xfrm>
        </p:spPr>
        <p:txBody>
          <a:bodyPr>
            <a:noAutofit/>
          </a:bodyPr>
          <a:lstStyle/>
          <a:p>
            <a:r>
              <a:rPr lang="pt-BR" sz="2400" dirty="0"/>
              <a:t>Acurácia Bit a Bit</a:t>
            </a:r>
          </a:p>
          <a:p>
            <a:pPr lvl="1"/>
            <a:r>
              <a:rPr lang="pt-BR" sz="2400" dirty="0"/>
              <a:t>Percentual de bits corretamente previstos entre entrada e saída</a:t>
            </a:r>
          </a:p>
          <a:p>
            <a:pPr marL="72900" indent="0">
              <a:buNone/>
            </a:pPr>
            <a:r>
              <a:rPr lang="pt-BR" sz="2400" dirty="0"/>
              <a:t>Precisão (</a:t>
            </a:r>
            <a:r>
              <a:rPr lang="pt-BR" sz="2400" dirty="0" err="1"/>
              <a:t>Precision</a:t>
            </a:r>
            <a:r>
              <a:rPr lang="pt-BR" sz="2400" dirty="0"/>
              <a:t>):</a:t>
            </a:r>
          </a:p>
          <a:p>
            <a:pPr marL="792900" lvl="1" indent="-342900"/>
            <a:r>
              <a:rPr lang="pt-BR" sz="2400" dirty="0"/>
              <a:t>Verdadeiros positivos / Total de positivos previstos</a:t>
            </a:r>
          </a:p>
          <a:p>
            <a:pPr marL="72900" indent="0">
              <a:buNone/>
            </a:pPr>
            <a:r>
              <a:rPr lang="pt-BR" sz="2400" dirty="0"/>
              <a:t>Recall (Sensibilidade):</a:t>
            </a:r>
          </a:p>
          <a:p>
            <a:pPr marL="792900" lvl="1" indent="-342900"/>
            <a:r>
              <a:rPr lang="pt-BR" sz="2400" dirty="0"/>
              <a:t>Verdadeiros positivos / Total de positivos reais</a:t>
            </a:r>
          </a:p>
          <a:p>
            <a:pPr marL="72900" indent="0">
              <a:buNone/>
            </a:pPr>
            <a:r>
              <a:rPr lang="pt-BR" sz="2400" dirty="0"/>
              <a:t>F1-Score:</a:t>
            </a:r>
          </a:p>
          <a:p>
            <a:pPr lvl="1"/>
            <a:r>
              <a:rPr lang="pt-BR" sz="2400" dirty="0"/>
              <a:t>Média harmônica entre precisão e recall: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D321B-2836-B374-7BDC-D2D414B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26</a:t>
            </a:fld>
            <a:endParaRPr lang="pt-BR" noProof="0" dirty="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875A329-E073-71BE-F889-47BD8761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46" y="5221534"/>
            <a:ext cx="6454212" cy="127731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1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028D2F-3BBF-4A3C-287F-F6BB18F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4300ACB-FE69-1F07-63DE-16C4C5391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usada na máquina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7D3A6-62D9-25BE-093B-42BEBC9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193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FD64CE-8108-EDF7-EC55-6CA7B05F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29F41E-8241-2AEF-C167-F4A87B1E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92748" cy="41719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pt-BR" sz="2800" b="1" dirty="0"/>
              <a:t>🔹 1. Controlador (</a:t>
            </a:r>
            <a:r>
              <a:rPr lang="pt-BR" sz="2800" b="1" dirty="0" err="1"/>
              <a:t>Controller</a:t>
            </a:r>
            <a:r>
              <a:rPr lang="pt-BR" sz="2800" b="1" dirty="0"/>
              <a:t>)</a:t>
            </a:r>
          </a:p>
          <a:p>
            <a:r>
              <a:rPr lang="pt-BR" sz="2800" dirty="0"/>
              <a:t>Rede neural do tipo </a:t>
            </a:r>
            <a:r>
              <a:rPr lang="pt-BR" sz="2800" b="1" dirty="0" err="1"/>
              <a:t>feedforward</a:t>
            </a:r>
            <a:endParaRPr lang="pt-BR" sz="2800" dirty="0"/>
          </a:p>
          <a:p>
            <a:r>
              <a:rPr lang="pt-BR" sz="2800" dirty="0"/>
              <a:t>Recebe entrada atual e vetor de leitura anterior</a:t>
            </a:r>
          </a:p>
          <a:p>
            <a:r>
              <a:rPr lang="pt-BR" sz="2800" dirty="0"/>
              <a:t>Gera vetores de controle para leitura e escrita na memória</a:t>
            </a:r>
          </a:p>
          <a:p>
            <a:pPr marL="36900" indent="0">
              <a:buNone/>
            </a:pPr>
            <a:r>
              <a:rPr lang="pt-BR" sz="2800" b="1" dirty="0"/>
              <a:t>🔹 2. Memória Externa</a:t>
            </a:r>
          </a:p>
          <a:p>
            <a:r>
              <a:rPr lang="pt-BR" sz="2800" dirty="0"/>
              <a:t>Representada por uma matriz </a:t>
            </a:r>
          </a:p>
          <a:p>
            <a:r>
              <a:rPr lang="pt-BR" sz="2800" dirty="0"/>
              <a:t>N: número de endereços (linhas)</a:t>
            </a:r>
          </a:p>
          <a:p>
            <a:r>
              <a:rPr lang="pt-BR" sz="2800" dirty="0"/>
              <a:t>M: tamanho de cada vetor armazenado (colunas)</a:t>
            </a:r>
          </a:p>
          <a:p>
            <a:r>
              <a:rPr lang="pt-BR" sz="2800" dirty="0"/>
              <a:t>Permite armazenamento de longo prazo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F314EE-90FE-47CE-4350-6F90561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88A7B-4968-6FBD-BD40-031831DF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47" y="4387104"/>
            <a:ext cx="1093017" cy="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9-30C0-0A22-D1C0-43058E0F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02C399-D476-F463-8A60-38CAAE51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AA2528-A29A-36E4-F0DA-6AA443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b="1" dirty="0"/>
              <a:t>🔹 3. Cabeças de Leitura e Escrita</a:t>
            </a:r>
          </a:p>
          <a:p>
            <a:r>
              <a:rPr lang="pt-BR" dirty="0"/>
              <a:t>Utilizam </a:t>
            </a:r>
            <a:r>
              <a:rPr lang="pt-BR" b="1" dirty="0"/>
              <a:t>atenção baseada em conteúdo</a:t>
            </a:r>
            <a:r>
              <a:rPr lang="pt-BR" dirty="0"/>
              <a:t> (</a:t>
            </a:r>
            <a:r>
              <a:rPr lang="pt-BR" dirty="0" err="1"/>
              <a:t>content-based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)</a:t>
            </a:r>
          </a:p>
          <a:p>
            <a:r>
              <a:rPr lang="pt-BR" dirty="0"/>
              <a:t>Operações diferenciáveis que aprendem a ler e modificar a memória</a:t>
            </a:r>
          </a:p>
          <a:p>
            <a:pPr marL="36900" indent="0">
              <a:buNone/>
            </a:pPr>
            <a:r>
              <a:rPr lang="pt-BR" b="1" dirty="0"/>
              <a:t>🔹 4. Saída do Modelo</a:t>
            </a:r>
          </a:p>
          <a:p>
            <a:r>
              <a:rPr lang="pt-BR" dirty="0"/>
              <a:t>Vetor gerado por uma </a:t>
            </a:r>
            <a:r>
              <a:rPr lang="pt-BR" b="1" dirty="0"/>
              <a:t>camada linear + ativação </a:t>
            </a:r>
            <a:r>
              <a:rPr lang="pt-BR" b="1" dirty="0" err="1"/>
              <a:t>Sigmoid</a:t>
            </a:r>
            <a:endParaRPr lang="pt-BR" dirty="0"/>
          </a:p>
          <a:p>
            <a:r>
              <a:rPr lang="pt-BR" dirty="0"/>
              <a:t>Interpretação como </a:t>
            </a:r>
            <a:r>
              <a:rPr lang="pt-BR" b="1" dirty="0"/>
              <a:t>probabilidades binárias</a:t>
            </a:r>
            <a:r>
              <a:rPr lang="pt-BR" dirty="0"/>
              <a:t> para cada bit</a:t>
            </a:r>
          </a:p>
          <a:p>
            <a:pPr marL="36900" indent="0">
              <a:buNone/>
            </a:pPr>
            <a:r>
              <a:rPr lang="pt-BR" b="1" dirty="0"/>
              <a:t>🔹 5. Ciclo por Tempo</a:t>
            </a:r>
          </a:p>
          <a:p>
            <a:r>
              <a:rPr lang="pt-BR" dirty="0"/>
              <a:t>Para cada passo t : entrada → controle → acesso à memória → saída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E21B6-620C-459F-E5CE-D367B6B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7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A963-2E55-70D6-E306-61361B37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42B1-490F-D170-CEB2-2AFF28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t-BR" dirty="0"/>
              <a:t>Emanuel Lopes Silva</a:t>
            </a: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effectLst/>
              </a:rPr>
              <a:t>2021017818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Stenio Moraes </a:t>
            </a:r>
            <a:r>
              <a:rPr lang="pt-BR" dirty="0" err="1"/>
              <a:t>Fonsêca</a:t>
            </a:r>
            <a:r>
              <a:rPr lang="pt-BR" dirty="0"/>
              <a:t>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/>
              <a:t>20250013686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Arthur Sampaio Pereira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2023098557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5A3AA-026C-CC51-5362-A87E2086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045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2436-D7DA-EBDC-FDBE-E9BABB3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024DA0-AC68-75DB-819D-BB1C52E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334C40-B071-D87D-8FB1-91459E65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2C46193-8283-7986-FE74-DE6F679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9" y="2102526"/>
            <a:ext cx="11641833" cy="2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80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F418-4663-391E-DC5C-60A98B84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68F65FE-1A93-DC50-F866-8EBE7AD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9B8AE-37EB-20EF-4DA3-6CE6F1D7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A820BA9-7C6B-4BF4-1525-DCCB729D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3496" y="2748777"/>
            <a:ext cx="11914360" cy="11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03C0-CC08-7798-6483-8E1F1179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D3822B-E761-1FE2-BD0D-34E8A2D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CE79A90-ECBF-3446-9E80-16413F34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dados foram usados no Treinamento?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2629C7-25C9-8383-6D3A-E52A234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047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BB94-578C-2732-942F-777E530E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A3F98C-F089-BC28-C4B5-827124C3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28A17A-951D-A484-9079-F1148E53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Ideia Principal</a:t>
            </a:r>
            <a:endParaRPr lang="pt-BR"/>
          </a:p>
          <a:p>
            <a:pPr indent="-305435" algn="just"/>
            <a:r>
              <a:rPr lang="pt-BR" dirty="0"/>
              <a:t>Criar dados de treinamento para ensinar a NTM a copiar ou inverter sequências binárias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b="1" dirty="0"/>
              <a:t>🔹 Formato dos Dados 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Entrada: 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Saída: cópia exata da sequência original ou sequência de vetores binários invertidos bit a bit ( ambos 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78D143-D3F0-CC44-7C24-190F74D9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708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E7FDC-E7DE-4B97-033C-41FD5D6C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2F133C-A0D5-C3CB-C0F4-98456EE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508078-B7D9-34F1-3CEC-EA5A9E2D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Variação dos Exemplos</a:t>
            </a:r>
          </a:p>
          <a:p>
            <a:r>
              <a:rPr lang="pt-BR" dirty="0"/>
              <a:t>Comprimentos variáveis de sequência (1 a 20 vetores)</a:t>
            </a:r>
          </a:p>
          <a:p>
            <a:r>
              <a:rPr lang="pt-BR" dirty="0"/>
              <a:t>Vetores binários com tamanho fixo (8 bits</a:t>
            </a:r>
            <a:r>
              <a:rPr lang="pt-BR" b="1" dirty="0"/>
              <a:t>)</a:t>
            </a:r>
          </a:p>
          <a:p>
            <a:r>
              <a:rPr lang="pt-BR" dirty="0"/>
              <a:t>Marcador de fim (EOS)</a:t>
            </a:r>
          </a:p>
          <a:p>
            <a:r>
              <a:rPr lang="pt-BR" dirty="0"/>
              <a:t>Os vetores são amostrados aleatoriamente</a:t>
            </a:r>
          </a:p>
          <a:p>
            <a:r>
              <a:rPr lang="pt-BR" dirty="0"/>
              <a:t>Formato compatível com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166015-35EF-B762-DC68-C6F421A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7060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E2E5-B140-FAA8-8212-AC66BA17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A69F7C-69D4-D11A-9E21-3838852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397C2-97CA-2B04-9059-D02FF4D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 Reprodutibilidade </a:t>
            </a:r>
          </a:p>
          <a:p>
            <a:r>
              <a:rPr lang="pt-BR" b="1" dirty="0"/>
              <a:t>Semente global única (SEED)</a:t>
            </a:r>
          </a:p>
          <a:p>
            <a:r>
              <a:rPr lang="pt-BR" dirty="0"/>
              <a:t>Traz </a:t>
            </a:r>
            <a:r>
              <a:rPr lang="pt-BR" b="1" dirty="0"/>
              <a:t>Determinismo</a:t>
            </a:r>
            <a:r>
              <a:rPr lang="pt-BR" dirty="0"/>
              <a:t> para o </a:t>
            </a:r>
            <a:r>
              <a:rPr lang="pt-BR" dirty="0" err="1"/>
              <a:t>Dataset</a:t>
            </a:r>
            <a:endParaRPr lang="pt-BR" dirty="0"/>
          </a:p>
          <a:p>
            <a:r>
              <a:rPr lang="pt-BR" dirty="0"/>
              <a:t>Permite comparar diferentes versões do modelo sob as mesmas condições, essencial para avaliar melhorias ou regressões durante experimentos</a:t>
            </a:r>
          </a:p>
          <a:p>
            <a:r>
              <a:rPr lang="pt-BR" dirty="0"/>
              <a:t>A SEED é impressa e pode ser salva junto ao </a:t>
            </a:r>
            <a:r>
              <a:rPr lang="pt-BR" dirty="0" err="1"/>
              <a:t>dataset</a:t>
            </a:r>
            <a:r>
              <a:rPr lang="pt-BR" dirty="0"/>
              <a:t> ou em arquivos de log para documentação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4A8445-2870-3EB4-D1F0-ADD72D1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893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3644-2E56-7629-EBD2-B74C9826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34A94F2-CAB7-1072-D380-224E79AF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F3C57-F059-1B16-88FD-F0C4CB2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 Armazenamento</a:t>
            </a:r>
            <a:endParaRPr lang="pt-BR"/>
          </a:p>
          <a:p>
            <a:pPr indent="-305435" algn="just"/>
            <a:r>
              <a:rPr lang="pt-BR" b="1" dirty="0"/>
              <a:t> Formato</a:t>
            </a:r>
            <a:r>
              <a:rPr lang="pt-BR" dirty="0"/>
              <a:t>: arquivo </a:t>
            </a:r>
            <a:r>
              <a:rPr lang="pt-BR" b="1" dirty="0"/>
              <a:t>.</a:t>
            </a:r>
            <a:r>
              <a:rPr lang="pt-BR" b="1" dirty="0" err="1"/>
              <a:t>json</a:t>
            </a:r>
            <a:r>
              <a:rPr lang="pt-BR" b="1" dirty="0"/>
              <a:t> 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com um exemplo por linha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 Campos por linha: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input: </a:t>
            </a:r>
            <a:r>
              <a:rPr lang="pt-BR" dirty="0"/>
              <a:t>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target: </a:t>
            </a:r>
            <a:r>
              <a:rPr lang="pt-BR" dirty="0"/>
              <a:t>cópia exata ou transformação da sequência original (sem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15290" indent="-342900" algn="just"/>
            <a:r>
              <a:rPr lang="pt-BR" dirty="0"/>
              <a:t>Os dados armazenados servem como base para treinamento, validação e testes da NTM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222E0-081A-D829-45B5-FB4BAD4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00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03F5-126E-2559-1F23-F457E65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62589-62DF-D035-F3EB-BEA03AA6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Número de Exemplos</a:t>
            </a:r>
            <a:endParaRPr lang="pt-BR" dirty="0"/>
          </a:p>
          <a:p>
            <a:r>
              <a:rPr lang="pt-BR" dirty="0"/>
              <a:t>Exemplos Possíveis de serem gerados na Configuração Padrão: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Número delimitado pelo parâmetro “</a:t>
            </a:r>
            <a:r>
              <a:rPr lang="pt-BR" dirty="0" err="1"/>
              <a:t>num_exemplo</a:t>
            </a:r>
            <a:r>
              <a:rPr lang="pt-BR" dirty="0"/>
              <a:t>”, que por padrão é 15 mil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059C-2904-C6FD-03FA-C1F181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37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7ED21-CBFC-6291-2002-A4FBE666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21126" y="3227749"/>
            <a:ext cx="9964949" cy="114064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1890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0E35-E258-E136-7920-0658CCAE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DC9C7-FFE4-D705-F243-F3DCE68D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A046E-7120-1DD1-4555-34C52667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/>
              <a:t>🔹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mesma sequência binária original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da entrada, repetida após o EOS.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C7B176-50C3-4187-8C49-08517783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47413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38206-7E5F-F035-63AA-ED7AC5DE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203F-72B6-F4B2-9890-92A11F9C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0B20-A7BC-865F-16FF-9ECC86A9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 dirty="0"/>
              <a:t>🔹 </a:t>
            </a:r>
            <a:r>
              <a:rPr lang="pt-BR" b="1" dirty="0">
                <a:ea typeface="+mn-lt"/>
                <a:cs typeface="+mn-lt"/>
              </a:rPr>
              <a:t>Tarefa de Inversão de Bits:</a:t>
            </a:r>
            <a:endParaRPr lang="pt-BR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sequência binária da entrada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todos os seus bits invertidos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(0 vira 1, 1 vira 0), repetida após o EOS.</a:t>
            </a:r>
          </a:p>
          <a:p>
            <a:pPr indent="-305435" algn="just"/>
            <a:r>
              <a:rPr lang="pt-BR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0101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DED38-A407-A481-B839-1A1ECA40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34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A908-FF35-ECBA-8D33-6D4582CC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A5C2-4B8D-D6DA-7A5D-3B96F543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Objetivo do Projeto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FB2C87-1B77-B7CA-7EA1-124B82CD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Geral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A9AD49-5B0C-4B6C-638D-7E92060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762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2766-7212-86D7-1F14-AC126719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B00DD8-589C-C9E9-61E6-DA94B60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B533EDE-1882-5177-C4FB-7D241D364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ele foi feito?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633964-F646-CBE5-C267-F691881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3995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8812DF-5169-F681-49FD-8E94DA0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319EB7-4164-2775-A2CD-5BEADE94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/>
              <a:t>Implementação completa em </a:t>
            </a:r>
            <a:r>
              <a:rPr lang="pt-BR" dirty="0" err="1"/>
              <a:t>PyTorch</a:t>
            </a:r>
            <a:r>
              <a:rPr lang="pt-BR" dirty="0"/>
              <a:t>, de forma modular</a:t>
            </a:r>
            <a:endParaRPr lang="pt-BR"/>
          </a:p>
          <a:p>
            <a:pPr indent="-305435" algn="just"/>
            <a:r>
              <a:rPr lang="pt-BR" dirty="0"/>
              <a:t>Divisão 70/15/15 no Treinamento, Avaliação, e Teste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Treinamento supervisionado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recebe pares de entrada e saída esperada. A cada época, a perda é retropropagada para ajustar os pesos da rede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 err="1"/>
              <a:t>BCELoss</a:t>
            </a:r>
            <a:r>
              <a:rPr lang="pt-BR" dirty="0"/>
              <a:t> +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 função de perda binária é aplicada após o alinhamento entre entrada e saída via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5B8C6-A923-523C-4A47-125495E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866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C475-F2EA-05AF-53F6-CF8CA96B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B8D511-3E5A-3718-6E2D-BC8AAF4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5D0FE9-5F60-BAF2-B40C-8D0FA31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70063" cy="4289843"/>
          </a:xfrm>
        </p:spPr>
        <p:txBody>
          <a:bodyPr>
            <a:normAutofit/>
          </a:bodyPr>
          <a:lstStyle/>
          <a:p>
            <a:pPr indent="-305435" algn="just"/>
            <a:r>
              <a:rPr lang="pt-BR" dirty="0"/>
              <a:t>Otimizador Adam com L2: </a:t>
            </a:r>
          </a:p>
          <a:p>
            <a:pPr marL="719455" lvl="1" indent="-269875" algn="just"/>
            <a:r>
              <a:rPr lang="pt-BR" dirty="0"/>
              <a:t>Regularização L2 via parâmetro </a:t>
            </a:r>
            <a:r>
              <a:rPr lang="pt-BR" dirty="0" err="1"/>
              <a:t>weight_decay</a:t>
            </a:r>
            <a:r>
              <a:rPr lang="pt-BR" dirty="0"/>
              <a:t> no Adam, para evitar </a:t>
            </a:r>
            <a:r>
              <a:rPr lang="pt-BR" dirty="0" err="1"/>
              <a:t>overfitting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Garante o ajuste eficiente dos parâmetros da NTM.</a:t>
            </a:r>
            <a:endParaRPr lang="pt-BR" dirty="0"/>
          </a:p>
          <a:p>
            <a:pPr indent="-305435" algn="just"/>
            <a:r>
              <a:rPr lang="pt-BR" dirty="0"/>
              <a:t>Checkpoint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melhor modelo (menor </a:t>
            </a:r>
            <a:r>
              <a:rPr lang="pt-BR" dirty="0" err="1"/>
              <a:t>loss</a:t>
            </a:r>
            <a:r>
              <a:rPr lang="pt-BR" dirty="0"/>
              <a:t> de validação) é salvo em checkpoint/</a:t>
            </a:r>
            <a:r>
              <a:rPr lang="pt-BR" dirty="0" err="1"/>
              <a:t>best_model.pth</a:t>
            </a:r>
            <a:r>
              <a:rPr lang="pt-BR" dirty="0"/>
              <a:t>, e recarregado para avaliação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Dispositivo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Usa </a:t>
            </a:r>
            <a:r>
              <a:rPr lang="pt-BR" dirty="0" err="1"/>
              <a:t>cuda</a:t>
            </a:r>
            <a:r>
              <a:rPr lang="pt-BR" dirty="0"/>
              <a:t> se disponível, com </a:t>
            </a:r>
            <a:r>
              <a:rPr lang="pt-BR" dirty="0" err="1"/>
              <a:t>fallback</a:t>
            </a:r>
            <a:r>
              <a:rPr lang="pt-BR" dirty="0"/>
              <a:t> para </a:t>
            </a:r>
            <a:r>
              <a:rPr lang="pt-BR" dirty="0" err="1"/>
              <a:t>cpu</a:t>
            </a:r>
            <a:r>
              <a:rPr lang="pt-BR" dirty="0"/>
              <a:t>, e todos os tensores são movidos corretamente para o mesmo dispositivo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6092D-9DA6-B159-803C-49442B50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34310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AE97-BECB-AB0C-2434-E1AC53E4A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F2D3C-5CBD-70AF-CFA8-F3F50EA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E0604-1B50-E525-ECB3-79D69524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Mini Batch com tamanho 16</a:t>
            </a:r>
          </a:p>
          <a:p>
            <a:r>
              <a:rPr lang="pt-BR" dirty="0"/>
              <a:t>Uso de Clipagem de Gradiente</a:t>
            </a:r>
          </a:p>
          <a:p>
            <a:pPr lvl="1"/>
            <a:r>
              <a:rPr lang="pt-BR" dirty="0"/>
              <a:t>Fundamental para estabilizar o treino de modelos com memória</a:t>
            </a:r>
          </a:p>
          <a:p>
            <a:r>
              <a:rPr lang="pt-BR" dirty="0"/>
              <a:t>Função de Ativação na Saída</a:t>
            </a:r>
          </a:p>
          <a:p>
            <a:pPr lvl="1"/>
            <a:r>
              <a:rPr lang="pt-BR" dirty="0"/>
              <a:t>Camada </a:t>
            </a:r>
            <a:r>
              <a:rPr lang="pt-BR" dirty="0" err="1"/>
              <a:t>Sigmoid</a:t>
            </a:r>
            <a:r>
              <a:rPr lang="pt-BR" dirty="0"/>
              <a:t> para gerar probabilidades entre 0 e 1</a:t>
            </a:r>
          </a:p>
          <a:p>
            <a:pPr marL="415800" indent="-342900"/>
            <a:r>
              <a:rPr lang="pt-BR" dirty="0"/>
              <a:t>Treinamento com 100 épocas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91D24-9107-5172-7B5B-E5C1DB80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0708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5FCD-141B-8477-4F57-73313DF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77680"/>
            <a:ext cx="10353762" cy="1257300"/>
          </a:xfrm>
        </p:spPr>
        <p:txBody>
          <a:bodyPr/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86113-3EFE-0709-E5F8-388D22D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6" y="6492875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44</a:t>
            </a:fld>
            <a:endParaRPr lang="pt-BR" noProof="0" dirty="0"/>
          </a:p>
        </p:txBody>
      </p:sp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F53A6FC-9072-49E1-FA0E-F304B756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" y="776334"/>
            <a:ext cx="11410448" cy="5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B0D1-5633-3C8F-7370-2035B498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0534"/>
            <a:ext cx="10353762" cy="643055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Inversão</a:t>
            </a:r>
          </a:p>
        </p:txBody>
      </p:sp>
      <p:pic>
        <p:nvPicPr>
          <p:cNvPr id="6" name="Espaço Reservado para Conteúdo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8F68C4DB-ABF5-D4A5-7BD5-76E66CA2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4" y="733589"/>
            <a:ext cx="11153351" cy="557667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2451D-4D8B-7FE9-1D03-7A087C8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059" y="6389019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194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E573-A351-4FFB-BC39-C62C84E6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95B062-E31C-05D8-CC70-23478BF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752FC63-4311-6947-B26B-752B5E7D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Modelo foi avaliado?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8655B-D5BD-4705-A789-C45C069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732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C598D9-A539-02CD-E4BA-D18212B5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Interativa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872DCF-C1DB-A770-4A47-5724AB2F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Permite entrada manual do usuário (vetores binários customizados)</a:t>
            </a:r>
          </a:p>
          <a:p>
            <a:pPr algn="just"/>
            <a:r>
              <a:rPr lang="pt-BR" dirty="0"/>
              <a:t>Alternativamente, avalia qualquer exemplo do </a:t>
            </a:r>
            <a:r>
              <a:rPr lang="pt-BR" dirty="0" err="1"/>
              <a:t>dataset</a:t>
            </a:r>
            <a:r>
              <a:rPr lang="pt-BR" dirty="0"/>
              <a:t> por índice</a:t>
            </a:r>
          </a:p>
          <a:p>
            <a:pPr algn="just"/>
            <a:r>
              <a:rPr lang="pt-BR" dirty="0"/>
              <a:t>Exibe no console:</a:t>
            </a:r>
          </a:p>
          <a:p>
            <a:pPr lvl="1" algn="just"/>
            <a:r>
              <a:rPr lang="pt-BR" dirty="0"/>
              <a:t>A entrada fornecida (sem EOS)</a:t>
            </a:r>
          </a:p>
          <a:p>
            <a:pPr lvl="1" algn="just"/>
            <a:r>
              <a:rPr lang="pt-BR" dirty="0"/>
              <a:t>A saída prevista pela NTM</a:t>
            </a:r>
          </a:p>
          <a:p>
            <a:pPr lvl="1" algn="just"/>
            <a:r>
              <a:rPr lang="pt-BR" dirty="0"/>
              <a:t>A saída esperada </a:t>
            </a:r>
          </a:p>
          <a:p>
            <a:pPr lvl="1" algn="just"/>
            <a:r>
              <a:rPr lang="pt-BR" dirty="0"/>
              <a:t>Acurácia bit a bit individual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3BCA2C-6A05-A5EB-B22A-F13F84A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9995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0CC8-E72B-4BA8-1A96-3E02C84D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655BBC-62F2-3676-EE8F-6355C7A5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66D50-865F-2CAA-FAEC-155A3FB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Executada automaticamente sobre 100 exemplos aleatórios.</a:t>
            </a:r>
          </a:p>
          <a:p>
            <a:pPr algn="just"/>
            <a:r>
              <a:rPr lang="pt-BR" dirty="0"/>
              <a:t>Utiliza um </a:t>
            </a:r>
            <a:r>
              <a:rPr lang="pt-BR" dirty="0" err="1"/>
              <a:t>dataset</a:t>
            </a:r>
            <a:r>
              <a:rPr lang="pt-BR" dirty="0"/>
              <a:t> temporário gerado dinamicamente com comprimentos de sequência variáveis</a:t>
            </a:r>
          </a:p>
          <a:p>
            <a:pPr algn="just"/>
            <a:r>
              <a:rPr lang="pt-BR" dirty="0"/>
              <a:t>Métricas computadas:</a:t>
            </a:r>
          </a:p>
          <a:p>
            <a:pPr lvl="1" algn="just"/>
            <a:r>
              <a:rPr lang="pt-BR" dirty="0"/>
              <a:t>Acurácia Bit a Bit</a:t>
            </a:r>
          </a:p>
          <a:p>
            <a:pPr lvl="1" algn="just"/>
            <a:r>
              <a:rPr lang="pt-BR" dirty="0"/>
              <a:t>Precisão </a:t>
            </a:r>
          </a:p>
          <a:p>
            <a:pPr lvl="1" algn="just"/>
            <a:r>
              <a:rPr lang="pt-BR" dirty="0"/>
              <a:t>Recall</a:t>
            </a:r>
          </a:p>
          <a:p>
            <a:pPr lvl="1"/>
            <a:r>
              <a:rPr lang="pt-BR" dirty="0"/>
              <a:t>F1-Score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E755D-43B9-682B-C309-6116C9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02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5D74-DE48-6D81-1AC4-5540273B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3722BE-40EC-7A2A-0D82-328A9398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6F5FE-3DE8-26B9-053B-8B4B6ECC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Saída dos Resultados</a:t>
            </a:r>
          </a:p>
          <a:p>
            <a:pPr lvl="1" algn="just"/>
            <a:r>
              <a:rPr lang="pt-BR" dirty="0"/>
              <a:t>Resultados quantitativos salvos em avaliacao_resultados.txt.</a:t>
            </a:r>
          </a:p>
          <a:p>
            <a:pPr lvl="1" algn="just"/>
            <a:r>
              <a:rPr lang="pt-BR" dirty="0"/>
              <a:t>Exemplos completos (entrada, saída esperada, saída prevista) salvos em avaliacao_exemplos.txt.</a:t>
            </a:r>
          </a:p>
          <a:p>
            <a:pPr algn="just"/>
            <a:r>
              <a:rPr lang="pt-BR" dirty="0"/>
              <a:t>Reprodutibilidade</a:t>
            </a:r>
          </a:p>
          <a:p>
            <a:pPr lvl="1" algn="just"/>
            <a:r>
              <a:rPr lang="pt-BR" dirty="0"/>
              <a:t>A geração do </a:t>
            </a:r>
            <a:r>
              <a:rPr lang="pt-BR" dirty="0" err="1"/>
              <a:t>dataset</a:t>
            </a:r>
            <a:r>
              <a:rPr lang="pt-BR" dirty="0"/>
              <a:t> de avaliação utiliza SEED aleatória registrada para permitir reexecuções consistentes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2ADA59-1CA4-62E7-EC36-B493AA4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891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276C3-4668-A135-DE86-BF4CA5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5D913-0300-AB30-24E4-0E8D5CDF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Implementar uma </a:t>
            </a:r>
            <a:r>
              <a:rPr lang="pt-BR" b="1" dirty="0"/>
              <a:t>Máquina de Turing Neural (NTM)</a:t>
            </a:r>
            <a:r>
              <a:rPr lang="pt-BR" dirty="0"/>
              <a:t> com controlador </a:t>
            </a:r>
            <a:r>
              <a:rPr lang="pt-BR" i="1" dirty="0" err="1"/>
              <a:t>feedforward</a:t>
            </a:r>
            <a:r>
              <a:rPr lang="pt-BR" dirty="0"/>
              <a:t> e memória externa </a:t>
            </a:r>
            <a:r>
              <a:rPr lang="pt-BR" dirty="0" err="1"/>
              <a:t>diferenciável</a:t>
            </a:r>
            <a:endParaRPr lang="pt-BR" dirty="0"/>
          </a:p>
          <a:p>
            <a:pPr algn="just"/>
            <a:r>
              <a:rPr lang="pt-BR" dirty="0"/>
              <a:t>Resolver a tarefa de cópia e inversão de sequência binária, onde a NTM deve reproduzir, ou inverter, uma sequência de vetores binários após receber um marcador de fim (EOS)</a:t>
            </a:r>
          </a:p>
          <a:p>
            <a:pPr algn="just"/>
            <a:r>
              <a:rPr lang="pt-BR" dirty="0"/>
              <a:t>Analisar o desempenho do modelo utilizando métricas </a:t>
            </a:r>
            <a:r>
              <a:rPr lang="pt-BR" dirty="0">
                <a:solidFill>
                  <a:srgbClr val="F2EBD6"/>
                </a:solidFill>
              </a:rPr>
              <a:t>como</a:t>
            </a:r>
            <a:r>
              <a:rPr lang="pt-BR" dirty="0"/>
              <a:t> Acurácia bit a bit, Precisão, Recall e F1-S</a:t>
            </a:r>
            <a:r>
              <a:rPr lang="pt-BR" dirty="0">
                <a:solidFill>
                  <a:srgbClr val="F2EBD6"/>
                </a:solidFill>
              </a:rPr>
              <a:t>cor</a:t>
            </a:r>
            <a:r>
              <a:rPr lang="pt-BR" dirty="0"/>
              <a:t>e</a:t>
            </a:r>
          </a:p>
        </p:txBody>
      </p:sp>
      <p:sp>
        <p:nvSpPr>
          <p:cNvPr id="79" name="Espaço Reservado para Número de Slide 78">
            <a:extLst>
              <a:ext uri="{FF2B5EF4-FFF2-40B4-BE49-F238E27FC236}">
                <a16:creationId xmlns:a16="http://schemas.microsoft.com/office/drawing/2014/main" id="{04371701-1490-61FF-9834-C971DB6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9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A5D-DA0C-8CEA-2E1C-B21B22E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32D79-B115-A52E-1007-384B10F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Avaliar a capacidade da NTM de generalizar o algoritmo de inversão para sequências de bits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comprimentos maiores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do que os vistos durante o treinamento.</a:t>
            </a:r>
            <a:endParaRPr lang="pt-BR" dirty="0"/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 modelo treinado foi testado em um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dataset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de inversão com sequências de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21 a 40 bits de comprimento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Esses comprimentos estavam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fora da faixa de treinamento,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que tipicamente vai até 20 bits.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502D6-5B03-5DBA-785D-8CDDFD4A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01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C91B-454B-10D4-3DEB-122DFF4D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A7ED-AF2C-89B9-ECAB-7FC58E77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FAEBA-19A1-F47C-A2B7-3886AE2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Importância: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Este teste é crucial para demonstrar que a NTM aprendeu o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algoritmo de inversão de bits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 não apenas memorizou as sequências de treinamento.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Resultados Esperados: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Uma NTM bem-sucedida deve manter um bom desempenho mesmo em sequências mais longas e não vistas, evidenciando sua capacidade de inferir e aplicar o algoritmo.</a:t>
            </a:r>
            <a:endParaRPr lang="pt-BR" dirty="0">
              <a:ea typeface="+mn-lt"/>
              <a:cs typeface="+mn-lt"/>
            </a:endParaRPr>
          </a:p>
          <a:p>
            <a:pPr marL="37465" indent="0" algn="just">
              <a:buNone/>
            </a:pP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90D96-9CF3-8656-9D22-3152E8D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4657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25EF82-9D46-5DB9-13AF-C3ED3301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64D49F-AD5D-F349-D62C-F8C716A7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Cópia e Inversão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066EB-D2F7-82AA-7C07-D61AB904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7024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59B9-B1B0-6236-F7B0-2A1058E3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3C5-D4E2-4713-E449-8BAE8028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70BCA-BDF1-97B6-4435-CE211BB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53</a:t>
            </a:fld>
            <a:endParaRPr lang="pt-BR" noProof="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3F01942-80A0-E36A-7BCE-806EF833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79063"/>
              </p:ext>
            </p:extLst>
          </p:nvPr>
        </p:nvGraphicFramePr>
        <p:xfrm>
          <a:off x="380246" y="2037029"/>
          <a:ext cx="11570328" cy="36032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56776">
                  <a:extLst>
                    <a:ext uri="{9D8B030D-6E8A-4147-A177-3AD203B41FA5}">
                      <a16:colId xmlns:a16="http://schemas.microsoft.com/office/drawing/2014/main" val="3466205923"/>
                    </a:ext>
                  </a:extLst>
                </a:gridCol>
                <a:gridCol w="3856776">
                  <a:extLst>
                    <a:ext uri="{9D8B030D-6E8A-4147-A177-3AD203B41FA5}">
                      <a16:colId xmlns:a16="http://schemas.microsoft.com/office/drawing/2014/main" val="3304678146"/>
                    </a:ext>
                  </a:extLst>
                </a:gridCol>
                <a:gridCol w="3856776">
                  <a:extLst>
                    <a:ext uri="{9D8B030D-6E8A-4147-A177-3AD203B41FA5}">
                      <a16:colId xmlns:a16="http://schemas.microsoft.com/office/drawing/2014/main" val="1466099924"/>
                    </a:ext>
                  </a:extLst>
                </a:gridCol>
              </a:tblGrid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Métrica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Tarefa de Cópia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Tarefa de Inversão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70051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Acurácia (bit a bit)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99,97%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99,64%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21865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Precisão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100%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100%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3659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99,95%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99,27%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84630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99,97%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99,64%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89974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Nº de exemplos avaliados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6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22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6458-A4E4-42BE-82E1-26F610D2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78" y="0"/>
            <a:ext cx="10353762" cy="1257300"/>
          </a:xfrm>
        </p:spPr>
        <p:txBody>
          <a:bodyPr/>
          <a:lstStyle/>
          <a:p>
            <a:r>
              <a:rPr lang="pt-BR" dirty="0"/>
              <a:t>Exemplo de Resultado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D438-C7F7-F7E2-1C2E-DBFE659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77" y="1004935"/>
            <a:ext cx="11271565" cy="561314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 Entrada (sem EOS)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r>
              <a:rPr lang="pt-BR" sz="2400" dirty="0"/>
              <a:t>Saída Prevista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819DD-BE64-8D3E-116D-197DB58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534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08D2-9794-39F1-0620-58045367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AD98-677C-E983-837F-BAEF24C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2AF7C-9F82-563C-3CE9-EB4DF04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Pouquíssimos erros encontrados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NTM consegue copiar corretamente </a:t>
            </a:r>
            <a:r>
              <a:rPr lang="pt-BR" sz="2000" b="1" dirty="0"/>
              <a:t>sequências de comprimento maior</a:t>
            </a:r>
            <a:r>
              <a:rPr lang="pt-BR" sz="2000" dirty="0"/>
              <a:t> que as vistas durante o treinamento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Demonstra </a:t>
            </a:r>
            <a:r>
              <a:rPr lang="pt-BR" sz="2000" b="1" dirty="0"/>
              <a:t>capacidade de extrapolação</a:t>
            </a:r>
            <a:r>
              <a:rPr lang="pt-BR" sz="2000" dirty="0"/>
              <a:t> da lógica de cópia aprendida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A5DF-AE50-CADC-FEDC-DFE6606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2251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EBD-FF34-5555-B741-F07BDD4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CDEBA-DA2A-5D06-2A64-297B1E39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07E131-02E1-6900-2278-AE02271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5632B0-8F35-81B8-09BC-B946757D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18" y="226336"/>
            <a:ext cx="12338618" cy="61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3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9EF5-0780-A4BE-C175-D22F8DD9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2FE6D-DB82-364B-70EE-868BF366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C9043-B9AA-16ED-3AC5-EAC82458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57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FF93EB-2812-3F9A-DB9F-B050FBB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03"/>
            <a:ext cx="12192000" cy="5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1F65-5FB8-69CD-F44A-6C96713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CDB9C-1B7C-FDB9-C2DD-3875CC98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F16ED-3442-C5C5-72DF-7FAF14E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58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4260F5-3B59-63EA-AC85-27E0E062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96"/>
            <a:ext cx="12192000" cy="59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4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39F7-07F3-FD9F-F111-97C330F9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385B-DB9B-5518-3A6B-0BEDEA7B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2589B-9DE0-F5F1-D572-58C162D1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80816"/>
            <a:ext cx="11044237" cy="539199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sz="2400" dirty="0"/>
              <a:t>◇ Entrada (sem EOS)</a:t>
            </a:r>
          </a:p>
          <a:p>
            <a:pPr marL="36900" indent="0">
              <a:buNone/>
            </a:pPr>
            <a:r>
              <a:rPr lang="pt-BR" sz="2400" dirty="0"/>
              <a:t> [0. 0. 1. 0. 1. 0. 0. 1.]</a:t>
            </a:r>
          </a:p>
          <a:p>
            <a:pPr marL="36900" indent="0">
              <a:buNone/>
            </a:pPr>
            <a:r>
              <a:rPr lang="pt-BR" sz="2400" dirty="0"/>
              <a:t> [0. 1. 0. 1. 0. 1. 1. 0.]</a:t>
            </a:r>
          </a:p>
          <a:p>
            <a:pPr marL="36900" indent="0">
              <a:buNone/>
            </a:pPr>
            <a:r>
              <a:rPr lang="pt-BR" sz="2400" dirty="0"/>
              <a:t> [0. 0. 1. 1. 0. 1. 1. 0.]</a:t>
            </a:r>
          </a:p>
          <a:p>
            <a:pPr marL="36900" indent="0">
              <a:buNone/>
            </a:pPr>
            <a:r>
              <a:rPr lang="pt-BR" sz="2400" dirty="0"/>
              <a:t> [0. 0. 1. 1. 1. 1.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pPr marL="36900" indent="0">
              <a:buNone/>
            </a:pPr>
            <a:r>
              <a:rPr lang="pt-BR" sz="2400" dirty="0"/>
              <a:t>◇ Saída Prevista</a:t>
            </a:r>
          </a:p>
          <a:p>
            <a:pPr marL="36900" indent="0">
              <a:buNone/>
            </a:pPr>
            <a:r>
              <a:rPr lang="pt-BR" sz="2400" dirty="0"/>
              <a:t> [1. 1. 0. 1. 0. 1. 1. 0.]</a:t>
            </a:r>
          </a:p>
          <a:p>
            <a:pPr marL="36900" indent="0">
              <a:buNone/>
            </a:pPr>
            <a:r>
              <a:rPr lang="pt-BR" sz="2400" dirty="0"/>
              <a:t> [1. 0. 1. 0. 1. 0. 0. 1.]</a:t>
            </a:r>
          </a:p>
          <a:p>
            <a:pPr marL="36900" indent="0">
              <a:buNone/>
            </a:pPr>
            <a:r>
              <a:rPr lang="pt-BR" sz="2400" dirty="0"/>
              <a:t> [1. 1. 0. 0. 1. 0. 0. 1.]</a:t>
            </a:r>
          </a:p>
          <a:p>
            <a:pPr marL="36900" indent="0">
              <a:buNone/>
            </a:pPr>
            <a:r>
              <a:rPr lang="pt-BR" sz="2400" dirty="0"/>
              <a:t> [1. 1. 0. 0. 0. 0. 1. 0.]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764E6-3268-AB4D-31E7-B3BBE44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74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4684-0C6B-9394-8920-89C068EA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89E391-2D51-8D86-B861-D22CDD18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Base Teórica do Trabalho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70766-6854-7C8A-1238-981D30B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399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703C-6616-B5EE-E297-D11A661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ADCF-019C-7AEC-EA96-962731F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001C-695A-E3B4-FAD6-9125129B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Um número baixo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longas, sendo mais aparente aqui que na cópia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teste foi feito com sequências maiores do que as vistas no treino, e o desempenho quase não caiu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modelo aprendeu a </a:t>
            </a:r>
            <a:r>
              <a:rPr lang="pt-BR" sz="2000" b="1" dirty="0"/>
              <a:t>inverter bits por meio de uma lógica algorítmica</a:t>
            </a:r>
            <a:r>
              <a:rPr lang="pt-BR" sz="2000" dirty="0"/>
              <a:t>, e não apenas reconhecer padrões memoráveis.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 (0,20%)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19A62-7FE3-61A1-4418-0C0A350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86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AA47-5719-6F78-0CB7-3BA44DF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9C9C4-F3E8-E61A-BE18-A82E3DDA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8F606-6155-3049-5411-31BCF9A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61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3E7C0F-036A-F52C-893C-4220A74C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6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82445-A28F-4F7D-88E7-6148CA3A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AEA20-CD9C-4CA0-43E8-585EC4A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0DB78-90A8-236B-5BCD-AE45EDE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AE5C2-21DA-2E3E-151C-A0D45C8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3"/>
            <a:ext cx="12192000" cy="59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633C964-48F4-92E1-310C-D92EA14F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11448"/>
            <a:ext cx="11950700" cy="6035104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CA1E04D2-36FE-3102-0C9A-8E13C6C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63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5211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2112-FC15-F2EB-1FC1-C04CA893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B2C1D9-2B08-AEF2-18B9-C39BAE72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597A189-CFB2-5D2B-3E51-CE4046E8E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Ideias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5E291-FCAF-08D3-595C-8E33CE32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998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0993-C387-2760-0579-D8824A2C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6C9AA-48A1-0485-9BB9-D4AC6178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 </a:t>
            </a:r>
            <a:r>
              <a:rPr lang="pt-BR" b="1" dirty="0"/>
              <a:t>NTM aprende com sucesso a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foi capaz de memorizar e reproduzir sequências binárias com alta acurácia.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Memória externa </a:t>
            </a:r>
            <a:r>
              <a:rPr lang="pt-BR" b="1" dirty="0" err="1"/>
              <a:t>diferenciável</a:t>
            </a:r>
            <a:r>
              <a:rPr lang="pt-BR" b="1" dirty="0"/>
              <a:t> é essencial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Permite que o modelo armazene e recupere informações de maneira eficiente mesmo sem recorrência no controlador.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Resultados quantitativos e qualitativos satisfatórios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Acurácia bit a bit, F1-score, precisão e recall próximos de 100% em dados de teste.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Regularização (L2) ajudou a evitar </a:t>
            </a:r>
            <a:r>
              <a:rPr lang="pt-BR" b="1" dirty="0" err="1"/>
              <a:t>overfitting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Contribuiu para a generalização do modelo mesmo com variabilidade nos dados de entrada.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008AB-2D61-EB0F-64AF-35DA791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8984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3104-E1D3-0D2B-C563-FCC107A9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6E08-E6B2-91AA-92B6-815DA65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DA18-C455-BE5D-65EF-0F48DE74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4" y="1711179"/>
            <a:ext cx="10622423" cy="4472132"/>
          </a:xfrm>
        </p:spPr>
        <p:txBody>
          <a:bodyPr>
            <a:normAutofit fontScale="92500" lnSpcReduction="10000"/>
          </a:bodyPr>
          <a:lstStyle/>
          <a:p>
            <a:pPr marL="36830" indent="0" algn="just">
              <a:buNone/>
            </a:pPr>
            <a:r>
              <a:rPr lang="pt-BR" sz="2000" dirty="0"/>
              <a:t>◇ NTM aprende com sucesso a tarefa de inversão</a:t>
            </a:r>
            <a:endParaRPr lang="pt-BR"/>
          </a:p>
          <a:p>
            <a:pPr marL="719455" lvl="1" indent="-269875" algn="just"/>
            <a:r>
              <a:rPr lang="pt-BR" sz="2000" dirty="0"/>
              <a:t>O modelo foi capaz de aplicar corretamente a operação lógica 1 - x em cada vetor binário com alta precisão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</a:t>
            </a:r>
            <a:r>
              <a:rPr lang="pt-BR" sz="2000" dirty="0">
                <a:effectLst/>
              </a:rPr>
              <a:t>Memória externa </a:t>
            </a:r>
            <a:r>
              <a:rPr lang="pt-BR" sz="2000" dirty="0" err="1">
                <a:effectLst/>
              </a:rPr>
              <a:t>diferenciável</a:t>
            </a:r>
            <a:r>
              <a:rPr lang="pt-BR" sz="2000" dirty="0">
                <a:effectLst/>
              </a:rPr>
              <a:t> </a:t>
            </a:r>
            <a:r>
              <a:rPr lang="pt-BR" sz="2000" dirty="0"/>
              <a:t>é fundamental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Permite armazenar a entrada e acessá-la posteriormente para aplicar transformações bit a bit de forma estruturada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Capacidade algorítmica validada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A NTM demonstrou não apenas memorizar, mas também </a:t>
            </a:r>
            <a:r>
              <a:rPr lang="pt-BR" sz="2000" b="1" dirty="0"/>
              <a:t>compreender e aplicar regras lógicas abstratas</a:t>
            </a:r>
            <a:r>
              <a:rPr lang="pt-BR" sz="2000" dirty="0"/>
              <a:t>, validando o uso da memória como registrador funcional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200" dirty="0"/>
              <a:t>◇ Resultados quantitativos e qualitativos robustos</a:t>
            </a:r>
            <a:endParaRPr lang="pt-BR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Métricas próximas de 100% mesmo em sequências longas e fora da faixa de treino indicam forte capacidade de generalização.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9788A-E752-7C68-ABAB-EC74AF8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119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D080-4AA2-0F0D-8313-D914FD2C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1D99-19BC-D015-090F-3AC72A3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Possibilidades de Extensão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59530-0C81-BCC1-A530-F8D200E2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b="1" dirty="0"/>
              <a:t>Tarefas mais complexas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Como ordenação de vetores, duplicação de padrões, associação de pares (</a:t>
            </a:r>
            <a:r>
              <a:rPr lang="pt-BR" dirty="0" err="1"/>
              <a:t>key-value</a:t>
            </a:r>
            <a:r>
              <a:rPr lang="pt-BR" dirty="0"/>
              <a:t>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Arquiteturas mais poderosas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Substituir o controlador </a:t>
            </a:r>
            <a:r>
              <a:rPr lang="pt-BR" dirty="0" err="1"/>
              <a:t>feedforward</a:t>
            </a:r>
            <a:r>
              <a:rPr lang="pt-BR" dirty="0"/>
              <a:t> por LSTM/GRU para explorar interações temporais mais profundas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Estudos sobre capacidade de generalização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Avaliar desempenho com sequências mais longas que as vistas no treinamento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Comparações com outros modelos de memória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 err="1"/>
              <a:t>Differentiable</a:t>
            </a:r>
            <a:r>
              <a:rPr lang="pt-BR" dirty="0"/>
              <a:t> Neural Computer (DNC), Transformers com memória explícita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C8681-247F-02D2-A3E9-88B39BDB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565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BE63C-FEEB-A08C-0633-1C9549E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911CE-7AA4-E701-930E-078A512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[1] </a:t>
            </a:r>
            <a:r>
              <a:rPr lang="pt-BR" b="1" dirty="0"/>
              <a:t>GRAVES, Alex; WAYNE, Greg; DANIHELKA, Ivo.</a:t>
            </a:r>
            <a:r>
              <a:rPr lang="pt-BR" dirty="0"/>
              <a:t> </a:t>
            </a:r>
            <a:r>
              <a:rPr lang="pt-BR" i="1" dirty="0"/>
              <a:t>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arXiv:1410.5401v2, 2014. Disponível em: </a:t>
            </a:r>
            <a:r>
              <a:rPr lang="pt-BR" dirty="0">
                <a:hlinkClick r:id="rId2"/>
              </a:rPr>
              <a:t>https://arxiv.org/</a:t>
            </a:r>
            <a:r>
              <a:rPr lang="pt-BR" dirty="0" err="1">
                <a:hlinkClick r:id="rId2"/>
              </a:rPr>
              <a:t>abs</a:t>
            </a:r>
            <a:r>
              <a:rPr lang="pt-BR" dirty="0">
                <a:hlinkClick r:id="rId2"/>
              </a:rPr>
              <a:t>/1410.5401</a:t>
            </a:r>
            <a:r>
              <a:rPr lang="pt-BR" dirty="0"/>
              <a:t>. Acesso em: 29 jun. 2025.</a:t>
            </a:r>
            <a:endParaRPr lang="pt-BR"/>
          </a:p>
          <a:p>
            <a:pPr indent="-305435" algn="just"/>
            <a:r>
              <a:rPr lang="pt-BR" dirty="0"/>
              <a:t>COLLIER, Mark; BEEL, </a:t>
            </a:r>
            <a:r>
              <a:rPr lang="pt-BR" dirty="0" err="1"/>
              <a:t>Joeran</a:t>
            </a:r>
            <a:r>
              <a:rPr lang="pt-BR" dirty="0"/>
              <a:t>. </a:t>
            </a:r>
            <a:r>
              <a:rPr lang="pt-BR" i="1" dirty="0" err="1"/>
              <a:t>Implementing</a:t>
            </a:r>
            <a:r>
              <a:rPr lang="pt-BR" i="1" dirty="0"/>
              <a:t> 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arXiv:1807.08518v3, 2018. Disponível em: </a:t>
            </a:r>
            <a:r>
              <a:rPr lang="pt-BR" dirty="0">
                <a:hlinkClick r:id="rId3"/>
              </a:rPr>
              <a:t>https://arxiv.org/</a:t>
            </a:r>
            <a:r>
              <a:rPr lang="pt-BR">
                <a:hlinkClick r:id="rId3"/>
              </a:rPr>
              <a:t>abs</a:t>
            </a:r>
            <a:r>
              <a:rPr lang="pt-BR" dirty="0">
                <a:hlinkClick r:id="rId3"/>
              </a:rPr>
              <a:t>/1807.08518</a:t>
            </a:r>
            <a:r>
              <a:rPr lang="pt-BR" dirty="0"/>
              <a:t>. Acesso em: 28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FARADOUNBEH, </a:t>
            </a:r>
            <a:r>
              <a:rPr lang="pt-BR" dirty="0" err="1"/>
              <a:t>Soroor</a:t>
            </a:r>
            <a:r>
              <a:rPr lang="pt-BR" dirty="0"/>
              <a:t> </a:t>
            </a:r>
            <a:r>
              <a:rPr lang="pt-BR" dirty="0" err="1"/>
              <a:t>Malekmohammadi</a:t>
            </a:r>
            <a:r>
              <a:rPr lang="pt-BR" dirty="0"/>
              <a:t>; SAFI-ESFAHANI, </a:t>
            </a:r>
            <a:r>
              <a:rPr lang="pt-BR" dirty="0" err="1"/>
              <a:t>Faramarz</a:t>
            </a:r>
            <a:r>
              <a:rPr lang="pt-BR" dirty="0"/>
              <a:t>. </a:t>
            </a:r>
            <a:r>
              <a:rPr lang="pt-BR" i="1" dirty="0"/>
              <a:t>A review </a:t>
            </a:r>
            <a:r>
              <a:rPr lang="pt-BR" i="1" dirty="0" err="1"/>
              <a:t>on</a:t>
            </a:r>
            <a:r>
              <a:rPr lang="pt-BR" i="1" dirty="0"/>
              <a:t> Neural Turing Machine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arXiv:1904.05061v2, 2019. Disponível em: </a:t>
            </a:r>
            <a:r>
              <a:rPr lang="pt-BR" dirty="0">
                <a:hlinkClick r:id="rId4"/>
              </a:rPr>
              <a:t>https://arxiv.org/</a:t>
            </a:r>
            <a:r>
              <a:rPr lang="pt-BR">
                <a:hlinkClick r:id="rId4"/>
              </a:rPr>
              <a:t>abs</a:t>
            </a:r>
            <a:r>
              <a:rPr lang="pt-BR" dirty="0">
                <a:hlinkClick r:id="rId4"/>
              </a:rPr>
              <a:t>/1904.05061</a:t>
            </a:r>
            <a:r>
              <a:rPr lang="pt-BR" dirty="0"/>
              <a:t>. Acesso em: 29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GOODFELLOW, I. et al. </a:t>
            </a:r>
            <a:r>
              <a:rPr lang="pt-BR" dirty="0" err="1"/>
              <a:t>Deep</a:t>
            </a:r>
            <a:r>
              <a:rPr lang="pt-BR" dirty="0"/>
              <a:t> Learning. MIT Press, 2016.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611F8-0555-5145-A260-F3160450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2F39-4F63-983E-14AF-5C9193A0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BF3AB-AB1C-0D54-6478-7CD24896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0AD9C-1374-8FFF-014A-3228E129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São eficazes em tarefas supervisionadas como </a:t>
            </a:r>
            <a:r>
              <a:rPr lang="pt-BR" b="1" dirty="0"/>
              <a:t>classificação e regressão</a:t>
            </a:r>
            <a:endParaRPr lang="pt-BR" dirty="0"/>
          </a:p>
          <a:p>
            <a:pPr algn="just"/>
            <a:r>
              <a:rPr lang="pt-BR" dirty="0"/>
              <a:t>Redes neurais aprendem ajustando pesos via algoritmos como </a:t>
            </a:r>
            <a:r>
              <a:rPr lang="pt-BR" b="1" dirty="0" err="1"/>
              <a:t>backpropagation</a:t>
            </a:r>
            <a:endParaRPr lang="pt-BR" dirty="0"/>
          </a:p>
          <a:p>
            <a:pPr algn="just"/>
            <a:r>
              <a:rPr lang="pt-BR" dirty="0"/>
              <a:t>A função de perda mede o erro e orienta os ajustes para melhorar a predição</a:t>
            </a:r>
          </a:p>
          <a:p>
            <a:pPr algn="just"/>
            <a:r>
              <a:rPr lang="pt-BR" dirty="0"/>
              <a:t>Redes profundas podem </a:t>
            </a:r>
            <a:r>
              <a:rPr lang="pt-BR" b="1" dirty="0"/>
              <a:t>aprender padrões complexos</a:t>
            </a:r>
            <a:r>
              <a:rPr lang="pt-BR" dirty="0"/>
              <a:t>, mas têm dificuldade em </a:t>
            </a:r>
            <a:r>
              <a:rPr lang="pt-BR" b="1" dirty="0"/>
              <a:t>generalizar regras simbólicas</a:t>
            </a:r>
            <a:endParaRPr lang="pt-BR" dirty="0"/>
          </a:p>
          <a:p>
            <a:endParaRPr lang="pt-BR" dirty="0"/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77296A49-4E1C-FE21-FCF5-798C5657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85C48-12FF-B34B-3909-20CB119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18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C7465-4DAA-9C4D-10EE-500E5DB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71300-DFFE-EBF3-1965-FA3AE208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/>
          <a:lstStyle/>
          <a:p>
            <a:pPr algn="just"/>
            <a:r>
              <a:rPr lang="pt-BR" dirty="0"/>
              <a:t>Arquiteturas tradicionais enfrentam dificuldades com memória de longo prazo e manipulação simbólica</a:t>
            </a:r>
          </a:p>
          <a:p>
            <a:pPr algn="just"/>
            <a:r>
              <a:rPr lang="pt-BR" dirty="0"/>
              <a:t>Para superar isso, surgiram modelos com memória externa </a:t>
            </a:r>
            <a:r>
              <a:rPr lang="pt-BR" dirty="0" err="1"/>
              <a:t>diferenciável</a:t>
            </a:r>
            <a:r>
              <a:rPr lang="pt-BR" dirty="0"/>
              <a:t>, como a Neural Turing Machine (NTM) (GRAVES et al., 2014)</a:t>
            </a:r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120CE33E-4256-FC85-484A-6B5B37BA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C9E4D-EB3E-C100-00AD-00FEBBC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4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90F9-1BBD-A4B7-9AB0-6CF16841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D618-F192-1536-35BF-2F9DBC9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Neural Turing Machine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7CB2-939D-6EC3-A440-11D55D00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67" y="1685110"/>
            <a:ext cx="6101097" cy="497694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Proposta por Graves et al. (2014)</a:t>
            </a:r>
          </a:p>
          <a:p>
            <a:pPr algn="just"/>
            <a:r>
              <a:rPr lang="pt-BR" sz="2400" dirty="0"/>
              <a:t>Combina uma rede neural tradicional com uma memória externa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Inspirada no conceito de máquina de Turing clássica</a:t>
            </a:r>
          </a:p>
          <a:p>
            <a:pPr algn="just"/>
            <a:r>
              <a:rPr lang="pt-BR" sz="2400" dirty="0"/>
              <a:t>Capaz de aprender algoritmos simples, como: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Cópia de sequências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Ordenação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Associação de chaves e valores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D57F5-CCD7-4D60-A881-51B0D813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79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92F4D-0E2D-104C-AB3C-4503341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64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3113</Words>
  <Application>Microsoft Office PowerPoint</Application>
  <PresentationFormat>Widescreen</PresentationFormat>
  <Paragraphs>439</Paragraphs>
  <Slides>68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4" baseType="lpstr">
      <vt:lpstr>Calibri</vt:lpstr>
      <vt:lpstr>Consolas</vt:lpstr>
      <vt:lpstr>Goudy Old Style</vt:lpstr>
      <vt:lpstr>Wingdings</vt:lpstr>
      <vt:lpstr>Wingdings 2</vt:lpstr>
      <vt:lpstr>SlateVTI</vt:lpstr>
      <vt:lpstr>Rede Neural de Turing  Para Cópia e Inversão de Sequências Binárias </vt:lpstr>
      <vt:lpstr>Sumário </vt:lpstr>
      <vt:lpstr>Integrantes</vt:lpstr>
      <vt:lpstr>Objetivo do Projeto</vt:lpstr>
      <vt:lpstr>Objetivos</vt:lpstr>
      <vt:lpstr>Fundamentação Teórica</vt:lpstr>
      <vt:lpstr>Redes Neurais e Memória Diferenciável</vt:lpstr>
      <vt:lpstr>Redes Neurais e Memória Diferenciável</vt:lpstr>
      <vt:lpstr>Neural Turing Machine</vt:lpstr>
      <vt:lpstr>Combinando Aspectos Neural e Algorítmico</vt:lpstr>
      <vt:lpstr>Componentes Principais da NTM </vt:lpstr>
      <vt:lpstr>Componentes Principais da NTM</vt:lpstr>
      <vt:lpstr>Componentes Principais da NTM</vt:lpstr>
      <vt:lpstr>Controlador FeedFoward</vt:lpstr>
      <vt:lpstr>Controlador FeedFoward</vt:lpstr>
      <vt:lpstr>Tarefa de Cópia</vt:lpstr>
      <vt:lpstr>Tarefa de Cópia</vt:lpstr>
      <vt:lpstr>FeedFoward vs LSTM</vt:lpstr>
      <vt:lpstr>Tarefa de Inversão</vt:lpstr>
      <vt:lpstr>Tarefa de Inversão</vt:lpstr>
      <vt:lpstr>Tarefa de Inversão</vt:lpstr>
      <vt:lpstr>Função de Perda Binária</vt:lpstr>
      <vt:lpstr>Função de Perda Binária</vt:lpstr>
      <vt:lpstr>Regularização L2 (Weight Decay)</vt:lpstr>
      <vt:lpstr>Regularização L2 (Weight Decay)</vt:lpstr>
      <vt:lpstr>Métricas de Avaliação</vt:lpstr>
      <vt:lpstr>Arquitetura da NTM</vt:lpstr>
      <vt:lpstr>Arquitetura da NTM</vt:lpstr>
      <vt:lpstr>Arquitetura da NTM</vt:lpstr>
      <vt:lpstr>Ciclo de Execução</vt:lpstr>
      <vt:lpstr>Arquitetura da NTM</vt:lpstr>
      <vt:lpstr>Geração dos Dados</vt:lpstr>
      <vt:lpstr>Geração dos Dados</vt:lpstr>
      <vt:lpstr>Geração dos Dados</vt:lpstr>
      <vt:lpstr>Geração dos Dados</vt:lpstr>
      <vt:lpstr>Geração dos Dados</vt:lpstr>
      <vt:lpstr>Geração de Dados</vt:lpstr>
      <vt:lpstr>Geração de Dados</vt:lpstr>
      <vt:lpstr>Geração de Dados</vt:lpstr>
      <vt:lpstr>Treinamento</vt:lpstr>
      <vt:lpstr>Detalhes da Implementação</vt:lpstr>
      <vt:lpstr>Detalhes da Implementação</vt:lpstr>
      <vt:lpstr>Detalhes da Implementação</vt:lpstr>
      <vt:lpstr>Gráfico de Loss da Cópia</vt:lpstr>
      <vt:lpstr>Gráfico de Loss da Inversão</vt:lpstr>
      <vt:lpstr>Avaliação</vt:lpstr>
      <vt:lpstr>Avaliação Interativa</vt:lpstr>
      <vt:lpstr>Avaliação Geral</vt:lpstr>
      <vt:lpstr>Avaliação Geral</vt:lpstr>
      <vt:lpstr>Teste de Generalização (Tarefa de Inversão)</vt:lpstr>
      <vt:lpstr>Teste de Generalização (Tarefa de Inversão)</vt:lpstr>
      <vt:lpstr>Resultados</vt:lpstr>
      <vt:lpstr>Resultados</vt:lpstr>
      <vt:lpstr>Exemplo de Resultado De Cópia</vt:lpstr>
      <vt:lpstr>Resultados</vt:lpstr>
      <vt:lpstr>Apresentação do PowerPoint</vt:lpstr>
      <vt:lpstr>Apresentação do PowerPoint</vt:lpstr>
      <vt:lpstr>Apresentação do PowerPoint</vt:lpstr>
      <vt:lpstr>Exemplo de Resultado de Inversão</vt:lpstr>
      <vt:lpstr>Resultados</vt:lpstr>
      <vt:lpstr>Apresentação do PowerPoint</vt:lpstr>
      <vt:lpstr>Apresentação do PowerPoint</vt:lpstr>
      <vt:lpstr>Apresentação do PowerPoint</vt:lpstr>
      <vt:lpstr>Conclusão</vt:lpstr>
      <vt:lpstr>Conclusões Principais</vt:lpstr>
      <vt:lpstr>Conclusões Principais</vt:lpstr>
      <vt:lpstr>Possibilidades de Extensão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Lopes</dc:creator>
  <cp:lastModifiedBy>Emanuel Lopes</cp:lastModifiedBy>
  <cp:revision>11</cp:revision>
  <dcterms:created xsi:type="dcterms:W3CDTF">2025-06-28T14:06:51Z</dcterms:created>
  <dcterms:modified xsi:type="dcterms:W3CDTF">2025-07-06T01:57:52Z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