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72"/>
  </p:notesMasterIdLst>
  <p:handoutMasterIdLst>
    <p:handoutMasterId r:id="rId73"/>
  </p:handoutMasterIdLst>
  <p:sldIdLst>
    <p:sldId id="278" r:id="rId5"/>
    <p:sldId id="279" r:id="rId6"/>
    <p:sldId id="280" r:id="rId7"/>
    <p:sldId id="282" r:id="rId8"/>
    <p:sldId id="283" r:id="rId9"/>
    <p:sldId id="281" r:id="rId10"/>
    <p:sldId id="285" r:id="rId11"/>
    <p:sldId id="284" r:id="rId12"/>
    <p:sldId id="286" r:id="rId13"/>
    <p:sldId id="345" r:id="rId14"/>
    <p:sldId id="289" r:id="rId15"/>
    <p:sldId id="287" r:id="rId16"/>
    <p:sldId id="288" r:id="rId17"/>
    <p:sldId id="291" r:id="rId18"/>
    <p:sldId id="292" r:id="rId19"/>
    <p:sldId id="293" r:id="rId20"/>
    <p:sldId id="294" r:id="rId21"/>
    <p:sldId id="295" r:id="rId22"/>
    <p:sldId id="341" r:id="rId23"/>
    <p:sldId id="342" r:id="rId24"/>
    <p:sldId id="343" r:id="rId25"/>
    <p:sldId id="296" r:id="rId26"/>
    <p:sldId id="297" r:id="rId27"/>
    <p:sldId id="298" r:id="rId28"/>
    <p:sldId id="299" r:id="rId29"/>
    <p:sldId id="300" r:id="rId30"/>
    <p:sldId id="302" r:id="rId31"/>
    <p:sldId id="303" r:id="rId32"/>
    <p:sldId id="304" r:id="rId33"/>
    <p:sldId id="307" r:id="rId34"/>
    <p:sldId id="308" r:id="rId35"/>
    <p:sldId id="309" r:id="rId36"/>
    <p:sldId id="311" r:id="rId37"/>
    <p:sldId id="312" r:id="rId38"/>
    <p:sldId id="313" r:id="rId39"/>
    <p:sldId id="324" r:id="rId40"/>
    <p:sldId id="346" r:id="rId41"/>
    <p:sldId id="347" r:id="rId42"/>
    <p:sldId id="314" r:id="rId43"/>
    <p:sldId id="315" r:id="rId44"/>
    <p:sldId id="317" r:id="rId45"/>
    <p:sldId id="318" r:id="rId46"/>
    <p:sldId id="319" r:id="rId47"/>
    <p:sldId id="340" r:id="rId48"/>
    <p:sldId id="320" r:id="rId49"/>
    <p:sldId id="321" r:id="rId50"/>
    <p:sldId id="322" r:id="rId51"/>
    <p:sldId id="323" r:id="rId52"/>
    <p:sldId id="348" r:id="rId53"/>
    <p:sldId id="349" r:id="rId54"/>
    <p:sldId id="326" r:id="rId55"/>
    <p:sldId id="325" r:id="rId56"/>
    <p:sldId id="328" r:id="rId57"/>
    <p:sldId id="327" r:id="rId58"/>
    <p:sldId id="329" r:id="rId59"/>
    <p:sldId id="330" r:id="rId60"/>
    <p:sldId id="335" r:id="rId61"/>
    <p:sldId id="336" r:id="rId62"/>
    <p:sldId id="337" r:id="rId63"/>
    <p:sldId id="338" r:id="rId64"/>
    <p:sldId id="334" r:id="rId65"/>
    <p:sldId id="339" r:id="rId66"/>
    <p:sldId id="331" r:id="rId67"/>
    <p:sldId id="332" r:id="rId68"/>
    <p:sldId id="344" r:id="rId69"/>
    <p:sldId id="333" r:id="rId70"/>
    <p:sldId id="301" r:id="rId71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BD6"/>
    <a:srgbClr val="6D6B62"/>
    <a:srgbClr val="E9E2CE"/>
    <a:srgbClr val="CFC9B8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9D5F0D-3C5E-3A99-3A1C-61175134A653}" v="223" dt="2025-06-30T18:46:39.759"/>
    <p1510:client id="{7314E20F-52A8-D617-CE49-7764F0396A7A}" v="8" dt="2025-07-01T01:32:52.497"/>
    <p1510:client id="{F4351A6D-AEC4-4060-8F98-4F7CBB183CBF}" v="43" dt="2025-06-30T18:50:38.4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74" d="100"/>
          <a:sy n="74" d="100"/>
        </p:scale>
        <p:origin x="7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handoutMaster" Target="handoutMasters/handoutMaster1.xml"/><Relationship Id="rId78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theme" Target="theme/theme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05132-4288-4164-B1CA-F5AC1CC796A7}" type="datetime1">
              <a:rPr lang="pt-BR" smtClean="0"/>
              <a:t>01/07/2025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07BE-C169-4870-872B-F61D89F5554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897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7FA0DA-72A3-424F-8A35-066434C5B9F1}" type="datetime1">
              <a:rPr lang="pt-BR" noProof="0" smtClean="0"/>
              <a:t>01/07/2025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1837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noProof="0" smtClean="0"/>
              <a:t>26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95289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noProof="0" smtClean="0"/>
              <a:t>62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41372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2345BF-4DE8-4B26-A57D-B4C38ECB29EA}" type="datetime1">
              <a:rPr lang="pt-BR" noProof="0" smtClean="0"/>
              <a:t>01/07/2025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6FAE58-FA47-4187-9F3B-96493BA01E9B}" type="datetime1">
              <a:rPr lang="pt-BR" noProof="0" smtClean="0"/>
              <a:t>01/07/2025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5424F1-EF61-4CF1-BFE3-0AA6ACCF8507}" type="datetime1">
              <a:rPr lang="pt-BR" noProof="0" smtClean="0"/>
              <a:t>01/07/2025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8C3C74-10C9-4873-AC9B-9B67F05FA094}" type="datetime1">
              <a:rPr lang="pt-BR" noProof="0" smtClean="0"/>
              <a:t>01/07/2025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Caixa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ixa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7EFF33-1330-4754-A7B8-F393A71E185E}" type="datetime1">
              <a:rPr lang="pt-BR" noProof="0" smtClean="0"/>
              <a:t>01/07/2025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0385F6-4F17-41AF-9B97-CDB5BDEE6AE3}" type="datetime1">
              <a:rPr lang="pt-BR" noProof="0" smtClean="0"/>
              <a:t>01/07/2025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m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m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BD8B73-8F10-4CB8-A653-DE9FC5678B68}" type="datetime1">
              <a:rPr lang="pt-BR" noProof="0" smtClean="0"/>
              <a:t>01/07/2025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5A8651-28C1-4C62-B092-CAC5B9AFCFCB}" type="datetime1">
              <a:rPr lang="pt-BR" noProof="0" smtClean="0"/>
              <a:t>01/07/2025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8010A4-D2B2-4307-9A0D-0B3B0B63047B}" type="datetime1">
              <a:rPr lang="pt-BR" noProof="0" smtClean="0"/>
              <a:t>01/07/2025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C750BF-6D3A-4B37-AED7-9041605F07DE}" type="datetime1">
              <a:rPr lang="pt-BR" noProof="0" smtClean="0"/>
              <a:t>01/07/2025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m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926D74-43D6-4E6C-B1FF-1F38009ABF1F}" type="datetime1">
              <a:rPr lang="pt-BR" noProof="0" smtClean="0"/>
              <a:t>01/07/2025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B90172-1291-4027-BC0B-0D976AF67FB6}" type="datetime1">
              <a:rPr lang="pt-BR" noProof="0" smtClean="0"/>
              <a:t>01/07/2025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270119-3D0A-47C0-AB7E-3608195CA279}" type="datetime1">
              <a:rPr lang="pt-BR" noProof="0" smtClean="0"/>
              <a:t>01/07/2025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9D2BF6-D197-40F2-9FC8-4C26302BC8BE}" type="datetime1">
              <a:rPr lang="pt-BR" noProof="0" smtClean="0"/>
              <a:t>01/07/2025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249350-A084-4223-B476-841F7DD9C890}" type="datetime1">
              <a:rPr lang="pt-BR" noProof="0" smtClean="0"/>
              <a:t>01/07/2025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229BD01A-3B20-4FBD-A43B-36F09E804C84}" type="datetime1">
              <a:rPr lang="pt-BR" noProof="0" smtClean="0"/>
              <a:t>01/07/2025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7.08518" TargetMode="External"/><Relationship Id="rId2" Type="http://schemas.openxmlformats.org/officeDocument/2006/relationships/hyperlink" Target="https://arxiv.org/abs/1410.540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904.0506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406" y="4704256"/>
            <a:ext cx="10355326" cy="543472"/>
          </a:xfrm>
        </p:spPr>
        <p:txBody>
          <a:bodyPr rtlCol="0" anchor="b">
            <a:normAutofit fontScale="90000"/>
          </a:bodyPr>
          <a:lstStyle/>
          <a:p>
            <a:r>
              <a:rPr lang="pt-BR" dirty="0"/>
              <a:t>Rede Neural de Turing </a:t>
            </a:r>
            <a:br>
              <a:rPr lang="pt-BR" dirty="0"/>
            </a:br>
            <a:r>
              <a:rPr lang="pt-BR" dirty="0"/>
              <a:t>Para Cópia e Inversão de Sequências Binárias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78" r="-1" b="12058"/>
          <a:stretch>
            <a:fillRect/>
          </a:stretch>
        </p:blipFill>
        <p:spPr>
          <a:xfrm>
            <a:off x="1149927" y="688055"/>
            <a:ext cx="9864768" cy="3532626"/>
          </a:xfrm>
          <a:prstGeom prst="rect">
            <a:avLst/>
          </a:prstGeom>
          <a:noFill/>
          <a:effectLst>
            <a:outerShdw blurRad="38100" dist="25400" dir="4440000">
              <a:srgbClr val="000000">
                <a:alpha val="36000"/>
              </a:srgbClr>
            </a:outerShdw>
          </a:effec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>
            <a:normAutofit/>
          </a:bodyPr>
          <a:lstStyle/>
          <a:p>
            <a:r>
              <a:rPr lang="pt-BR" dirty="0"/>
              <a:t>Emanuel Lopes Silva, Stenio Moraes </a:t>
            </a:r>
            <a:r>
              <a:rPr lang="pt-BR" dirty="0" err="1"/>
              <a:t>Fonsêca</a:t>
            </a:r>
            <a:r>
              <a:rPr lang="pt-BR" dirty="0"/>
              <a:t> e Arthur Sampaio Pereira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F6F5CD-140D-2AF6-BB32-80736A87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CFEC6-F81B-CD18-1DC0-0071C4C2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lt"/>
                <a:cs typeface="+mj-lt"/>
              </a:rPr>
              <a:t>Combinando Aspectos Neural e Algorítmico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194936E-25D9-9049-02E1-09BCBF11B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 algn="just"/>
            <a:r>
              <a:rPr lang="pt-B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A NTM integra o aprendizado adaptativo das Redes Neurais com a capacidade de memória e controle de fluxo de máquinas de Von Neumann/Turing</a:t>
            </a:r>
            <a:endParaRPr lang="pt-BR"/>
          </a:p>
          <a:p>
            <a:pPr indent="-305435" algn="just"/>
            <a:r>
              <a:rPr lang="pt-B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Permite o treinamento eficiente via descida de gradiente, diferente das Máquinas de Turing clássicas.</a:t>
            </a:r>
          </a:p>
          <a:p>
            <a:pPr indent="-305435" algn="just"/>
            <a:r>
              <a:rPr lang="pt-B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Utiliza-se uma memória externa acessível por "cabeças" de leitura e escrita. Elas interagem usando mecanismos de endereçamento baseados em: </a:t>
            </a:r>
            <a:r>
              <a:rPr lang="pt-BR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conteúdo </a:t>
            </a:r>
            <a:r>
              <a:rPr lang="pt-B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e </a:t>
            </a:r>
            <a:r>
              <a:rPr lang="pt-BR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localização</a:t>
            </a:r>
            <a:r>
              <a:rPr lang="pt-B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.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8B3BF6-84CC-0AED-86A2-F562DE1E6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10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8694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4669C-D481-9EAD-D20E-1240B70B8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C98675-4EF8-4396-E595-48C6F739E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22" y="1482090"/>
            <a:ext cx="6435480" cy="5564778"/>
          </a:xfrm>
        </p:spPr>
        <p:txBody>
          <a:bodyPr>
            <a:normAutofit/>
          </a:bodyPr>
          <a:lstStyle/>
          <a:p>
            <a:r>
              <a:rPr lang="pt-BR" sz="2800" b="1" dirty="0"/>
              <a:t>Controlador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t-BR" dirty="0"/>
              <a:t>Componente central que processa a entrada atual.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dirty="0"/>
              <a:t>Implementado como uma rede </a:t>
            </a:r>
            <a:r>
              <a:rPr lang="pt-BR" b="1" dirty="0" err="1"/>
              <a:t>Feedforward</a:t>
            </a:r>
            <a:r>
              <a:rPr lang="pt-BR" dirty="0"/>
              <a:t> ou </a:t>
            </a:r>
            <a:r>
              <a:rPr lang="pt-BR" b="1" dirty="0"/>
              <a:t>LSTM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dirty="0"/>
              <a:t>Recebe como entrada: o vetor atual e o vetor lido da memória.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dirty="0"/>
              <a:t>Gera vetores de controle que comandam as cabeças de leitura e escrita.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dirty="0"/>
              <a:t>Atua como uma “unidade de decisão”, aprendendo como interagir com a memória.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3784401-2B30-F429-7EB4-A71971B93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02" y="1482090"/>
            <a:ext cx="5564598" cy="389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81E65F28-1293-85E0-90EE-7F4D8E68F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6863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pt-BR" sz="4800" b="1" dirty="0"/>
              <a:t>Componentes Principais da NTM</a:t>
            </a:r>
            <a:br>
              <a:rPr lang="pt-BR" sz="4800" dirty="0"/>
            </a:b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0D3E23-4952-1CF1-08ED-2DC3171A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51585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FE399-553B-A76C-930D-EFF99EADA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F4968B-CE46-A7D8-EA7C-1A6BE91EB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14352"/>
            <a:ext cx="6848958" cy="5564778"/>
          </a:xfrm>
        </p:spPr>
        <p:txBody>
          <a:bodyPr>
            <a:normAutofit/>
          </a:bodyPr>
          <a:lstStyle/>
          <a:p>
            <a:r>
              <a:rPr lang="pt-BR" sz="2400" b="1" dirty="0"/>
              <a:t>Memória Externa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200" dirty="0"/>
              <a:t>Representada como uma matriz de tamanho </a:t>
            </a:r>
            <a:r>
              <a:rPr lang="pt-BR" sz="2200" b="1" dirty="0"/>
              <a:t>𝑁 × 𝑀</a:t>
            </a:r>
            <a:endParaRPr lang="pt-BR" sz="22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200" b="1" dirty="0"/>
              <a:t>𝑁</a:t>
            </a:r>
            <a:r>
              <a:rPr lang="pt-BR" sz="2200" dirty="0"/>
              <a:t>: número de endereços de memória (linhas)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200" b="1" dirty="0"/>
              <a:t>𝑀</a:t>
            </a:r>
            <a:r>
              <a:rPr lang="pt-BR" sz="2200" dirty="0"/>
              <a:t>: dimensão de cada vetor armazenado (colunas)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200" dirty="0"/>
              <a:t>Inicializada com pequenos valores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200" dirty="0"/>
              <a:t>A memória é </a:t>
            </a:r>
            <a:r>
              <a:rPr lang="pt-BR" sz="2200" b="1" dirty="0" err="1"/>
              <a:t>diferenciável</a:t>
            </a:r>
            <a:r>
              <a:rPr lang="pt-BR" sz="2200" dirty="0"/>
              <a:t>, permitindo aprendizado via </a:t>
            </a:r>
            <a:r>
              <a:rPr lang="pt-BR" sz="2200" dirty="0" err="1"/>
              <a:t>backpropagation</a:t>
            </a:r>
            <a:endParaRPr lang="pt-BR" sz="2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DB380EF-7320-E555-BF23-1424F3CCC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02" y="1614352"/>
            <a:ext cx="5564598" cy="389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EE2A6F7C-84C2-AB3A-314B-2538DD4AB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95942"/>
            <a:ext cx="10353762" cy="1257300"/>
          </a:xfrm>
        </p:spPr>
        <p:txBody>
          <a:bodyPr/>
          <a:lstStyle/>
          <a:p>
            <a:r>
              <a:rPr lang="pt-BR" sz="4400" b="1" dirty="0"/>
              <a:t>Componentes Principais da NTM</a:t>
            </a:r>
            <a:endParaRPr lang="pt-BR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61D7A291-DF37-63EF-6591-248A6768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62160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DA06A-0BDB-6B8C-84E7-0BB24A252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29253-D41C-4187-18D6-F22AEA0DB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95942"/>
            <a:ext cx="10353762" cy="1257300"/>
          </a:xfrm>
        </p:spPr>
        <p:txBody>
          <a:bodyPr/>
          <a:lstStyle/>
          <a:p>
            <a:r>
              <a:rPr lang="pt-BR" sz="4400" b="1" dirty="0"/>
              <a:t>Componentes Principais da NTM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7EF34A-4442-CCF9-7EDC-9B358E3D1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22" y="1632857"/>
            <a:ext cx="6600763" cy="5564778"/>
          </a:xfrm>
        </p:spPr>
        <p:txBody>
          <a:bodyPr>
            <a:normAutofit/>
          </a:bodyPr>
          <a:lstStyle/>
          <a:p>
            <a:r>
              <a:rPr lang="pt-BR" sz="2400" b="1" dirty="0"/>
              <a:t>Cabeças de Leitura/Escrita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200" dirty="0"/>
              <a:t>Duas unidades principais: leitura e escrita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200" dirty="0"/>
              <a:t>Operam com atenção suave sobre os endereços de memória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200" dirty="0"/>
              <a:t>A cabeça de leitura gera vetores ponderados com base em similaridade de chave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200" dirty="0"/>
              <a:t>A cabeça de escrita pode apagar e adicionar informações nos vetores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200" dirty="0"/>
              <a:t>Permitem que o modelo aprenda estratégias de manipulação similares a algoritmos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95050D8-D02F-4958-AEF5-9FAFCA44A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02" y="1866900"/>
            <a:ext cx="5564598" cy="389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F0B0414A-E65E-233C-39ED-2C982437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00196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4F920-529F-361F-27D8-19BF07C6C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25B6A-4369-221F-4277-7C8F3B460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95942"/>
            <a:ext cx="10353762" cy="1257300"/>
          </a:xfrm>
        </p:spPr>
        <p:txBody>
          <a:bodyPr/>
          <a:lstStyle/>
          <a:p>
            <a:r>
              <a:rPr lang="pt-BR" dirty="0"/>
              <a:t>Controlador </a:t>
            </a:r>
            <a:r>
              <a:rPr lang="pt-BR" dirty="0" err="1"/>
              <a:t>FeedFoward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FADDEA-203B-72C2-AA42-7FCABB6C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21" y="1332411"/>
            <a:ext cx="6313381" cy="5329647"/>
          </a:xfrm>
        </p:spPr>
        <p:txBody>
          <a:bodyPr>
            <a:normAutofit/>
          </a:bodyPr>
          <a:lstStyle/>
          <a:p>
            <a:r>
              <a:rPr lang="pt-BR" sz="2400" b="1" dirty="0"/>
              <a:t>Controlador </a:t>
            </a:r>
            <a:r>
              <a:rPr lang="pt-BR" sz="2400" b="1" dirty="0" err="1"/>
              <a:t>Feedforward</a:t>
            </a:r>
            <a:r>
              <a:rPr lang="pt-BR" sz="2400" b="1" dirty="0"/>
              <a:t> na NTM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400" dirty="0"/>
              <a:t>Interpreta as entradas e gera comandos para leitura/escrita na memória externa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400" dirty="0"/>
              <a:t>Utiliza </a:t>
            </a:r>
            <a:r>
              <a:rPr lang="pt-BR" sz="2400" b="1" dirty="0"/>
              <a:t>camadas lineares com ativação </a:t>
            </a:r>
            <a:r>
              <a:rPr lang="pt-BR" sz="2400" b="1" dirty="0" err="1"/>
              <a:t>ReLU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400" b="1" dirty="0"/>
              <a:t>Não possui estado interno</a:t>
            </a:r>
            <a:r>
              <a:rPr lang="pt-BR" sz="2400" dirty="0"/>
              <a:t> (sem recorrência)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400" dirty="0"/>
              <a:t>Confia totalmente na </a:t>
            </a:r>
            <a:r>
              <a:rPr lang="pt-BR" sz="2400" b="1" dirty="0"/>
              <a:t>memória externa</a:t>
            </a:r>
            <a:r>
              <a:rPr lang="pt-BR" sz="2400" dirty="0"/>
              <a:t> para retenção de informações temporais</a:t>
            </a:r>
          </a:p>
        </p:txBody>
      </p:sp>
      <p:pic>
        <p:nvPicPr>
          <p:cNvPr id="6146" name="Picture 2" descr="Artificial Feedforward Neural Network With Backpropagation From Scratch">
            <a:extLst>
              <a:ext uri="{FF2B5EF4-FFF2-40B4-BE49-F238E27FC236}">
                <a16:creationId xmlns:a16="http://schemas.microsoft.com/office/drawing/2014/main" id="{61B3C791-6C94-7AB9-3051-E35C9BEC0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08" y="961025"/>
            <a:ext cx="4302003" cy="517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892209-530E-B341-D6E3-2FB56DC8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73465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AEB4F-AC6D-9F84-1F5A-12644697B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442A5-2B36-B485-4452-F75911BF4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95942"/>
            <a:ext cx="10353762" cy="1257300"/>
          </a:xfrm>
        </p:spPr>
        <p:txBody>
          <a:bodyPr/>
          <a:lstStyle/>
          <a:p>
            <a:r>
              <a:rPr lang="pt-BR" dirty="0"/>
              <a:t>Controlador </a:t>
            </a:r>
            <a:r>
              <a:rPr lang="pt-BR" dirty="0" err="1"/>
              <a:t>FeedFoward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AF3C5-F460-33E5-CEE0-774518E64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20" y="1332411"/>
            <a:ext cx="7188593" cy="5839098"/>
          </a:xfrm>
        </p:spPr>
        <p:txBody>
          <a:bodyPr>
            <a:normAutofit/>
          </a:bodyPr>
          <a:lstStyle/>
          <a:p>
            <a:pPr indent="-305435" algn="just"/>
            <a:r>
              <a:rPr lang="pt-BR" sz="2800" b="1" dirty="0"/>
              <a:t>Controlador </a:t>
            </a:r>
            <a:r>
              <a:rPr lang="pt-BR" sz="2800" b="1" dirty="0" err="1"/>
              <a:t>Feedforward</a:t>
            </a:r>
            <a:r>
              <a:rPr lang="pt-BR" sz="2800" b="1" dirty="0"/>
              <a:t> na NTM</a:t>
            </a:r>
            <a:endParaRPr lang="pt-BR"/>
          </a:p>
          <a:p>
            <a:pPr marL="719455" lvl="1" indent="-269875" algn="just">
              <a:buFont typeface="Wingdings" panose="05000000000000000000" pitchFamily="2" charset="2"/>
              <a:buChar char="v"/>
            </a:pPr>
            <a:r>
              <a:rPr lang="pt-BR" sz="2800" dirty="0"/>
              <a:t>Justificativas para sua escolha:</a:t>
            </a:r>
            <a:endParaRPr lang="pt-BR" sz="28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1025525" lvl="2" indent="-215900" algn="just">
              <a:buFont typeface="Wingdings" panose="05000000000000000000" pitchFamily="2" charset="2"/>
              <a:buChar char="§"/>
            </a:pPr>
            <a:r>
              <a:rPr lang="pt-BR" sz="2400" b="1" dirty="0"/>
              <a:t>Menor complexidade</a:t>
            </a:r>
            <a:r>
              <a:rPr lang="pt-BR" sz="2400" dirty="0"/>
              <a:t> em relação a </a:t>
            </a:r>
            <a:r>
              <a:rPr lang="pt-BR" sz="2400" dirty="0" err="1"/>
              <a:t>LSTMs</a:t>
            </a:r>
            <a:r>
              <a:rPr lang="pt-BR" sz="2400" dirty="0"/>
              <a:t> ou </a:t>
            </a:r>
            <a:r>
              <a:rPr lang="pt-BR" sz="2400" dirty="0" err="1"/>
              <a:t>GRUs</a:t>
            </a:r>
            <a:endParaRPr lang="pt-BR" sz="24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1025525" lvl="2" indent="-215900" algn="just">
              <a:buFont typeface="Wingdings" panose="05000000000000000000" pitchFamily="2" charset="2"/>
              <a:buChar char="§"/>
            </a:pPr>
            <a:r>
              <a:rPr lang="pt-BR" sz="2400" dirty="0"/>
              <a:t>Permite avaliar isoladamente o papel da </a:t>
            </a:r>
            <a:r>
              <a:rPr lang="pt-BR" sz="2400" b="1" dirty="0"/>
              <a:t>memória </a:t>
            </a:r>
            <a:r>
              <a:rPr lang="pt-BR" sz="2400" b="1" dirty="0" err="1"/>
              <a:t>diferenciável</a:t>
            </a:r>
            <a:endParaRPr lang="pt-BR" sz="24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 algn="just">
              <a:buFont typeface="Wingdings" panose="05000000000000000000" pitchFamily="2" charset="2"/>
              <a:buChar char="v"/>
            </a:pPr>
            <a:r>
              <a:rPr lang="pt-BR" sz="2800" dirty="0"/>
              <a:t>Apesar das limitações, resolve tarefas simples como </a:t>
            </a:r>
            <a:r>
              <a:rPr lang="pt-BR" sz="2800" b="1" dirty="0"/>
              <a:t>cópia binária</a:t>
            </a:r>
            <a:endParaRPr lang="pt-BR" sz="28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pic>
        <p:nvPicPr>
          <p:cNvPr id="6146" name="Picture 2" descr="Artificial Feedforward Neural Network With Backpropagation From Scratch">
            <a:extLst>
              <a:ext uri="{FF2B5EF4-FFF2-40B4-BE49-F238E27FC236}">
                <a16:creationId xmlns:a16="http://schemas.microsoft.com/office/drawing/2014/main" id="{7A55BEA9-6AFA-AA66-2957-41C750BFF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08" y="961025"/>
            <a:ext cx="4302003" cy="517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A879E1-2600-E62E-B921-15FA0360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00248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55D4C-6EBE-8CA8-1E4C-C0737DD50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de Cópia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82D7FC-ADF7-F116-024C-1E2ED3D9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Objetivo: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200" dirty="0"/>
              <a:t>Reproduzir uma sequência binária de entrada após um marcador de fim (EOS)</a:t>
            </a:r>
          </a:p>
          <a:p>
            <a:r>
              <a:rPr lang="pt-BR" sz="2400" dirty="0"/>
              <a:t> Requer armazenamento temporário da sequência na memória externa</a:t>
            </a:r>
          </a:p>
          <a:p>
            <a:r>
              <a:rPr lang="pt-BR" sz="2400" dirty="0"/>
              <a:t> O modelo deve: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400" dirty="0"/>
              <a:t>Detectar corretamente o marcador EOS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400" dirty="0"/>
              <a:t>Iniciar a reprodução após o EOS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400" dirty="0"/>
              <a:t>Manter a ordem exata dos vetores na saída</a:t>
            </a:r>
          </a:p>
        </p:txBody>
      </p:sp>
      <p:sp>
        <p:nvSpPr>
          <p:cNvPr id="5" name="AutoShape 6" descr="Copiar PNG Images | Vetores E Arquivos PSD | Download Grátis Em Pngtree">
            <a:extLst>
              <a:ext uri="{FF2B5EF4-FFF2-40B4-BE49-F238E27FC236}">
                <a16:creationId xmlns:a16="http://schemas.microsoft.com/office/drawing/2014/main" id="{5B605205-64A3-BF6A-43A6-0FB74C1F06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21440" y="2112389"/>
            <a:ext cx="191218" cy="19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6C22B0-3DE3-5990-D2C5-B78B2E34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10199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0DAF7-DBC5-F521-F307-560223290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4D036-371A-30A4-2607-63B03358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de Cópia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FD4B9A-54B1-D1BC-E925-2B38035B0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42" y="2076450"/>
            <a:ext cx="6574601" cy="3714749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Avalia a capacidade da NTM de: 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sz="2400" dirty="0"/>
              <a:t>Controlar o fluxo sequencial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sz="2400" dirty="0"/>
              <a:t>Manipular memória de forma estruturada e </a:t>
            </a:r>
            <a:r>
              <a:rPr lang="pt-BR" sz="2400" dirty="0" err="1"/>
              <a:t>diferenciável</a:t>
            </a:r>
            <a:endParaRPr lang="pt-BR" sz="2400" dirty="0"/>
          </a:p>
          <a:p>
            <a:pPr algn="just"/>
            <a:r>
              <a:rPr lang="pt-BR" sz="2400" dirty="0"/>
              <a:t>Tarefa fundamental para validar o funcionamento do controlador e das cabeças de leitura/escrita</a:t>
            </a:r>
          </a:p>
        </p:txBody>
      </p:sp>
      <p:sp>
        <p:nvSpPr>
          <p:cNvPr id="5" name="AutoShape 6" descr="Copiar PNG Images | Vetores E Arquivos PSD | Download Grátis Em Pngtree">
            <a:extLst>
              <a:ext uri="{FF2B5EF4-FFF2-40B4-BE49-F238E27FC236}">
                <a16:creationId xmlns:a16="http://schemas.microsoft.com/office/drawing/2014/main" id="{981BEB09-CB34-76C8-A608-2183535E5B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21440" y="2112389"/>
            <a:ext cx="191218" cy="19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196" name="Picture 4" descr="Cópia de - ícones de interface grátis">
            <a:extLst>
              <a:ext uri="{FF2B5EF4-FFF2-40B4-BE49-F238E27FC236}">
                <a16:creationId xmlns:a16="http://schemas.microsoft.com/office/drawing/2014/main" id="{94F5D84B-DC0C-B128-FA71-7C0DAA88A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3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486" y="1487712"/>
            <a:ext cx="4303487" cy="4303487"/>
          </a:xfrm>
          <a:prstGeom prst="rect">
            <a:avLst/>
          </a:prstGeom>
          <a:noFill/>
          <a:effectLst>
            <a:glow rad="165100">
              <a:schemeClr val="tx1">
                <a:alpha val="34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5CF883-D8E4-BC91-4C5F-3FB326C4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39335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3E6A729-8849-6635-3BCF-FF76173002C1}"/>
              </a:ext>
            </a:extLst>
          </p:cNvPr>
          <p:cNvSpPr/>
          <p:nvPr/>
        </p:nvSpPr>
        <p:spPr>
          <a:xfrm>
            <a:off x="365760" y="1463040"/>
            <a:ext cx="11495314" cy="40494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C82F55-D0A4-77F8-C2A6-9767D3576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292" y="-95000"/>
            <a:ext cx="10353762" cy="1257300"/>
          </a:xfrm>
        </p:spPr>
        <p:txBody>
          <a:bodyPr/>
          <a:lstStyle/>
          <a:p>
            <a:r>
              <a:rPr lang="pt-BR" dirty="0" err="1"/>
              <a:t>FeedFoward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LSTM</a:t>
            </a:r>
          </a:p>
        </p:txBody>
      </p:sp>
      <p:pic>
        <p:nvPicPr>
          <p:cNvPr id="9222" name="Picture 6" descr="Refer to caption">
            <a:extLst>
              <a:ext uri="{FF2B5EF4-FFF2-40B4-BE49-F238E27FC236}">
                <a16:creationId xmlns:a16="http://schemas.microsoft.com/office/drawing/2014/main" id="{B88557B4-710B-6310-C0CF-D63C7FA02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53" y="1655377"/>
            <a:ext cx="11098294" cy="366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09F5D58-89DB-9092-4D8E-A617198E2F23}"/>
              </a:ext>
            </a:extLst>
          </p:cNvPr>
          <p:cNvSpPr txBox="1"/>
          <p:nvPr/>
        </p:nvSpPr>
        <p:spPr>
          <a:xfrm>
            <a:off x="10848852" y="55108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[1]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1E00C2E-1291-8E05-081E-20A5DDDF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341040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91E5E-EDDA-08F7-7EB3-CC6D1B4C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de Inversão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51D207-047E-5CCB-25B6-0CA0F22E0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52" y="1742981"/>
            <a:ext cx="11082047" cy="4505419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pt-BR" sz="2000" dirty="0"/>
              <a:t>◇</a:t>
            </a:r>
            <a:r>
              <a:rPr lang="pt-BR" dirty="0"/>
              <a:t> Objetivo: </a:t>
            </a:r>
          </a:p>
          <a:p>
            <a:pPr marL="450000" lvl="1" indent="0" algn="just">
              <a:buNone/>
            </a:pPr>
            <a:r>
              <a:rPr lang="pt-BR" dirty="0"/>
              <a:t>❖ Aprender a transformar cada vetor binário de entrada no seu complemento bit a bit (1 → 0,       0 → 1), mantendo o alinhamento sequencial</a:t>
            </a:r>
          </a:p>
          <a:p>
            <a:pPr marL="36900" indent="0" algn="just">
              <a:buNone/>
            </a:pPr>
            <a:r>
              <a:rPr lang="pt-BR" sz="2000" dirty="0"/>
              <a:t>◇</a:t>
            </a:r>
            <a:r>
              <a:rPr lang="pt-BR" dirty="0"/>
              <a:t> Requer que o modelo aplique uma operação lógica sistemática sobre cada elemento da entrada</a:t>
            </a:r>
          </a:p>
          <a:p>
            <a:pPr marL="36900" indent="0" algn="just">
              <a:buNone/>
            </a:pPr>
            <a:r>
              <a:rPr lang="pt-BR" sz="2000" dirty="0"/>
              <a:t>◇</a:t>
            </a:r>
            <a:r>
              <a:rPr lang="pt-BR" dirty="0"/>
              <a:t> O modelo deve:</a:t>
            </a:r>
          </a:p>
          <a:p>
            <a:pPr marL="450000" lvl="1" indent="0" algn="just">
              <a:buNone/>
            </a:pPr>
            <a:r>
              <a:rPr lang="pt-BR" dirty="0"/>
              <a:t>❖ Processar sequências binárias de comprimento variável com um marcador de fim (EOS)</a:t>
            </a:r>
          </a:p>
          <a:p>
            <a:pPr marL="450000" lvl="1" indent="0" algn="just">
              <a:buNone/>
            </a:pPr>
            <a:r>
              <a:rPr lang="pt-BR" dirty="0"/>
              <a:t>❖ Aplicar a inversão em cada bit individualmente sem perder o alinhamento temporal</a:t>
            </a:r>
          </a:p>
          <a:p>
            <a:pPr marL="450000" lvl="1" indent="0" algn="just">
              <a:buNone/>
            </a:pPr>
            <a:r>
              <a:rPr lang="pt-BR" dirty="0"/>
              <a:t>❖ Produzir uma saída completamente transformada, mantendo a estrutura da entrada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0953EFD-D1B2-55B5-8DDF-AD3FF6FC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1402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pt-BR" sz="4000" dirty="0"/>
              <a:t>Sumário	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869012" cy="4058751"/>
          </a:xfrm>
        </p:spPr>
        <p:txBody>
          <a:bodyPr rtlCol="0" anchor="t">
            <a:normAutofit fontScale="92500"/>
          </a:bodyPr>
          <a:lstStyle/>
          <a:p>
            <a:r>
              <a:rPr lang="pt-BR" sz="2400" dirty="0"/>
              <a:t>Objetivo do Trabalho</a:t>
            </a:r>
          </a:p>
          <a:p>
            <a:r>
              <a:rPr lang="pt-BR" sz="2400" dirty="0"/>
              <a:t>Fundamentação Teórica</a:t>
            </a:r>
          </a:p>
          <a:p>
            <a:r>
              <a:rPr lang="pt-BR" sz="2400" dirty="0"/>
              <a:t>Arquitetura da NTM</a:t>
            </a:r>
          </a:p>
          <a:p>
            <a:r>
              <a:rPr lang="pt-BR" sz="2400" dirty="0"/>
              <a:t>Geração de Dados</a:t>
            </a:r>
          </a:p>
          <a:p>
            <a:r>
              <a:rPr lang="pt-BR" sz="2400" dirty="0"/>
              <a:t>Treinamento</a:t>
            </a:r>
          </a:p>
          <a:p>
            <a:r>
              <a:rPr lang="pt-BR" sz="2400" dirty="0"/>
              <a:t>Avaliação</a:t>
            </a:r>
          </a:p>
          <a:p>
            <a:r>
              <a:rPr lang="pt-BR" sz="2400" dirty="0"/>
              <a:t>Resultados</a:t>
            </a:r>
          </a:p>
          <a:p>
            <a:r>
              <a:rPr lang="pt-BR" sz="2400" dirty="0"/>
              <a:t>Conclusão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FB1221-5D28-E6AC-5001-1DDEADBB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12B26-1233-89E8-3B9D-05133C41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de Inversão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11EF6E-94D6-5153-597E-B688211D2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27" y="2047970"/>
            <a:ext cx="7098522" cy="3124201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pt-BR" sz="2400" dirty="0"/>
              <a:t>◇ </a:t>
            </a:r>
            <a:r>
              <a:rPr lang="pt-BR" dirty="0"/>
              <a:t>A tarefa de inversão </a:t>
            </a:r>
            <a:r>
              <a:rPr lang="pt-BR" b="1" dirty="0"/>
              <a:t>avalia a capacidade da NTM de</a:t>
            </a:r>
            <a:r>
              <a:rPr lang="pt-BR" dirty="0"/>
              <a:t>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dirty="0"/>
              <a:t> </a:t>
            </a:r>
            <a:r>
              <a:rPr lang="pt-BR" b="1" dirty="0"/>
              <a:t>Executar operações simbólicas simples</a:t>
            </a:r>
            <a:r>
              <a:rPr lang="pt-BR" dirty="0"/>
              <a:t> de forma </a:t>
            </a:r>
            <a:r>
              <a:rPr lang="pt-BR" dirty="0" err="1"/>
              <a:t>neurossimbólica</a:t>
            </a:r>
            <a:r>
              <a:rPr lang="pt-BR" dirty="0"/>
              <a:t> (</a:t>
            </a:r>
            <a:r>
              <a:rPr lang="pt-BR" dirty="0" err="1"/>
              <a:t>diferenciável</a:t>
            </a:r>
            <a:r>
              <a:rPr lang="pt-BR" dirty="0"/>
              <a:t>)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dirty="0"/>
              <a:t>Utilizar memória externa para </a:t>
            </a:r>
            <a:r>
              <a:rPr lang="pt-BR" b="1" dirty="0"/>
              <a:t>armazenar temporariamente</a:t>
            </a:r>
            <a:r>
              <a:rPr lang="pt-BR" dirty="0"/>
              <a:t> os vetores de entrada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b="1" dirty="0" err="1"/>
              <a:t>Reacessar</a:t>
            </a:r>
            <a:r>
              <a:rPr lang="pt-BR" b="1" dirty="0"/>
              <a:t> os dados armazenados</a:t>
            </a:r>
            <a:r>
              <a:rPr lang="pt-BR" dirty="0"/>
              <a:t>, aplicar uma função lógica e gerar uma resposta compatível com o alvo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63C681-09F3-9E22-02C8-E8AA9953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20</a:t>
            </a:fld>
            <a:endParaRPr lang="pt-BR" noProof="0" dirty="0"/>
          </a:p>
        </p:txBody>
      </p:sp>
      <p:pic>
        <p:nvPicPr>
          <p:cNvPr id="2050" name="Picture 2" descr="Inversão vertical - ícones de arte e design grátis">
            <a:extLst>
              <a:ext uri="{FF2B5EF4-FFF2-40B4-BE49-F238E27FC236}">
                <a16:creationId xmlns:a16="http://schemas.microsoft.com/office/drawing/2014/main" id="{F8F936A1-C1FE-FE17-1E92-F4D9299A8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698" y="1605519"/>
            <a:ext cx="4119005" cy="4119005"/>
          </a:xfrm>
          <a:prstGeom prst="rect">
            <a:avLst/>
          </a:prstGeom>
          <a:noFill/>
          <a:effectLst>
            <a:glow rad="165100">
              <a:schemeClr val="tx1">
                <a:alpha val="34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3683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7B16E-F4CA-5357-7ACA-AD76B91F2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0AB62-4A3F-A61E-1B52-D8FE186D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de Inversão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C1EECC-4467-93A7-1827-EA36C8F17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27" y="2047970"/>
            <a:ext cx="7098522" cy="3124201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pt-BR" sz="2400" dirty="0"/>
              <a:t>◇ </a:t>
            </a:r>
            <a:r>
              <a:rPr lang="pt-BR" dirty="0"/>
              <a:t>Trata-se de uma tarefa que </a:t>
            </a:r>
            <a:r>
              <a:rPr lang="pt-BR" b="1" dirty="0"/>
              <a:t>exige o uso da memória externa como registrador lógico</a:t>
            </a:r>
            <a:endParaRPr lang="pt-BR" dirty="0"/>
          </a:p>
          <a:p>
            <a:pPr marL="36900" indent="0" algn="just">
              <a:buNone/>
            </a:pPr>
            <a:r>
              <a:rPr lang="pt-BR" sz="2400" dirty="0"/>
              <a:t>◇ </a:t>
            </a:r>
            <a:r>
              <a:rPr lang="pt-BR" dirty="0"/>
              <a:t>Valida o uso das cabeças de leitura e escrita como operadores sobre vetores binários</a:t>
            </a:r>
          </a:p>
          <a:p>
            <a:pPr marL="36900" indent="0" algn="just">
              <a:buNone/>
            </a:pPr>
            <a:r>
              <a:rPr lang="pt-BR" sz="2400" dirty="0"/>
              <a:t>◇ </a:t>
            </a:r>
            <a:r>
              <a:rPr lang="pt-BR" dirty="0"/>
              <a:t>Demonstra que a NTM não apenas memoriza padrões, mas internaliza regras algorítmicas estruturadas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920655-61DF-3517-5CC1-8EC2F74E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21</a:t>
            </a:fld>
            <a:endParaRPr lang="pt-BR" noProof="0" dirty="0"/>
          </a:p>
        </p:txBody>
      </p:sp>
      <p:pic>
        <p:nvPicPr>
          <p:cNvPr id="2050" name="Picture 2" descr="Inversão vertical - ícones de arte e design grátis">
            <a:extLst>
              <a:ext uri="{FF2B5EF4-FFF2-40B4-BE49-F238E27FC236}">
                <a16:creationId xmlns:a16="http://schemas.microsoft.com/office/drawing/2014/main" id="{DF2BFCA0-B699-9D2E-8CEF-65B1B9F90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698" y="1605519"/>
            <a:ext cx="4119005" cy="4119005"/>
          </a:xfrm>
          <a:prstGeom prst="rect">
            <a:avLst/>
          </a:prstGeom>
          <a:noFill/>
          <a:effectLst>
            <a:glow rad="165100">
              <a:schemeClr val="tx1">
                <a:alpha val="34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552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7BE7A-41A5-E691-6E6B-7F6213A8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Perda Binária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C50E5E-4B2C-60B3-F569-5B5453BDA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16677"/>
            <a:ext cx="10353762" cy="3714749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Usada para treinar modelos com saídas binárias (0 ou 1)</a:t>
            </a:r>
          </a:p>
          <a:p>
            <a:pPr algn="just"/>
            <a:r>
              <a:rPr lang="pt-BR" sz="2400" dirty="0"/>
              <a:t>Compara cada bit da saída prevista com o bit correspondente da saída esperada</a:t>
            </a:r>
          </a:p>
          <a:p>
            <a:pPr algn="just"/>
            <a:r>
              <a:rPr lang="pt-BR" sz="2400" dirty="0"/>
              <a:t>Calcula a entropia cruzada entre as distribuições de probabilidade: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BE8F03-5F90-C1D7-A877-5707BBA9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22</a:t>
            </a:fld>
            <a:endParaRPr lang="pt-BR" noProof="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856A776-667F-FD7D-B4C7-7283B1A4841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39474" y="3574051"/>
            <a:ext cx="11096532" cy="56007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35688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136CC-6CB0-95F5-12FB-5A5C9F0A9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534E8-A2C5-3F04-2BFF-DBDB977F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Perda Binária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A7C8D3-0791-D01C-EA6F-0ECC52533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03" y="1744386"/>
            <a:ext cx="6096606" cy="3714749"/>
          </a:xfrm>
        </p:spPr>
        <p:txBody>
          <a:bodyPr>
            <a:normAutofit/>
          </a:bodyPr>
          <a:lstStyle/>
          <a:p>
            <a:r>
              <a:rPr lang="pt-BR" sz="2400" dirty="0"/>
              <a:t>O erro é retropropagado para ajustar: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400" dirty="0"/>
              <a:t>Os pesos do </a:t>
            </a:r>
            <a:r>
              <a:rPr lang="pt-BR" sz="2400" b="1" dirty="0"/>
              <a:t>controlador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400" dirty="0"/>
              <a:t>As operações das </a:t>
            </a:r>
            <a:r>
              <a:rPr lang="pt-BR" sz="2400" b="1" dirty="0"/>
              <a:t>cabeças de leitura/escrita</a:t>
            </a:r>
            <a:endParaRPr lang="pt-BR" sz="2400" dirty="0"/>
          </a:p>
          <a:p>
            <a:r>
              <a:rPr lang="pt-BR" sz="2400" dirty="0"/>
              <a:t>Ideal para tarefas como </a:t>
            </a:r>
            <a:r>
              <a:rPr lang="pt-BR" sz="2400" b="1" dirty="0"/>
              <a:t>cópia e inversão de vetores binários</a:t>
            </a:r>
            <a:r>
              <a:rPr lang="pt-BR" sz="2400" dirty="0"/>
              <a:t>, onde cada bit é avaliado separadamente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0774E8-4F2E-B33A-8CDF-BCC7975F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23</a:t>
            </a:fld>
            <a:endParaRPr lang="pt-BR" noProof="0" dirty="0"/>
          </a:p>
        </p:txBody>
      </p:sp>
      <p:pic>
        <p:nvPicPr>
          <p:cNvPr id="6" name="Gráfico 5" descr="Binário com preenchimento sólido">
            <a:extLst>
              <a:ext uri="{FF2B5EF4-FFF2-40B4-BE49-F238E27FC236}">
                <a16:creationId xmlns:a16="http://schemas.microsoft.com/office/drawing/2014/main" id="{447A5A81-C432-D247-45D3-9FBEB083E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3321" y="2297546"/>
            <a:ext cx="2410690" cy="2410690"/>
          </a:xfrm>
          <a:prstGeom prst="rect">
            <a:avLst/>
          </a:prstGeom>
        </p:spPr>
      </p:pic>
      <p:pic>
        <p:nvPicPr>
          <p:cNvPr id="8" name="Gráfico 7" descr="Monitor estrutura de tópicos">
            <a:extLst>
              <a:ext uri="{FF2B5EF4-FFF2-40B4-BE49-F238E27FC236}">
                <a16:creationId xmlns:a16="http://schemas.microsoft.com/office/drawing/2014/main" id="{98A0ACD9-1B68-B8B9-2C9F-7D5B6D3B3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06490" y="1394559"/>
            <a:ext cx="4798292" cy="479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07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A1F65-C530-CBA5-2311-540323597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DBFB1-6A88-D2EA-92FD-3F2ECBC1B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Regularização L2 (</a:t>
            </a:r>
            <a:r>
              <a:rPr lang="pt-BR" dirty="0" err="1"/>
              <a:t>Weight</a:t>
            </a:r>
            <a:r>
              <a:rPr lang="pt-BR" dirty="0"/>
              <a:t> </a:t>
            </a:r>
            <a:r>
              <a:rPr lang="pt-BR" dirty="0" err="1"/>
              <a:t>Decay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2CD74-59BF-F529-9036-A49C1E47F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03" y="1744386"/>
            <a:ext cx="9800388" cy="3714749"/>
          </a:xfrm>
        </p:spPr>
        <p:txBody>
          <a:bodyPr>
            <a:normAutofit/>
          </a:bodyPr>
          <a:lstStyle/>
          <a:p>
            <a:r>
              <a:rPr lang="pt-BR" sz="2400" dirty="0"/>
              <a:t>Objetivo: Reduzir </a:t>
            </a:r>
            <a:r>
              <a:rPr lang="pt-BR" sz="2400" dirty="0" err="1"/>
              <a:t>overfitting</a:t>
            </a:r>
            <a:r>
              <a:rPr lang="pt-BR" sz="2400" dirty="0"/>
              <a:t> e melhorar a generalização</a:t>
            </a:r>
          </a:p>
          <a:p>
            <a:r>
              <a:rPr lang="pt-BR" sz="2400" dirty="0"/>
              <a:t>Adiciona um termo ao cálculo da perda total: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36900" indent="0">
              <a:buNone/>
            </a:pPr>
            <a:r>
              <a:rPr lang="pt-BR" sz="2400" dirty="0"/>
              <a:t>	onde λ é o coeficiente de regularização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82A7987-1EBD-BE7D-7906-19D53D5C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24</a:t>
            </a:fld>
            <a:endParaRPr lang="pt-BR" noProof="0" dirty="0"/>
          </a:p>
        </p:txBody>
      </p:sp>
      <p:pic>
        <p:nvPicPr>
          <p:cNvPr id="15" name="Imagem 14" descr="Forma&#10;&#10;O conteúdo gerado por IA pode estar incorreto.">
            <a:extLst>
              <a:ext uri="{FF2B5EF4-FFF2-40B4-BE49-F238E27FC236}">
                <a16:creationId xmlns:a16="http://schemas.microsoft.com/office/drawing/2014/main" id="{030FED4C-F939-A586-3E2B-73A3C880AD6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169946" y="3034367"/>
            <a:ext cx="9631578" cy="12573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523952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4F313-3CD1-AEF4-33D1-D2E9F877C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3AD38-2BB3-12AB-45CB-5586CCD86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Regularização L2 (</a:t>
            </a:r>
            <a:r>
              <a:rPr lang="pt-BR" dirty="0" err="1"/>
              <a:t>Weight</a:t>
            </a:r>
            <a:r>
              <a:rPr lang="pt-BR" dirty="0"/>
              <a:t> </a:t>
            </a:r>
            <a:r>
              <a:rPr lang="pt-BR" dirty="0" err="1"/>
              <a:t>Decay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43B971-8DD7-1AB2-E04F-1C15C1E1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17" y="2076450"/>
            <a:ext cx="6192268" cy="3714749"/>
          </a:xfrm>
        </p:spPr>
        <p:txBody>
          <a:bodyPr>
            <a:normAutofit/>
          </a:bodyPr>
          <a:lstStyle/>
          <a:p>
            <a:pPr indent="-305435" algn="just"/>
            <a:r>
              <a:rPr lang="pt-BR" sz="2400" dirty="0"/>
              <a:t> Penaliza pesos muito grandes, incentivando soluções mais simples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sz="2400" dirty="0"/>
              <a:t> Aplicada via parâmetro </a:t>
            </a:r>
            <a:r>
              <a:rPr lang="pt-BR" sz="2400" dirty="0" err="1"/>
              <a:t>weight_decay</a:t>
            </a:r>
            <a:r>
              <a:rPr lang="pt-BR" sz="2400" dirty="0"/>
              <a:t> no otimizador (Adam</a:t>
            </a:r>
            <a:r>
              <a:rPr lang="pt-BR" sz="2400"/>
              <a:t>)</a:t>
            </a:r>
            <a:endParaRPr lang="pt-BR" sz="24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sz="2400" dirty="0"/>
              <a:t> Ajuda a manter o modelo robusto em novos exemplos, evitando memorização do </a:t>
            </a:r>
            <a:r>
              <a:rPr lang="pt-BR" sz="2400" err="1"/>
              <a:t>dataset</a:t>
            </a:r>
            <a:endParaRPr lang="pt-BR" sz="2400" err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C4833E-036D-0A72-FA35-E9DED413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25</a:t>
            </a:fld>
            <a:endParaRPr lang="pt-BR" noProof="0" dirty="0"/>
          </a:p>
        </p:txBody>
      </p:sp>
      <p:pic>
        <p:nvPicPr>
          <p:cNvPr id="7" name="Gráfico 6" descr="Balança da justiça com preenchimento sólido">
            <a:extLst>
              <a:ext uri="{FF2B5EF4-FFF2-40B4-BE49-F238E27FC236}">
                <a16:creationId xmlns:a16="http://schemas.microsoft.com/office/drawing/2014/main" id="{C895C4DF-CCFE-9412-2BDF-116EE134C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4476" y="1497281"/>
            <a:ext cx="3493820" cy="349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667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98F5B-7A24-7461-4A09-FD6D49FE5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42862"/>
            <a:ext cx="10353762" cy="1257300"/>
          </a:xfrm>
        </p:spPr>
        <p:txBody>
          <a:bodyPr/>
          <a:lstStyle/>
          <a:p>
            <a:r>
              <a:rPr lang="pt-BR" dirty="0"/>
              <a:t>Métricas de Avaliação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81F76E-C170-6782-BCE1-136A0D453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217" y="892356"/>
            <a:ext cx="10353762" cy="3714749"/>
          </a:xfrm>
        </p:spPr>
        <p:txBody>
          <a:bodyPr>
            <a:noAutofit/>
          </a:bodyPr>
          <a:lstStyle/>
          <a:p>
            <a:r>
              <a:rPr lang="pt-BR" sz="2400" dirty="0"/>
              <a:t>Acurácia Bit a Bit</a:t>
            </a:r>
          </a:p>
          <a:p>
            <a:pPr lvl="1"/>
            <a:r>
              <a:rPr lang="pt-BR" sz="2400" dirty="0"/>
              <a:t>Percentual de bits corretamente previstos entre entrada e saída</a:t>
            </a:r>
          </a:p>
          <a:p>
            <a:pPr marL="72900" indent="0">
              <a:buNone/>
            </a:pPr>
            <a:r>
              <a:rPr lang="pt-BR" sz="2400" dirty="0"/>
              <a:t>Precisão (</a:t>
            </a:r>
            <a:r>
              <a:rPr lang="pt-BR" sz="2400" dirty="0" err="1"/>
              <a:t>Precision</a:t>
            </a:r>
            <a:r>
              <a:rPr lang="pt-BR" sz="2400" dirty="0"/>
              <a:t>):</a:t>
            </a:r>
          </a:p>
          <a:p>
            <a:pPr marL="792900" lvl="1" indent="-342900"/>
            <a:r>
              <a:rPr lang="pt-BR" sz="2400" dirty="0"/>
              <a:t>Verdadeiros positivos / Total de positivos previstos</a:t>
            </a:r>
          </a:p>
          <a:p>
            <a:pPr marL="72900" indent="0">
              <a:buNone/>
            </a:pPr>
            <a:r>
              <a:rPr lang="pt-BR" sz="2400" dirty="0"/>
              <a:t>Recall (Sensibilidade):</a:t>
            </a:r>
          </a:p>
          <a:p>
            <a:pPr marL="792900" lvl="1" indent="-342900"/>
            <a:r>
              <a:rPr lang="pt-BR" sz="2400" dirty="0"/>
              <a:t>Verdadeiros positivos / Total de positivos reais</a:t>
            </a:r>
          </a:p>
          <a:p>
            <a:pPr marL="72900" indent="0">
              <a:buNone/>
            </a:pPr>
            <a:r>
              <a:rPr lang="pt-BR" sz="2400" dirty="0"/>
              <a:t>F1-Score:</a:t>
            </a:r>
          </a:p>
          <a:p>
            <a:pPr lvl="1"/>
            <a:r>
              <a:rPr lang="pt-BR" sz="2400" dirty="0"/>
              <a:t>Média harmônica entre precisão e recall: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2D321B-2836-B374-7BDC-D2D414B7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26</a:t>
            </a:fld>
            <a:endParaRPr lang="pt-BR" noProof="0" dirty="0"/>
          </a:p>
        </p:txBody>
      </p:sp>
      <p:pic>
        <p:nvPicPr>
          <p:cNvPr id="13315" name="Picture 3">
            <a:extLst>
              <a:ext uri="{FF2B5EF4-FFF2-40B4-BE49-F238E27FC236}">
                <a16:creationId xmlns:a16="http://schemas.microsoft.com/office/drawing/2014/main" id="{8875A329-E073-71BE-F889-47BD87613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46" y="5221534"/>
            <a:ext cx="6454212" cy="1277318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219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1028D2F-3BBF-4A3C-287F-F6BB18F3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da NTM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84300ACB-FE69-1F07-63DE-16C4C53918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Arquitetura usada na máquina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07D3A6-62D9-25BE-093B-42BEBC993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27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21933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8FD64CE-8108-EDF7-EC55-6CA7B05F9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da NTM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B29F41E-8241-2AEF-C167-F4A87B1E0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692748" cy="4171950"/>
          </a:xfrm>
        </p:spPr>
        <p:txBody>
          <a:bodyPr>
            <a:normAutofit fontScale="77500" lnSpcReduction="20000"/>
          </a:bodyPr>
          <a:lstStyle/>
          <a:p>
            <a:pPr marL="36900" indent="0">
              <a:buNone/>
            </a:pPr>
            <a:r>
              <a:rPr lang="pt-BR" sz="2800" b="1" dirty="0"/>
              <a:t>🔹 1. Controlador (</a:t>
            </a:r>
            <a:r>
              <a:rPr lang="pt-BR" sz="2800" b="1" dirty="0" err="1"/>
              <a:t>Controller</a:t>
            </a:r>
            <a:r>
              <a:rPr lang="pt-BR" sz="2800" b="1" dirty="0"/>
              <a:t>)</a:t>
            </a:r>
          </a:p>
          <a:p>
            <a:r>
              <a:rPr lang="pt-BR" sz="2800" dirty="0"/>
              <a:t>Rede neural do tipo </a:t>
            </a:r>
            <a:r>
              <a:rPr lang="pt-BR" sz="2800" b="1" dirty="0" err="1"/>
              <a:t>feedforward</a:t>
            </a:r>
            <a:endParaRPr lang="pt-BR" sz="2800" dirty="0"/>
          </a:p>
          <a:p>
            <a:r>
              <a:rPr lang="pt-BR" sz="2800" dirty="0"/>
              <a:t>Recebe entrada atual e vetor de leitura anterior</a:t>
            </a:r>
          </a:p>
          <a:p>
            <a:r>
              <a:rPr lang="pt-BR" sz="2800" dirty="0"/>
              <a:t>Gera vetores de controle para leitura e escrita na memória</a:t>
            </a:r>
          </a:p>
          <a:p>
            <a:pPr marL="36900" indent="0">
              <a:buNone/>
            </a:pPr>
            <a:r>
              <a:rPr lang="pt-BR" sz="2800" b="1" dirty="0"/>
              <a:t>🔹 2. Memória Externa</a:t>
            </a:r>
          </a:p>
          <a:p>
            <a:r>
              <a:rPr lang="pt-BR" sz="2800" dirty="0"/>
              <a:t>Representada por uma matriz </a:t>
            </a:r>
          </a:p>
          <a:p>
            <a:r>
              <a:rPr lang="pt-BR" sz="2800" dirty="0"/>
              <a:t>N: número de endereços (linhas)</a:t>
            </a:r>
          </a:p>
          <a:p>
            <a:r>
              <a:rPr lang="pt-BR" sz="2800" dirty="0"/>
              <a:t>M: tamanho de cada vetor armazenado (colunas)</a:t>
            </a:r>
          </a:p>
          <a:p>
            <a:r>
              <a:rPr lang="pt-BR" sz="2800" dirty="0"/>
              <a:t>Permite armazenamento de longo prazo</a:t>
            </a:r>
          </a:p>
          <a:p>
            <a:pPr marL="3690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F314EE-90FE-47CE-4350-6F905613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28</a:t>
            </a:fld>
            <a:endParaRPr lang="pt-BR" noProof="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188A7B-4968-6FBD-BD40-031831DF1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147" y="4387104"/>
            <a:ext cx="1093017" cy="20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5062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9F279-30C0-0A22-D1C0-43058E0F8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A02C399-D476-F463-8A60-38CAAE519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da NTM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CAA2528-A29A-36E4-F0DA-6AA4439AB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pt-BR" b="1" dirty="0"/>
              <a:t>🔹 3. Cabeças de Leitura e Escrita</a:t>
            </a:r>
          </a:p>
          <a:p>
            <a:r>
              <a:rPr lang="pt-BR" dirty="0"/>
              <a:t>Utilizam </a:t>
            </a:r>
            <a:r>
              <a:rPr lang="pt-BR" b="1" dirty="0"/>
              <a:t>atenção baseada em conteúdo</a:t>
            </a:r>
            <a:r>
              <a:rPr lang="pt-BR" dirty="0"/>
              <a:t> (</a:t>
            </a:r>
            <a:r>
              <a:rPr lang="pt-BR" dirty="0" err="1"/>
              <a:t>content-based</a:t>
            </a:r>
            <a:r>
              <a:rPr lang="pt-BR" dirty="0"/>
              <a:t> </a:t>
            </a:r>
            <a:r>
              <a:rPr lang="pt-BR" dirty="0" err="1"/>
              <a:t>addressing</a:t>
            </a:r>
            <a:r>
              <a:rPr lang="pt-BR" dirty="0"/>
              <a:t>)</a:t>
            </a:r>
          </a:p>
          <a:p>
            <a:r>
              <a:rPr lang="pt-BR" dirty="0"/>
              <a:t>Operações diferenciáveis que aprendem a ler e modificar a memória</a:t>
            </a:r>
          </a:p>
          <a:p>
            <a:pPr marL="36900" indent="0">
              <a:buNone/>
            </a:pPr>
            <a:r>
              <a:rPr lang="pt-BR" b="1" dirty="0"/>
              <a:t>🔹 4. Saída do Modelo</a:t>
            </a:r>
          </a:p>
          <a:p>
            <a:r>
              <a:rPr lang="pt-BR" dirty="0"/>
              <a:t>Vetor gerado por uma </a:t>
            </a:r>
            <a:r>
              <a:rPr lang="pt-BR" b="1" dirty="0"/>
              <a:t>camada linear + ativação </a:t>
            </a:r>
            <a:r>
              <a:rPr lang="pt-BR" b="1" dirty="0" err="1"/>
              <a:t>Sigmoid</a:t>
            </a:r>
            <a:endParaRPr lang="pt-BR" dirty="0"/>
          </a:p>
          <a:p>
            <a:r>
              <a:rPr lang="pt-BR" dirty="0"/>
              <a:t>Interpretação como </a:t>
            </a:r>
            <a:r>
              <a:rPr lang="pt-BR" b="1" dirty="0"/>
              <a:t>probabilidades binárias</a:t>
            </a:r>
            <a:r>
              <a:rPr lang="pt-BR" dirty="0"/>
              <a:t> para cada bit</a:t>
            </a:r>
          </a:p>
          <a:p>
            <a:pPr marL="36900" indent="0">
              <a:buNone/>
            </a:pPr>
            <a:r>
              <a:rPr lang="pt-BR" b="1" dirty="0"/>
              <a:t>🔹 5. Ciclo por Tempo</a:t>
            </a:r>
          </a:p>
          <a:p>
            <a:r>
              <a:rPr lang="pt-BR" dirty="0"/>
              <a:t>Para cada passo t : entrada → controle → acesso à memória → saída</a:t>
            </a:r>
          </a:p>
          <a:p>
            <a:pPr marL="3690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9E21B6-620C-459F-E5CE-D367B6B5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29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272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5A963-2E55-70D6-E306-61361B37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0542B1-490F-D170-CEB2-2AFF28A5D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/>
            <a:r>
              <a:rPr lang="pt-BR" dirty="0"/>
              <a:t>Emanuel Lopes Silva</a:t>
            </a:r>
          </a:p>
          <a:p>
            <a:pPr marL="719455" lvl="1" indent="-269875">
              <a:buFont typeface="Wingdings" panose="05000000000000000000" pitchFamily="2" charset="2"/>
              <a:buChar char="v"/>
            </a:pPr>
            <a:r>
              <a:rPr lang="pt-BR" dirty="0">
                <a:effectLst/>
              </a:rPr>
              <a:t>2021017818</a:t>
            </a:r>
            <a:endParaRPr lang="pt-B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pt-BR" dirty="0"/>
              <a:t>Stenio Moraes </a:t>
            </a:r>
            <a:r>
              <a:rPr lang="pt-BR" dirty="0" err="1"/>
              <a:t>Fonsêca</a:t>
            </a:r>
            <a:r>
              <a:rPr lang="pt-BR" dirty="0"/>
              <a:t> </a:t>
            </a:r>
            <a:endParaRPr lang="pt-B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>
              <a:buFont typeface="Wingdings" panose="05000000000000000000" pitchFamily="2" charset="2"/>
              <a:buChar char="v"/>
            </a:pPr>
            <a:r>
              <a:rPr lang="pt-BR" dirty="0"/>
              <a:t>20250013686</a:t>
            </a:r>
            <a:endParaRPr lang="pt-B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r>
              <a:rPr lang="pt-BR" dirty="0"/>
              <a:t>Arthur Sampaio Pereira</a:t>
            </a:r>
            <a:endParaRPr lang="pt-B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>
              <a:buFont typeface="Wingdings" panose="05000000000000000000" pitchFamily="2" charset="2"/>
              <a:buChar char="v"/>
            </a:pP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2023098557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F5A3AA-026C-CC51-5362-A87E2086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60455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E2436-D7DA-EBDC-FDBE-E9BABB388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6024DA0-AC68-75DB-819D-BB1C52E2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Execução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334C40-B071-D87D-8FB1-91459E65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30</a:t>
            </a:fld>
            <a:endParaRPr lang="pt-BR" noProof="0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02C46193-8283-7986-FE74-DE6F6792F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59" y="2102526"/>
            <a:ext cx="11641833" cy="288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8800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903C0-CC08-7798-6483-8E1F1179D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7D3822B-E761-1FE2-BD0D-34E8A2D6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dos Dados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ACE79A90-ECBF-3446-9E80-16413F345B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Quais dados foram usados no Treinamento?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2629C7-25C9-8383-6D3A-E52A234E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31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90478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7BB94-578C-2732-942F-777E530E2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AA3F98C-F089-BC28-C4B5-827124C3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dos Dados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728A17A-951D-A484-9079-F1148E535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830" indent="0" algn="just">
              <a:buNone/>
            </a:pPr>
            <a:r>
              <a:rPr lang="pt-BR" b="1" dirty="0"/>
              <a:t>🔹 Ideia Principal</a:t>
            </a:r>
            <a:endParaRPr lang="pt-BR"/>
          </a:p>
          <a:p>
            <a:pPr indent="-305435" algn="just"/>
            <a:r>
              <a:rPr lang="pt-BR" dirty="0"/>
              <a:t>Criar dados de treinamento para ensinar a NTM a copiar ou inverter sequências binárias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6830" indent="0" algn="just">
              <a:buNone/>
            </a:pPr>
            <a:r>
              <a:rPr lang="pt-BR" b="1" dirty="0"/>
              <a:t>🔹 Formato dos Dados </a:t>
            </a:r>
            <a:endParaRPr lang="pt-BR" b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dirty="0"/>
              <a:t>Entrada: sequência de vetores binários + marcador de fim (EOS)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dirty="0"/>
              <a:t>Saída: cópia exata da sequência original ou sequência de vetores binários invertidos bit a bit ( ambos sem o EOS)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C78D143-D3F0-CC44-7C24-190F74D9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32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370887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E7FDC-E7DE-4B97-033C-41FD5D6C7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82F133C-A0D5-C3CB-C0F4-98456EEE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dos Dados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F508078-B7D9-34F1-3CEC-EA5A9E2D8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t-BR" b="1" dirty="0"/>
              <a:t>🔹 Variação dos Exemplos</a:t>
            </a:r>
          </a:p>
          <a:p>
            <a:r>
              <a:rPr lang="pt-BR" dirty="0"/>
              <a:t>Comprimentos variáveis de sequência (1 a 20 vetores)</a:t>
            </a:r>
          </a:p>
          <a:p>
            <a:r>
              <a:rPr lang="pt-BR" dirty="0"/>
              <a:t>Vetores binários com tamanho fixo (8 bits</a:t>
            </a:r>
            <a:r>
              <a:rPr lang="pt-BR" b="1" dirty="0"/>
              <a:t>)</a:t>
            </a:r>
          </a:p>
          <a:p>
            <a:r>
              <a:rPr lang="pt-BR" dirty="0"/>
              <a:t>Marcador de fim (EOS)</a:t>
            </a:r>
          </a:p>
          <a:p>
            <a:r>
              <a:rPr lang="pt-BR" dirty="0"/>
              <a:t>Os vetores são amostrados aleatoriamente</a:t>
            </a:r>
          </a:p>
          <a:p>
            <a:r>
              <a:rPr lang="pt-BR" dirty="0"/>
              <a:t>Formato compatível com </a:t>
            </a:r>
            <a:r>
              <a:rPr lang="pt-BR" dirty="0" err="1"/>
              <a:t>padding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166015-35EF-B762-DC68-C6F421A9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33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370607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4E2E5-B140-FAA8-8212-AC66BA172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6A69F7C-69D4-D11A-9E21-383885216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dos Dados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9397C2-97CA-2B04-9059-D02FF4D92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t-BR" b="1" dirty="0"/>
              <a:t>🔹  Reprodutibilidade </a:t>
            </a:r>
          </a:p>
          <a:p>
            <a:r>
              <a:rPr lang="pt-BR" b="1" dirty="0"/>
              <a:t>Semente global única (SEED)</a:t>
            </a:r>
          </a:p>
          <a:p>
            <a:r>
              <a:rPr lang="pt-BR" dirty="0"/>
              <a:t>Traz </a:t>
            </a:r>
            <a:r>
              <a:rPr lang="pt-BR" b="1" dirty="0"/>
              <a:t>Determinismo</a:t>
            </a:r>
            <a:r>
              <a:rPr lang="pt-BR" dirty="0"/>
              <a:t> para o </a:t>
            </a:r>
            <a:r>
              <a:rPr lang="pt-BR" dirty="0" err="1"/>
              <a:t>Dataset</a:t>
            </a:r>
            <a:endParaRPr lang="pt-BR" dirty="0"/>
          </a:p>
          <a:p>
            <a:r>
              <a:rPr lang="pt-BR" dirty="0"/>
              <a:t>Permite comparar diferentes versões do modelo sob as mesmas condições, essencial para avaliar melhorias ou regressões durante experimentos</a:t>
            </a:r>
          </a:p>
          <a:p>
            <a:r>
              <a:rPr lang="pt-BR" dirty="0"/>
              <a:t>A SEED é impressa e pode ser salva junto ao </a:t>
            </a:r>
            <a:r>
              <a:rPr lang="pt-BR" dirty="0" err="1"/>
              <a:t>dataset</a:t>
            </a:r>
            <a:r>
              <a:rPr lang="pt-BR" dirty="0"/>
              <a:t> ou em arquivos de log para documentação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4A8445-2870-3EB4-D1F0-ADD72D1C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34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08937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D3644-2E56-7629-EBD2-B74C9826D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34A94F2-CAB7-1072-D380-224E79AF0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dos Dados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EF3C57-F059-1B16-88FD-F0C4CB267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830" indent="0" algn="just">
              <a:buNone/>
            </a:pPr>
            <a:r>
              <a:rPr lang="pt-BR" b="1" dirty="0"/>
              <a:t>🔹  Armazenamento</a:t>
            </a:r>
            <a:endParaRPr lang="pt-BR"/>
          </a:p>
          <a:p>
            <a:pPr indent="-305435" algn="just"/>
            <a:r>
              <a:rPr lang="pt-BR" b="1" dirty="0"/>
              <a:t> Formato</a:t>
            </a:r>
            <a:r>
              <a:rPr lang="pt-BR" dirty="0"/>
              <a:t>: arquivo </a:t>
            </a:r>
            <a:r>
              <a:rPr lang="pt-BR" b="1" dirty="0"/>
              <a:t>.</a:t>
            </a:r>
            <a:r>
              <a:rPr lang="pt-BR" b="1" dirty="0" err="1"/>
              <a:t>json</a:t>
            </a:r>
            <a:r>
              <a:rPr lang="pt-BR" b="1" dirty="0"/>
              <a:t> </a:t>
            </a:r>
            <a:r>
              <a:rPr lang="pt-BR" dirty="0"/>
              <a:t>,</a:t>
            </a:r>
            <a:r>
              <a:rPr lang="pt-BR" b="1" dirty="0"/>
              <a:t> </a:t>
            </a:r>
            <a:r>
              <a:rPr lang="pt-BR" dirty="0"/>
              <a:t>com um exemplo por linha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b="1" dirty="0"/>
              <a:t> Campos por linha:</a:t>
            </a:r>
            <a:endParaRPr lang="pt-BR" b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 algn="just"/>
            <a:r>
              <a:rPr lang="pt-BR" b="1" dirty="0"/>
              <a:t>input: </a:t>
            </a:r>
            <a:r>
              <a:rPr lang="pt-BR" dirty="0"/>
              <a:t>sequência de vetores binários + marcador de fim (EOS)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 algn="just"/>
            <a:r>
              <a:rPr lang="pt-BR" b="1" dirty="0"/>
              <a:t>target: </a:t>
            </a:r>
            <a:r>
              <a:rPr lang="pt-BR" dirty="0"/>
              <a:t>cópia exata ou transformação da sequência original (sem o EOS)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415290" indent="-342900" algn="just"/>
            <a:r>
              <a:rPr lang="pt-BR" dirty="0"/>
              <a:t>Os dados armazenados servem como base para treinamento, validação e testes da NTM</a:t>
            </a:r>
            <a:endParaRPr lang="pt-BR" b="1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A222E0-081A-D829-45B5-FB4BAD4B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35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97003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E03F5-126E-2559-1F23-F457E65E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F62589-62DF-D035-F3EB-BEA03AA61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b="1" dirty="0"/>
              <a:t>🔹 Número de Exemplos</a:t>
            </a:r>
            <a:endParaRPr lang="pt-BR" dirty="0"/>
          </a:p>
          <a:p>
            <a:r>
              <a:rPr lang="pt-BR" dirty="0"/>
              <a:t>Exemplos Possíveis de serem gerados na Configuração Padrão: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Número delimitado pelo parâmetro “</a:t>
            </a:r>
            <a:r>
              <a:rPr lang="pt-BR" dirty="0" err="1"/>
              <a:t>num_exemplo</a:t>
            </a:r>
            <a:r>
              <a:rPr lang="pt-BR" dirty="0"/>
              <a:t>”, que por padrão é 15 mil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0F059C-2904-C6FD-03FA-C1F18142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36</a:t>
            </a:fld>
            <a:endParaRPr lang="pt-BR" noProof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37ED21-CBFC-6291-2002-A4FBE666DC7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221126" y="3227749"/>
            <a:ext cx="9964949" cy="1140642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8918906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30E35-E258-E136-7920-0658CCAE5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DC9C7-FFE4-D705-F243-F3DCE68D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Geração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6A046E-7120-1DD1-4555-34C526677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830" indent="0">
              <a:buNone/>
            </a:pPr>
            <a:r>
              <a:rPr lang="pt-BR" b="1"/>
              <a:t>🔹 Tarefa de Cópia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Entrada:</a:t>
            </a:r>
            <a:r>
              <a:rPr lang="pt-B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pt-B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Sequência binária aleatória + EOS.</a:t>
            </a:r>
          </a:p>
          <a:p>
            <a:pPr indent="-305435" algn="just"/>
            <a:r>
              <a:rPr lang="pt-BR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Saída Esperada (Alvo):</a:t>
            </a:r>
            <a:r>
              <a:rPr lang="pt-B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A </a:t>
            </a:r>
            <a:r>
              <a:rPr lang="pt-BR" b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mesma sequência binária original</a:t>
            </a:r>
            <a:r>
              <a:rPr lang="pt-B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da entrada, repetida após o EOS.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i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Exemplo:</a:t>
            </a:r>
            <a:r>
              <a:rPr lang="pt-B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</a:t>
            </a:r>
          </a:p>
          <a:p>
            <a:pPr marL="719455" lvl="1" indent="-269875" algn="just">
              <a:buFont typeface="Wingdings" charset="2"/>
              <a:buChar char="Ø"/>
            </a:pPr>
            <a:r>
              <a:rPr lang="pt-B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Entrada: </a:t>
            </a:r>
            <a:r>
              <a:rPr lang="pt-B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onsolas"/>
              </a:rPr>
              <a:t>1010</a:t>
            </a:r>
            <a:r>
              <a:rPr lang="pt-B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+ EOS -&gt; Saída Esperada: </a:t>
            </a:r>
            <a:r>
              <a:rPr lang="pt-B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onsolas"/>
              </a:rPr>
              <a:t>1010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7C7B176-50C3-4187-8C49-08517783F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37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54741396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438206-7E5F-F035-63AA-ED7AC5DE6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8A203F-72B6-F4B2-9890-92A11F9C4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Geração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9E0B20-A7BC-865F-16FF-9ECC86A96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830" indent="0">
              <a:buNone/>
            </a:pPr>
            <a:r>
              <a:rPr lang="pt-BR" b="1" dirty="0"/>
              <a:t>🔹 </a:t>
            </a:r>
            <a:r>
              <a:rPr lang="pt-BR" b="1" dirty="0">
                <a:ea typeface="+mn-lt"/>
                <a:cs typeface="+mn-lt"/>
              </a:rPr>
              <a:t>Tarefa de Inversão de Bits:</a:t>
            </a:r>
            <a:endParaRPr lang="pt-BR" b="1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Entrada:</a:t>
            </a: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</a:rPr>
              <a:t> </a:t>
            </a: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Sequência binária aleatória + EOS.</a:t>
            </a:r>
          </a:p>
          <a:p>
            <a:pPr indent="-305435" algn="just"/>
            <a:r>
              <a:rPr lang="pt-BR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Saída Esperada (Alvo):</a:t>
            </a: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A sequência binária da entrada com </a:t>
            </a:r>
            <a:r>
              <a:rPr lang="pt-BR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todos os seus bits invertidos</a:t>
            </a: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(0 vira 1, 1 vira 0), repetida após o EOS.</a:t>
            </a:r>
          </a:p>
          <a:p>
            <a:pPr indent="-305435" algn="just"/>
            <a:r>
              <a:rPr lang="pt-BR" i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Exemplo:</a:t>
            </a: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</a:t>
            </a:r>
          </a:p>
          <a:p>
            <a:pPr marL="719455" lvl="1" indent="-269875" algn="just">
              <a:buFont typeface="Wingdings" charset="2"/>
              <a:buChar char="Ø"/>
            </a:pP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Entrada: </a:t>
            </a: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onsolas"/>
              </a:rPr>
              <a:t>1010</a:t>
            </a: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+ EOS -&gt; Saída Esperada: </a:t>
            </a: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latin typeface="Consolas"/>
              </a:rPr>
              <a:t>0101</a:t>
            </a:r>
            <a:endParaRPr lang="pt-B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pt-B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pt-B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pt-B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6DED38-A407-A481-B839-1A1ECA40C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38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234738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2766-7212-86D7-1F14-AC1267195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AB00DD8-589C-C9E9-61E6-DA94B602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Treinamento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B533EDE-1882-5177-C4FB-7D241D3647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ele foi feito?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C633964-F646-CBE5-C267-F6918815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39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3995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6A908-FF35-ECBA-8D33-6D4582CC8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4A5C2-4B8D-D6DA-7A5D-3B96F5434E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pt-BR" dirty="0"/>
              <a:t>Objetivo do Projeto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AFB2C87-1B77-B7CA-7EA1-124B82CDCF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Visão</a:t>
            </a:r>
            <a:r>
              <a:rPr lang="en-US" dirty="0"/>
              <a:t> Geral do </a:t>
            </a:r>
            <a:r>
              <a:rPr lang="en-US" dirty="0" err="1"/>
              <a:t>Trabalho</a:t>
            </a:r>
            <a:endParaRPr lang="en-US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5A9AD49-5B0C-4B6C-638D-7E920604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676247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88812DF-5169-F681-49FD-8E94DA04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da Implementação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319EB7-4164-2775-A2CD-5BEADE94B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 algn="just"/>
            <a:r>
              <a:rPr lang="pt-BR" dirty="0"/>
              <a:t>Implementação completa em </a:t>
            </a:r>
            <a:r>
              <a:rPr lang="pt-BR" dirty="0" err="1"/>
              <a:t>PyTorch</a:t>
            </a:r>
            <a:r>
              <a:rPr lang="pt-BR" dirty="0"/>
              <a:t>, de forma modular</a:t>
            </a:r>
            <a:endParaRPr lang="pt-BR"/>
          </a:p>
          <a:p>
            <a:pPr indent="-305435" algn="just"/>
            <a:r>
              <a:rPr lang="pt-BR" dirty="0"/>
              <a:t>Divisão 70/15/15 no Treinamento, Avaliação, e Teste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dirty="0"/>
              <a:t>Treinamento supervisionado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 algn="just"/>
            <a:r>
              <a:rPr lang="pt-BR" dirty="0"/>
              <a:t>O modelo recebe pares de entrada e saída esperada. A cada época, a perda é retropropagada para ajustar os pesos da rede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dirty="0" err="1"/>
              <a:t>BCELoss</a:t>
            </a:r>
            <a:r>
              <a:rPr lang="pt-BR" dirty="0"/>
              <a:t> + </a:t>
            </a:r>
            <a:r>
              <a:rPr lang="pt-BR" dirty="0" err="1"/>
              <a:t>Padding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 algn="just"/>
            <a:r>
              <a:rPr lang="pt-BR" dirty="0"/>
              <a:t>A função de perda binária é aplicada após o alinhamento entre entrada e saída via </a:t>
            </a:r>
            <a:r>
              <a:rPr lang="pt-BR" dirty="0" err="1"/>
              <a:t>padding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805B8C6-A923-523C-4A47-125495E5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40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886641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DC475-F2EA-05AF-53F6-CF8CA96B1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1B8D511-3E5A-3718-6E2D-BC8AAF41F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da Implementação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5D0FE9-5F60-BAF2-B40C-8D0FA31B1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670063" cy="4289843"/>
          </a:xfrm>
        </p:spPr>
        <p:txBody>
          <a:bodyPr>
            <a:normAutofit/>
          </a:bodyPr>
          <a:lstStyle/>
          <a:p>
            <a:pPr indent="-305435" algn="just"/>
            <a:r>
              <a:rPr lang="pt-BR" dirty="0"/>
              <a:t>Otimizador Adam com L2: </a:t>
            </a:r>
          </a:p>
          <a:p>
            <a:pPr marL="719455" lvl="1" indent="-269875" algn="just"/>
            <a:r>
              <a:rPr lang="pt-BR" dirty="0"/>
              <a:t>Regularização L2 via parâmetro </a:t>
            </a:r>
            <a:r>
              <a:rPr lang="pt-BR" dirty="0" err="1"/>
              <a:t>weight_decay</a:t>
            </a:r>
            <a:r>
              <a:rPr lang="pt-BR" dirty="0"/>
              <a:t> no Adam, para evitar </a:t>
            </a:r>
            <a:r>
              <a:rPr lang="pt-BR" dirty="0" err="1"/>
              <a:t>overfitting</a:t>
            </a:r>
            <a:endParaRPr lang="pt-B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 algn="just"/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Garante o ajuste eficiente dos parâmetros da NTM.</a:t>
            </a:r>
            <a:endParaRPr lang="pt-BR" dirty="0"/>
          </a:p>
          <a:p>
            <a:pPr indent="-305435" algn="just"/>
            <a:r>
              <a:rPr lang="pt-BR" dirty="0"/>
              <a:t>Checkpoint automático: </a:t>
            </a:r>
            <a:endParaRPr lang="pt-B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 algn="just"/>
            <a:r>
              <a:rPr lang="pt-BR" dirty="0"/>
              <a:t>O melhor modelo (menor </a:t>
            </a:r>
            <a:r>
              <a:rPr lang="pt-BR" dirty="0" err="1"/>
              <a:t>loss</a:t>
            </a:r>
            <a:r>
              <a:rPr lang="pt-BR" dirty="0"/>
              <a:t> de validação) é salvo em checkpoint/</a:t>
            </a:r>
            <a:r>
              <a:rPr lang="pt-BR" dirty="0" err="1"/>
              <a:t>best_model.pth</a:t>
            </a:r>
            <a:r>
              <a:rPr lang="pt-BR" dirty="0"/>
              <a:t>, e recarregado para avaliação</a:t>
            </a:r>
            <a:endParaRPr lang="pt-B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dirty="0"/>
              <a:t>Dispositivo automático: </a:t>
            </a:r>
            <a:endParaRPr lang="pt-B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 algn="just"/>
            <a:r>
              <a:rPr lang="pt-BR" dirty="0"/>
              <a:t>Usa </a:t>
            </a:r>
            <a:r>
              <a:rPr lang="pt-BR" dirty="0" err="1"/>
              <a:t>cuda</a:t>
            </a:r>
            <a:r>
              <a:rPr lang="pt-BR" dirty="0"/>
              <a:t> se disponível, com </a:t>
            </a:r>
            <a:r>
              <a:rPr lang="pt-BR" dirty="0" err="1"/>
              <a:t>fallback</a:t>
            </a:r>
            <a:r>
              <a:rPr lang="pt-BR" dirty="0"/>
              <a:t> para </a:t>
            </a:r>
            <a:r>
              <a:rPr lang="pt-BR" dirty="0" err="1"/>
              <a:t>cpu</a:t>
            </a:r>
            <a:r>
              <a:rPr lang="pt-BR" dirty="0"/>
              <a:t>, e todos os tensores são movidos corretamente para o mesmo dispositivo</a:t>
            </a:r>
            <a:endParaRPr lang="pt-B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D6092D-9DA6-B159-803C-49442B50C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41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34310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8AE97-BECB-AB0C-2434-E1AC53E4A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B5F2D3C-5CBD-70AF-CFA8-F3F50EAE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da Implementação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A6E0604-1B50-E525-ECB3-79D695241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Uso de Mini Batch com tamanho 16</a:t>
            </a:r>
          </a:p>
          <a:p>
            <a:r>
              <a:rPr lang="pt-BR" dirty="0"/>
              <a:t>Uso de Clipagem de Gradiente</a:t>
            </a:r>
          </a:p>
          <a:p>
            <a:pPr lvl="1"/>
            <a:r>
              <a:rPr lang="pt-BR" dirty="0"/>
              <a:t>Fundamental para estabilizar o treino de modelos com memória</a:t>
            </a:r>
          </a:p>
          <a:p>
            <a:r>
              <a:rPr lang="pt-BR" dirty="0"/>
              <a:t>Função de Ativação na Saída</a:t>
            </a:r>
          </a:p>
          <a:p>
            <a:pPr lvl="1"/>
            <a:r>
              <a:rPr lang="pt-BR" dirty="0"/>
              <a:t>Camada </a:t>
            </a:r>
            <a:r>
              <a:rPr lang="pt-BR" dirty="0" err="1"/>
              <a:t>Sigmoid</a:t>
            </a:r>
            <a:r>
              <a:rPr lang="pt-BR" dirty="0"/>
              <a:t> para gerar probabilidades entre 0 e 1</a:t>
            </a:r>
          </a:p>
          <a:p>
            <a:pPr marL="415800" indent="-342900"/>
            <a:r>
              <a:rPr lang="pt-BR" dirty="0"/>
              <a:t>Treinamento com 100 épocas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391D24-9107-5172-7B5B-E5C1DB80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42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707088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D5FCD-141B-8477-4F57-73313DF1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177680"/>
            <a:ext cx="10353762" cy="1257300"/>
          </a:xfrm>
        </p:spPr>
        <p:txBody>
          <a:bodyPr/>
          <a:lstStyle/>
          <a:p>
            <a:r>
              <a:rPr lang="pt-BR" dirty="0"/>
              <a:t>Gráfico de </a:t>
            </a:r>
            <a:r>
              <a:rPr lang="pt-BR" dirty="0" err="1"/>
              <a:t>Loss</a:t>
            </a:r>
            <a:r>
              <a:rPr lang="pt-BR" dirty="0"/>
              <a:t> da Cópia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686113-3EFE-0709-E5F8-388D22DB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556" y="6492875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pt-BR" noProof="0" smtClean="0"/>
              <a:t>43</a:t>
            </a:fld>
            <a:endParaRPr lang="pt-BR" noProof="0" dirty="0"/>
          </a:p>
        </p:txBody>
      </p:sp>
      <p:pic>
        <p:nvPicPr>
          <p:cNvPr id="6" name="Imagem 5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5F53A6FC-9072-49E1-FA0E-F304B756D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17" y="776334"/>
            <a:ext cx="11410448" cy="570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184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EB0D1-5633-3C8F-7370-2035B498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90534"/>
            <a:ext cx="10353762" cy="643055"/>
          </a:xfrm>
        </p:spPr>
        <p:txBody>
          <a:bodyPr>
            <a:normAutofit fontScale="90000"/>
          </a:bodyPr>
          <a:lstStyle/>
          <a:p>
            <a:r>
              <a:rPr lang="pt-BR" dirty="0"/>
              <a:t>Gráfico de </a:t>
            </a:r>
            <a:r>
              <a:rPr lang="pt-BR" dirty="0" err="1"/>
              <a:t>Loss</a:t>
            </a:r>
            <a:r>
              <a:rPr lang="pt-BR" dirty="0"/>
              <a:t> da Inversão</a:t>
            </a:r>
          </a:p>
        </p:txBody>
      </p:sp>
      <p:pic>
        <p:nvPicPr>
          <p:cNvPr id="6" name="Espaço Reservado para Conteúdo 5" descr="Gráfico, Gráfico de linhas&#10;&#10;O conteúdo gerado por IA pode estar incorreto.">
            <a:extLst>
              <a:ext uri="{FF2B5EF4-FFF2-40B4-BE49-F238E27FC236}">
                <a16:creationId xmlns:a16="http://schemas.microsoft.com/office/drawing/2014/main" id="{8F68C4DB-ABF5-D4A5-7BD5-76E66CA24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324" y="733589"/>
            <a:ext cx="11153351" cy="5576676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02451D-4D8B-7FE9-1D03-7A087C85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0059" y="6389019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pt-BR" noProof="0" smtClean="0"/>
              <a:t>44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05194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5E573-A351-4FFB-BC39-C62C84E6B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C95B062-E31C-05D8-CC70-23478BF55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A752FC63-4311-6947-B26B-752B5E7D64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o Modelo foi avaliado?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F8655B-D5BD-4705-A789-C45C0697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45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7322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C598D9-A539-02CD-E4BA-D18212B5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Interativa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7872DCF-C1DB-A770-4A47-5724AB2F9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Permite entrada manual do usuário (vetores binários customizados)</a:t>
            </a:r>
          </a:p>
          <a:p>
            <a:pPr algn="just"/>
            <a:r>
              <a:rPr lang="pt-BR" dirty="0"/>
              <a:t>Alternativamente, avalia qualquer exemplo do </a:t>
            </a:r>
            <a:r>
              <a:rPr lang="pt-BR" dirty="0" err="1"/>
              <a:t>dataset</a:t>
            </a:r>
            <a:r>
              <a:rPr lang="pt-BR" dirty="0"/>
              <a:t> por índice</a:t>
            </a:r>
          </a:p>
          <a:p>
            <a:pPr algn="just"/>
            <a:r>
              <a:rPr lang="pt-BR" dirty="0"/>
              <a:t>Exibe no console:</a:t>
            </a:r>
          </a:p>
          <a:p>
            <a:pPr lvl="1" algn="just"/>
            <a:r>
              <a:rPr lang="pt-BR" dirty="0"/>
              <a:t>A entrada fornecida (sem EOS)</a:t>
            </a:r>
          </a:p>
          <a:p>
            <a:pPr lvl="1" algn="just"/>
            <a:r>
              <a:rPr lang="pt-BR" dirty="0"/>
              <a:t>A saída prevista pela NTM</a:t>
            </a:r>
          </a:p>
          <a:p>
            <a:pPr lvl="1" algn="just"/>
            <a:r>
              <a:rPr lang="pt-BR" dirty="0"/>
              <a:t>A saída esperada </a:t>
            </a:r>
          </a:p>
          <a:p>
            <a:pPr lvl="1" algn="just"/>
            <a:r>
              <a:rPr lang="pt-BR" dirty="0"/>
              <a:t>Acurácia bit a bit individual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3BCA2C-6A05-A5EB-B22A-F13F84ACD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46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899957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40CC8-E72B-4BA8-1A96-3E02C84D1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7655BBC-62F2-3676-EE8F-6355C7A5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Geral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166D50-865F-2CAA-FAEC-155A3FB1C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pt-BR" dirty="0"/>
              <a:t>Executada automaticamente sobre 100 exemplos aleatórios.</a:t>
            </a:r>
          </a:p>
          <a:p>
            <a:pPr algn="just"/>
            <a:r>
              <a:rPr lang="pt-BR" dirty="0"/>
              <a:t>Utiliza um </a:t>
            </a:r>
            <a:r>
              <a:rPr lang="pt-BR" dirty="0" err="1"/>
              <a:t>dataset</a:t>
            </a:r>
            <a:r>
              <a:rPr lang="pt-BR" dirty="0"/>
              <a:t> temporário gerado dinamicamente com comprimentos de sequência variáveis</a:t>
            </a:r>
          </a:p>
          <a:p>
            <a:pPr algn="just"/>
            <a:r>
              <a:rPr lang="pt-BR" dirty="0"/>
              <a:t>Métricas computadas:</a:t>
            </a:r>
          </a:p>
          <a:p>
            <a:pPr lvl="1" algn="just"/>
            <a:r>
              <a:rPr lang="pt-BR" dirty="0"/>
              <a:t>Acurácia Bit a Bit</a:t>
            </a:r>
          </a:p>
          <a:p>
            <a:pPr lvl="1" algn="just"/>
            <a:r>
              <a:rPr lang="pt-BR" dirty="0"/>
              <a:t>Precisão </a:t>
            </a:r>
          </a:p>
          <a:p>
            <a:pPr lvl="1" algn="just"/>
            <a:r>
              <a:rPr lang="pt-BR" dirty="0"/>
              <a:t>Recall</a:t>
            </a:r>
          </a:p>
          <a:p>
            <a:pPr lvl="1"/>
            <a:r>
              <a:rPr lang="pt-BR" dirty="0"/>
              <a:t>F1-Score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9E755D-43B9-682B-C309-6116C989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47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31028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A5D74-DE48-6D81-1AC4-5540273B7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23722BE-40EC-7A2A-0D82-328A9398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Geral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46F5FE-3DE8-26B9-053B-8B4B6ECC1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/>
              <a:t>Saída dos Resultados</a:t>
            </a:r>
          </a:p>
          <a:p>
            <a:pPr lvl="1" algn="just"/>
            <a:r>
              <a:rPr lang="pt-BR" dirty="0"/>
              <a:t>Resultados quantitativos salvos em avaliacao_resultados.txt.</a:t>
            </a:r>
          </a:p>
          <a:p>
            <a:pPr lvl="1" algn="just"/>
            <a:r>
              <a:rPr lang="pt-BR" dirty="0"/>
              <a:t>Exemplos completos (entrada, saída esperada, saída prevista) salvos em avaliacao_exemplos.txt.</a:t>
            </a:r>
          </a:p>
          <a:p>
            <a:pPr algn="just"/>
            <a:r>
              <a:rPr lang="pt-BR" dirty="0"/>
              <a:t>Reprodutibilidade</a:t>
            </a:r>
          </a:p>
          <a:p>
            <a:pPr lvl="1" algn="just"/>
            <a:r>
              <a:rPr lang="pt-BR" dirty="0"/>
              <a:t>A geração do </a:t>
            </a:r>
            <a:r>
              <a:rPr lang="pt-BR" dirty="0" err="1"/>
              <a:t>dataset</a:t>
            </a:r>
            <a:r>
              <a:rPr lang="pt-BR" dirty="0"/>
              <a:t> de avaliação utiliza SEED aleatória registrada para permitir reexecuções consistentes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2ADA59-1CA4-62E7-EC36-B493AA4A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48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989191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885A5D-DA0C-8CEA-2E1C-B21B22ECE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lt"/>
                <a:cs typeface="+mj-lt"/>
              </a:rPr>
              <a:t>Teste de Generalização (Tarefa de Inversão)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632D79-B115-A52E-1007-384B10F6F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 algn="just"/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Avaliar a capacidade da NTM de generalizar o algoritmo de inversão para sequências de bits com </a:t>
            </a:r>
            <a:r>
              <a:rPr lang="pt-BR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comprimentos maiores</a:t>
            </a: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do que os vistos durante o treinamento.</a:t>
            </a:r>
            <a:endParaRPr lang="pt-BR" dirty="0"/>
          </a:p>
          <a:p>
            <a:pPr indent="-305435" algn="just"/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O modelo treinado foi testado em um </a:t>
            </a:r>
            <a:r>
              <a:rPr lang="pt-BR" dirty="0" err="1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dataset</a:t>
            </a: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de inversão com sequências de </a:t>
            </a:r>
            <a:r>
              <a:rPr lang="pt-BR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21 a 40 bits de comprimento</a:t>
            </a: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.</a:t>
            </a:r>
          </a:p>
          <a:p>
            <a:pPr indent="-305435" algn="just"/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Esses comprimentos estavam </a:t>
            </a:r>
            <a:r>
              <a:rPr lang="pt-BR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fora da faixa de treinamento,</a:t>
            </a: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que tipicamente vai até 20 bits.</a:t>
            </a:r>
            <a:endParaRPr lang="pt-B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F502D6-5B03-5DBA-785D-8CDDFD4A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49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601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276C3-4668-A135-DE86-BF4CA5607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B5D913-0300-AB30-24E4-0E8D5CDF9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Implementar uma </a:t>
            </a:r>
            <a:r>
              <a:rPr lang="pt-BR" b="1" dirty="0"/>
              <a:t>Máquina de Turing Neural (NTM)</a:t>
            </a:r>
            <a:r>
              <a:rPr lang="pt-BR" dirty="0"/>
              <a:t> com controlador </a:t>
            </a:r>
            <a:r>
              <a:rPr lang="pt-BR" i="1" dirty="0" err="1"/>
              <a:t>feedforward</a:t>
            </a:r>
            <a:r>
              <a:rPr lang="pt-BR" dirty="0"/>
              <a:t> e memória externa </a:t>
            </a:r>
            <a:r>
              <a:rPr lang="pt-BR" dirty="0" err="1"/>
              <a:t>diferenciável</a:t>
            </a:r>
            <a:endParaRPr lang="pt-BR" dirty="0"/>
          </a:p>
          <a:p>
            <a:pPr algn="just"/>
            <a:r>
              <a:rPr lang="pt-BR" dirty="0"/>
              <a:t>Resolver a tarefa de cópia e inversão de sequência binária, onde a NTM deve reproduzir, ou inverter, uma sequência de vetores binários após receber um marcador de fim (EOS)</a:t>
            </a:r>
          </a:p>
          <a:p>
            <a:pPr algn="just"/>
            <a:r>
              <a:rPr lang="pt-BR" dirty="0"/>
              <a:t>Analisar o desempenho do modelo utilizando métricas </a:t>
            </a:r>
            <a:r>
              <a:rPr lang="pt-BR" dirty="0">
                <a:solidFill>
                  <a:srgbClr val="F2EBD6"/>
                </a:solidFill>
              </a:rPr>
              <a:t>como</a:t>
            </a:r>
            <a:r>
              <a:rPr lang="pt-BR" dirty="0"/>
              <a:t> Acurácia bit a bit, Precisão, Recall e F1-S</a:t>
            </a:r>
            <a:r>
              <a:rPr lang="pt-BR" dirty="0">
                <a:solidFill>
                  <a:srgbClr val="F2EBD6"/>
                </a:solidFill>
              </a:rPr>
              <a:t>cor</a:t>
            </a:r>
            <a:r>
              <a:rPr lang="pt-BR" dirty="0"/>
              <a:t>e</a:t>
            </a:r>
          </a:p>
        </p:txBody>
      </p:sp>
      <p:sp>
        <p:nvSpPr>
          <p:cNvPr id="79" name="Espaço Reservado para Número de Slide 78">
            <a:extLst>
              <a:ext uri="{FF2B5EF4-FFF2-40B4-BE49-F238E27FC236}">
                <a16:creationId xmlns:a16="http://schemas.microsoft.com/office/drawing/2014/main" id="{04371701-1490-61FF-9834-C971DB6D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668918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0C91B-454B-10D4-3DEB-122DFF4D5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BAA7ED-AF2C-89B9-ECAB-7FC58E77E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j-lt"/>
                <a:cs typeface="+mj-lt"/>
              </a:rPr>
              <a:t>Teste de Generalização (Tarefa de Inversão)</a:t>
            </a:r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EAFAEBA-19A1-F47C-A2B7-3886AE2A2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05435" algn="just"/>
            <a:r>
              <a:rPr lang="pt-BR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Importância:</a:t>
            </a: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Este teste é crucial para demonstrar que a NTM aprendeu o </a:t>
            </a:r>
            <a:r>
              <a:rPr lang="pt-BR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algoritmo de inversão de bits</a:t>
            </a: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e não apenas memorizou as sequências de treinamento.</a:t>
            </a:r>
          </a:p>
          <a:p>
            <a:pPr indent="-305435" algn="just"/>
            <a:r>
              <a:rPr lang="pt-BR" b="1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Resultados Esperados:</a:t>
            </a:r>
            <a:r>
              <a:rPr lang="pt-BR" dirty="0">
                <a:ln>
                  <a:solidFill>
                    <a:prstClr val="black">
                      <a:lumMod val="75000"/>
                      <a:lumOff val="25000"/>
                      <a:alpha val="10000"/>
                    </a:prstClr>
                  </a:solidFill>
                </a:ln>
                <a:effectLst>
                  <a:outerShdw blurRad="9525" dist="25400" dir="14640000" algn="tl" rotWithShape="0">
                    <a:prstClr val="black">
                      <a:alpha val="30000"/>
                    </a:prstClr>
                  </a:outerShdw>
                </a:effectLst>
                <a:ea typeface="+mn-lt"/>
                <a:cs typeface="+mn-lt"/>
              </a:rPr>
              <a:t> Uma NTM bem-sucedida deve manter um bom desempenho mesmo em sequências mais longas e não vistas, evidenciando sua capacidade de inferir e aplicar o algoritmo.</a:t>
            </a:r>
            <a:endParaRPr lang="pt-BR" dirty="0">
              <a:ea typeface="+mn-lt"/>
              <a:cs typeface="+mn-lt"/>
            </a:endParaRPr>
          </a:p>
          <a:p>
            <a:pPr marL="37465" indent="0" algn="just">
              <a:buNone/>
            </a:pPr>
            <a:endParaRPr lang="pt-BR" dirty="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890D96-9CF3-8656-9D22-3152E8D0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50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946579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225EF82-9D46-5DB9-13AF-C3ED330147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Resultados da Cópia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FF64D49F-AD5D-F349-D62C-F8C716A7D6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 qualidade do Modelo na Tarefa de Cópia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2066EB-D2F7-82AA-7C07-D61AB904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170241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D1D9B-2EBF-CA09-1B79-E4E772D5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83B17B-974D-940D-0705-F975CA9BF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b="1" dirty="0"/>
              <a:t>🔹 Avaliação Quantitativa</a:t>
            </a:r>
            <a:endParaRPr lang="pt-BR" dirty="0"/>
          </a:p>
          <a:p>
            <a:pPr lvl="1"/>
            <a:r>
              <a:rPr lang="pt-BR" dirty="0"/>
              <a:t>Acurácia (bit a bit): </a:t>
            </a:r>
            <a:r>
              <a:rPr lang="pt-BR" b="1" dirty="0"/>
              <a:t>99,97%</a:t>
            </a:r>
            <a:endParaRPr lang="pt-BR" dirty="0"/>
          </a:p>
          <a:p>
            <a:pPr lvl="1"/>
            <a:r>
              <a:rPr lang="pt-BR" dirty="0"/>
              <a:t>Precisão: </a:t>
            </a:r>
            <a:r>
              <a:rPr lang="pt-BR" b="1" dirty="0"/>
              <a:t>100%</a:t>
            </a:r>
            <a:endParaRPr lang="pt-BR" dirty="0"/>
          </a:p>
          <a:p>
            <a:pPr lvl="1"/>
            <a:r>
              <a:rPr lang="pt-BR" dirty="0"/>
              <a:t>Recall: </a:t>
            </a:r>
            <a:r>
              <a:rPr lang="pt-BR" b="1" dirty="0"/>
              <a:t>99,95%</a:t>
            </a:r>
            <a:endParaRPr lang="pt-BR" dirty="0"/>
          </a:p>
          <a:p>
            <a:pPr lvl="1"/>
            <a:r>
              <a:rPr lang="pt-BR" dirty="0"/>
              <a:t>F1 Score: </a:t>
            </a:r>
            <a:r>
              <a:rPr lang="pt-BR" b="1" dirty="0"/>
              <a:t>99,97%</a:t>
            </a:r>
            <a:endParaRPr lang="pt-BR" dirty="0"/>
          </a:p>
          <a:p>
            <a:r>
              <a:rPr lang="pt-BR" dirty="0"/>
              <a:t>Resultados baseados em 400 exemplos aleatórios do conjunto de testes recém-gerado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0F8042A-E0AD-F8CD-868C-5336D38F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1902583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16458-A4E4-42BE-82E1-26F610D2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29767"/>
            <a:ext cx="10353762" cy="1257300"/>
          </a:xfrm>
        </p:spPr>
        <p:txBody>
          <a:bodyPr/>
          <a:lstStyle/>
          <a:p>
            <a:r>
              <a:rPr lang="pt-BR" dirty="0"/>
              <a:t>Exemplo de Resultado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69D438-C7F7-F7E2-1C2E-DBFE65911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277" y="1004935"/>
            <a:ext cx="11271565" cy="5613148"/>
          </a:xfrm>
        </p:spPr>
        <p:txBody>
          <a:bodyPr>
            <a:normAutofit fontScale="92500" lnSpcReduction="20000"/>
          </a:bodyPr>
          <a:lstStyle/>
          <a:p>
            <a:r>
              <a:rPr lang="pt-BR" sz="2400" dirty="0"/>
              <a:t> Entrada (sem EOS)</a:t>
            </a:r>
          </a:p>
          <a:p>
            <a:pPr marL="36900" indent="0">
              <a:buNone/>
            </a:pPr>
            <a:r>
              <a:rPr lang="pt-BR" sz="2400" dirty="0"/>
              <a:t> [1. 0. 1. 0. 0. 0. 1. 0.]</a:t>
            </a:r>
          </a:p>
          <a:p>
            <a:pPr marL="36900" indent="0">
              <a:buNone/>
            </a:pPr>
            <a:r>
              <a:rPr lang="pt-BR" sz="2400" dirty="0"/>
              <a:t> [0. 1. 0. 0. 0. 0. 0. 1.]</a:t>
            </a:r>
          </a:p>
          <a:p>
            <a:pPr marL="36900" indent="0">
              <a:buNone/>
            </a:pPr>
            <a:r>
              <a:rPr lang="pt-BR" sz="2400" dirty="0"/>
              <a:t> [1. 1. 1. 1. 1. 0. 0. 1.]</a:t>
            </a:r>
          </a:p>
          <a:p>
            <a:pPr marL="36900" indent="0">
              <a:buNone/>
            </a:pPr>
            <a:r>
              <a:rPr lang="pt-BR" sz="2400" dirty="0"/>
              <a:t> [0. 1. 1. 0. 0. 0. 0. 1.]</a:t>
            </a:r>
          </a:p>
          <a:p>
            <a:pPr marL="36900" indent="0">
              <a:buNone/>
            </a:pPr>
            <a:r>
              <a:rPr lang="pt-BR" sz="2400" dirty="0"/>
              <a:t>[...]</a:t>
            </a:r>
          </a:p>
          <a:p>
            <a:r>
              <a:rPr lang="pt-BR" sz="2400" dirty="0"/>
              <a:t>Saída Prevista</a:t>
            </a:r>
          </a:p>
          <a:p>
            <a:pPr marL="36900" indent="0">
              <a:buNone/>
            </a:pPr>
            <a:r>
              <a:rPr lang="pt-BR" sz="2400" dirty="0"/>
              <a:t> [1. 0. 1. 0. 0. 0. 1. 0.]</a:t>
            </a:r>
          </a:p>
          <a:p>
            <a:pPr marL="36900" indent="0">
              <a:buNone/>
            </a:pPr>
            <a:r>
              <a:rPr lang="pt-BR" sz="2400" dirty="0"/>
              <a:t> [0. 1. 0. 0. 0. 0. 0. 1.]</a:t>
            </a:r>
          </a:p>
          <a:p>
            <a:pPr marL="36900" indent="0">
              <a:buNone/>
            </a:pPr>
            <a:r>
              <a:rPr lang="pt-BR" sz="2400" dirty="0"/>
              <a:t> [1. 1. 1. 1. 1. 0. 0. 1.]</a:t>
            </a:r>
          </a:p>
          <a:p>
            <a:pPr marL="36900" indent="0">
              <a:buNone/>
            </a:pPr>
            <a:r>
              <a:rPr lang="pt-BR" sz="2400" dirty="0"/>
              <a:t> [0. 1. 1. 0. 0. 0. 0. 1.]</a:t>
            </a:r>
          </a:p>
          <a:p>
            <a:pPr marL="36900" indent="0">
              <a:buNone/>
            </a:pPr>
            <a:r>
              <a:rPr lang="pt-BR" sz="2400" dirty="0"/>
              <a:t>[...]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0819DD-BE64-8D3E-116D-197DB58F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953402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308D2-9794-39F1-0620-58045367D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FAD98-677C-E983-837F-BAEF24C9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52AF7C-9F82-563C-3CE9-EB4DF04C9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136" y="1711324"/>
            <a:ext cx="11453239" cy="4537075"/>
          </a:xfrm>
        </p:spPr>
        <p:txBody>
          <a:bodyPr>
            <a:normAutofit/>
          </a:bodyPr>
          <a:lstStyle/>
          <a:p>
            <a:pPr marL="36830" indent="0" algn="just">
              <a:buNone/>
            </a:pPr>
            <a:r>
              <a:rPr lang="pt-BR" sz="2000" b="1" dirty="0"/>
              <a:t>🔹 Análise de Erros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sz="2000" dirty="0"/>
              <a:t>Pouquíssimos erros encontrados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sz="2000" dirty="0"/>
              <a:t>Erros localizados geralmente em </a:t>
            </a:r>
            <a:r>
              <a:rPr lang="pt-BR" sz="2000" b="1" dirty="0"/>
              <a:t>bits finais de vetores longos</a:t>
            </a:r>
            <a:r>
              <a:rPr lang="pt-BR" sz="2000" dirty="0"/>
              <a:t>, indicando pequena perda de precisão em memórias longas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6830" indent="0" algn="just">
              <a:buNone/>
            </a:pPr>
            <a:r>
              <a:rPr lang="pt-BR" sz="2000" b="1" dirty="0"/>
              <a:t>🔹 Generalização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sz="2000" dirty="0"/>
              <a:t>A NTM consegue copiar corretamente </a:t>
            </a:r>
            <a:r>
              <a:rPr lang="pt-BR" sz="2000" b="1" dirty="0"/>
              <a:t>sequências de comprimento maior</a:t>
            </a:r>
            <a:r>
              <a:rPr lang="pt-BR" sz="2000" dirty="0"/>
              <a:t> que as vistas durante o treinamento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sz="2000" dirty="0"/>
              <a:t>Demonstra </a:t>
            </a:r>
            <a:r>
              <a:rPr lang="pt-BR" sz="2000" b="1" dirty="0"/>
              <a:t>capacidade de extrapolação</a:t>
            </a:r>
            <a:r>
              <a:rPr lang="pt-BR" sz="2000" dirty="0"/>
              <a:t> da lógica de cópia aprendida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sz="2000" dirty="0"/>
              <a:t>A Extrapolação se manteve até L </a:t>
            </a:r>
            <a:r>
              <a:rPr lang="pt-BR" dirty="0">
                <a:effectLst/>
              </a:rPr>
              <a:t>≥ 100, </a:t>
            </a:r>
            <a:r>
              <a:rPr lang="pt-BR" sz="2000" dirty="0">
                <a:effectLst/>
              </a:rPr>
              <a:t>onde a perda de acurácia foi mínima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D8A5DF-AE50-CADC-FEDC-DFE66066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3225140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94EBD-FF34-5555-B741-F07BDD48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BCDEBA-DA2A-5D06-2A64-297B1E39C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07E131-02E1-6900-2278-AE02271D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55</a:t>
            </a:fld>
            <a:endParaRPr lang="pt-BR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F5632B0-8F35-81B8-09BC-B946757D3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618" y="226336"/>
            <a:ext cx="12338618" cy="613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3340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69EF5-0780-A4BE-C175-D22F8DD9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B2FE6D-DB82-364B-70EE-868BF366E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8C9043-B9AA-16ED-3AC5-EAC82458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56</a:t>
            </a:fld>
            <a:endParaRPr lang="pt-BR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DFF93EB-2812-3F9A-DB9F-B050FBBFD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303"/>
            <a:ext cx="12192000" cy="598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838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CCF3A-8667-338D-1D22-BA2DFCD1F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DAE5FC7-903B-3935-8C9E-4DEF76626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Resultados da Inversão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07465A32-CB88-9B48-55D1-8B0839904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 qualidade do Modelo na Tarefa de Inversão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541FE9-58C0-E89F-D7C5-7E48B341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09562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659B9-B1B0-6236-F7B0-2A1058E35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183C5-D4E2-4713-E449-8BAE8028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900040-0A56-ABD0-FBE3-6D852288B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b="1" dirty="0"/>
              <a:t>🔹 Avaliação Quantitativa</a:t>
            </a:r>
            <a:endParaRPr lang="pt-BR" dirty="0"/>
          </a:p>
          <a:p>
            <a:pPr marL="450000" lvl="1" indent="0">
              <a:buNone/>
            </a:pPr>
            <a:r>
              <a:rPr lang="pt-BR" sz="2400" dirty="0"/>
              <a:t>◇ </a:t>
            </a:r>
            <a:r>
              <a:rPr lang="pt-BR" b="1" dirty="0"/>
              <a:t>Acurácia (bit a bit)</a:t>
            </a:r>
            <a:r>
              <a:rPr lang="pt-BR" dirty="0"/>
              <a:t>: 99,64%</a:t>
            </a:r>
          </a:p>
          <a:p>
            <a:pPr marL="450000" lvl="1" indent="0">
              <a:buNone/>
            </a:pPr>
            <a:r>
              <a:rPr lang="pt-BR" sz="2400" dirty="0"/>
              <a:t>◇ </a:t>
            </a:r>
            <a:r>
              <a:rPr lang="pt-BR" b="1" dirty="0"/>
              <a:t>Precisão</a:t>
            </a:r>
            <a:r>
              <a:rPr lang="pt-BR" dirty="0"/>
              <a:t>: 100%</a:t>
            </a:r>
          </a:p>
          <a:p>
            <a:pPr marL="450000" lvl="1" indent="0">
              <a:buNone/>
            </a:pPr>
            <a:r>
              <a:rPr lang="pt-BR" sz="2400" dirty="0"/>
              <a:t>◇ </a:t>
            </a:r>
            <a:r>
              <a:rPr lang="pt-BR" b="1" dirty="0"/>
              <a:t>Recall</a:t>
            </a:r>
            <a:r>
              <a:rPr lang="pt-BR" dirty="0"/>
              <a:t>: 99,27%</a:t>
            </a:r>
          </a:p>
          <a:p>
            <a:pPr marL="450000" lvl="1" indent="0">
              <a:buNone/>
            </a:pPr>
            <a:r>
              <a:rPr lang="pt-BR" sz="2400" dirty="0"/>
              <a:t>◇ </a:t>
            </a:r>
            <a:r>
              <a:rPr lang="pt-BR" b="1" dirty="0"/>
              <a:t>F1 Score</a:t>
            </a:r>
            <a:r>
              <a:rPr lang="pt-BR" dirty="0"/>
              <a:t>: 99,64%</a:t>
            </a:r>
          </a:p>
          <a:p>
            <a:pPr marL="36900" indent="0">
              <a:buNone/>
            </a:pPr>
            <a:r>
              <a:rPr lang="pt-BR" sz="2400" dirty="0"/>
              <a:t>◇</a:t>
            </a:r>
            <a:r>
              <a:rPr lang="pt-BR" dirty="0"/>
              <a:t> Resultados baseados em 600 exemplos aleatórios do conjunto de testes recém-gerado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F70BCA-BDF1-97B6-4435-CE211BB3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5822268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A39F7-07F3-FD9F-F111-97C330F96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2385B-DB9B-5518-3A6B-0BEDEA7BF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29767"/>
            <a:ext cx="10353762" cy="1257300"/>
          </a:xfrm>
        </p:spPr>
        <p:txBody>
          <a:bodyPr/>
          <a:lstStyle/>
          <a:p>
            <a:r>
              <a:rPr lang="pt-BR" dirty="0"/>
              <a:t>Exemplo de Resultado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D2589B-9DE0-F5F1-D572-58C162D17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4" y="1180816"/>
            <a:ext cx="11044237" cy="5391999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pt-BR" sz="2400" dirty="0"/>
              <a:t>◇ Entrada (sem EOS)</a:t>
            </a:r>
          </a:p>
          <a:p>
            <a:pPr marL="36900" indent="0">
              <a:buNone/>
            </a:pPr>
            <a:r>
              <a:rPr lang="pt-BR" sz="2400" dirty="0"/>
              <a:t> [0. 0. 1. 0. 1. 0. 0. 1.]</a:t>
            </a:r>
          </a:p>
          <a:p>
            <a:pPr marL="36900" indent="0">
              <a:buNone/>
            </a:pPr>
            <a:r>
              <a:rPr lang="pt-BR" sz="2400" dirty="0"/>
              <a:t> [0. 1. 0. 1. 0. 1. 1. 0.]</a:t>
            </a:r>
          </a:p>
          <a:p>
            <a:pPr marL="36900" indent="0">
              <a:buNone/>
            </a:pPr>
            <a:r>
              <a:rPr lang="pt-BR" sz="2400" dirty="0"/>
              <a:t> [0. 0. 1. 1. 0. 1. 1. 0.]</a:t>
            </a:r>
          </a:p>
          <a:p>
            <a:pPr marL="36900" indent="0">
              <a:buNone/>
            </a:pPr>
            <a:r>
              <a:rPr lang="pt-BR" sz="2400" dirty="0"/>
              <a:t> [0. 0. 1. 1. 1. 1. 0. 1.]</a:t>
            </a:r>
          </a:p>
          <a:p>
            <a:pPr marL="36900" indent="0">
              <a:buNone/>
            </a:pPr>
            <a:r>
              <a:rPr lang="pt-BR" sz="2400" dirty="0"/>
              <a:t>[...]</a:t>
            </a:r>
          </a:p>
          <a:p>
            <a:pPr marL="36900" indent="0">
              <a:buNone/>
            </a:pPr>
            <a:r>
              <a:rPr lang="pt-BR" sz="2400" dirty="0"/>
              <a:t>◇ Saída Prevista</a:t>
            </a:r>
          </a:p>
          <a:p>
            <a:pPr marL="36900" indent="0">
              <a:buNone/>
            </a:pPr>
            <a:r>
              <a:rPr lang="pt-BR" sz="2400" dirty="0"/>
              <a:t> [1. 1. 0. 1. 0. 1. 1. 0.]</a:t>
            </a:r>
          </a:p>
          <a:p>
            <a:pPr marL="36900" indent="0">
              <a:buNone/>
            </a:pPr>
            <a:r>
              <a:rPr lang="pt-BR" sz="2400" dirty="0"/>
              <a:t> [1. 0. 1. 0. 1. 0. 0. 1.]</a:t>
            </a:r>
          </a:p>
          <a:p>
            <a:pPr marL="36900" indent="0">
              <a:buNone/>
            </a:pPr>
            <a:r>
              <a:rPr lang="pt-BR" sz="2400" dirty="0"/>
              <a:t> [1. 1. 0. 0. 1. 0. 0. 1.]</a:t>
            </a:r>
          </a:p>
          <a:p>
            <a:pPr marL="36900" indent="0">
              <a:buNone/>
            </a:pPr>
            <a:r>
              <a:rPr lang="pt-BR" sz="2400" dirty="0"/>
              <a:t> [1. 1. 0. 0. 0. 0. 1. 0.]</a:t>
            </a:r>
          </a:p>
          <a:p>
            <a:pPr marL="36900" indent="0">
              <a:buNone/>
            </a:pPr>
            <a:r>
              <a:rPr lang="pt-BR" sz="2400" dirty="0"/>
              <a:t>[...]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4764E6-3268-AB4D-31E7-B3BBE4455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77497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34684-0C6B-9394-8920-89C068EA6D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pt-BR" noProof="0" dirty="0"/>
              <a:t>Fundamentação Teórica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789E391-2D51-8D86-B861-D22CDD183F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/>
              <a:t>Base Teórica do Trabalho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B70766-6854-7C8A-1238-981D30B4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23998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E703C-6616-B5EE-E297-D11A66141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9ADCF-019C-7AEC-EA96-962731F0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89001C-695A-E3B4-FAD6-9125129B5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136" y="1711324"/>
            <a:ext cx="11453239" cy="4537075"/>
          </a:xfrm>
        </p:spPr>
        <p:txBody>
          <a:bodyPr>
            <a:normAutofit/>
          </a:bodyPr>
          <a:lstStyle/>
          <a:p>
            <a:pPr marL="36830" indent="0" algn="just">
              <a:buNone/>
            </a:pPr>
            <a:r>
              <a:rPr lang="pt-BR" sz="2000" b="1" dirty="0"/>
              <a:t>🔹 Análise de Erros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6830" indent="0" algn="just">
              <a:buNone/>
            </a:pPr>
            <a:r>
              <a:rPr lang="pt-BR" sz="2000" dirty="0"/>
              <a:t>◇ Um número baixo de erros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6830" indent="0" algn="just">
              <a:buNone/>
            </a:pPr>
            <a:r>
              <a:rPr lang="pt-BR" sz="2000" dirty="0"/>
              <a:t>◇ Erros localizados geralmente em </a:t>
            </a:r>
            <a:r>
              <a:rPr lang="pt-BR" sz="2000" b="1" dirty="0"/>
              <a:t>bits finais de vetores longos</a:t>
            </a:r>
            <a:r>
              <a:rPr lang="pt-BR" sz="2000" dirty="0"/>
              <a:t>, indicando pequena perda de precisão em memórias longas, sendo mais aparente aqui que na cópia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6830" indent="0" algn="just">
              <a:buNone/>
            </a:pPr>
            <a:r>
              <a:rPr lang="pt-BR" sz="2000" b="1" dirty="0"/>
              <a:t>🔹 Generalização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6830" indent="0" algn="just">
              <a:buNone/>
            </a:pPr>
            <a:r>
              <a:rPr lang="pt-BR" sz="2000" dirty="0"/>
              <a:t>◇ O teste foi feito com sequências maiores do que as vistas no treino, e o desempenho quase não caiu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6830" indent="0" algn="just">
              <a:buNone/>
            </a:pPr>
            <a:r>
              <a:rPr lang="pt-BR" sz="2000" dirty="0"/>
              <a:t>◇ O modelo aprendeu a </a:t>
            </a:r>
            <a:r>
              <a:rPr lang="pt-BR" sz="2000" b="1" dirty="0"/>
              <a:t>inverter bits por meio de uma lógica algorítmica</a:t>
            </a:r>
            <a:r>
              <a:rPr lang="pt-BR" sz="2000" dirty="0"/>
              <a:t>, e não apenas reconhecer padrões memoráveis.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36830" indent="0" algn="just">
              <a:buNone/>
            </a:pPr>
            <a:r>
              <a:rPr lang="pt-BR" sz="2000" dirty="0"/>
              <a:t>◇ A Extrapolação se manteve até L </a:t>
            </a:r>
            <a:r>
              <a:rPr lang="pt-BR" dirty="0">
                <a:effectLst/>
              </a:rPr>
              <a:t>≥ 100, </a:t>
            </a:r>
            <a:r>
              <a:rPr lang="pt-BR" sz="2000" dirty="0">
                <a:effectLst/>
              </a:rPr>
              <a:t>onde a perda de acurácia foi mínima (0,20%)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219A62-7FE3-61A1-4418-0C0A3507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60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7861169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1AA47-5719-6F78-0CB7-3BA44DF6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39C9C4-F3E8-E61A-BE18-A82E3DDA2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F8F606-6155-3049-5411-31BCF9A0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61</a:t>
            </a:fld>
            <a:endParaRPr lang="pt-BR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F3E7C0F-036A-F52C-893C-4220A74C2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4577"/>
            <a:ext cx="12192000" cy="612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8662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82445-A28F-4F7D-88E7-6148CA3A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8AEA20-CD9C-4CA0-43E8-585EC4A33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70DB78-90A8-236B-5BCD-AE45EDE2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62</a:t>
            </a:fld>
            <a:endParaRPr lang="pt-BR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3AE5C2-21DA-2E3E-151C-A0D45C8A6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4683"/>
            <a:ext cx="12192000" cy="592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801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C2112-FC15-F2EB-1FC1-C04CA893B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EB2C1D9-2B08-AEF2-18B9-C39BAE72B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7597A189-CFB2-5D2B-3E51-CE4046E8E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Ideias Finais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35E291-FCAF-08D3-595C-8E33CE32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63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629987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B0993-C387-2760-0579-D8824A2C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Principais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26C9AA-48A1-0485-9BB9-D4AC6178B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-305435" algn="just"/>
            <a:r>
              <a:rPr lang="pt-BR" dirty="0"/>
              <a:t> </a:t>
            </a:r>
            <a:r>
              <a:rPr lang="pt-BR" b="1" dirty="0"/>
              <a:t>NTM aprende com sucesso a tarefa de cópia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 algn="just"/>
            <a:r>
              <a:rPr lang="pt-BR" dirty="0"/>
              <a:t>O modelo foi capaz de memorizar e reproduzir sequências binárias com alta acurácia.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dirty="0"/>
              <a:t> </a:t>
            </a:r>
            <a:r>
              <a:rPr lang="pt-BR" b="1" dirty="0"/>
              <a:t>Memória externa </a:t>
            </a:r>
            <a:r>
              <a:rPr lang="pt-BR" b="1" dirty="0" err="1"/>
              <a:t>diferenciável</a:t>
            </a:r>
            <a:r>
              <a:rPr lang="pt-BR" b="1" dirty="0"/>
              <a:t> é essencial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 algn="just"/>
            <a:r>
              <a:rPr lang="pt-BR" dirty="0"/>
              <a:t>Permite que o modelo armazene e recupere informações de maneira eficiente mesmo sem recorrência no controlador.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dirty="0"/>
              <a:t> </a:t>
            </a:r>
            <a:r>
              <a:rPr lang="pt-BR" b="1" dirty="0"/>
              <a:t>Resultados quantitativos e qualitativos satisfatórios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 algn="just"/>
            <a:r>
              <a:rPr lang="pt-BR" dirty="0"/>
              <a:t>Acurácia bit a bit, F1-score, precisão e recall próximos de 100% em dados de teste.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dirty="0"/>
              <a:t> </a:t>
            </a:r>
            <a:r>
              <a:rPr lang="pt-BR" b="1" dirty="0"/>
              <a:t>Regularização (L2) ajudou a evitar </a:t>
            </a:r>
            <a:r>
              <a:rPr lang="pt-BR" b="1" dirty="0" err="1"/>
              <a:t>overfitting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 algn="just"/>
            <a:r>
              <a:rPr lang="pt-BR" dirty="0"/>
              <a:t>Contribuiu para a generalização do modelo mesmo com variabilidade nos dados de entrada.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C008AB-2D61-EB0F-64AF-35DA7919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64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6898417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03104-E1D3-0D2B-C563-FCC107A9D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16E08-E6B2-91AA-92B6-815DA651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Principais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0FDA18-C455-BE5D-65EF-0F48DE74E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64" y="1711179"/>
            <a:ext cx="10622423" cy="4472132"/>
          </a:xfrm>
        </p:spPr>
        <p:txBody>
          <a:bodyPr>
            <a:normAutofit fontScale="92500" lnSpcReduction="10000"/>
          </a:bodyPr>
          <a:lstStyle/>
          <a:p>
            <a:pPr marL="36830" indent="0" algn="just">
              <a:buNone/>
            </a:pPr>
            <a:r>
              <a:rPr lang="pt-BR" sz="2000" dirty="0"/>
              <a:t>◇ NTM aprende com sucesso a tarefa de inversão</a:t>
            </a:r>
            <a:endParaRPr lang="pt-BR"/>
          </a:p>
          <a:p>
            <a:pPr marL="719455" lvl="1" indent="-269875" algn="just"/>
            <a:r>
              <a:rPr lang="pt-BR" sz="2000" dirty="0"/>
              <a:t>O modelo foi capaz de aplicar corretamente a operação lógica 1 - x em cada vetor binário com alta precisão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2390" indent="0" algn="just">
              <a:buNone/>
            </a:pPr>
            <a:r>
              <a:rPr lang="pt-BR" sz="2000" dirty="0"/>
              <a:t>◇ </a:t>
            </a:r>
            <a:r>
              <a:rPr lang="pt-BR" sz="2000" dirty="0">
                <a:effectLst/>
              </a:rPr>
              <a:t>Memória externa </a:t>
            </a:r>
            <a:r>
              <a:rPr lang="pt-BR" sz="2000" dirty="0" err="1">
                <a:effectLst/>
              </a:rPr>
              <a:t>diferenciável</a:t>
            </a:r>
            <a:r>
              <a:rPr lang="pt-BR" sz="2000" dirty="0">
                <a:effectLst/>
              </a:rPr>
              <a:t> </a:t>
            </a:r>
            <a:r>
              <a:rPr lang="pt-BR" sz="2000" dirty="0"/>
              <a:t>é fundamental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92480" lvl="1" indent="-342900" algn="just"/>
            <a:r>
              <a:rPr lang="pt-BR" sz="2000" dirty="0"/>
              <a:t>Permite armazenar a entrada e acessá-la posteriormente para aplicar transformações bit a bit de forma estruturada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2390" indent="0" algn="just">
              <a:buNone/>
            </a:pPr>
            <a:r>
              <a:rPr lang="pt-BR" sz="2000" dirty="0"/>
              <a:t>◇ Capacidade algorítmica validada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92480" lvl="1" indent="-342900" algn="just"/>
            <a:r>
              <a:rPr lang="pt-BR" sz="2000" dirty="0"/>
              <a:t>A NTM demonstrou não apenas memorizar, mas também </a:t>
            </a:r>
            <a:r>
              <a:rPr lang="pt-BR" sz="2000" b="1" dirty="0"/>
              <a:t>compreender e aplicar regras lógicas abstratas</a:t>
            </a:r>
            <a:r>
              <a:rPr lang="pt-BR" sz="2000" dirty="0"/>
              <a:t>, validando o uso da memória como registrador funcional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2390" indent="0" algn="just">
              <a:buNone/>
            </a:pPr>
            <a:r>
              <a:rPr lang="pt-BR" sz="2200" dirty="0"/>
              <a:t>◇ Resultados quantitativos e qualitativos robustos</a:t>
            </a:r>
            <a:endParaRPr lang="pt-BR" sz="22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92480" lvl="1" indent="-342900" algn="just"/>
            <a:r>
              <a:rPr lang="pt-BR" sz="2000" dirty="0"/>
              <a:t>Métricas próximas de 100% mesmo em sequências longas e fora da faixa de treino indicam forte capacidade de generalização.</a:t>
            </a:r>
            <a:endParaRPr lang="pt-BR" sz="2000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59788A-E752-7C68-ABAB-EC74AF8F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65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0711989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FD080-4AA2-0F0D-8313-D914FD2C8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F1D99-19BC-D015-090F-3AC72A34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Possibilidades de Extensão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F59530-0C81-BCC1-A530-F8D200E26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-305435" algn="just"/>
            <a:r>
              <a:rPr lang="pt-BR" b="1" dirty="0"/>
              <a:t>Tarefas mais complexas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 algn="just"/>
            <a:r>
              <a:rPr lang="pt-BR" dirty="0"/>
              <a:t>Como ordenação de vetores, duplicação de padrões, associação de pares (</a:t>
            </a:r>
            <a:r>
              <a:rPr lang="pt-BR" dirty="0" err="1"/>
              <a:t>key-value</a:t>
            </a:r>
            <a:r>
              <a:rPr lang="pt-BR" dirty="0"/>
              <a:t>)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b="1" dirty="0"/>
              <a:t>Arquiteturas mais poderosas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 algn="just"/>
            <a:r>
              <a:rPr lang="pt-BR" dirty="0"/>
              <a:t>Substituir o controlador </a:t>
            </a:r>
            <a:r>
              <a:rPr lang="pt-BR" dirty="0" err="1"/>
              <a:t>feedforward</a:t>
            </a:r>
            <a:r>
              <a:rPr lang="pt-BR" dirty="0"/>
              <a:t> por LSTM/GRU para explorar interações temporais mais profundas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b="1" dirty="0"/>
              <a:t>Estudos sobre capacidade de generalização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 algn="just"/>
            <a:r>
              <a:rPr lang="pt-BR" dirty="0"/>
              <a:t>Avaliar desempenho com sequências mais longas que as vistas no treinamento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b="1" dirty="0"/>
              <a:t>Comparações com outros modelos de memória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marL="719455" lvl="1" indent="-269875" algn="just"/>
            <a:r>
              <a:rPr lang="pt-BR" dirty="0" err="1"/>
              <a:t>Differentiable</a:t>
            </a:r>
            <a:r>
              <a:rPr lang="pt-BR" dirty="0"/>
              <a:t> Neural Computer (DNC), Transformers com memória explícita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/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DC8681-247F-02D2-A3E9-88B39BDB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66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95652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BE63C-FEEB-A08C-0633-1C9549E7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8911CE-7AA4-E701-930E-078A512E3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indent="-305435" algn="just"/>
            <a:r>
              <a:rPr lang="pt-BR" dirty="0"/>
              <a:t>[1] </a:t>
            </a:r>
            <a:r>
              <a:rPr lang="pt-BR" b="1" dirty="0"/>
              <a:t>GRAVES, Alex; WAYNE, Greg; DANIHELKA, Ivo.</a:t>
            </a:r>
            <a:r>
              <a:rPr lang="pt-BR" dirty="0"/>
              <a:t> </a:t>
            </a:r>
            <a:r>
              <a:rPr lang="pt-BR" i="1" dirty="0"/>
              <a:t>Neural Turing </a:t>
            </a:r>
            <a:r>
              <a:rPr lang="pt-BR" i="1" dirty="0" err="1"/>
              <a:t>Machines</a:t>
            </a:r>
            <a:r>
              <a:rPr lang="pt-BR" dirty="0"/>
              <a:t>. </a:t>
            </a:r>
            <a:r>
              <a:rPr lang="pt-BR" dirty="0" err="1"/>
              <a:t>arXiv</a:t>
            </a:r>
            <a:r>
              <a:rPr lang="pt-BR" dirty="0"/>
              <a:t> </a:t>
            </a:r>
            <a:r>
              <a:rPr lang="pt-BR" dirty="0" err="1"/>
              <a:t>preprint</a:t>
            </a:r>
            <a:r>
              <a:rPr lang="pt-BR" dirty="0"/>
              <a:t> arXiv:1410.5401v2, 2014. Disponível em: </a:t>
            </a:r>
            <a:r>
              <a:rPr lang="pt-BR" dirty="0">
                <a:hlinkClick r:id="rId2"/>
              </a:rPr>
              <a:t>https://arxiv.org/</a:t>
            </a:r>
            <a:r>
              <a:rPr lang="pt-BR" dirty="0" err="1">
                <a:hlinkClick r:id="rId2"/>
              </a:rPr>
              <a:t>abs</a:t>
            </a:r>
            <a:r>
              <a:rPr lang="pt-BR" dirty="0">
                <a:hlinkClick r:id="rId2"/>
              </a:rPr>
              <a:t>/1410.5401</a:t>
            </a:r>
            <a:r>
              <a:rPr lang="pt-BR" dirty="0"/>
              <a:t>. Acesso em: 29 jun. 2025.</a:t>
            </a:r>
            <a:endParaRPr lang="pt-BR"/>
          </a:p>
          <a:p>
            <a:pPr indent="-305435" algn="just"/>
            <a:r>
              <a:rPr lang="pt-BR" dirty="0"/>
              <a:t>COLLIER, Mark; BEEL, </a:t>
            </a:r>
            <a:r>
              <a:rPr lang="pt-BR" dirty="0" err="1"/>
              <a:t>Joeran</a:t>
            </a:r>
            <a:r>
              <a:rPr lang="pt-BR" dirty="0"/>
              <a:t>. </a:t>
            </a:r>
            <a:r>
              <a:rPr lang="pt-BR" i="1" dirty="0" err="1"/>
              <a:t>Implementing</a:t>
            </a:r>
            <a:r>
              <a:rPr lang="pt-BR" i="1" dirty="0"/>
              <a:t> Neural Turing </a:t>
            </a:r>
            <a:r>
              <a:rPr lang="pt-BR" i="1" dirty="0" err="1"/>
              <a:t>Machines</a:t>
            </a:r>
            <a:r>
              <a:rPr lang="pt-BR" dirty="0"/>
              <a:t>. </a:t>
            </a:r>
            <a:r>
              <a:rPr lang="pt-BR" dirty="0" err="1"/>
              <a:t>arXiv</a:t>
            </a:r>
            <a:r>
              <a:rPr lang="pt-BR" dirty="0"/>
              <a:t> </a:t>
            </a:r>
            <a:r>
              <a:rPr lang="pt-BR" dirty="0" err="1"/>
              <a:t>preprint</a:t>
            </a:r>
            <a:r>
              <a:rPr lang="pt-BR" dirty="0"/>
              <a:t> arXiv:1807.08518v3, 2018. Disponível em: </a:t>
            </a:r>
            <a:r>
              <a:rPr lang="pt-BR" dirty="0">
                <a:hlinkClick r:id="rId3"/>
              </a:rPr>
              <a:t>https://arxiv.org/</a:t>
            </a:r>
            <a:r>
              <a:rPr lang="pt-BR">
                <a:hlinkClick r:id="rId3"/>
              </a:rPr>
              <a:t>abs</a:t>
            </a:r>
            <a:r>
              <a:rPr lang="pt-BR" dirty="0">
                <a:hlinkClick r:id="rId3"/>
              </a:rPr>
              <a:t>/1807.08518</a:t>
            </a:r>
            <a:r>
              <a:rPr lang="pt-BR" dirty="0"/>
              <a:t>. Acesso em: 28 jun. 2025.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dirty="0"/>
              <a:t>FARADOUNBEH, </a:t>
            </a:r>
            <a:r>
              <a:rPr lang="pt-BR" dirty="0" err="1"/>
              <a:t>Soroor</a:t>
            </a:r>
            <a:r>
              <a:rPr lang="pt-BR" dirty="0"/>
              <a:t> </a:t>
            </a:r>
            <a:r>
              <a:rPr lang="pt-BR" dirty="0" err="1"/>
              <a:t>Malekmohammadi</a:t>
            </a:r>
            <a:r>
              <a:rPr lang="pt-BR" dirty="0"/>
              <a:t>; SAFI-ESFAHANI, </a:t>
            </a:r>
            <a:r>
              <a:rPr lang="pt-BR" dirty="0" err="1"/>
              <a:t>Faramarz</a:t>
            </a:r>
            <a:r>
              <a:rPr lang="pt-BR" dirty="0"/>
              <a:t>. </a:t>
            </a:r>
            <a:r>
              <a:rPr lang="pt-BR" i="1" dirty="0"/>
              <a:t>A review </a:t>
            </a:r>
            <a:r>
              <a:rPr lang="pt-BR" i="1" dirty="0" err="1"/>
              <a:t>on</a:t>
            </a:r>
            <a:r>
              <a:rPr lang="pt-BR" i="1" dirty="0"/>
              <a:t> Neural Turing Machine</a:t>
            </a:r>
            <a:r>
              <a:rPr lang="pt-BR" dirty="0"/>
              <a:t>. </a:t>
            </a:r>
            <a:r>
              <a:rPr lang="pt-BR" dirty="0" err="1"/>
              <a:t>arXiv</a:t>
            </a:r>
            <a:r>
              <a:rPr lang="pt-BR" dirty="0"/>
              <a:t> </a:t>
            </a:r>
            <a:r>
              <a:rPr lang="pt-BR" dirty="0" err="1"/>
              <a:t>preprint</a:t>
            </a:r>
            <a:r>
              <a:rPr lang="pt-BR" dirty="0"/>
              <a:t> arXiv:1904.05061v2, 2019. Disponível em: </a:t>
            </a:r>
            <a:r>
              <a:rPr lang="pt-BR" dirty="0">
                <a:hlinkClick r:id="rId4"/>
              </a:rPr>
              <a:t>https://arxiv.org/</a:t>
            </a:r>
            <a:r>
              <a:rPr lang="pt-BR">
                <a:hlinkClick r:id="rId4"/>
              </a:rPr>
              <a:t>abs</a:t>
            </a:r>
            <a:r>
              <a:rPr lang="pt-BR" dirty="0">
                <a:hlinkClick r:id="rId4"/>
              </a:rPr>
              <a:t>/1904.05061</a:t>
            </a:r>
            <a:r>
              <a:rPr lang="pt-BR" dirty="0"/>
              <a:t>. Acesso em: 29 jun. 2025.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  <a:p>
            <a:pPr indent="-305435" algn="just"/>
            <a:r>
              <a:rPr lang="pt-BR" dirty="0"/>
              <a:t>GOODFELLOW, I. et al. </a:t>
            </a:r>
            <a:r>
              <a:rPr lang="pt-BR" dirty="0" err="1"/>
              <a:t>Deep</a:t>
            </a:r>
            <a:r>
              <a:rPr lang="pt-BR" dirty="0"/>
              <a:t> Learning. MIT Press, 2016.</a:t>
            </a:r>
            <a:endParaRPr lang="pt-BR">
              <a:ln>
                <a:solidFill>
                  <a:prstClr val="black">
                    <a:lumMod val="75000"/>
                    <a:lumOff val="25000"/>
                    <a:alpha val="10000"/>
                  </a:prstClr>
                </a:solidFill>
              </a:ln>
              <a:effectLst>
                <a:outerShdw blurRad="9525" dist="25400" dir="14640000" algn="tl" rotWithShape="0">
                  <a:prstClr val="black">
                    <a:alpha val="30000"/>
                  </a:prstClr>
                </a:outerShdw>
              </a:effectLst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8611F8-0555-5145-A260-F3160450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67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445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32F39-4F63-983E-14AF-5C9193A0F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BF3AB-AB1C-0D54-6478-7CD24896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e Memória </a:t>
            </a:r>
            <a:r>
              <a:rPr lang="pt-BR" dirty="0" err="1"/>
              <a:t>Diferenciável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60AD9C-1374-8FFF-014A-3228E129F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5528569" cy="371474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São eficazes em tarefas supervisionadas como </a:t>
            </a:r>
            <a:r>
              <a:rPr lang="pt-BR" b="1" dirty="0"/>
              <a:t>classificação e regressão</a:t>
            </a:r>
            <a:endParaRPr lang="pt-BR" dirty="0"/>
          </a:p>
          <a:p>
            <a:pPr algn="just"/>
            <a:r>
              <a:rPr lang="pt-BR" dirty="0"/>
              <a:t>Redes neurais aprendem ajustando pesos via algoritmos como </a:t>
            </a:r>
            <a:r>
              <a:rPr lang="pt-BR" b="1" dirty="0" err="1"/>
              <a:t>backpropagation</a:t>
            </a:r>
            <a:endParaRPr lang="pt-BR" dirty="0"/>
          </a:p>
          <a:p>
            <a:pPr algn="just"/>
            <a:r>
              <a:rPr lang="pt-BR" dirty="0"/>
              <a:t>A função de perda mede o erro e orienta os ajustes para melhorar a predição</a:t>
            </a:r>
          </a:p>
          <a:p>
            <a:pPr algn="just"/>
            <a:r>
              <a:rPr lang="pt-BR" dirty="0"/>
              <a:t>Redes profundas podem </a:t>
            </a:r>
            <a:r>
              <a:rPr lang="pt-BR" b="1" dirty="0"/>
              <a:t>aprender padrões complexos</a:t>
            </a:r>
            <a:r>
              <a:rPr lang="pt-BR" dirty="0"/>
              <a:t>, mas têm dificuldade em </a:t>
            </a:r>
            <a:r>
              <a:rPr lang="pt-BR" b="1" dirty="0"/>
              <a:t>generalizar regras simbólicas</a:t>
            </a:r>
            <a:endParaRPr lang="pt-BR" dirty="0"/>
          </a:p>
          <a:p>
            <a:endParaRPr lang="pt-BR" dirty="0"/>
          </a:p>
        </p:txBody>
      </p:sp>
      <p:pic>
        <p:nvPicPr>
          <p:cNvPr id="2052" name="Picture 4" descr="GitHub - Ronnasayd/deeplearningbook">
            <a:extLst>
              <a:ext uri="{FF2B5EF4-FFF2-40B4-BE49-F238E27FC236}">
                <a16:creationId xmlns:a16="http://schemas.microsoft.com/office/drawing/2014/main" id="{77296A49-4E1C-FE21-FCF5-798C56570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8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228" y="1804986"/>
            <a:ext cx="511492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085C48-12FF-B34B-3909-20CB1193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41891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C7465-4DAA-9C4D-10EE-500E5DB4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e Memória </a:t>
            </a:r>
            <a:r>
              <a:rPr lang="pt-BR" dirty="0" err="1"/>
              <a:t>Diferenciável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A71300-DFFE-EBF3-1965-FA3AE208F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5528569" cy="3714749"/>
          </a:xfrm>
        </p:spPr>
        <p:txBody>
          <a:bodyPr/>
          <a:lstStyle/>
          <a:p>
            <a:pPr algn="just"/>
            <a:r>
              <a:rPr lang="pt-BR" dirty="0"/>
              <a:t>Arquiteturas tradicionais enfrentam dificuldades com memória de longo prazo e manipulação simbólica</a:t>
            </a:r>
          </a:p>
          <a:p>
            <a:pPr algn="just"/>
            <a:r>
              <a:rPr lang="pt-BR" dirty="0"/>
              <a:t>Para superar isso, surgiram modelos com memória externa </a:t>
            </a:r>
            <a:r>
              <a:rPr lang="pt-BR" dirty="0" err="1"/>
              <a:t>diferenciável</a:t>
            </a:r>
            <a:r>
              <a:rPr lang="pt-BR" dirty="0"/>
              <a:t>, como a Neural Turing Machine (NTM) (GRAVES et al., 2014)</a:t>
            </a:r>
          </a:p>
        </p:txBody>
      </p:sp>
      <p:pic>
        <p:nvPicPr>
          <p:cNvPr id="2052" name="Picture 4" descr="GitHub - Ronnasayd/deeplearningbook">
            <a:extLst>
              <a:ext uri="{FF2B5EF4-FFF2-40B4-BE49-F238E27FC236}">
                <a16:creationId xmlns:a16="http://schemas.microsoft.com/office/drawing/2014/main" id="{120CE33E-4256-FC85-484A-6B5B37BA8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8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228" y="1804986"/>
            <a:ext cx="511492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1C9E4D-EB3E-C100-00AD-00FEBBC1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23406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490F9-1BBD-A4B7-9AB0-6CF168419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3D618-F192-1536-35BF-2F9DBC90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Neural Turing Machine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757CB2-939D-6EC3-A440-11D55D000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67" y="1685110"/>
            <a:ext cx="6101097" cy="4976948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Proposta por Graves et al. (2014)</a:t>
            </a:r>
          </a:p>
          <a:p>
            <a:pPr algn="just"/>
            <a:r>
              <a:rPr lang="pt-BR" sz="2400" dirty="0"/>
              <a:t>Combina uma rede neural tradicional com uma memória externa </a:t>
            </a:r>
            <a:r>
              <a:rPr lang="pt-BR" sz="2400" dirty="0" err="1"/>
              <a:t>diferenciável</a:t>
            </a:r>
            <a:endParaRPr lang="pt-BR" sz="2400" dirty="0"/>
          </a:p>
          <a:p>
            <a:pPr algn="just"/>
            <a:r>
              <a:rPr lang="pt-BR" sz="2400" dirty="0"/>
              <a:t>Inspirada no conceito de máquina de Turing clássica</a:t>
            </a:r>
          </a:p>
          <a:p>
            <a:pPr algn="just"/>
            <a:r>
              <a:rPr lang="pt-BR" sz="2400" dirty="0"/>
              <a:t>Capaz de aprender algoritmos simples, como: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sz="2400" dirty="0"/>
              <a:t>Cópia de sequências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sz="2400" dirty="0"/>
              <a:t>Ordenação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sz="2400" dirty="0"/>
              <a:t>Associação de chaves e valores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97D57F5-CCD7-4D60-A881-51B0D8130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479" y="1866900"/>
            <a:ext cx="5564598" cy="389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092F4D-0E2D-104C-AB3C-450334103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56442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27_TF55705232.potx" id="{CF89F022-7C0A-442C-87D4-E924F7E5F040}" vid="{1DB92B71-4A04-4E0B-81E6-75673672B25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1851</TotalTime>
  <Words>3153</Words>
  <Application>Microsoft Office PowerPoint</Application>
  <PresentationFormat>Widescreen</PresentationFormat>
  <Paragraphs>434</Paragraphs>
  <Slides>67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67</vt:i4>
      </vt:variant>
    </vt:vector>
  </HeadingPairs>
  <TitlesOfParts>
    <vt:vector size="73" baseType="lpstr">
      <vt:lpstr>Calibri</vt:lpstr>
      <vt:lpstr>Consolas</vt:lpstr>
      <vt:lpstr>Goudy Old Style</vt:lpstr>
      <vt:lpstr>Wingdings</vt:lpstr>
      <vt:lpstr>Wingdings 2</vt:lpstr>
      <vt:lpstr>SlateVTI</vt:lpstr>
      <vt:lpstr>Rede Neural de Turing  Para Cópia e Inversão de Sequências Binárias </vt:lpstr>
      <vt:lpstr>Sumário </vt:lpstr>
      <vt:lpstr>Integrantes</vt:lpstr>
      <vt:lpstr>Objetivo do Projeto</vt:lpstr>
      <vt:lpstr>Objetivos</vt:lpstr>
      <vt:lpstr>Fundamentação Teórica</vt:lpstr>
      <vt:lpstr>Redes Neurais e Memória Diferenciável</vt:lpstr>
      <vt:lpstr>Redes Neurais e Memória Diferenciável</vt:lpstr>
      <vt:lpstr>Neural Turing Machine</vt:lpstr>
      <vt:lpstr>Combinando Aspectos Neural e Algorítmico</vt:lpstr>
      <vt:lpstr>Componentes Principais da NTM </vt:lpstr>
      <vt:lpstr>Componentes Principais da NTM</vt:lpstr>
      <vt:lpstr>Componentes Principais da NTM</vt:lpstr>
      <vt:lpstr>Controlador FeedFoward</vt:lpstr>
      <vt:lpstr>Controlador FeedFoward</vt:lpstr>
      <vt:lpstr>Tarefa de Cópia</vt:lpstr>
      <vt:lpstr>Tarefa de Cópia</vt:lpstr>
      <vt:lpstr>FeedFoward vs LSTM</vt:lpstr>
      <vt:lpstr>Tarefa de Inversão</vt:lpstr>
      <vt:lpstr>Tarefa de Inversão</vt:lpstr>
      <vt:lpstr>Tarefa de Inversão</vt:lpstr>
      <vt:lpstr>Função de Perda Binária</vt:lpstr>
      <vt:lpstr>Função de Perda Binária</vt:lpstr>
      <vt:lpstr>Regularização L2 (Weight Decay)</vt:lpstr>
      <vt:lpstr>Regularização L2 (Weight Decay)</vt:lpstr>
      <vt:lpstr>Métricas de Avaliação</vt:lpstr>
      <vt:lpstr>Arquitetura da NTM</vt:lpstr>
      <vt:lpstr>Arquitetura da NTM</vt:lpstr>
      <vt:lpstr>Arquitetura da NTM</vt:lpstr>
      <vt:lpstr>Ciclo de Execução</vt:lpstr>
      <vt:lpstr>Geração dos Dados</vt:lpstr>
      <vt:lpstr>Geração dos Dados</vt:lpstr>
      <vt:lpstr>Geração dos Dados</vt:lpstr>
      <vt:lpstr>Geração dos Dados</vt:lpstr>
      <vt:lpstr>Geração dos Dados</vt:lpstr>
      <vt:lpstr>Geração de Dados</vt:lpstr>
      <vt:lpstr>Geração de Dados</vt:lpstr>
      <vt:lpstr>Geração de Dados</vt:lpstr>
      <vt:lpstr>Treinamento</vt:lpstr>
      <vt:lpstr>Detalhes da Implementação</vt:lpstr>
      <vt:lpstr>Detalhes da Implementação</vt:lpstr>
      <vt:lpstr>Detalhes da Implementação</vt:lpstr>
      <vt:lpstr>Gráfico de Loss da Cópia</vt:lpstr>
      <vt:lpstr>Gráfico de Loss da Inversão</vt:lpstr>
      <vt:lpstr>Avaliação</vt:lpstr>
      <vt:lpstr>Avaliação Interativa</vt:lpstr>
      <vt:lpstr>Avaliação Geral</vt:lpstr>
      <vt:lpstr>Avaliação Geral</vt:lpstr>
      <vt:lpstr>Teste de Generalização (Tarefa de Inversão)</vt:lpstr>
      <vt:lpstr>Teste de Generalização (Tarefa de Inversão)</vt:lpstr>
      <vt:lpstr>Resultados da Cópia</vt:lpstr>
      <vt:lpstr>Resultados</vt:lpstr>
      <vt:lpstr>Exemplo de Resultado</vt:lpstr>
      <vt:lpstr>Resultados</vt:lpstr>
      <vt:lpstr>Apresentação do PowerPoint</vt:lpstr>
      <vt:lpstr>Apresentação do PowerPoint</vt:lpstr>
      <vt:lpstr>Resultados da Inversão</vt:lpstr>
      <vt:lpstr>Resultados</vt:lpstr>
      <vt:lpstr>Exemplo de Resultado</vt:lpstr>
      <vt:lpstr>Resultados</vt:lpstr>
      <vt:lpstr>Apresentação do PowerPoint</vt:lpstr>
      <vt:lpstr>Apresentação do PowerPoint</vt:lpstr>
      <vt:lpstr>Conclusão</vt:lpstr>
      <vt:lpstr>Conclusões Principais</vt:lpstr>
      <vt:lpstr>Conclusões Principais</vt:lpstr>
      <vt:lpstr>Possibilidades de Extensão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Emanuel Lopes</dc:creator>
  <cp:lastModifiedBy>Emanuel Lopes</cp:lastModifiedBy>
  <cp:revision>10</cp:revision>
  <dcterms:created xsi:type="dcterms:W3CDTF">2025-06-28T14:06:51Z</dcterms:created>
  <dcterms:modified xsi:type="dcterms:W3CDTF">2025-07-01T15:27:28Z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