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5670550" cx="10080625"/>
  <p:notesSz cx="7559675" cy="10691800"/>
  <p:embeddedFontLst>
    <p:embeddedFont>
      <p:font typeface="Oswald"/>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Oswald-bold.fntdata"/><Relationship Id="rId14" Type="http://schemas.openxmlformats.org/officeDocument/2006/relationships/slide" Target="slides/slide10.xml"/><Relationship Id="rId36" Type="http://schemas.openxmlformats.org/officeDocument/2006/relationships/font" Target="fonts/Oswald-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42457b303f_1_3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122" name="Google Shape;122;g142457b303f_1_3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42457b303f_1_4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128" name="Google Shape;128;g142457b303f_1_4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d4aac637c_0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dd4aac637c_0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4287fb5f4c_2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143" name="Google Shape;143;g14287fb5f4c_2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4287fb5f4c_1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149" name="Google Shape;149;g14287fb5f4c_1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4287fb5f4c_2_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155" name="Google Shape;155;g14287fb5f4c_2_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8ba1cb9fd_0_5: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161" name="Google Shape;161;g138ba1cb9fd_0_5: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8ba1cb9fd_0_1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167" name="Google Shape;167;g138ba1cb9fd_0_1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220ef002f_1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12220ef002f_1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8ba1cb9fd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138ba1cb9fd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4d2d353434_1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69" name="Google Shape;69;g4d2d353434_1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8bbdbe703_1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183" name="Google Shape;183;g138bbdbe703_1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8bbdbe703_1_1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189" name="Google Shape;189;g138bbdbe703_1_1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8bbdbe703_1_1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195" name="Google Shape;195;g138bbdbe703_1_1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8bbdbe703_1_2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201" name="Google Shape;201;g138bbdbe703_1_2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8bbdbe703_1_2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209" name="Google Shape;209;g138bbdbe703_1_2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8bbdbe703_1_3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215" name="Google Shape;215;g138bbdbe703_1_3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38bbdbe703_1_3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222" name="Google Shape;222;g138bbdbe703_1_3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38bbdbe703_1_4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228" name="Google Shape;228;g138bbdbe703_1_4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38bbdbe703_1_4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234" name="Google Shape;234;g138bbdbe703_1_4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38bbdbe703_1_5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240" name="Google Shape;240;g138bbdbe703_1_5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38bbdbe703_1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75" name="Google Shape;75;g138bbdbe703_1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38ba1cb9fd_0_1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246" name="Google Shape;246;g138ba1cb9fd_0_1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38bbdbe703_1_5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252" name="Google Shape;252;g138bbdbe703_1_5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2457b303f_1_1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81" name="Google Shape;81;g142457b303f_1_1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2457b303f_1_1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87" name="Google Shape;87;g142457b303f_1_1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3866d8344b_0_12: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94" name="Google Shape;94;g13866d8344b_0_12: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866d8344b_0_1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101" name="Google Shape;101;g13866d8344b_0_1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2457b303f_1_2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108" name="Google Shape;108;g142457b303f_1_2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866d8344b_0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
        <p:nvSpPr>
          <p:cNvPr id="113" name="Google Shape;113;g13866d8344b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1584000" y="225720"/>
            <a:ext cx="7991640" cy="94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 type="body"/>
          </p:nvPr>
        </p:nvSpPr>
        <p:spPr>
          <a:xfrm>
            <a:off x="1296000" y="1326240"/>
            <a:ext cx="8280000" cy="3838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2" name="Shape 42"/>
        <p:cNvGrpSpPr/>
        <p:nvPr/>
      </p:nvGrpSpPr>
      <p:grpSpPr>
        <a:xfrm>
          <a:off x="0" y="0"/>
          <a:ext cx="0" cy="0"/>
          <a:chOff x="0" y="0"/>
          <a:chExt cx="0" cy="0"/>
        </a:xfrm>
      </p:grpSpPr>
      <p:sp>
        <p:nvSpPr>
          <p:cNvPr id="43" name="Google Shape;43;p11"/>
          <p:cNvSpPr txBox="1"/>
          <p:nvPr>
            <p:ph type="title"/>
          </p:nvPr>
        </p:nvSpPr>
        <p:spPr>
          <a:xfrm>
            <a:off x="1584000" y="225720"/>
            <a:ext cx="7991640" cy="94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 type="body"/>
          </p:nvPr>
        </p:nvSpPr>
        <p:spPr>
          <a:xfrm>
            <a:off x="1296000" y="1326240"/>
            <a:ext cx="828000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1"/>
          <p:cNvSpPr txBox="1"/>
          <p:nvPr>
            <p:ph idx="2" type="body"/>
          </p:nvPr>
        </p:nvSpPr>
        <p:spPr>
          <a:xfrm>
            <a:off x="1296000" y="3331080"/>
            <a:ext cx="828000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6" name="Shape 46"/>
        <p:cNvGrpSpPr/>
        <p:nvPr/>
      </p:nvGrpSpPr>
      <p:grpSpPr>
        <a:xfrm>
          <a:off x="0" y="0"/>
          <a:ext cx="0" cy="0"/>
          <a:chOff x="0" y="0"/>
          <a:chExt cx="0" cy="0"/>
        </a:xfrm>
      </p:grpSpPr>
      <p:sp>
        <p:nvSpPr>
          <p:cNvPr id="47" name="Google Shape;47;p12"/>
          <p:cNvSpPr txBox="1"/>
          <p:nvPr>
            <p:ph type="title"/>
          </p:nvPr>
        </p:nvSpPr>
        <p:spPr>
          <a:xfrm>
            <a:off x="1584000" y="225720"/>
            <a:ext cx="7991640" cy="94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 type="body"/>
          </p:nvPr>
        </p:nvSpPr>
        <p:spPr>
          <a:xfrm>
            <a:off x="1296000" y="1326240"/>
            <a:ext cx="404028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2" type="body"/>
          </p:nvPr>
        </p:nvSpPr>
        <p:spPr>
          <a:xfrm>
            <a:off x="5538600" y="1326240"/>
            <a:ext cx="404028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3" type="body"/>
          </p:nvPr>
        </p:nvSpPr>
        <p:spPr>
          <a:xfrm>
            <a:off x="1296000" y="3331080"/>
            <a:ext cx="404028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4" type="body"/>
          </p:nvPr>
        </p:nvSpPr>
        <p:spPr>
          <a:xfrm>
            <a:off x="5538600" y="3331080"/>
            <a:ext cx="404028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2" name="Shape 52"/>
        <p:cNvGrpSpPr/>
        <p:nvPr/>
      </p:nvGrpSpPr>
      <p:grpSpPr>
        <a:xfrm>
          <a:off x="0" y="0"/>
          <a:ext cx="0" cy="0"/>
          <a:chOff x="0" y="0"/>
          <a:chExt cx="0" cy="0"/>
        </a:xfrm>
      </p:grpSpPr>
      <p:sp>
        <p:nvSpPr>
          <p:cNvPr id="53" name="Google Shape;53;p13"/>
          <p:cNvSpPr txBox="1"/>
          <p:nvPr>
            <p:ph type="title"/>
          </p:nvPr>
        </p:nvSpPr>
        <p:spPr>
          <a:xfrm>
            <a:off x="1584000" y="225720"/>
            <a:ext cx="7991640" cy="94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 type="body"/>
          </p:nvPr>
        </p:nvSpPr>
        <p:spPr>
          <a:xfrm>
            <a:off x="1296000" y="1326240"/>
            <a:ext cx="266580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2" type="body"/>
          </p:nvPr>
        </p:nvSpPr>
        <p:spPr>
          <a:xfrm>
            <a:off x="4095360" y="1326240"/>
            <a:ext cx="266580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3" type="body"/>
          </p:nvPr>
        </p:nvSpPr>
        <p:spPr>
          <a:xfrm>
            <a:off x="6895080" y="1326240"/>
            <a:ext cx="266580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4" type="body"/>
          </p:nvPr>
        </p:nvSpPr>
        <p:spPr>
          <a:xfrm>
            <a:off x="1296000" y="3331080"/>
            <a:ext cx="266580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5" type="body"/>
          </p:nvPr>
        </p:nvSpPr>
        <p:spPr>
          <a:xfrm>
            <a:off x="4095360" y="3331080"/>
            <a:ext cx="266580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6" type="body"/>
          </p:nvPr>
        </p:nvSpPr>
        <p:spPr>
          <a:xfrm>
            <a:off x="6895080" y="3331080"/>
            <a:ext cx="266580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584000" y="225720"/>
            <a:ext cx="7991640" cy="94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 type="subTitle"/>
          </p:nvPr>
        </p:nvSpPr>
        <p:spPr>
          <a:xfrm>
            <a:off x="1296000" y="1326240"/>
            <a:ext cx="8280000" cy="383832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 name="Shape 19"/>
        <p:cNvGrpSpPr/>
        <p:nvPr/>
      </p:nvGrpSpPr>
      <p:grpSpPr>
        <a:xfrm>
          <a:off x="0" y="0"/>
          <a:ext cx="0" cy="0"/>
          <a:chOff x="0" y="0"/>
          <a:chExt cx="0" cy="0"/>
        </a:xfrm>
      </p:grpSpPr>
      <p:sp>
        <p:nvSpPr>
          <p:cNvPr id="20" name="Google Shape;20;p5"/>
          <p:cNvSpPr txBox="1"/>
          <p:nvPr>
            <p:ph type="title"/>
          </p:nvPr>
        </p:nvSpPr>
        <p:spPr>
          <a:xfrm>
            <a:off x="1584000" y="225720"/>
            <a:ext cx="7991640" cy="94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
          <p:cNvSpPr txBox="1"/>
          <p:nvPr>
            <p:ph idx="1" type="body"/>
          </p:nvPr>
        </p:nvSpPr>
        <p:spPr>
          <a:xfrm>
            <a:off x="1296000" y="1326240"/>
            <a:ext cx="4040280" cy="3838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
          <p:cNvSpPr txBox="1"/>
          <p:nvPr>
            <p:ph idx="2" type="body"/>
          </p:nvPr>
        </p:nvSpPr>
        <p:spPr>
          <a:xfrm>
            <a:off x="5538600" y="1326240"/>
            <a:ext cx="4040280" cy="3838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6"/>
          <p:cNvSpPr txBox="1"/>
          <p:nvPr>
            <p:ph type="title"/>
          </p:nvPr>
        </p:nvSpPr>
        <p:spPr>
          <a:xfrm>
            <a:off x="1584000" y="225720"/>
            <a:ext cx="7991640" cy="94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 name="Shape 25"/>
        <p:cNvGrpSpPr/>
        <p:nvPr/>
      </p:nvGrpSpPr>
      <p:grpSpPr>
        <a:xfrm>
          <a:off x="0" y="0"/>
          <a:ext cx="0" cy="0"/>
          <a:chOff x="0" y="0"/>
          <a:chExt cx="0" cy="0"/>
        </a:xfrm>
      </p:grpSpPr>
      <p:sp>
        <p:nvSpPr>
          <p:cNvPr id="26" name="Google Shape;26;p7"/>
          <p:cNvSpPr txBox="1"/>
          <p:nvPr>
            <p:ph idx="1" type="subTitle"/>
          </p:nvPr>
        </p:nvSpPr>
        <p:spPr>
          <a:xfrm>
            <a:off x="1584000" y="225720"/>
            <a:ext cx="7991640" cy="43902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7" name="Shape 27"/>
        <p:cNvGrpSpPr/>
        <p:nvPr/>
      </p:nvGrpSpPr>
      <p:grpSpPr>
        <a:xfrm>
          <a:off x="0" y="0"/>
          <a:ext cx="0" cy="0"/>
          <a:chOff x="0" y="0"/>
          <a:chExt cx="0" cy="0"/>
        </a:xfrm>
      </p:grpSpPr>
      <p:sp>
        <p:nvSpPr>
          <p:cNvPr id="28" name="Google Shape;28;p8"/>
          <p:cNvSpPr txBox="1"/>
          <p:nvPr>
            <p:ph type="title"/>
          </p:nvPr>
        </p:nvSpPr>
        <p:spPr>
          <a:xfrm>
            <a:off x="1584000" y="225720"/>
            <a:ext cx="7991640" cy="94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 type="body"/>
          </p:nvPr>
        </p:nvSpPr>
        <p:spPr>
          <a:xfrm>
            <a:off x="1296000" y="1326240"/>
            <a:ext cx="404028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2" type="body"/>
          </p:nvPr>
        </p:nvSpPr>
        <p:spPr>
          <a:xfrm>
            <a:off x="5538600" y="1326240"/>
            <a:ext cx="4040280" cy="3838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3" type="body"/>
          </p:nvPr>
        </p:nvSpPr>
        <p:spPr>
          <a:xfrm>
            <a:off x="1296000" y="3331080"/>
            <a:ext cx="404028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2" name="Shape 32"/>
        <p:cNvGrpSpPr/>
        <p:nvPr/>
      </p:nvGrpSpPr>
      <p:grpSpPr>
        <a:xfrm>
          <a:off x="0" y="0"/>
          <a:ext cx="0" cy="0"/>
          <a:chOff x="0" y="0"/>
          <a:chExt cx="0" cy="0"/>
        </a:xfrm>
      </p:grpSpPr>
      <p:sp>
        <p:nvSpPr>
          <p:cNvPr id="33" name="Google Shape;33;p9"/>
          <p:cNvSpPr txBox="1"/>
          <p:nvPr>
            <p:ph type="title"/>
          </p:nvPr>
        </p:nvSpPr>
        <p:spPr>
          <a:xfrm>
            <a:off x="1584000" y="225720"/>
            <a:ext cx="7991640" cy="94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9"/>
          <p:cNvSpPr txBox="1"/>
          <p:nvPr>
            <p:ph idx="1" type="body"/>
          </p:nvPr>
        </p:nvSpPr>
        <p:spPr>
          <a:xfrm>
            <a:off x="1296000" y="1326240"/>
            <a:ext cx="4040280" cy="383832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2" type="body"/>
          </p:nvPr>
        </p:nvSpPr>
        <p:spPr>
          <a:xfrm>
            <a:off x="5538600" y="1326240"/>
            <a:ext cx="404028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3" type="body"/>
          </p:nvPr>
        </p:nvSpPr>
        <p:spPr>
          <a:xfrm>
            <a:off x="5538600" y="3331080"/>
            <a:ext cx="404028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7" name="Shape 37"/>
        <p:cNvGrpSpPr/>
        <p:nvPr/>
      </p:nvGrpSpPr>
      <p:grpSpPr>
        <a:xfrm>
          <a:off x="0" y="0"/>
          <a:ext cx="0" cy="0"/>
          <a:chOff x="0" y="0"/>
          <a:chExt cx="0" cy="0"/>
        </a:xfrm>
      </p:grpSpPr>
      <p:sp>
        <p:nvSpPr>
          <p:cNvPr id="38" name="Google Shape;38;p10"/>
          <p:cNvSpPr txBox="1"/>
          <p:nvPr>
            <p:ph type="title"/>
          </p:nvPr>
        </p:nvSpPr>
        <p:spPr>
          <a:xfrm>
            <a:off x="1584000" y="225720"/>
            <a:ext cx="7991640" cy="946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 type="body"/>
          </p:nvPr>
        </p:nvSpPr>
        <p:spPr>
          <a:xfrm>
            <a:off x="1296000" y="1326240"/>
            <a:ext cx="404028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2" type="body"/>
          </p:nvPr>
        </p:nvSpPr>
        <p:spPr>
          <a:xfrm>
            <a:off x="5538600" y="1326240"/>
            <a:ext cx="404028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3" type="body"/>
          </p:nvPr>
        </p:nvSpPr>
        <p:spPr>
          <a:xfrm>
            <a:off x="1296000" y="3331080"/>
            <a:ext cx="8280000" cy="1830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360"/>
            <a:ext cx="8024760" cy="5669640"/>
          </a:xfrm>
          <a:prstGeom prst="rect">
            <a:avLst/>
          </a:prstGeom>
          <a:noFill/>
          <a:ln>
            <a:noFill/>
          </a:ln>
        </p:spPr>
      </p:pic>
      <p:sp>
        <p:nvSpPr>
          <p:cNvPr id="7" name="Google Shape;7;p1"/>
          <p:cNvSpPr txBox="1"/>
          <p:nvPr>
            <p:ph type="title"/>
          </p:nvPr>
        </p:nvSpPr>
        <p:spPr>
          <a:xfrm>
            <a:off x="1584000" y="225720"/>
            <a:ext cx="7991640" cy="946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p1"/>
          <p:cNvSpPr txBox="1"/>
          <p:nvPr>
            <p:ph idx="1" type="body"/>
          </p:nvPr>
        </p:nvSpPr>
        <p:spPr>
          <a:xfrm>
            <a:off x="1296000" y="1326240"/>
            <a:ext cx="8280000" cy="383832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9" name="Google Shape;9;p1"/>
          <p:cNvSpPr txBox="1"/>
          <p:nvPr>
            <p:ph idx="10" type="dt"/>
          </p:nvPr>
        </p:nvSpPr>
        <p:spPr>
          <a:xfrm>
            <a:off x="504000" y="5164560"/>
            <a:ext cx="2348280" cy="3909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1" type="ftr"/>
          </p:nvPr>
        </p:nvSpPr>
        <p:spPr>
          <a:xfrm>
            <a:off x="3447360" y="5164560"/>
            <a:ext cx="3195000" cy="39096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7227360" y="5164560"/>
            <a:ext cx="2348280" cy="39096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1584000" y="835320"/>
            <a:ext cx="7991700" cy="946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t/>
            </a:r>
            <a:endParaRPr b="1" i="0" sz="4800" u="none" cap="none" strike="noStrike">
              <a:solidFill>
                <a:srgbClr val="45982F"/>
              </a:solidFill>
              <a:latin typeface="Oswald"/>
              <a:ea typeface="Oswald"/>
              <a:cs typeface="Oswald"/>
              <a:sym typeface="Oswald"/>
            </a:endParaRPr>
          </a:p>
        </p:txBody>
      </p:sp>
      <p:sp>
        <p:nvSpPr>
          <p:cNvPr id="65" name="Google Shape;65;p14"/>
          <p:cNvSpPr txBox="1"/>
          <p:nvPr/>
        </p:nvSpPr>
        <p:spPr>
          <a:xfrm>
            <a:off x="844525" y="3938550"/>
            <a:ext cx="8606400" cy="1310400"/>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pt-BR" sz="1800">
                <a:latin typeface="Oswald"/>
                <a:ea typeface="Oswald"/>
                <a:cs typeface="Oswald"/>
                <a:sym typeface="Oswald"/>
              </a:rPr>
              <a:t>Emanuel Cardoso Tavecia</a:t>
            </a:r>
            <a:r>
              <a:rPr lang="pt-BR" sz="1800">
                <a:solidFill>
                  <a:schemeClr val="dk1"/>
                </a:solidFill>
                <a:latin typeface="Oswald"/>
                <a:ea typeface="Oswald"/>
                <a:cs typeface="Oswald"/>
                <a:sym typeface="Oswald"/>
              </a:rPr>
              <a:t> - TIEM 02</a:t>
            </a:r>
            <a:endParaRPr sz="1800">
              <a:latin typeface="Oswald"/>
              <a:ea typeface="Oswald"/>
              <a:cs typeface="Oswald"/>
              <a:sym typeface="Oswald"/>
            </a:endParaRPr>
          </a:p>
          <a:p>
            <a:pPr indent="0" lvl="0" marL="0" rtl="0" algn="r">
              <a:spcBef>
                <a:spcPts val="0"/>
              </a:spcBef>
              <a:spcAft>
                <a:spcPts val="0"/>
              </a:spcAft>
              <a:buClr>
                <a:schemeClr val="dk1"/>
              </a:buClr>
              <a:buFont typeface="Arial"/>
              <a:buNone/>
            </a:pPr>
            <a:r>
              <a:rPr lang="pt-BR" sz="1800">
                <a:solidFill>
                  <a:schemeClr val="dk1"/>
                </a:solidFill>
                <a:latin typeface="Oswald"/>
                <a:ea typeface="Oswald"/>
                <a:cs typeface="Oswald"/>
                <a:sym typeface="Oswald"/>
              </a:rPr>
              <a:t>João Henrique Lima Teixeira - TIEM 02</a:t>
            </a:r>
            <a:endParaRPr sz="1800">
              <a:latin typeface="Oswald"/>
              <a:ea typeface="Oswald"/>
              <a:cs typeface="Oswald"/>
              <a:sym typeface="Oswald"/>
            </a:endParaRPr>
          </a:p>
          <a:p>
            <a:pPr indent="0" lvl="0" marL="0" marR="0" rtl="0" algn="r">
              <a:spcBef>
                <a:spcPts val="0"/>
              </a:spcBef>
              <a:spcAft>
                <a:spcPts val="0"/>
              </a:spcAft>
              <a:buNone/>
            </a:pPr>
            <a:r>
              <a:t/>
            </a:r>
            <a:endParaRPr sz="1800">
              <a:latin typeface="Oswald"/>
              <a:ea typeface="Oswald"/>
              <a:cs typeface="Oswald"/>
              <a:sym typeface="Oswald"/>
            </a:endParaRPr>
          </a:p>
          <a:p>
            <a:pPr indent="0" lvl="0" marL="0" marR="0" rtl="0" algn="r">
              <a:spcBef>
                <a:spcPts val="0"/>
              </a:spcBef>
              <a:spcAft>
                <a:spcPts val="0"/>
              </a:spcAft>
              <a:buNone/>
            </a:pPr>
            <a:r>
              <a:rPr lang="pt-BR" sz="1800">
                <a:latin typeface="Oswald"/>
                <a:ea typeface="Oswald"/>
                <a:cs typeface="Oswald"/>
                <a:sym typeface="Oswald"/>
              </a:rPr>
              <a:t>Orientadora: Cristiane Raquel </a:t>
            </a:r>
            <a:r>
              <a:rPr lang="pt-BR" sz="1800">
                <a:latin typeface="Oswald"/>
                <a:ea typeface="Oswald"/>
                <a:cs typeface="Oswald"/>
                <a:sym typeface="Oswald"/>
              </a:rPr>
              <a:t>Woszezenki</a:t>
            </a:r>
            <a:endParaRPr sz="1800">
              <a:latin typeface="Oswald"/>
              <a:ea typeface="Oswald"/>
              <a:cs typeface="Oswald"/>
              <a:sym typeface="Oswald"/>
            </a:endParaRPr>
          </a:p>
        </p:txBody>
      </p:sp>
      <p:sp>
        <p:nvSpPr>
          <p:cNvPr id="66" name="Google Shape;66;p14"/>
          <p:cNvSpPr txBox="1"/>
          <p:nvPr/>
        </p:nvSpPr>
        <p:spPr>
          <a:xfrm>
            <a:off x="1326925" y="1205950"/>
            <a:ext cx="8124000" cy="2412600"/>
          </a:xfrm>
          <a:prstGeom prst="rect">
            <a:avLst/>
          </a:prstGeom>
          <a:solidFill>
            <a:srgbClr val="45982F"/>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pt-BR" sz="3800">
                <a:solidFill>
                  <a:schemeClr val="lt1"/>
                </a:solidFill>
                <a:latin typeface="Oswald"/>
                <a:ea typeface="Oswald"/>
                <a:cs typeface="Oswald"/>
                <a:sym typeface="Oswald"/>
              </a:rPr>
              <a:t>1ª Oficina de Desenvolvimento do Pensamento Computacional com o ensino de Python</a:t>
            </a:r>
            <a:endParaRPr b="1" i="0" sz="3800" u="none" cap="none" strike="noStrike">
              <a:solidFill>
                <a:schemeClr val="lt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O que é Python?</a:t>
            </a:r>
            <a:endParaRPr b="1" i="0" sz="3300" u="none" cap="none" strike="noStrike">
              <a:solidFill>
                <a:srgbClr val="45982F"/>
              </a:solidFill>
              <a:latin typeface="Oswald"/>
              <a:ea typeface="Oswald"/>
              <a:cs typeface="Oswald"/>
              <a:sym typeface="Oswald"/>
            </a:endParaRPr>
          </a:p>
        </p:txBody>
      </p:sp>
      <p:sp>
        <p:nvSpPr>
          <p:cNvPr id="125" name="Google Shape;125;p23"/>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Python é uma linguagem de programação;</a:t>
            </a:r>
            <a:endParaRPr sz="2400">
              <a:latin typeface="Oswald"/>
              <a:ea typeface="Oswald"/>
              <a:cs typeface="Oswald"/>
              <a:sym typeface="Oswald"/>
            </a:endParaRPr>
          </a:p>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Possui sintaxe simples;</a:t>
            </a:r>
            <a:endParaRPr sz="2400">
              <a:latin typeface="Oswald"/>
              <a:ea typeface="Oswald"/>
              <a:cs typeface="Oswald"/>
              <a:sym typeface="Oswald"/>
            </a:endParaRPr>
          </a:p>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Fácil aprendizado;</a:t>
            </a:r>
            <a:endParaRPr sz="2400">
              <a:latin typeface="Oswald"/>
              <a:ea typeface="Oswald"/>
              <a:cs typeface="Oswald"/>
              <a:sym typeface="Oswald"/>
            </a:endParaRPr>
          </a:p>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Aplicações:</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Ciência de dados;</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Aprendizado de máquina;</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Inteligência Artificial;</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Programação de rede; etc.</a:t>
            </a:r>
            <a:endParaRPr sz="2400">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Importância do Python</a:t>
            </a:r>
            <a:endParaRPr b="1" i="0" sz="3300" u="none" cap="none" strike="noStrike">
              <a:solidFill>
                <a:srgbClr val="45982F"/>
              </a:solidFill>
              <a:latin typeface="Oswald"/>
              <a:ea typeface="Oswald"/>
              <a:cs typeface="Oswald"/>
              <a:sym typeface="Oswald"/>
            </a:endParaRPr>
          </a:p>
        </p:txBody>
      </p:sp>
      <p:sp>
        <p:nvSpPr>
          <p:cNvPr id="131" name="Google Shape;131;p24"/>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Aprender Python desenvolve o raciocínio lógico;</a:t>
            </a:r>
            <a:endParaRPr sz="2400">
              <a:latin typeface="Oswald"/>
              <a:ea typeface="Oswald"/>
              <a:cs typeface="Oswald"/>
              <a:sym typeface="Oswald"/>
            </a:endParaRPr>
          </a:p>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Observa-se uma maior facilidade de desenvolver o PC;</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Por conta de sua simplicidade;</a:t>
            </a:r>
            <a:endParaRPr sz="2400">
              <a:latin typeface="Oswald"/>
              <a:ea typeface="Oswald"/>
              <a:cs typeface="Oswald"/>
              <a:sym typeface="Oswald"/>
            </a:endParaRPr>
          </a:p>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É uma das linguagens mais dinâmicas e intuitivas do mercado;</a:t>
            </a:r>
            <a:endParaRPr sz="2400">
              <a:latin typeface="Oswald"/>
              <a:ea typeface="Oswald"/>
              <a:cs typeface="Oswald"/>
              <a:sym typeface="Oswald"/>
            </a:endParaRPr>
          </a:p>
        </p:txBody>
      </p:sp>
      <p:pic>
        <p:nvPicPr>
          <p:cNvPr id="132" name="Google Shape;132;p24"/>
          <p:cNvPicPr preferRelativeResize="0"/>
          <p:nvPr/>
        </p:nvPicPr>
        <p:blipFill rotWithShape="1">
          <a:blip r:embed="rId3">
            <a:alphaModFix/>
          </a:blip>
          <a:srcRect b="1460" l="797" r="758" t="1799"/>
          <a:stretch/>
        </p:blipFill>
        <p:spPr>
          <a:xfrm>
            <a:off x="1744388" y="2906650"/>
            <a:ext cx="6591850" cy="1907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Software que utilizaremos:</a:t>
            </a:r>
            <a:endParaRPr b="1" i="0" sz="3300" u="none" cap="none" strike="noStrike">
              <a:solidFill>
                <a:srgbClr val="45982F"/>
              </a:solidFill>
              <a:latin typeface="Oswald"/>
              <a:ea typeface="Oswald"/>
              <a:cs typeface="Oswald"/>
              <a:sym typeface="Oswald"/>
            </a:endParaRPr>
          </a:p>
        </p:txBody>
      </p:sp>
      <p:sp>
        <p:nvSpPr>
          <p:cNvPr id="138" name="Google Shape;138;p25"/>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Clr>
                <a:schemeClr val="dk1"/>
              </a:buClr>
              <a:buSzPts val="1100"/>
              <a:buFont typeface="Arial"/>
              <a:buNone/>
            </a:pPr>
            <a:r>
              <a:rPr lang="pt-BR" sz="2400">
                <a:latin typeface="Oswald"/>
                <a:ea typeface="Oswald"/>
                <a:cs typeface="Oswald"/>
                <a:sym typeface="Oswald"/>
              </a:rPr>
              <a:t>PyCharm 2022, da empresa JetBrains:</a:t>
            </a:r>
            <a:endParaRPr sz="2400">
              <a:latin typeface="Oswald"/>
              <a:ea typeface="Oswald"/>
              <a:cs typeface="Oswald"/>
              <a:sym typeface="Oswald"/>
            </a:endParaRPr>
          </a:p>
        </p:txBody>
      </p:sp>
      <p:pic>
        <p:nvPicPr>
          <p:cNvPr id="139" name="Google Shape;139;p25"/>
          <p:cNvPicPr preferRelativeResize="0"/>
          <p:nvPr/>
        </p:nvPicPr>
        <p:blipFill>
          <a:blip r:embed="rId3">
            <a:alphaModFix/>
          </a:blip>
          <a:stretch>
            <a:fillRect/>
          </a:stretch>
        </p:blipFill>
        <p:spPr>
          <a:xfrm>
            <a:off x="1507800" y="1913450"/>
            <a:ext cx="7215623" cy="3488100"/>
          </a:xfrm>
          <a:prstGeom prst="rect">
            <a:avLst/>
          </a:prstGeom>
          <a:noFill/>
          <a:ln>
            <a:noFill/>
          </a:ln>
        </p:spPr>
      </p:pic>
      <p:pic>
        <p:nvPicPr>
          <p:cNvPr id="140" name="Google Shape;140;p25"/>
          <p:cNvPicPr preferRelativeResize="0"/>
          <p:nvPr/>
        </p:nvPicPr>
        <p:blipFill>
          <a:blip r:embed="rId4">
            <a:alphaModFix/>
          </a:blip>
          <a:stretch>
            <a:fillRect/>
          </a:stretch>
        </p:blipFill>
        <p:spPr>
          <a:xfrm>
            <a:off x="2554622" y="1172513"/>
            <a:ext cx="687200" cy="68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Desafios</a:t>
            </a:r>
            <a:endParaRPr b="1" i="0" sz="3300" u="none" cap="none" strike="noStrike">
              <a:solidFill>
                <a:srgbClr val="45982F"/>
              </a:solidFill>
              <a:latin typeface="Oswald"/>
              <a:ea typeface="Oswald"/>
              <a:cs typeface="Oswald"/>
              <a:sym typeface="Oswald"/>
            </a:endParaRPr>
          </a:p>
        </p:txBody>
      </p:sp>
      <p:sp>
        <p:nvSpPr>
          <p:cNvPr id="146" name="Google Shape;146;p26"/>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AutoNum type="arabicParenR"/>
            </a:pPr>
            <a:r>
              <a:rPr lang="pt-BR" sz="2400">
                <a:latin typeface="Oswald"/>
                <a:ea typeface="Oswald"/>
                <a:cs typeface="Oswald"/>
                <a:sym typeface="Oswald"/>
              </a:rPr>
              <a:t>O que é Pensamento Computacional?</a:t>
            </a:r>
            <a:endParaRPr sz="2400">
              <a:latin typeface="Oswald"/>
              <a:ea typeface="Oswald"/>
              <a:cs typeface="Oswald"/>
              <a:sym typeface="Oswald"/>
            </a:endParaRPr>
          </a:p>
          <a:p>
            <a:pPr indent="0" lvl="0" marL="457200" marR="0" rtl="0" algn="just">
              <a:spcBef>
                <a:spcPts val="0"/>
              </a:spcBef>
              <a:spcAft>
                <a:spcPts val="0"/>
              </a:spcAft>
              <a:buNone/>
            </a:pPr>
            <a:r>
              <a:t/>
            </a:r>
            <a:endParaRPr sz="2400">
              <a:latin typeface="Oswald"/>
              <a:ea typeface="Oswald"/>
              <a:cs typeface="Oswald"/>
              <a:sym typeface="Oswald"/>
            </a:endParaRPr>
          </a:p>
          <a:p>
            <a:pPr indent="0" lvl="0" marL="457200" marR="0" rtl="0" algn="just">
              <a:spcBef>
                <a:spcPts val="0"/>
              </a:spcBef>
              <a:spcAft>
                <a:spcPts val="0"/>
              </a:spcAft>
              <a:buNone/>
            </a:pPr>
            <a:r>
              <a:rPr lang="pt-BR" sz="2400">
                <a:latin typeface="Oswald"/>
                <a:ea typeface="Oswald"/>
                <a:cs typeface="Oswald"/>
                <a:sym typeface="Oswald"/>
              </a:rPr>
              <a:t>a) É a forma de um computador pensar.</a:t>
            </a:r>
            <a:endParaRPr sz="2400">
              <a:latin typeface="Oswald"/>
              <a:ea typeface="Oswald"/>
              <a:cs typeface="Oswald"/>
              <a:sym typeface="Oswald"/>
            </a:endParaRPr>
          </a:p>
          <a:p>
            <a:pPr indent="0" lvl="0" marL="457200" marR="0" rtl="0" algn="just">
              <a:spcBef>
                <a:spcPts val="0"/>
              </a:spcBef>
              <a:spcAft>
                <a:spcPts val="0"/>
              </a:spcAft>
              <a:buNone/>
            </a:pPr>
            <a:r>
              <a:rPr lang="pt-BR" sz="2400">
                <a:latin typeface="Oswald"/>
                <a:ea typeface="Oswald"/>
                <a:cs typeface="Oswald"/>
                <a:sym typeface="Oswald"/>
              </a:rPr>
              <a:t>b) É a forma de uma inteligência artificial pensar.</a:t>
            </a:r>
            <a:endParaRPr sz="2400">
              <a:latin typeface="Oswald"/>
              <a:ea typeface="Oswald"/>
              <a:cs typeface="Oswald"/>
              <a:sym typeface="Oswald"/>
            </a:endParaRPr>
          </a:p>
          <a:p>
            <a:pPr indent="0" lvl="0" marL="457200" marR="0" rtl="0" algn="just">
              <a:spcBef>
                <a:spcPts val="0"/>
              </a:spcBef>
              <a:spcAft>
                <a:spcPts val="0"/>
              </a:spcAft>
              <a:buNone/>
            </a:pPr>
            <a:r>
              <a:rPr lang="pt-BR" sz="2400">
                <a:latin typeface="Oswald"/>
                <a:ea typeface="Oswald"/>
                <a:cs typeface="Oswald"/>
                <a:sym typeface="Oswald"/>
              </a:rPr>
              <a:t>c) É uma habilidade humana que desenvolve o raciocínio lógico.</a:t>
            </a:r>
            <a:endParaRPr sz="2400">
              <a:latin typeface="Oswald"/>
              <a:ea typeface="Oswald"/>
              <a:cs typeface="Oswald"/>
              <a:sym typeface="Oswald"/>
            </a:endParaRPr>
          </a:p>
          <a:p>
            <a:pPr indent="0" lvl="0" marL="457200" marR="0" rtl="0" algn="just">
              <a:spcBef>
                <a:spcPts val="0"/>
              </a:spcBef>
              <a:spcAft>
                <a:spcPts val="0"/>
              </a:spcAft>
              <a:buNone/>
            </a:pPr>
            <a:r>
              <a:rPr lang="pt-BR" sz="2400">
                <a:latin typeface="Oswald"/>
                <a:ea typeface="Oswald"/>
                <a:cs typeface="Oswald"/>
                <a:sym typeface="Oswald"/>
              </a:rPr>
              <a:t>d) É o ato de programar um aplicativo, utilizando um computador.</a:t>
            </a:r>
            <a:endParaRPr sz="2400">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Desafios</a:t>
            </a:r>
            <a:endParaRPr b="1" i="0" sz="3300" u="none" cap="none" strike="noStrike">
              <a:solidFill>
                <a:srgbClr val="45982F"/>
              </a:solidFill>
              <a:latin typeface="Oswald"/>
              <a:ea typeface="Oswald"/>
              <a:cs typeface="Oswald"/>
              <a:sym typeface="Oswald"/>
            </a:endParaRPr>
          </a:p>
        </p:txBody>
      </p:sp>
      <p:sp>
        <p:nvSpPr>
          <p:cNvPr id="152" name="Google Shape;152;p27"/>
          <p:cNvSpPr txBox="1"/>
          <p:nvPr/>
        </p:nvSpPr>
        <p:spPr>
          <a:xfrm>
            <a:off x="1296000" y="1173840"/>
            <a:ext cx="8280000" cy="3838200"/>
          </a:xfrm>
          <a:prstGeom prst="rect">
            <a:avLst/>
          </a:prstGeom>
          <a:noFill/>
          <a:ln>
            <a:noFill/>
          </a:ln>
        </p:spPr>
        <p:txBody>
          <a:bodyPr anchorCtr="0" anchor="t" bIns="0" lIns="0" spcFirstLastPara="1" rIns="0" wrap="square" tIns="0">
            <a:noAutofit/>
          </a:bodyPr>
          <a:lstStyle/>
          <a:p>
            <a:pPr indent="-355600" lvl="0" marL="457200" marR="0" rtl="0" algn="just">
              <a:spcBef>
                <a:spcPts val="0"/>
              </a:spcBef>
              <a:spcAft>
                <a:spcPts val="0"/>
              </a:spcAft>
              <a:buSzPts val="2000"/>
              <a:buFont typeface="Oswald"/>
              <a:buAutoNum type="arabicParenR" startAt="2"/>
            </a:pPr>
            <a:r>
              <a:rPr lang="pt-BR" sz="2000">
                <a:latin typeface="Oswald"/>
                <a:ea typeface="Oswald"/>
                <a:cs typeface="Oswald"/>
                <a:sym typeface="Oswald"/>
              </a:rPr>
              <a:t>De acordo com o que aprendemos sobre os pilares do Pensamento Computacional, relacione as colunas:</a:t>
            </a:r>
            <a:endParaRPr sz="2000">
              <a:latin typeface="Oswald"/>
              <a:ea typeface="Oswald"/>
              <a:cs typeface="Oswald"/>
              <a:sym typeface="Oswald"/>
            </a:endParaRPr>
          </a:p>
          <a:p>
            <a:pPr indent="0" lvl="0" marL="457200" marR="0" rtl="0" algn="just">
              <a:spcBef>
                <a:spcPts val="1000"/>
              </a:spcBef>
              <a:spcAft>
                <a:spcPts val="0"/>
              </a:spcAft>
              <a:buNone/>
            </a:pPr>
            <a:r>
              <a:rPr lang="pt-BR" sz="2000">
                <a:latin typeface="Oswald"/>
                <a:ea typeface="Oswald"/>
                <a:cs typeface="Oswald"/>
                <a:sym typeface="Oswald"/>
              </a:rPr>
              <a:t>(1) É o ato de encontrar similaridades e semelhanças entre os subproblemas, com o intuito de resolvê-los com mais agilidade.</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(2) É o passo-a-passo para a resolução de um problema, que pode ser escrito em uma linguagem de programação;</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(3) Dividir um problema em subproblemas, com o intuito de facilitar sua execução;</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(4) Filtrar dados sem importância para a resolução de um problema, que ajuda em uma melhor compreensão e solução.</a:t>
            </a:r>
            <a:endParaRPr sz="2000">
              <a:latin typeface="Oswald"/>
              <a:ea typeface="Oswald"/>
              <a:cs typeface="Oswald"/>
              <a:sym typeface="Oswald"/>
            </a:endParaRPr>
          </a:p>
          <a:p>
            <a:pPr indent="0" lvl="0" marL="457200" marR="0" rtl="0" algn="just">
              <a:spcBef>
                <a:spcPts val="1000"/>
              </a:spcBef>
              <a:spcAft>
                <a:spcPts val="0"/>
              </a:spcAft>
              <a:buNone/>
            </a:pPr>
            <a:r>
              <a:rPr lang="pt-BR" sz="2000">
                <a:latin typeface="Oswald"/>
                <a:ea typeface="Oswald"/>
                <a:cs typeface="Oswald"/>
                <a:sym typeface="Oswald"/>
              </a:rPr>
              <a:t>(   ) Decomposição;</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   ) Reconhecimento de Padrões;</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   ) Abstração;</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   ) Algoritmos.</a:t>
            </a:r>
            <a:endParaRPr sz="2000">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Desafios</a:t>
            </a:r>
            <a:endParaRPr b="1" i="0" sz="3300" u="none" cap="none" strike="noStrike">
              <a:solidFill>
                <a:srgbClr val="45982F"/>
              </a:solidFill>
              <a:latin typeface="Oswald"/>
              <a:ea typeface="Oswald"/>
              <a:cs typeface="Oswald"/>
              <a:sym typeface="Oswald"/>
            </a:endParaRPr>
          </a:p>
        </p:txBody>
      </p:sp>
      <p:sp>
        <p:nvSpPr>
          <p:cNvPr id="158" name="Google Shape;158;p28"/>
          <p:cNvSpPr txBox="1"/>
          <p:nvPr/>
        </p:nvSpPr>
        <p:spPr>
          <a:xfrm>
            <a:off x="1302175" y="1173850"/>
            <a:ext cx="8274300" cy="3838200"/>
          </a:xfrm>
          <a:prstGeom prst="rect">
            <a:avLst/>
          </a:prstGeom>
          <a:noFill/>
          <a:ln>
            <a:noFill/>
          </a:ln>
        </p:spPr>
        <p:txBody>
          <a:bodyPr anchorCtr="0" anchor="t" bIns="0" lIns="0" spcFirstLastPara="1" rIns="0" wrap="square" tIns="0">
            <a:noAutofit/>
          </a:bodyPr>
          <a:lstStyle/>
          <a:p>
            <a:pPr indent="-355600" lvl="0" marL="457200" marR="0" rtl="0" algn="just">
              <a:spcBef>
                <a:spcPts val="0"/>
              </a:spcBef>
              <a:spcAft>
                <a:spcPts val="0"/>
              </a:spcAft>
              <a:buSzPts val="2000"/>
              <a:buFont typeface="Oswald"/>
              <a:buAutoNum type="arabicParenR" startAt="3"/>
            </a:pPr>
            <a:r>
              <a:rPr lang="pt-BR" sz="2000">
                <a:latin typeface="Oswald"/>
                <a:ea typeface="Oswald"/>
                <a:cs typeface="Oswald"/>
                <a:sym typeface="Oswald"/>
              </a:rPr>
              <a:t>Sobre o Python, pode-se afirmar que:</a:t>
            </a:r>
            <a:endParaRPr sz="2000">
              <a:latin typeface="Oswald"/>
              <a:ea typeface="Oswald"/>
              <a:cs typeface="Oswald"/>
              <a:sym typeface="Oswald"/>
            </a:endParaRPr>
          </a:p>
          <a:p>
            <a:pPr indent="0" lvl="0" marL="457200" marR="0" rtl="0" algn="just">
              <a:spcBef>
                <a:spcPts val="1000"/>
              </a:spcBef>
              <a:spcAft>
                <a:spcPts val="0"/>
              </a:spcAft>
              <a:buNone/>
            </a:pPr>
            <a:r>
              <a:rPr lang="pt-BR" sz="2000">
                <a:latin typeface="Oswald"/>
                <a:ea typeface="Oswald"/>
                <a:cs typeface="Oswald"/>
                <a:sym typeface="Oswald"/>
              </a:rPr>
              <a:t>01. É uma linguagem de programação muito difícil que poucas pessoas utilizam;</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02. Possui uma sintaxe simples, de fácil entendimento e aprendizado;</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04. Não é possível desenvolver o Pensamento Computacional ao aprender programação;</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08. Desenvolve o raciocínio lógico e o raciocínio computacional;</a:t>
            </a:r>
            <a:endParaRPr sz="2000">
              <a:latin typeface="Oswald"/>
              <a:ea typeface="Oswald"/>
              <a:cs typeface="Oswald"/>
              <a:sym typeface="Oswald"/>
            </a:endParaRPr>
          </a:p>
          <a:p>
            <a:pPr indent="0" lvl="0" marL="457200" marR="0" rtl="0" algn="just">
              <a:spcBef>
                <a:spcPts val="0"/>
              </a:spcBef>
              <a:spcAft>
                <a:spcPts val="0"/>
              </a:spcAft>
              <a:buNone/>
            </a:pPr>
            <a:r>
              <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Está correto apenas o que se afirma em:</a:t>
            </a:r>
            <a:endParaRPr sz="2000">
              <a:latin typeface="Oswald"/>
              <a:ea typeface="Oswald"/>
              <a:cs typeface="Oswald"/>
              <a:sym typeface="Oswald"/>
            </a:endParaRPr>
          </a:p>
          <a:p>
            <a:pPr indent="0" lvl="0" marL="457200" marR="0" rtl="0" algn="just">
              <a:spcBef>
                <a:spcPts val="1000"/>
              </a:spcBef>
              <a:spcAft>
                <a:spcPts val="0"/>
              </a:spcAft>
              <a:buNone/>
            </a:pPr>
            <a:r>
              <a:rPr lang="pt-BR" sz="2000">
                <a:latin typeface="Oswald"/>
                <a:ea typeface="Oswald"/>
                <a:cs typeface="Oswald"/>
                <a:sym typeface="Oswald"/>
              </a:rPr>
              <a:t>a) 02 e 04;</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b) 01, 04 e 08;</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c) 01 e 04;</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d) 02 e 08;</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e) Todas estão corretas.</a:t>
            </a:r>
            <a:endParaRPr sz="2000">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Desafios</a:t>
            </a:r>
            <a:endParaRPr b="1" i="0" sz="3300" u="none" cap="none" strike="noStrike">
              <a:solidFill>
                <a:srgbClr val="45982F"/>
              </a:solidFill>
              <a:latin typeface="Oswald"/>
              <a:ea typeface="Oswald"/>
              <a:cs typeface="Oswald"/>
              <a:sym typeface="Oswald"/>
            </a:endParaRPr>
          </a:p>
        </p:txBody>
      </p:sp>
      <p:sp>
        <p:nvSpPr>
          <p:cNvPr id="164" name="Google Shape;164;p29"/>
          <p:cNvSpPr txBox="1"/>
          <p:nvPr/>
        </p:nvSpPr>
        <p:spPr>
          <a:xfrm>
            <a:off x="1302175" y="1173850"/>
            <a:ext cx="8274300" cy="3838200"/>
          </a:xfrm>
          <a:prstGeom prst="rect">
            <a:avLst/>
          </a:prstGeom>
          <a:noFill/>
          <a:ln>
            <a:noFill/>
          </a:ln>
        </p:spPr>
        <p:txBody>
          <a:bodyPr anchorCtr="0" anchor="t" bIns="0" lIns="0" spcFirstLastPara="1" rIns="0" wrap="square" tIns="0">
            <a:noAutofit/>
          </a:bodyPr>
          <a:lstStyle/>
          <a:p>
            <a:pPr indent="-355600" lvl="0" marL="457200" marR="0" rtl="0" algn="just">
              <a:spcBef>
                <a:spcPts val="0"/>
              </a:spcBef>
              <a:spcAft>
                <a:spcPts val="0"/>
              </a:spcAft>
              <a:buSzPts val="2000"/>
              <a:buFont typeface="Oswald"/>
              <a:buAutoNum type="arabicParenR" startAt="4"/>
            </a:pPr>
            <a:r>
              <a:rPr lang="pt-BR" sz="2000">
                <a:latin typeface="Oswald"/>
                <a:ea typeface="Oswald"/>
                <a:cs typeface="Oswald"/>
                <a:sym typeface="Oswald"/>
              </a:rPr>
              <a:t>Assinale qual pilar do Pensamento Computacional se refere a resolução do problema a seguir: "se o meu problema for fazer um bolo, o dividirei em subproblemas, na qual eu primeiro faço a massa do bolo, coloco para assar e depois faço a cobertura".</a:t>
            </a:r>
            <a:endParaRPr sz="2000">
              <a:latin typeface="Oswald"/>
              <a:ea typeface="Oswald"/>
              <a:cs typeface="Oswald"/>
              <a:sym typeface="Oswald"/>
            </a:endParaRPr>
          </a:p>
          <a:p>
            <a:pPr indent="0" lvl="0" marL="457200" marR="0" rtl="0" algn="just">
              <a:spcBef>
                <a:spcPts val="1000"/>
              </a:spcBef>
              <a:spcAft>
                <a:spcPts val="0"/>
              </a:spcAft>
              <a:buNone/>
            </a:pPr>
            <a:r>
              <a:t/>
            </a:r>
            <a:endParaRPr sz="2000">
              <a:latin typeface="Oswald"/>
              <a:ea typeface="Oswald"/>
              <a:cs typeface="Oswald"/>
              <a:sym typeface="Oswald"/>
            </a:endParaRPr>
          </a:p>
          <a:p>
            <a:pPr indent="0" lvl="0" marL="457200" marR="0" rtl="0" algn="just">
              <a:spcBef>
                <a:spcPts val="1000"/>
              </a:spcBef>
              <a:spcAft>
                <a:spcPts val="0"/>
              </a:spcAft>
              <a:buNone/>
            </a:pPr>
            <a:r>
              <a:rPr lang="pt-BR" sz="2000">
                <a:latin typeface="Oswald"/>
                <a:ea typeface="Oswald"/>
                <a:cs typeface="Oswald"/>
                <a:sym typeface="Oswald"/>
              </a:rPr>
              <a:t>a) Decomposição;</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b) Reconhecimento de Padrões;</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c) Abstração;</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d) Algoritmos.</a:t>
            </a:r>
            <a:endParaRPr sz="2000">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Desafios</a:t>
            </a:r>
            <a:endParaRPr b="1" i="0" sz="3300" u="none" cap="none" strike="noStrike">
              <a:solidFill>
                <a:srgbClr val="45982F"/>
              </a:solidFill>
              <a:latin typeface="Oswald"/>
              <a:ea typeface="Oswald"/>
              <a:cs typeface="Oswald"/>
              <a:sym typeface="Oswald"/>
            </a:endParaRPr>
          </a:p>
        </p:txBody>
      </p:sp>
      <p:sp>
        <p:nvSpPr>
          <p:cNvPr id="170" name="Google Shape;170;p30"/>
          <p:cNvSpPr txBox="1"/>
          <p:nvPr/>
        </p:nvSpPr>
        <p:spPr>
          <a:xfrm>
            <a:off x="1302175" y="1173850"/>
            <a:ext cx="8274300" cy="3838200"/>
          </a:xfrm>
          <a:prstGeom prst="rect">
            <a:avLst/>
          </a:prstGeom>
          <a:noFill/>
          <a:ln>
            <a:noFill/>
          </a:ln>
        </p:spPr>
        <p:txBody>
          <a:bodyPr anchorCtr="0" anchor="t" bIns="0" lIns="0" spcFirstLastPara="1" rIns="0" wrap="square" tIns="0">
            <a:noAutofit/>
          </a:bodyPr>
          <a:lstStyle/>
          <a:p>
            <a:pPr indent="-355600" lvl="0" marL="457200" marR="0" rtl="0" algn="just">
              <a:spcBef>
                <a:spcPts val="0"/>
              </a:spcBef>
              <a:spcAft>
                <a:spcPts val="0"/>
              </a:spcAft>
              <a:buSzPts val="2000"/>
              <a:buFont typeface="Oswald"/>
              <a:buAutoNum type="arabicParenR" startAt="5"/>
            </a:pPr>
            <a:r>
              <a:rPr lang="pt-BR" sz="2000">
                <a:latin typeface="Oswald"/>
                <a:ea typeface="Oswald"/>
                <a:cs typeface="Oswald"/>
                <a:sym typeface="Oswald"/>
              </a:rPr>
              <a:t>São exemplos do pilar Algoritmos do Pensamento Computacional:</a:t>
            </a:r>
            <a:endParaRPr sz="2000">
              <a:latin typeface="Oswald"/>
              <a:ea typeface="Oswald"/>
              <a:cs typeface="Oswald"/>
              <a:sym typeface="Oswald"/>
            </a:endParaRPr>
          </a:p>
          <a:p>
            <a:pPr indent="0" lvl="0" marL="457200" marR="0" rtl="0" algn="just">
              <a:spcBef>
                <a:spcPts val="1000"/>
              </a:spcBef>
              <a:spcAft>
                <a:spcPts val="0"/>
              </a:spcAft>
              <a:buNone/>
            </a:pPr>
            <a:r>
              <a:rPr lang="pt-BR" sz="2000">
                <a:latin typeface="Oswald"/>
                <a:ea typeface="Oswald"/>
                <a:cs typeface="Oswald"/>
                <a:sym typeface="Oswald"/>
              </a:rPr>
              <a:t>01. Semelhanças entre as raças de cachorros;</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02. O passo a passo de uma conta de adição;</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04. Um fluxograma;</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08. Filtrar dados de uma planilha;</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16. A receita de um bolo.</a:t>
            </a:r>
            <a:endParaRPr sz="2000">
              <a:latin typeface="Oswald"/>
              <a:ea typeface="Oswald"/>
              <a:cs typeface="Oswald"/>
              <a:sym typeface="Oswald"/>
            </a:endParaRPr>
          </a:p>
          <a:p>
            <a:pPr indent="0" lvl="0" marL="457200" marR="0" rtl="0" algn="just">
              <a:spcBef>
                <a:spcPts val="1000"/>
              </a:spcBef>
              <a:spcAft>
                <a:spcPts val="0"/>
              </a:spcAft>
              <a:buNone/>
            </a:pPr>
            <a:r>
              <a:rPr lang="pt-BR" sz="2000">
                <a:latin typeface="Oswald"/>
                <a:ea typeface="Oswald"/>
                <a:cs typeface="Oswald"/>
                <a:sym typeface="Oswald"/>
              </a:rPr>
              <a:t>Está correto apenas o que se afirma em:</a:t>
            </a:r>
            <a:endParaRPr sz="2000">
              <a:latin typeface="Oswald"/>
              <a:ea typeface="Oswald"/>
              <a:cs typeface="Oswald"/>
              <a:sym typeface="Oswald"/>
            </a:endParaRPr>
          </a:p>
          <a:p>
            <a:pPr indent="0" lvl="0" marL="457200" marR="0" rtl="0" algn="just">
              <a:spcBef>
                <a:spcPts val="1000"/>
              </a:spcBef>
              <a:spcAft>
                <a:spcPts val="0"/>
              </a:spcAft>
              <a:buNone/>
            </a:pPr>
            <a:r>
              <a:rPr lang="pt-BR" sz="2000">
                <a:latin typeface="Oswald"/>
                <a:ea typeface="Oswald"/>
                <a:cs typeface="Oswald"/>
                <a:sym typeface="Oswald"/>
              </a:rPr>
              <a:t>a) 02, 08 e 16;</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b) 02, 04 e 16;</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c) 01 e 08;</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d) 02 e 04;</a:t>
            </a:r>
            <a:endParaRPr sz="2000">
              <a:latin typeface="Oswald"/>
              <a:ea typeface="Oswald"/>
              <a:cs typeface="Oswald"/>
              <a:sym typeface="Oswald"/>
            </a:endParaRPr>
          </a:p>
          <a:p>
            <a:pPr indent="0" lvl="0" marL="457200" marR="0" rtl="0" algn="just">
              <a:spcBef>
                <a:spcPts val="0"/>
              </a:spcBef>
              <a:spcAft>
                <a:spcPts val="0"/>
              </a:spcAft>
              <a:buNone/>
            </a:pPr>
            <a:r>
              <a:rPr lang="pt-BR" sz="2000">
                <a:latin typeface="Oswald"/>
                <a:ea typeface="Oswald"/>
                <a:cs typeface="Oswald"/>
                <a:sym typeface="Oswald"/>
              </a:rPr>
              <a:t>e) 01, 02, 04 e 16.</a:t>
            </a:r>
            <a:endParaRPr sz="2000">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nvSpPr>
        <p:spPr>
          <a:xfrm>
            <a:off x="1584300" y="21537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Referências Bibliográficas</a:t>
            </a:r>
            <a:endParaRPr b="1" i="0" sz="3300" u="none" cap="none" strike="noStrike">
              <a:solidFill>
                <a:srgbClr val="45982F"/>
              </a:solidFill>
              <a:latin typeface="Oswald"/>
              <a:ea typeface="Oswald"/>
              <a:cs typeface="Oswald"/>
              <a:sym typeface="Oswald"/>
            </a:endParaRPr>
          </a:p>
        </p:txBody>
      </p:sp>
      <p:sp>
        <p:nvSpPr>
          <p:cNvPr id="176" name="Google Shape;176;p31"/>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0" lvl="0" marL="0" marR="0" rtl="0" algn="just">
              <a:spcBef>
                <a:spcPts val="0"/>
              </a:spcBef>
              <a:spcAft>
                <a:spcPts val="0"/>
              </a:spcAft>
              <a:buSzPts val="1100"/>
              <a:buNone/>
            </a:pPr>
            <a:r>
              <a:rPr lang="pt-BR" sz="1700">
                <a:latin typeface="Oswald"/>
                <a:ea typeface="Oswald"/>
                <a:cs typeface="Oswald"/>
                <a:sym typeface="Oswald"/>
              </a:rPr>
              <a:t>BRACKMANN, Christian Puhlmann. Desenvolvimento do pensamento computacional através de atividades desplugadas na educação básica. 2017. 226 p. Tese (Doutorado). Centro de Estudos Interdisciplinares em Novas Tecnologias na Educação, Universidade Federal do Rio Grande do Sul, Porto Alegre, 2017.</a:t>
            </a:r>
            <a:endParaRPr sz="1700">
              <a:latin typeface="Oswald"/>
              <a:ea typeface="Oswald"/>
              <a:cs typeface="Oswald"/>
              <a:sym typeface="Oswald"/>
            </a:endParaRPr>
          </a:p>
          <a:p>
            <a:pPr indent="0" lvl="0" marL="0" marR="0" rtl="0" algn="just">
              <a:spcBef>
                <a:spcPts val="0"/>
              </a:spcBef>
              <a:spcAft>
                <a:spcPts val="0"/>
              </a:spcAft>
              <a:buSzPts val="1100"/>
              <a:buNone/>
            </a:pPr>
            <a:r>
              <a:t/>
            </a:r>
            <a:endParaRPr sz="1700">
              <a:latin typeface="Oswald"/>
              <a:ea typeface="Oswald"/>
              <a:cs typeface="Oswald"/>
              <a:sym typeface="Oswald"/>
            </a:endParaRPr>
          </a:p>
          <a:p>
            <a:pPr indent="0" lvl="0" marL="0" marR="0" rtl="0" algn="just">
              <a:spcBef>
                <a:spcPts val="0"/>
              </a:spcBef>
              <a:spcAft>
                <a:spcPts val="0"/>
              </a:spcAft>
              <a:buSzPts val="1100"/>
              <a:buNone/>
            </a:pPr>
            <a:r>
              <a:rPr lang="pt-BR" sz="1700">
                <a:latin typeface="Oswald"/>
                <a:ea typeface="Oswald"/>
                <a:cs typeface="Oswald"/>
                <a:sym typeface="Oswald"/>
              </a:rPr>
              <a:t>WING, Jeannette. </a:t>
            </a:r>
            <a:r>
              <a:rPr lang="pt-BR" sz="1700">
                <a:latin typeface="Oswald"/>
                <a:ea typeface="Oswald"/>
                <a:cs typeface="Oswald"/>
                <a:sym typeface="Oswald"/>
              </a:rPr>
              <a:t>Pensamento Computacional</a:t>
            </a:r>
            <a:r>
              <a:rPr lang="pt-BR" sz="1700">
                <a:latin typeface="Oswald"/>
                <a:ea typeface="Oswald"/>
                <a:cs typeface="Oswald"/>
                <a:sym typeface="Oswald"/>
              </a:rPr>
              <a:t> – Um conjunto de atitudes e habilidades que todos, não só cientistas da computação, ficaram ansiosos para aprender e usar. Revista Brasileira de Ensino de Ciência e Tecnologia, v. 9, n. 2, 2016.</a:t>
            </a:r>
            <a:endParaRPr sz="1700">
              <a:latin typeface="Oswald"/>
              <a:ea typeface="Oswald"/>
              <a:cs typeface="Oswald"/>
              <a:sym typeface="Oswald"/>
            </a:endParaRPr>
          </a:p>
          <a:p>
            <a:pPr indent="0" lvl="0" marL="0" marR="0" rtl="0" algn="just">
              <a:spcBef>
                <a:spcPts val="0"/>
              </a:spcBef>
              <a:spcAft>
                <a:spcPts val="0"/>
              </a:spcAft>
              <a:buSzPts val="1100"/>
              <a:buNone/>
            </a:pPr>
            <a:r>
              <a:t/>
            </a:r>
            <a:endParaRPr sz="1700">
              <a:latin typeface="Oswald"/>
              <a:ea typeface="Oswald"/>
              <a:cs typeface="Oswald"/>
              <a:sym typeface="Oswald"/>
            </a:endParaRPr>
          </a:p>
          <a:p>
            <a:pPr indent="0" lvl="0" marL="0" marR="0" rtl="0" algn="just">
              <a:spcBef>
                <a:spcPts val="0"/>
              </a:spcBef>
              <a:spcAft>
                <a:spcPts val="0"/>
              </a:spcAft>
              <a:buSzPts val="1100"/>
              <a:buNone/>
            </a:pPr>
            <a:r>
              <a:rPr lang="pt-BR" sz="1700">
                <a:latin typeface="Oswald"/>
                <a:ea typeface="Oswald"/>
                <a:cs typeface="Oswald"/>
                <a:sym typeface="Oswald"/>
              </a:rPr>
              <a:t>WANG, Xuemei. et al. Research and Application of Computational Thinking on Python Teaching. In: 2021 IEEE 3rd International Conference on Computer Science and Educational Informatization, 2021, Xinxiang, China. Proceedings… </a:t>
            </a:r>
            <a:r>
              <a:rPr lang="pt-BR" sz="1700">
                <a:solidFill>
                  <a:schemeClr val="dk1"/>
                </a:solidFill>
                <a:latin typeface="Oswald"/>
                <a:ea typeface="Oswald"/>
                <a:cs typeface="Oswald"/>
                <a:sym typeface="Oswald"/>
              </a:rPr>
              <a:t>China: IEEE, 2021. p. 311-314. DOI: 10.1109/CSEI51395.2021.9477758</a:t>
            </a:r>
            <a:endParaRPr sz="1700">
              <a:latin typeface="Oswald"/>
              <a:ea typeface="Oswald"/>
              <a:cs typeface="Oswald"/>
              <a:sym typeface="Oswald"/>
            </a:endParaRPr>
          </a:p>
          <a:p>
            <a:pPr indent="0" lvl="0" marL="0" marR="0" rtl="0" algn="just">
              <a:spcBef>
                <a:spcPts val="0"/>
              </a:spcBef>
              <a:spcAft>
                <a:spcPts val="0"/>
              </a:spcAft>
              <a:buSzPts val="1100"/>
              <a:buNone/>
            </a:pPr>
            <a:r>
              <a:t/>
            </a:r>
            <a:endParaRPr sz="1700">
              <a:latin typeface="Oswald"/>
              <a:ea typeface="Oswald"/>
              <a:cs typeface="Oswald"/>
              <a:sym typeface="Oswald"/>
            </a:endParaRPr>
          </a:p>
          <a:p>
            <a:pPr indent="0" lvl="0" marL="0" marR="0" rtl="0" algn="just">
              <a:spcBef>
                <a:spcPts val="0"/>
              </a:spcBef>
              <a:spcAft>
                <a:spcPts val="0"/>
              </a:spcAft>
              <a:buSzPts val="1100"/>
              <a:buNone/>
            </a:pPr>
            <a:r>
              <a:t/>
            </a:r>
            <a:endParaRPr sz="1700">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Hoje iremos ver…</a:t>
            </a:r>
            <a:endParaRPr b="1" i="0" sz="3300" u="none" cap="none" strike="noStrike">
              <a:solidFill>
                <a:srgbClr val="45982F"/>
              </a:solidFill>
              <a:latin typeface="Oswald"/>
              <a:ea typeface="Oswald"/>
              <a:cs typeface="Oswald"/>
              <a:sym typeface="Oswald"/>
            </a:endParaRPr>
          </a:p>
        </p:txBody>
      </p:sp>
      <p:sp>
        <p:nvSpPr>
          <p:cNvPr id="72" name="Google Shape;72;p15"/>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Pensamento Computacional e seus pilares;</a:t>
            </a:r>
            <a:endParaRPr sz="2400">
              <a:latin typeface="Oswald"/>
              <a:ea typeface="Oswald"/>
              <a:cs typeface="Oswald"/>
              <a:sym typeface="Oswald"/>
            </a:endParaRPr>
          </a:p>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O que é Python;</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Sua importância;</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Aplicações;</a:t>
            </a:r>
            <a:endParaRPr sz="2400">
              <a:latin typeface="Oswald"/>
              <a:ea typeface="Oswald"/>
              <a:cs typeface="Oswald"/>
              <a:sym typeface="Oswald"/>
            </a:endParaRPr>
          </a:p>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O software PyCharm;</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Criação do projeto no software.</a:t>
            </a:r>
            <a:endParaRPr sz="2400">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Sintaxe do Python</a:t>
            </a:r>
            <a:endParaRPr b="1" i="0" sz="3300" u="none" cap="none" strike="noStrike">
              <a:solidFill>
                <a:srgbClr val="45982F"/>
              </a:solidFill>
              <a:latin typeface="Oswald"/>
              <a:ea typeface="Oswald"/>
              <a:cs typeface="Oswald"/>
              <a:sym typeface="Oswald"/>
            </a:endParaRPr>
          </a:p>
        </p:txBody>
      </p:sp>
      <p:sp>
        <p:nvSpPr>
          <p:cNvPr id="186" name="Google Shape;186;p33"/>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Variável:</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O que varia;</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Armazena dados de forma simples;</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As informações ficam na memória do computador;</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O nome da variável deve ser escrito em letras minúsculas;</a:t>
            </a:r>
            <a:endParaRPr sz="2400">
              <a:latin typeface="Oswald"/>
              <a:ea typeface="Oswald"/>
              <a:cs typeface="Oswald"/>
              <a:sym typeface="Oswald"/>
            </a:endParaRPr>
          </a:p>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Exemplo:</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Ao re</a:t>
            </a:r>
            <a:r>
              <a:rPr lang="pt-BR" sz="2400">
                <a:solidFill>
                  <a:schemeClr val="dk1"/>
                </a:solidFill>
                <a:latin typeface="Oswald"/>
                <a:ea typeface="Oswald"/>
                <a:cs typeface="Oswald"/>
                <a:sym typeface="Oswald"/>
              </a:rPr>
              <a:t>gistrarmos: </a:t>
            </a:r>
            <a:r>
              <a:rPr b="1" lang="pt-BR" sz="2400">
                <a:solidFill>
                  <a:schemeClr val="dk1"/>
                </a:solidFill>
                <a:latin typeface="Courier New"/>
                <a:ea typeface="Courier New"/>
                <a:cs typeface="Courier New"/>
                <a:sym typeface="Courier New"/>
              </a:rPr>
              <a:t>n = 10</a:t>
            </a:r>
            <a:r>
              <a:rPr lang="pt-BR" sz="2400">
                <a:solidFill>
                  <a:schemeClr val="dk1"/>
                </a:solidFill>
                <a:latin typeface="Oswald"/>
                <a:ea typeface="Oswald"/>
                <a:cs typeface="Oswald"/>
                <a:sym typeface="Oswald"/>
              </a:rPr>
              <a:t>, dizemos que a variável </a:t>
            </a:r>
            <a:r>
              <a:rPr b="1" lang="pt-BR" sz="2400">
                <a:solidFill>
                  <a:schemeClr val="dk1"/>
                </a:solidFill>
                <a:latin typeface="Courier New"/>
                <a:ea typeface="Courier New"/>
                <a:cs typeface="Courier New"/>
                <a:sym typeface="Courier New"/>
              </a:rPr>
              <a:t>n</a:t>
            </a:r>
            <a:r>
              <a:rPr lang="pt-BR" sz="2400">
                <a:solidFill>
                  <a:schemeClr val="dk1"/>
                </a:solidFill>
                <a:latin typeface="Oswald"/>
                <a:ea typeface="Oswald"/>
                <a:cs typeface="Oswald"/>
                <a:sym typeface="Oswald"/>
              </a:rPr>
              <a:t> recebe o valor </a:t>
            </a:r>
            <a:r>
              <a:rPr b="1" lang="pt-BR" sz="2400">
                <a:solidFill>
                  <a:schemeClr val="dk1"/>
                </a:solidFill>
                <a:latin typeface="Courier New"/>
                <a:ea typeface="Courier New"/>
                <a:cs typeface="Courier New"/>
                <a:sym typeface="Courier New"/>
              </a:rPr>
              <a:t>10</a:t>
            </a:r>
            <a:r>
              <a:rPr lang="pt-BR" sz="2400">
                <a:solidFill>
                  <a:schemeClr val="dk1"/>
                </a:solidFill>
                <a:latin typeface="Oswald"/>
                <a:ea typeface="Oswald"/>
                <a:cs typeface="Oswald"/>
                <a:sym typeface="Oswald"/>
              </a:rPr>
              <a:t>.</a:t>
            </a:r>
            <a:endParaRPr sz="2400">
              <a:solidFill>
                <a:schemeClr val="dk1"/>
              </a:solidFill>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Sintaxe do Python</a:t>
            </a:r>
            <a:endParaRPr b="1" i="0" sz="3300" u="none" cap="none" strike="noStrike">
              <a:solidFill>
                <a:srgbClr val="45982F"/>
              </a:solidFill>
              <a:latin typeface="Oswald"/>
              <a:ea typeface="Oswald"/>
              <a:cs typeface="Oswald"/>
              <a:sym typeface="Oswald"/>
            </a:endParaRPr>
          </a:p>
        </p:txBody>
      </p:sp>
      <p:sp>
        <p:nvSpPr>
          <p:cNvPr id="192" name="Google Shape;192;p34"/>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Comando print:</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Serve para exibir algo na tela, ou seja, esse comando “escreve” </a:t>
            </a:r>
            <a:r>
              <a:rPr lang="pt-BR" sz="2400">
                <a:latin typeface="Oswald"/>
                <a:ea typeface="Oswald"/>
                <a:cs typeface="Oswald"/>
                <a:sym typeface="Oswald"/>
              </a:rPr>
              <a:t>algo específico</a:t>
            </a:r>
            <a:r>
              <a:rPr lang="pt-BR" sz="2400">
                <a:latin typeface="Oswald"/>
                <a:ea typeface="Oswald"/>
                <a:cs typeface="Oswald"/>
                <a:sym typeface="Oswald"/>
              </a:rPr>
              <a:t> na tela.</a:t>
            </a:r>
            <a:endParaRPr sz="2400">
              <a:latin typeface="Oswald"/>
              <a:ea typeface="Oswald"/>
              <a:cs typeface="Oswald"/>
              <a:sym typeface="Oswald"/>
            </a:endParaRPr>
          </a:p>
          <a:p>
            <a:pPr indent="0" lvl="0" marL="914400" marR="0" rtl="0" algn="just">
              <a:spcBef>
                <a:spcPts val="0"/>
              </a:spcBef>
              <a:spcAft>
                <a:spcPts val="0"/>
              </a:spcAft>
              <a:buNone/>
            </a:pPr>
            <a:r>
              <a:t/>
            </a:r>
            <a:endParaRPr sz="2400">
              <a:latin typeface="Oswald"/>
              <a:ea typeface="Oswald"/>
              <a:cs typeface="Oswald"/>
              <a:sym typeface="Oswald"/>
            </a:endParaRPr>
          </a:p>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Funciona da seguinte forma:</a:t>
            </a:r>
            <a:endParaRPr sz="2400">
              <a:latin typeface="Oswald"/>
              <a:ea typeface="Oswald"/>
              <a:cs typeface="Oswald"/>
              <a:sym typeface="Oswald"/>
            </a:endParaRPr>
          </a:p>
          <a:p>
            <a:pPr indent="-381000" lvl="1" marL="914400" marR="0" rtl="0" algn="just">
              <a:spcBef>
                <a:spcPts val="0"/>
              </a:spcBef>
              <a:spcAft>
                <a:spcPts val="0"/>
              </a:spcAft>
              <a:buSzPts val="2400"/>
              <a:buFont typeface="Courier New"/>
              <a:buChar char="○"/>
            </a:pPr>
            <a:r>
              <a:rPr b="1" lang="pt-BR" sz="2400">
                <a:latin typeface="Courier New"/>
                <a:ea typeface="Courier New"/>
                <a:cs typeface="Courier New"/>
                <a:sym typeface="Courier New"/>
              </a:rPr>
              <a:t>print(</a:t>
            </a:r>
            <a:r>
              <a:rPr b="1" lang="pt-BR" sz="2400">
                <a:latin typeface="Courier New"/>
                <a:ea typeface="Courier New"/>
                <a:cs typeface="Courier New"/>
                <a:sym typeface="Courier New"/>
              </a:rPr>
              <a:t>‘Olá Mundo’</a:t>
            </a:r>
            <a:r>
              <a:rPr b="1" lang="pt-BR" sz="2400">
                <a:latin typeface="Courier New"/>
                <a:ea typeface="Courier New"/>
                <a:cs typeface="Courier New"/>
                <a:sym typeface="Courier New"/>
              </a:rPr>
              <a:t>)</a:t>
            </a:r>
            <a:endParaRPr b="1" sz="2400">
              <a:latin typeface="Courier New"/>
              <a:ea typeface="Courier New"/>
              <a:cs typeface="Courier New"/>
              <a:sym typeface="Courier New"/>
            </a:endParaRPr>
          </a:p>
          <a:p>
            <a:pPr indent="-381000" lvl="2" marL="1371600" marR="0" rtl="0" algn="just">
              <a:spcBef>
                <a:spcPts val="0"/>
              </a:spcBef>
              <a:spcAft>
                <a:spcPts val="0"/>
              </a:spcAft>
              <a:buSzPts val="2400"/>
              <a:buFont typeface="Courier New"/>
              <a:buChar char="■"/>
            </a:pPr>
            <a:r>
              <a:rPr lang="pt-BR" sz="2400">
                <a:latin typeface="Oswald"/>
                <a:ea typeface="Oswald"/>
                <a:cs typeface="Oswald"/>
                <a:sym typeface="Oswald"/>
              </a:rPr>
              <a:t>Sendo que </a:t>
            </a:r>
            <a:r>
              <a:rPr b="1" lang="pt-BR" sz="2400">
                <a:solidFill>
                  <a:schemeClr val="dk1"/>
                </a:solidFill>
                <a:latin typeface="Courier New"/>
                <a:ea typeface="Courier New"/>
                <a:cs typeface="Courier New"/>
                <a:sym typeface="Courier New"/>
              </a:rPr>
              <a:t>‘Olá Mundo’</a:t>
            </a:r>
            <a:r>
              <a:rPr lang="pt-BR" sz="2400">
                <a:latin typeface="Oswald"/>
                <a:ea typeface="Oswald"/>
                <a:cs typeface="Oswald"/>
                <a:sym typeface="Oswald"/>
              </a:rPr>
              <a:t> é uma mensagem e </a:t>
            </a:r>
            <a:r>
              <a:rPr b="1" lang="pt-BR" sz="2400">
                <a:solidFill>
                  <a:schemeClr val="dk1"/>
                </a:solidFill>
                <a:latin typeface="Courier New"/>
                <a:ea typeface="Courier New"/>
                <a:cs typeface="Courier New"/>
                <a:sym typeface="Courier New"/>
              </a:rPr>
              <a:t>print</a:t>
            </a:r>
            <a:r>
              <a:rPr lang="pt-BR" sz="2400">
                <a:latin typeface="Oswald"/>
                <a:ea typeface="Oswald"/>
                <a:cs typeface="Oswald"/>
                <a:sym typeface="Oswald"/>
              </a:rPr>
              <a:t> é a função/comando.</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Obs: ao utilizar o print com números, não deve-se colocar aspas, conforme exemplo:</a:t>
            </a:r>
            <a:endParaRPr sz="2400">
              <a:latin typeface="Oswald"/>
              <a:ea typeface="Oswald"/>
              <a:cs typeface="Oswald"/>
              <a:sym typeface="Oswald"/>
            </a:endParaRPr>
          </a:p>
          <a:p>
            <a:pPr indent="-381000" lvl="2" marL="1371600" rtl="0" algn="just">
              <a:spcBef>
                <a:spcPts val="0"/>
              </a:spcBef>
              <a:spcAft>
                <a:spcPts val="0"/>
              </a:spcAft>
              <a:buClr>
                <a:schemeClr val="dk1"/>
              </a:buClr>
              <a:buSzPts val="2400"/>
              <a:buFont typeface="Courier New"/>
              <a:buChar char="■"/>
            </a:pPr>
            <a:r>
              <a:rPr b="1" lang="pt-BR" sz="2400">
                <a:solidFill>
                  <a:schemeClr val="dk1"/>
                </a:solidFill>
                <a:latin typeface="Courier New"/>
                <a:ea typeface="Courier New"/>
                <a:cs typeface="Courier New"/>
                <a:sym typeface="Courier New"/>
              </a:rPr>
              <a:t>print(10)</a:t>
            </a:r>
            <a:endParaRPr sz="2400">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Sintaxe do Python</a:t>
            </a:r>
            <a:endParaRPr b="1" i="0" sz="3300" u="none" cap="none" strike="noStrike">
              <a:solidFill>
                <a:srgbClr val="45982F"/>
              </a:solidFill>
              <a:latin typeface="Oswald"/>
              <a:ea typeface="Oswald"/>
              <a:cs typeface="Oswald"/>
              <a:sym typeface="Oswald"/>
            </a:endParaRPr>
          </a:p>
        </p:txBody>
      </p:sp>
      <p:sp>
        <p:nvSpPr>
          <p:cNvPr id="198" name="Google Shape;198;p35"/>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Cálculos com print:</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b="1" lang="pt-BR" sz="2400">
                <a:latin typeface="Courier New"/>
                <a:ea typeface="Courier New"/>
                <a:cs typeface="Courier New"/>
                <a:sym typeface="Courier New"/>
              </a:rPr>
              <a:t>print(7+4)</a:t>
            </a:r>
            <a:endParaRPr b="1" sz="2400">
              <a:latin typeface="Courier New"/>
              <a:ea typeface="Courier New"/>
              <a:cs typeface="Courier New"/>
              <a:sym typeface="Courier New"/>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Resultado: 11</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Não utilizamos aspas.</a:t>
            </a:r>
            <a:endParaRPr sz="2400">
              <a:latin typeface="Oswald"/>
              <a:ea typeface="Oswald"/>
              <a:cs typeface="Oswald"/>
              <a:sym typeface="Oswald"/>
            </a:endParaRPr>
          </a:p>
          <a:p>
            <a:pPr indent="0" lvl="0" marL="914400" marR="0" rtl="0" algn="just">
              <a:spcBef>
                <a:spcPts val="0"/>
              </a:spcBef>
              <a:spcAft>
                <a:spcPts val="0"/>
              </a:spcAft>
              <a:buNone/>
            </a:pPr>
            <a:r>
              <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O que acontece se colocar aspas?</a:t>
            </a:r>
            <a:endParaRPr sz="2400">
              <a:latin typeface="Oswald"/>
              <a:ea typeface="Oswald"/>
              <a:cs typeface="Oswald"/>
              <a:sym typeface="Oswald"/>
            </a:endParaRPr>
          </a:p>
          <a:p>
            <a:pPr indent="-381000" lvl="1" marL="914400" rtl="0" algn="just">
              <a:spcBef>
                <a:spcPts val="0"/>
              </a:spcBef>
              <a:spcAft>
                <a:spcPts val="0"/>
              </a:spcAft>
              <a:buSzPts val="2400"/>
              <a:buFont typeface="Oswald"/>
              <a:buChar char="○"/>
            </a:pPr>
            <a:r>
              <a:rPr b="1" lang="pt-BR" sz="2400">
                <a:solidFill>
                  <a:schemeClr val="dk1"/>
                </a:solidFill>
                <a:latin typeface="Courier New"/>
                <a:ea typeface="Courier New"/>
                <a:cs typeface="Courier New"/>
                <a:sym typeface="Courier New"/>
              </a:rPr>
              <a:t>print(‘7’+‘4’)</a:t>
            </a:r>
            <a:endParaRPr b="1" sz="2400">
              <a:solidFill>
                <a:schemeClr val="dk1"/>
              </a:solidFill>
              <a:latin typeface="Courier New"/>
              <a:ea typeface="Courier New"/>
              <a:cs typeface="Courier New"/>
              <a:sym typeface="Courier New"/>
            </a:endParaRPr>
          </a:p>
          <a:p>
            <a:pPr indent="-381000" lvl="1" marL="914400" rtl="0" algn="just">
              <a:spcBef>
                <a:spcPts val="0"/>
              </a:spcBef>
              <a:spcAft>
                <a:spcPts val="0"/>
              </a:spcAft>
              <a:buClr>
                <a:schemeClr val="dk1"/>
              </a:buClr>
              <a:buSzPts val="2400"/>
              <a:buFont typeface="Oswald"/>
              <a:buChar char="○"/>
            </a:pPr>
            <a:r>
              <a:rPr lang="pt-BR" sz="2400">
                <a:solidFill>
                  <a:schemeClr val="dk1"/>
                </a:solidFill>
                <a:latin typeface="Oswald"/>
                <a:ea typeface="Oswald"/>
                <a:cs typeface="Oswald"/>
                <a:sym typeface="Oswald"/>
              </a:rPr>
              <a:t>Resultado: 74</a:t>
            </a:r>
            <a:endParaRPr sz="2400">
              <a:solidFill>
                <a:schemeClr val="dk1"/>
              </a:solidFill>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Sintaxe do Python</a:t>
            </a:r>
            <a:endParaRPr b="1" i="0" sz="3300" u="none" cap="none" strike="noStrike">
              <a:solidFill>
                <a:srgbClr val="45982F"/>
              </a:solidFill>
              <a:latin typeface="Oswald"/>
              <a:ea typeface="Oswald"/>
              <a:cs typeface="Oswald"/>
              <a:sym typeface="Oswald"/>
            </a:endParaRPr>
          </a:p>
        </p:txBody>
      </p:sp>
      <p:sp>
        <p:nvSpPr>
          <p:cNvPr id="204" name="Google Shape;204;p36"/>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Para juntar dois textos:</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Utilizamos o </a:t>
            </a:r>
            <a:r>
              <a:rPr b="1" lang="pt-BR" sz="2400">
                <a:solidFill>
                  <a:srgbClr val="FF0000"/>
                </a:solidFill>
                <a:latin typeface="Courier New"/>
                <a:ea typeface="Courier New"/>
                <a:cs typeface="Courier New"/>
                <a:sym typeface="Courier New"/>
              </a:rPr>
              <a:t>+</a:t>
            </a:r>
            <a:r>
              <a:rPr lang="pt-BR" sz="2400">
                <a:latin typeface="Oswald"/>
                <a:ea typeface="Oswald"/>
                <a:cs typeface="Oswald"/>
                <a:sym typeface="Oswald"/>
              </a:rPr>
              <a:t>, exemplo:</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b="1" lang="pt-BR" sz="2400">
                <a:latin typeface="Courier New"/>
                <a:ea typeface="Courier New"/>
                <a:cs typeface="Courier New"/>
                <a:sym typeface="Courier New"/>
              </a:rPr>
              <a:t>print(‘Olá’ + ‘tudo bem?’)</a:t>
            </a:r>
            <a:endParaRPr b="1" sz="2400">
              <a:latin typeface="Courier New"/>
              <a:ea typeface="Courier New"/>
              <a:cs typeface="Courier New"/>
              <a:sym typeface="Courier New"/>
            </a:endParaRPr>
          </a:p>
          <a:p>
            <a:pPr indent="0" lvl="0" marL="914400" marR="0" rtl="0" algn="just">
              <a:spcBef>
                <a:spcPts val="0"/>
              </a:spcBef>
              <a:spcAft>
                <a:spcPts val="0"/>
              </a:spcAft>
              <a:buNone/>
            </a:pPr>
            <a:r>
              <a:t/>
            </a:r>
            <a:endParaRPr sz="2400">
              <a:solidFill>
                <a:srgbClr val="FF0000"/>
              </a:solidFill>
              <a:latin typeface="Oswald"/>
              <a:ea typeface="Oswald"/>
              <a:cs typeface="Oswald"/>
              <a:sym typeface="Oswald"/>
            </a:endParaRPr>
          </a:p>
          <a:p>
            <a:pPr indent="0" lvl="0" marL="914400" marR="0" rtl="0" algn="just">
              <a:spcBef>
                <a:spcPts val="0"/>
              </a:spcBef>
              <a:spcAft>
                <a:spcPts val="0"/>
              </a:spcAft>
              <a:buNone/>
            </a:pPr>
            <a:r>
              <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Também existe a </a:t>
            </a:r>
            <a:r>
              <a:rPr lang="pt-BR" sz="2400">
                <a:solidFill>
                  <a:srgbClr val="FF0000"/>
                </a:solidFill>
                <a:latin typeface="Courier New"/>
                <a:ea typeface="Courier New"/>
                <a:cs typeface="Courier New"/>
                <a:sym typeface="Courier New"/>
              </a:rPr>
              <a:t>,</a:t>
            </a:r>
            <a:r>
              <a:rPr lang="pt-BR" sz="2400">
                <a:latin typeface="Oswald"/>
                <a:ea typeface="Oswald"/>
                <a:cs typeface="Oswald"/>
                <a:sym typeface="Oswald"/>
              </a:rPr>
              <a:t> exemplo:</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b="1" lang="pt-BR" sz="2400">
                <a:latin typeface="Courier New"/>
                <a:ea typeface="Courier New"/>
                <a:cs typeface="Courier New"/>
                <a:sym typeface="Courier New"/>
              </a:rPr>
              <a:t>print(‘Olá’,‘tudo bem?’)</a:t>
            </a:r>
            <a:endParaRPr b="1" sz="2400">
              <a:solidFill>
                <a:srgbClr val="FF0000"/>
              </a:solidFill>
              <a:latin typeface="Courier New"/>
              <a:ea typeface="Courier New"/>
              <a:cs typeface="Courier New"/>
              <a:sym typeface="Courier New"/>
            </a:endParaRPr>
          </a:p>
        </p:txBody>
      </p:sp>
      <p:sp>
        <p:nvSpPr>
          <p:cNvPr id="205" name="Google Shape;205;p36"/>
          <p:cNvSpPr txBox="1"/>
          <p:nvPr/>
        </p:nvSpPr>
        <p:spPr>
          <a:xfrm>
            <a:off x="1296000" y="2416691"/>
            <a:ext cx="8280000" cy="478800"/>
          </a:xfrm>
          <a:prstGeom prst="rect">
            <a:avLst/>
          </a:prstGeom>
          <a:noFill/>
          <a:ln>
            <a:noFill/>
          </a:ln>
        </p:spPr>
        <p:txBody>
          <a:bodyPr anchorCtr="0" anchor="t" bIns="0" lIns="0" spcFirstLastPara="1" rIns="0" wrap="square" tIns="0">
            <a:noAutofit/>
          </a:bodyPr>
          <a:lstStyle/>
          <a:p>
            <a:pPr indent="-381000" lvl="1" marL="914400" marR="0" rtl="0" algn="just">
              <a:spcBef>
                <a:spcPts val="0"/>
              </a:spcBef>
              <a:spcAft>
                <a:spcPts val="0"/>
              </a:spcAft>
              <a:buSzPts val="2400"/>
              <a:buFont typeface="Impact"/>
              <a:buChar char="○"/>
            </a:pPr>
            <a:r>
              <a:rPr lang="pt-BR" sz="2400">
                <a:latin typeface="Oswald"/>
                <a:ea typeface="Oswald"/>
                <a:cs typeface="Oswald"/>
                <a:sym typeface="Oswald"/>
              </a:rPr>
              <a:t>Resultado: </a:t>
            </a:r>
            <a:r>
              <a:rPr lang="pt-BR" sz="2400">
                <a:solidFill>
                  <a:srgbClr val="FF0000"/>
                </a:solidFill>
                <a:latin typeface="Oswald"/>
                <a:ea typeface="Oswald"/>
                <a:cs typeface="Oswald"/>
                <a:sym typeface="Oswald"/>
              </a:rPr>
              <a:t>Olátudo bem?</a:t>
            </a:r>
            <a:endParaRPr b="1" sz="2400">
              <a:solidFill>
                <a:srgbClr val="FF0000"/>
              </a:solidFill>
              <a:latin typeface="Courier New"/>
              <a:ea typeface="Courier New"/>
              <a:cs typeface="Courier New"/>
              <a:sym typeface="Courier New"/>
            </a:endParaRPr>
          </a:p>
        </p:txBody>
      </p:sp>
      <p:sp>
        <p:nvSpPr>
          <p:cNvPr id="206" name="Google Shape;206;p36"/>
          <p:cNvSpPr txBox="1"/>
          <p:nvPr/>
        </p:nvSpPr>
        <p:spPr>
          <a:xfrm>
            <a:off x="1296000" y="3853391"/>
            <a:ext cx="8280000" cy="443700"/>
          </a:xfrm>
          <a:prstGeom prst="rect">
            <a:avLst/>
          </a:prstGeom>
          <a:noFill/>
          <a:ln>
            <a:noFill/>
          </a:ln>
        </p:spPr>
        <p:txBody>
          <a:bodyPr anchorCtr="0" anchor="t" bIns="0" lIns="0" spcFirstLastPara="1" rIns="0" wrap="square" tIns="0">
            <a:noAutofit/>
          </a:bodyPr>
          <a:lstStyle/>
          <a:p>
            <a:pPr indent="-381000" lvl="1" marL="914400" rtl="0" algn="just">
              <a:spcBef>
                <a:spcPts val="0"/>
              </a:spcBef>
              <a:spcAft>
                <a:spcPts val="0"/>
              </a:spcAft>
              <a:buSzPts val="2400"/>
              <a:buFont typeface="Courier New"/>
              <a:buChar char="○"/>
            </a:pPr>
            <a:r>
              <a:rPr lang="pt-BR" sz="2400">
                <a:latin typeface="Oswald"/>
                <a:ea typeface="Oswald"/>
                <a:cs typeface="Oswald"/>
                <a:sym typeface="Oswald"/>
              </a:rPr>
              <a:t>Resultado: </a:t>
            </a:r>
            <a:r>
              <a:rPr lang="pt-BR" sz="2400">
                <a:solidFill>
                  <a:srgbClr val="FF0000"/>
                </a:solidFill>
                <a:latin typeface="Oswald"/>
                <a:ea typeface="Oswald"/>
                <a:cs typeface="Oswald"/>
                <a:sym typeface="Oswald"/>
              </a:rPr>
              <a:t>Olá tudo bem?</a:t>
            </a:r>
            <a:endParaRPr sz="2400">
              <a:solidFill>
                <a:srgbClr val="FF0000"/>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Sintaxe do Python</a:t>
            </a:r>
            <a:endParaRPr b="1" i="0" sz="3300" u="none" cap="none" strike="noStrike">
              <a:solidFill>
                <a:srgbClr val="45982F"/>
              </a:solidFill>
              <a:latin typeface="Oswald"/>
              <a:ea typeface="Oswald"/>
              <a:cs typeface="Oswald"/>
              <a:sym typeface="Oswald"/>
            </a:endParaRPr>
          </a:p>
        </p:txBody>
      </p:sp>
      <p:sp>
        <p:nvSpPr>
          <p:cNvPr id="212" name="Google Shape;212;p37"/>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Comando input:</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Serve para realizar a entrada de dados que serão utilizados no programa.</a:t>
            </a:r>
            <a:endParaRPr sz="2400">
              <a:latin typeface="Oswald"/>
              <a:ea typeface="Oswald"/>
              <a:cs typeface="Oswald"/>
              <a:sym typeface="Oswald"/>
            </a:endParaRPr>
          </a:p>
          <a:p>
            <a:pPr indent="0" lvl="0" marL="914400" marR="0" rtl="0" algn="just">
              <a:spcBef>
                <a:spcPts val="0"/>
              </a:spcBef>
              <a:spcAft>
                <a:spcPts val="0"/>
              </a:spcAft>
              <a:buNone/>
            </a:pPr>
            <a:r>
              <a:t/>
            </a:r>
            <a:endParaRPr sz="2400">
              <a:latin typeface="Oswald"/>
              <a:ea typeface="Oswald"/>
              <a:cs typeface="Oswald"/>
              <a:sym typeface="Oswald"/>
            </a:endParaRPr>
          </a:p>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Funciona da seguinte forma:</a:t>
            </a:r>
            <a:endParaRPr sz="2400">
              <a:latin typeface="Oswald"/>
              <a:ea typeface="Oswald"/>
              <a:cs typeface="Oswald"/>
              <a:sym typeface="Oswald"/>
            </a:endParaRPr>
          </a:p>
          <a:p>
            <a:pPr indent="-381000" lvl="1" marL="914400" marR="0" rtl="0" algn="just">
              <a:spcBef>
                <a:spcPts val="0"/>
              </a:spcBef>
              <a:spcAft>
                <a:spcPts val="0"/>
              </a:spcAft>
              <a:buSzPts val="2400"/>
              <a:buFont typeface="Courier New"/>
              <a:buChar char="○"/>
            </a:pPr>
            <a:r>
              <a:rPr b="1" lang="pt-BR" sz="2400">
                <a:latin typeface="Courier New"/>
                <a:ea typeface="Courier New"/>
                <a:cs typeface="Courier New"/>
                <a:sym typeface="Courier New"/>
              </a:rPr>
              <a:t>input</a:t>
            </a:r>
            <a:r>
              <a:rPr b="1" lang="pt-BR" sz="2400">
                <a:latin typeface="Courier New"/>
                <a:ea typeface="Courier New"/>
                <a:cs typeface="Courier New"/>
                <a:sym typeface="Courier New"/>
              </a:rPr>
              <a:t>(‘Qual seu nome?’)</a:t>
            </a:r>
            <a:endParaRPr b="1" sz="2400">
              <a:latin typeface="Courier New"/>
              <a:ea typeface="Courier New"/>
              <a:cs typeface="Courier New"/>
              <a:sym typeface="Courier New"/>
            </a:endParaRPr>
          </a:p>
          <a:p>
            <a:pPr indent="0" lvl="0" marL="0" marR="0" rtl="0" algn="just">
              <a:spcBef>
                <a:spcPts val="0"/>
              </a:spcBef>
              <a:spcAft>
                <a:spcPts val="0"/>
              </a:spcAft>
              <a:buNone/>
            </a:pPr>
            <a:r>
              <a:t/>
            </a:r>
            <a:endParaRPr b="1" sz="2400">
              <a:latin typeface="Courier New"/>
              <a:ea typeface="Courier New"/>
              <a:cs typeface="Courier New"/>
              <a:sym typeface="Courier New"/>
            </a:endParaRPr>
          </a:p>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Deve ser atrelado a uma variável, exemplo:</a:t>
            </a:r>
            <a:endParaRPr sz="2400">
              <a:latin typeface="Oswald"/>
              <a:ea typeface="Oswald"/>
              <a:cs typeface="Oswald"/>
              <a:sym typeface="Oswald"/>
            </a:endParaRPr>
          </a:p>
          <a:p>
            <a:pPr indent="-381000" lvl="1" marL="914400" marR="0" rtl="0" algn="just">
              <a:spcBef>
                <a:spcPts val="0"/>
              </a:spcBef>
              <a:spcAft>
                <a:spcPts val="0"/>
              </a:spcAft>
              <a:buSzPts val="2400"/>
              <a:buFont typeface="Courier New"/>
              <a:buChar char="○"/>
            </a:pPr>
            <a:r>
              <a:rPr b="1" lang="pt-BR" sz="2400">
                <a:latin typeface="Courier New"/>
                <a:ea typeface="Courier New"/>
                <a:cs typeface="Courier New"/>
                <a:sym typeface="Courier New"/>
              </a:rPr>
              <a:t>idade = input(‘Qual sua idade?’)</a:t>
            </a:r>
            <a:endParaRPr b="1" sz="2400">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Sintaxe do Python</a:t>
            </a:r>
            <a:endParaRPr b="1" i="0" sz="3300" u="none" cap="none" strike="noStrike">
              <a:solidFill>
                <a:srgbClr val="45982F"/>
              </a:solidFill>
              <a:latin typeface="Oswald"/>
              <a:ea typeface="Oswald"/>
              <a:cs typeface="Oswald"/>
              <a:sym typeface="Oswald"/>
            </a:endParaRPr>
          </a:p>
        </p:txBody>
      </p:sp>
      <p:sp>
        <p:nvSpPr>
          <p:cNvPr id="218" name="Google Shape;218;p38"/>
          <p:cNvSpPr txBox="1"/>
          <p:nvPr/>
        </p:nvSpPr>
        <p:spPr>
          <a:xfrm>
            <a:off x="1296000" y="1326243"/>
            <a:ext cx="8280000" cy="12780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Juntando tudo isso, podemos criar um script, como esse:</a:t>
            </a:r>
            <a:endParaRPr sz="2400">
              <a:latin typeface="Oswald"/>
              <a:ea typeface="Oswald"/>
              <a:cs typeface="Oswald"/>
              <a:sym typeface="Oswald"/>
            </a:endParaRPr>
          </a:p>
          <a:p>
            <a:pPr indent="0" lvl="0" marL="914400" marR="0" rtl="0" algn="just">
              <a:spcBef>
                <a:spcPts val="0"/>
              </a:spcBef>
              <a:spcAft>
                <a:spcPts val="0"/>
              </a:spcAft>
              <a:buNone/>
            </a:pPr>
            <a:r>
              <a:rPr b="1" lang="pt-BR" sz="2400">
                <a:latin typeface="Courier New"/>
                <a:ea typeface="Courier New"/>
                <a:cs typeface="Courier New"/>
                <a:sym typeface="Courier New"/>
              </a:rPr>
              <a:t>nome = input(‘Qual seu nome?’)</a:t>
            </a:r>
            <a:endParaRPr b="1" sz="2400">
              <a:latin typeface="Courier New"/>
              <a:ea typeface="Courier New"/>
              <a:cs typeface="Courier New"/>
              <a:sym typeface="Courier New"/>
            </a:endParaRPr>
          </a:p>
          <a:p>
            <a:pPr indent="0" lvl="0" marL="914400" marR="0" rtl="0" algn="just">
              <a:spcBef>
                <a:spcPts val="0"/>
              </a:spcBef>
              <a:spcAft>
                <a:spcPts val="0"/>
              </a:spcAft>
              <a:buNone/>
            </a:pPr>
            <a:r>
              <a:rPr b="1" lang="pt-BR" sz="2400">
                <a:latin typeface="Courier New"/>
                <a:ea typeface="Courier New"/>
                <a:cs typeface="Courier New"/>
                <a:sym typeface="Courier New"/>
              </a:rPr>
              <a:t>print(‘Olá’, nome)</a:t>
            </a:r>
            <a:endParaRPr b="1" sz="2400">
              <a:latin typeface="Courier New"/>
              <a:ea typeface="Courier New"/>
              <a:cs typeface="Courier New"/>
              <a:sym typeface="Courier New"/>
            </a:endParaRPr>
          </a:p>
        </p:txBody>
      </p:sp>
      <p:sp>
        <p:nvSpPr>
          <p:cNvPr id="219" name="Google Shape;219;p38"/>
          <p:cNvSpPr txBox="1"/>
          <p:nvPr/>
        </p:nvSpPr>
        <p:spPr>
          <a:xfrm>
            <a:off x="1296000" y="2757968"/>
            <a:ext cx="8280000" cy="12780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Outra forma de utilizar o print:</a:t>
            </a:r>
            <a:endParaRPr sz="2400">
              <a:latin typeface="Oswald"/>
              <a:ea typeface="Oswald"/>
              <a:cs typeface="Oswald"/>
              <a:sym typeface="Oswald"/>
            </a:endParaRPr>
          </a:p>
          <a:p>
            <a:pPr indent="0" lvl="0" marL="914400" marR="0" rtl="0" algn="just">
              <a:spcBef>
                <a:spcPts val="0"/>
              </a:spcBef>
              <a:spcAft>
                <a:spcPts val="0"/>
              </a:spcAft>
              <a:buNone/>
            </a:pPr>
            <a:r>
              <a:rPr b="1" lang="pt-BR" sz="2400">
                <a:latin typeface="Courier New"/>
                <a:ea typeface="Courier New"/>
                <a:cs typeface="Courier New"/>
                <a:sym typeface="Courier New"/>
              </a:rPr>
              <a:t>print(f‘Olá {nome}’)</a:t>
            </a:r>
            <a:endParaRPr b="1" sz="24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Sintaxe do Python</a:t>
            </a:r>
            <a:endParaRPr b="1" i="0" sz="3300" u="none" cap="none" strike="noStrike">
              <a:solidFill>
                <a:srgbClr val="45982F"/>
              </a:solidFill>
              <a:latin typeface="Oswald"/>
              <a:ea typeface="Oswald"/>
              <a:cs typeface="Oswald"/>
              <a:sym typeface="Oswald"/>
            </a:endParaRPr>
          </a:p>
        </p:txBody>
      </p:sp>
      <p:sp>
        <p:nvSpPr>
          <p:cNvPr id="225" name="Google Shape;225;p39"/>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Tipos de dados:</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Textos;</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Números inteiros;</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Números reais;</a:t>
            </a:r>
            <a:endParaRPr sz="2400">
              <a:latin typeface="Oswald"/>
              <a:ea typeface="Oswald"/>
              <a:cs typeface="Oswald"/>
              <a:sym typeface="Oswald"/>
            </a:endParaRPr>
          </a:p>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Para o Python:</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Textos são </a:t>
            </a:r>
            <a:r>
              <a:rPr b="1" lang="pt-BR" sz="2400">
                <a:solidFill>
                  <a:srgbClr val="FF0000"/>
                </a:solidFill>
                <a:latin typeface="Courier New"/>
                <a:ea typeface="Courier New"/>
                <a:cs typeface="Courier New"/>
                <a:sym typeface="Courier New"/>
              </a:rPr>
              <a:t>str</a:t>
            </a:r>
            <a:r>
              <a:rPr lang="pt-BR" sz="2400">
                <a:latin typeface="Oswald"/>
                <a:ea typeface="Oswald"/>
                <a:cs typeface="Oswald"/>
                <a:sym typeface="Oswald"/>
              </a:rPr>
              <a:t>;</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Números inteiros são </a:t>
            </a:r>
            <a:r>
              <a:rPr b="1" lang="pt-BR" sz="2400">
                <a:solidFill>
                  <a:srgbClr val="FF0000"/>
                </a:solidFill>
                <a:latin typeface="Courier New"/>
                <a:ea typeface="Courier New"/>
                <a:cs typeface="Courier New"/>
                <a:sym typeface="Courier New"/>
              </a:rPr>
              <a:t>int</a:t>
            </a:r>
            <a:r>
              <a:rPr lang="pt-BR" sz="2400">
                <a:latin typeface="Oswald"/>
                <a:ea typeface="Oswald"/>
                <a:cs typeface="Oswald"/>
                <a:sym typeface="Oswald"/>
              </a:rPr>
              <a:t>;</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Números reais são </a:t>
            </a:r>
            <a:r>
              <a:rPr b="1" lang="pt-BR" sz="2400">
                <a:solidFill>
                  <a:srgbClr val="FF0000"/>
                </a:solidFill>
                <a:latin typeface="Courier New"/>
                <a:ea typeface="Courier New"/>
                <a:cs typeface="Courier New"/>
                <a:sym typeface="Courier New"/>
              </a:rPr>
              <a:t>float</a:t>
            </a:r>
            <a:r>
              <a:rPr lang="pt-BR" sz="2400">
                <a:latin typeface="Oswald"/>
                <a:ea typeface="Oswald"/>
                <a:cs typeface="Oswald"/>
                <a:sym typeface="Oswald"/>
              </a:rPr>
              <a:t>.</a:t>
            </a:r>
            <a:endParaRPr sz="2400">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Sintaxe do Python</a:t>
            </a:r>
            <a:endParaRPr b="1" i="0" sz="3300" u="none" cap="none" strike="noStrike">
              <a:solidFill>
                <a:srgbClr val="45982F"/>
              </a:solidFill>
              <a:latin typeface="Oswald"/>
              <a:ea typeface="Oswald"/>
              <a:cs typeface="Oswald"/>
              <a:sym typeface="Oswald"/>
            </a:endParaRPr>
          </a:p>
        </p:txBody>
      </p:sp>
      <p:sp>
        <p:nvSpPr>
          <p:cNvPr id="231" name="Google Shape;231;p40"/>
          <p:cNvSpPr txBox="1"/>
          <p:nvPr/>
        </p:nvSpPr>
        <p:spPr>
          <a:xfrm>
            <a:off x="1241625" y="1326250"/>
            <a:ext cx="83346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Como utilizar?</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Ao armazenar algo em uma variável utilizando o input, por padrão a variável será uma str;</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Mas se quisermos trabalhar com operações, devemos converter para int ou float, como nos exemplos:</a:t>
            </a:r>
            <a:endParaRPr sz="2400">
              <a:latin typeface="Oswald"/>
              <a:ea typeface="Oswald"/>
              <a:cs typeface="Oswald"/>
              <a:sym typeface="Oswald"/>
            </a:endParaRPr>
          </a:p>
          <a:p>
            <a:pPr indent="-381000" lvl="2" marL="1371600" marR="0" rtl="0" algn="just">
              <a:spcBef>
                <a:spcPts val="0"/>
              </a:spcBef>
              <a:spcAft>
                <a:spcPts val="0"/>
              </a:spcAft>
              <a:buSzPts val="2400"/>
              <a:buFont typeface="Courier New"/>
              <a:buChar char="■"/>
            </a:pPr>
            <a:r>
              <a:rPr b="1" lang="pt-BR" sz="2400">
                <a:latin typeface="Courier New"/>
                <a:ea typeface="Courier New"/>
                <a:cs typeface="Courier New"/>
                <a:sym typeface="Courier New"/>
              </a:rPr>
              <a:t>int(x)</a:t>
            </a:r>
            <a:endParaRPr b="1" sz="2400">
              <a:latin typeface="Courier New"/>
              <a:ea typeface="Courier New"/>
              <a:cs typeface="Courier New"/>
              <a:sym typeface="Courier New"/>
            </a:endParaRPr>
          </a:p>
          <a:p>
            <a:pPr indent="-381000" lvl="2" marL="1371600" marR="0" rtl="0" algn="just">
              <a:spcBef>
                <a:spcPts val="0"/>
              </a:spcBef>
              <a:spcAft>
                <a:spcPts val="0"/>
              </a:spcAft>
              <a:buSzPts val="2400"/>
              <a:buFont typeface="Courier New"/>
              <a:buChar char="■"/>
            </a:pPr>
            <a:r>
              <a:rPr b="1" lang="pt-BR" sz="2400">
                <a:latin typeface="Courier New"/>
                <a:ea typeface="Courier New"/>
                <a:cs typeface="Courier New"/>
                <a:sym typeface="Courier New"/>
              </a:rPr>
              <a:t>float(x)</a:t>
            </a:r>
            <a:endParaRPr b="1" sz="2400">
              <a:latin typeface="Courier New"/>
              <a:ea typeface="Courier New"/>
              <a:cs typeface="Courier New"/>
              <a:sym typeface="Courier New"/>
            </a:endParaRPr>
          </a:p>
          <a:p>
            <a:pPr indent="-381000" lvl="1" marL="914400" marR="0" rtl="0" algn="just">
              <a:spcBef>
                <a:spcPts val="0"/>
              </a:spcBef>
              <a:spcAft>
                <a:spcPts val="0"/>
              </a:spcAft>
              <a:buSzPts val="2400"/>
              <a:buFont typeface="Courier New"/>
              <a:buChar char="○"/>
            </a:pPr>
            <a:r>
              <a:rPr lang="pt-BR" sz="2400">
                <a:latin typeface="Oswald"/>
                <a:ea typeface="Oswald"/>
                <a:cs typeface="Oswald"/>
                <a:sym typeface="Oswald"/>
              </a:rPr>
              <a:t>Ou podemos criar o input dentro de um int ou float, exemplos:</a:t>
            </a:r>
            <a:endParaRPr sz="2400">
              <a:latin typeface="Oswald"/>
              <a:ea typeface="Oswald"/>
              <a:cs typeface="Oswald"/>
              <a:sym typeface="Oswald"/>
            </a:endParaRPr>
          </a:p>
          <a:p>
            <a:pPr indent="-381000" lvl="2" marL="1371600" marR="0" rtl="0" algn="just">
              <a:spcBef>
                <a:spcPts val="0"/>
              </a:spcBef>
              <a:spcAft>
                <a:spcPts val="0"/>
              </a:spcAft>
              <a:buSzPts val="2400"/>
              <a:buFont typeface="Oswald"/>
              <a:buChar char="■"/>
            </a:pPr>
            <a:r>
              <a:rPr b="1" lang="pt-BR" sz="2400">
                <a:latin typeface="Courier New"/>
                <a:ea typeface="Courier New"/>
                <a:cs typeface="Courier New"/>
                <a:sym typeface="Courier New"/>
              </a:rPr>
              <a:t>n</a:t>
            </a:r>
            <a:r>
              <a:rPr b="1" lang="pt-BR" sz="2400">
                <a:latin typeface="Courier New"/>
                <a:ea typeface="Courier New"/>
                <a:cs typeface="Courier New"/>
                <a:sym typeface="Courier New"/>
              </a:rPr>
              <a:t> </a:t>
            </a:r>
            <a:r>
              <a:rPr b="1" lang="pt-BR" sz="2400">
                <a:latin typeface="Courier New"/>
                <a:ea typeface="Courier New"/>
                <a:cs typeface="Courier New"/>
                <a:sym typeface="Courier New"/>
              </a:rPr>
              <a:t>=</a:t>
            </a:r>
            <a:r>
              <a:rPr b="1" lang="pt-BR" sz="2400">
                <a:latin typeface="Courier New"/>
                <a:ea typeface="Courier New"/>
                <a:cs typeface="Courier New"/>
                <a:sym typeface="Courier New"/>
              </a:rPr>
              <a:t> </a:t>
            </a:r>
            <a:r>
              <a:rPr b="1" lang="pt-BR" sz="2400">
                <a:latin typeface="Courier New"/>
                <a:ea typeface="Courier New"/>
                <a:cs typeface="Courier New"/>
                <a:sym typeface="Courier New"/>
              </a:rPr>
              <a:t>int(input(‘Digite um número’))</a:t>
            </a:r>
            <a:endParaRPr b="1" sz="2400">
              <a:latin typeface="Courier New"/>
              <a:ea typeface="Courier New"/>
              <a:cs typeface="Courier New"/>
              <a:sym typeface="Courier New"/>
            </a:endParaRPr>
          </a:p>
          <a:p>
            <a:pPr indent="-381000" lvl="2" marL="1371600" marR="0" rtl="0" algn="just">
              <a:spcBef>
                <a:spcPts val="0"/>
              </a:spcBef>
              <a:spcAft>
                <a:spcPts val="0"/>
              </a:spcAft>
              <a:buSzPts val="2400"/>
              <a:buFont typeface="Oswald"/>
              <a:buChar char="■"/>
            </a:pPr>
            <a:r>
              <a:rPr b="1" lang="pt-BR" sz="2400">
                <a:latin typeface="Courier New"/>
                <a:ea typeface="Courier New"/>
                <a:cs typeface="Courier New"/>
                <a:sym typeface="Courier New"/>
              </a:rPr>
              <a:t>n = float(input(‘Digite </a:t>
            </a:r>
            <a:r>
              <a:rPr b="1" lang="pt-BR" sz="2400">
                <a:latin typeface="Courier New"/>
                <a:ea typeface="Courier New"/>
                <a:cs typeface="Courier New"/>
                <a:sym typeface="Courier New"/>
              </a:rPr>
              <a:t>um </a:t>
            </a:r>
            <a:r>
              <a:rPr b="1" lang="pt-BR" sz="2400">
                <a:latin typeface="Courier New"/>
                <a:ea typeface="Courier New"/>
                <a:cs typeface="Courier New"/>
                <a:sym typeface="Courier New"/>
              </a:rPr>
              <a:t>número’))</a:t>
            </a:r>
            <a:endParaRPr sz="2400">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1"/>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Sintaxe do Python</a:t>
            </a:r>
            <a:endParaRPr b="1" i="0" sz="3300" u="none" cap="none" strike="noStrike">
              <a:solidFill>
                <a:srgbClr val="45982F"/>
              </a:solidFill>
              <a:latin typeface="Oswald"/>
              <a:ea typeface="Oswald"/>
              <a:cs typeface="Oswald"/>
              <a:sym typeface="Oswald"/>
            </a:endParaRPr>
          </a:p>
        </p:txBody>
      </p:sp>
      <p:sp>
        <p:nvSpPr>
          <p:cNvPr id="237" name="Google Shape;237;p41"/>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Operações matemáticas:</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Adição: </a:t>
            </a:r>
            <a:r>
              <a:rPr b="1" lang="pt-BR" sz="2400">
                <a:solidFill>
                  <a:srgbClr val="FF0000"/>
                </a:solidFill>
                <a:latin typeface="Courier New"/>
                <a:ea typeface="Courier New"/>
                <a:cs typeface="Courier New"/>
                <a:sym typeface="Courier New"/>
              </a:rPr>
              <a:t>+</a:t>
            </a:r>
            <a:endParaRPr b="1" sz="2400">
              <a:solidFill>
                <a:srgbClr val="FF0000"/>
              </a:solidFill>
              <a:latin typeface="Courier New"/>
              <a:ea typeface="Courier New"/>
              <a:cs typeface="Courier New"/>
              <a:sym typeface="Courier New"/>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Subtração: </a:t>
            </a:r>
            <a:r>
              <a:rPr b="1" lang="pt-BR" sz="2400">
                <a:solidFill>
                  <a:srgbClr val="FF0000"/>
                </a:solidFill>
                <a:latin typeface="Courier New"/>
                <a:ea typeface="Courier New"/>
                <a:cs typeface="Courier New"/>
                <a:sym typeface="Courier New"/>
              </a:rPr>
              <a:t>-</a:t>
            </a:r>
            <a:endParaRPr b="1" sz="2400">
              <a:solidFill>
                <a:srgbClr val="FF0000"/>
              </a:solidFill>
              <a:latin typeface="Courier New"/>
              <a:ea typeface="Courier New"/>
              <a:cs typeface="Courier New"/>
              <a:sym typeface="Courier New"/>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Multiplicação: </a:t>
            </a:r>
            <a:r>
              <a:rPr b="1" lang="pt-BR" sz="2400">
                <a:solidFill>
                  <a:srgbClr val="FF0000"/>
                </a:solidFill>
                <a:latin typeface="Courier New"/>
                <a:ea typeface="Courier New"/>
                <a:cs typeface="Courier New"/>
                <a:sym typeface="Courier New"/>
              </a:rPr>
              <a:t>*</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Divisão: </a:t>
            </a:r>
            <a:r>
              <a:rPr b="1" lang="pt-BR" sz="2400">
                <a:solidFill>
                  <a:srgbClr val="FF0000"/>
                </a:solidFill>
                <a:latin typeface="Courier New"/>
                <a:ea typeface="Courier New"/>
                <a:cs typeface="Courier New"/>
                <a:sym typeface="Courier New"/>
              </a:rPr>
              <a:t>/</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Potenciação: </a:t>
            </a:r>
            <a:r>
              <a:rPr b="1" lang="pt-BR" sz="2400">
                <a:solidFill>
                  <a:srgbClr val="FF0000"/>
                </a:solidFill>
                <a:latin typeface="Courier New"/>
                <a:ea typeface="Courier New"/>
                <a:cs typeface="Courier New"/>
                <a:sym typeface="Courier New"/>
              </a:rPr>
              <a:t>**</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Resto da divisão: </a:t>
            </a:r>
            <a:r>
              <a:rPr b="1" lang="pt-BR" sz="2400">
                <a:solidFill>
                  <a:srgbClr val="FF0000"/>
                </a:solidFill>
              </a:rPr>
              <a:t>%</a:t>
            </a:r>
            <a:endParaRPr b="1" sz="240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2"/>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Desafios</a:t>
            </a:r>
            <a:endParaRPr b="1" i="0" sz="3300" u="none" cap="none" strike="noStrike">
              <a:solidFill>
                <a:srgbClr val="45982F"/>
              </a:solidFill>
              <a:latin typeface="Oswald"/>
              <a:ea typeface="Oswald"/>
              <a:cs typeface="Oswald"/>
              <a:sym typeface="Oswald"/>
            </a:endParaRPr>
          </a:p>
        </p:txBody>
      </p:sp>
      <p:sp>
        <p:nvSpPr>
          <p:cNvPr id="243" name="Google Shape;243;p42"/>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Clr>
                <a:schemeClr val="dk1"/>
              </a:buClr>
              <a:buSzPts val="2400"/>
              <a:buFont typeface="Oswald"/>
              <a:buAutoNum type="arabicParenR" startAt="6"/>
            </a:pPr>
            <a:r>
              <a:rPr lang="pt-BR" sz="2400">
                <a:solidFill>
                  <a:schemeClr val="dk1"/>
                </a:solidFill>
                <a:latin typeface="Oswald"/>
                <a:ea typeface="Oswald"/>
                <a:cs typeface="Oswald"/>
                <a:sym typeface="Oswald"/>
              </a:rPr>
              <a:t>Crie um programa em que o usuário forneça 2 números inteiros e é feito a soma deles.</a:t>
            </a:r>
            <a:endParaRPr sz="2400">
              <a:solidFill>
                <a:schemeClr val="dk1"/>
              </a:solidFill>
              <a:latin typeface="Oswald"/>
              <a:ea typeface="Oswald"/>
              <a:cs typeface="Oswald"/>
              <a:sym typeface="Oswald"/>
            </a:endParaRPr>
          </a:p>
          <a:p>
            <a:pPr indent="0" lvl="0" marL="457200" marR="0" rtl="0" algn="just">
              <a:spcBef>
                <a:spcPts val="0"/>
              </a:spcBef>
              <a:spcAft>
                <a:spcPts val="0"/>
              </a:spcAft>
              <a:buNone/>
            </a:pPr>
            <a:r>
              <a:t/>
            </a:r>
            <a:endParaRPr sz="2400">
              <a:solidFill>
                <a:schemeClr val="dk1"/>
              </a:solidFill>
              <a:latin typeface="Oswald"/>
              <a:ea typeface="Oswald"/>
              <a:cs typeface="Oswald"/>
              <a:sym typeface="Oswald"/>
            </a:endParaRPr>
          </a:p>
          <a:p>
            <a:pPr indent="-381000" lvl="0" marL="457200" marR="0" rtl="0" algn="just">
              <a:spcBef>
                <a:spcPts val="0"/>
              </a:spcBef>
              <a:spcAft>
                <a:spcPts val="0"/>
              </a:spcAft>
              <a:buClr>
                <a:schemeClr val="dk1"/>
              </a:buClr>
              <a:buSzPts val="2400"/>
              <a:buFont typeface="Oswald"/>
              <a:buAutoNum type="arabicParenR" startAt="6"/>
            </a:pPr>
            <a:r>
              <a:rPr lang="pt-BR" sz="2400">
                <a:solidFill>
                  <a:schemeClr val="dk1"/>
                </a:solidFill>
                <a:latin typeface="Oswald"/>
                <a:ea typeface="Oswald"/>
                <a:cs typeface="Oswald"/>
                <a:sym typeface="Oswald"/>
              </a:rPr>
              <a:t>Crie um programa que leia um número inteiro fornecido pelo usuário e mostre na tela seu antecessor e seu sucessor.</a:t>
            </a:r>
            <a:endParaRPr sz="2400">
              <a:solidFill>
                <a:schemeClr val="dk1"/>
              </a:solidFill>
              <a:latin typeface="Oswald"/>
              <a:ea typeface="Oswald"/>
              <a:cs typeface="Oswald"/>
              <a:sym typeface="Oswald"/>
            </a:endParaRPr>
          </a:p>
          <a:p>
            <a:pPr indent="0" lvl="0" marL="457200" marR="0" rtl="0" algn="just">
              <a:spcBef>
                <a:spcPts val="0"/>
              </a:spcBef>
              <a:spcAft>
                <a:spcPts val="0"/>
              </a:spcAft>
              <a:buNone/>
            </a:pPr>
            <a:r>
              <a:t/>
            </a:r>
            <a:endParaRPr sz="2400">
              <a:solidFill>
                <a:schemeClr val="dk1"/>
              </a:solidFill>
              <a:latin typeface="Oswald"/>
              <a:ea typeface="Oswald"/>
              <a:cs typeface="Oswald"/>
              <a:sym typeface="Oswald"/>
            </a:endParaRPr>
          </a:p>
          <a:p>
            <a:pPr indent="0" lvl="0" marL="457200" marR="0" rtl="0" algn="just">
              <a:spcBef>
                <a:spcPts val="0"/>
              </a:spcBef>
              <a:spcAft>
                <a:spcPts val="0"/>
              </a:spcAft>
              <a:buNone/>
            </a:pPr>
            <a:r>
              <a:rPr lang="pt-BR" sz="2400">
                <a:solidFill>
                  <a:schemeClr val="dk1"/>
                </a:solidFill>
                <a:latin typeface="Oswald"/>
                <a:ea typeface="Oswald"/>
                <a:cs typeface="Oswald"/>
                <a:sym typeface="Oswald"/>
              </a:rPr>
              <a:t>Resposta final esperada:</a:t>
            </a:r>
            <a:endParaRPr sz="2400">
              <a:solidFill>
                <a:schemeClr val="dk1"/>
              </a:solidFill>
              <a:latin typeface="Oswald"/>
              <a:ea typeface="Oswald"/>
              <a:cs typeface="Oswald"/>
              <a:sym typeface="Oswald"/>
            </a:endParaRPr>
          </a:p>
          <a:p>
            <a:pPr indent="0" lvl="0" marL="457200" marR="0" rtl="0" algn="just">
              <a:spcBef>
                <a:spcPts val="0"/>
              </a:spcBef>
              <a:spcAft>
                <a:spcPts val="0"/>
              </a:spcAft>
              <a:buNone/>
            </a:pPr>
            <a:r>
              <a:rPr lang="pt-BR" sz="2400">
                <a:solidFill>
                  <a:schemeClr val="dk1"/>
                </a:solidFill>
                <a:latin typeface="Oswald"/>
                <a:ea typeface="Oswald"/>
                <a:cs typeface="Oswald"/>
                <a:sym typeface="Oswald"/>
              </a:rPr>
              <a:t>O antecessor de </a:t>
            </a:r>
            <a:r>
              <a:rPr lang="pt-BR" sz="2400">
                <a:solidFill>
                  <a:srgbClr val="FF0000"/>
                </a:solidFill>
                <a:latin typeface="Oswald"/>
                <a:ea typeface="Oswald"/>
                <a:cs typeface="Oswald"/>
                <a:sym typeface="Oswald"/>
              </a:rPr>
              <a:t>5</a:t>
            </a:r>
            <a:r>
              <a:rPr lang="pt-BR" sz="2400">
                <a:solidFill>
                  <a:schemeClr val="dk1"/>
                </a:solidFill>
                <a:latin typeface="Oswald"/>
                <a:ea typeface="Oswald"/>
                <a:cs typeface="Oswald"/>
                <a:sym typeface="Oswald"/>
              </a:rPr>
              <a:t> é </a:t>
            </a:r>
            <a:r>
              <a:rPr lang="pt-BR" sz="2400">
                <a:solidFill>
                  <a:srgbClr val="FF0000"/>
                </a:solidFill>
                <a:latin typeface="Oswald"/>
                <a:ea typeface="Oswald"/>
                <a:cs typeface="Oswald"/>
                <a:sym typeface="Oswald"/>
              </a:rPr>
              <a:t>4</a:t>
            </a:r>
            <a:r>
              <a:rPr lang="pt-BR" sz="2400">
                <a:solidFill>
                  <a:schemeClr val="dk1"/>
                </a:solidFill>
                <a:latin typeface="Oswald"/>
                <a:ea typeface="Oswald"/>
                <a:cs typeface="Oswald"/>
                <a:sym typeface="Oswald"/>
              </a:rPr>
              <a:t> e o sucessor é </a:t>
            </a:r>
            <a:r>
              <a:rPr lang="pt-BR" sz="2400">
                <a:solidFill>
                  <a:srgbClr val="FF0000"/>
                </a:solidFill>
                <a:latin typeface="Oswald"/>
                <a:ea typeface="Oswald"/>
                <a:cs typeface="Oswald"/>
                <a:sym typeface="Oswald"/>
              </a:rPr>
              <a:t>6</a:t>
            </a:r>
            <a:r>
              <a:rPr lang="pt-BR" sz="2400">
                <a:solidFill>
                  <a:schemeClr val="dk1"/>
                </a:solidFill>
                <a:latin typeface="Oswald"/>
                <a:ea typeface="Oswald"/>
                <a:cs typeface="Oswald"/>
                <a:sym typeface="Oswald"/>
              </a:rPr>
              <a:t>.</a:t>
            </a:r>
            <a:endParaRPr sz="2400">
              <a:solidFill>
                <a:schemeClr val="dk1"/>
              </a:solidFill>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Hoje iremos ver…</a:t>
            </a:r>
            <a:endParaRPr b="1" i="0" sz="3300" u="none" cap="none" strike="noStrike">
              <a:solidFill>
                <a:srgbClr val="45982F"/>
              </a:solidFill>
              <a:latin typeface="Oswald"/>
              <a:ea typeface="Oswald"/>
              <a:cs typeface="Oswald"/>
              <a:sym typeface="Oswald"/>
            </a:endParaRPr>
          </a:p>
        </p:txBody>
      </p:sp>
      <p:sp>
        <p:nvSpPr>
          <p:cNvPr id="78" name="Google Shape;78;p16"/>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Sintaxe do Python;</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Variáveis;</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print;</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input;</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Tipos de dados:</a:t>
            </a:r>
            <a:endParaRPr sz="2400">
              <a:latin typeface="Oswald"/>
              <a:ea typeface="Oswald"/>
              <a:cs typeface="Oswald"/>
              <a:sym typeface="Oswald"/>
            </a:endParaRPr>
          </a:p>
          <a:p>
            <a:pPr indent="-381000" lvl="2" marL="1371600" marR="0" rtl="0" algn="just">
              <a:spcBef>
                <a:spcPts val="0"/>
              </a:spcBef>
              <a:spcAft>
                <a:spcPts val="0"/>
              </a:spcAft>
              <a:buSzPts val="2400"/>
              <a:buFont typeface="Oswald"/>
              <a:buChar char="■"/>
            </a:pPr>
            <a:r>
              <a:rPr lang="pt-BR" sz="2400">
                <a:latin typeface="Oswald"/>
                <a:ea typeface="Oswald"/>
                <a:cs typeface="Oswald"/>
                <a:sym typeface="Oswald"/>
              </a:rPr>
              <a:t>str;</a:t>
            </a:r>
            <a:endParaRPr sz="2400">
              <a:latin typeface="Oswald"/>
              <a:ea typeface="Oswald"/>
              <a:cs typeface="Oswald"/>
              <a:sym typeface="Oswald"/>
            </a:endParaRPr>
          </a:p>
          <a:p>
            <a:pPr indent="-381000" lvl="2" marL="1371600" marR="0" rtl="0" algn="just">
              <a:spcBef>
                <a:spcPts val="0"/>
              </a:spcBef>
              <a:spcAft>
                <a:spcPts val="0"/>
              </a:spcAft>
              <a:buSzPts val="2400"/>
              <a:buFont typeface="Oswald"/>
              <a:buChar char="■"/>
            </a:pPr>
            <a:r>
              <a:rPr lang="pt-BR" sz="2400">
                <a:latin typeface="Oswald"/>
                <a:ea typeface="Oswald"/>
                <a:cs typeface="Oswald"/>
                <a:sym typeface="Oswald"/>
              </a:rPr>
              <a:t>int;</a:t>
            </a:r>
            <a:endParaRPr sz="2400">
              <a:latin typeface="Oswald"/>
              <a:ea typeface="Oswald"/>
              <a:cs typeface="Oswald"/>
              <a:sym typeface="Oswald"/>
            </a:endParaRPr>
          </a:p>
          <a:p>
            <a:pPr indent="-381000" lvl="2" marL="1371600" marR="0" rtl="0" algn="just">
              <a:spcBef>
                <a:spcPts val="0"/>
              </a:spcBef>
              <a:spcAft>
                <a:spcPts val="0"/>
              </a:spcAft>
              <a:buSzPts val="2400"/>
              <a:buFont typeface="Oswald"/>
              <a:buChar char="■"/>
            </a:pPr>
            <a:r>
              <a:rPr lang="pt-BR" sz="2400">
                <a:latin typeface="Oswald"/>
                <a:ea typeface="Oswald"/>
                <a:cs typeface="Oswald"/>
                <a:sym typeface="Oswald"/>
              </a:rPr>
              <a:t>float;</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Operações matemáticas;</a:t>
            </a:r>
            <a:endParaRPr sz="2400">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Desafios</a:t>
            </a:r>
            <a:endParaRPr b="1" i="0" sz="3300" u="none" cap="none" strike="noStrike">
              <a:solidFill>
                <a:srgbClr val="45982F"/>
              </a:solidFill>
              <a:latin typeface="Oswald"/>
              <a:ea typeface="Oswald"/>
              <a:cs typeface="Oswald"/>
              <a:sym typeface="Oswald"/>
            </a:endParaRPr>
          </a:p>
        </p:txBody>
      </p:sp>
      <p:sp>
        <p:nvSpPr>
          <p:cNvPr id="249" name="Google Shape;249;p43"/>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Clr>
                <a:schemeClr val="dk1"/>
              </a:buClr>
              <a:buSzPts val="2400"/>
              <a:buFont typeface="Oswald"/>
              <a:buAutoNum type="arabicParenR" startAt="8"/>
            </a:pPr>
            <a:r>
              <a:rPr lang="pt-BR" sz="2400">
                <a:solidFill>
                  <a:schemeClr val="dk1"/>
                </a:solidFill>
                <a:latin typeface="Oswald"/>
                <a:ea typeface="Oswald"/>
                <a:cs typeface="Oswald"/>
                <a:sym typeface="Oswald"/>
              </a:rPr>
              <a:t>Crie um programa que converta minutos para segundos.</a:t>
            </a:r>
            <a:endParaRPr sz="2400">
              <a:solidFill>
                <a:schemeClr val="dk1"/>
              </a:solidFill>
              <a:latin typeface="Oswald"/>
              <a:ea typeface="Oswald"/>
              <a:cs typeface="Oswald"/>
              <a:sym typeface="Oswald"/>
            </a:endParaRPr>
          </a:p>
          <a:p>
            <a:pPr indent="0" lvl="0" marL="457200" marR="0" rtl="0" algn="just">
              <a:spcBef>
                <a:spcPts val="0"/>
              </a:spcBef>
              <a:spcAft>
                <a:spcPts val="0"/>
              </a:spcAft>
              <a:buNone/>
            </a:pPr>
            <a:r>
              <a:t/>
            </a:r>
            <a:endParaRPr sz="2400">
              <a:solidFill>
                <a:schemeClr val="dk1"/>
              </a:solidFill>
              <a:latin typeface="Oswald"/>
              <a:ea typeface="Oswald"/>
              <a:cs typeface="Oswald"/>
              <a:sym typeface="Oswald"/>
            </a:endParaRPr>
          </a:p>
          <a:p>
            <a:pPr indent="-381000" lvl="0" marL="457200" marR="0" rtl="0" algn="just">
              <a:spcBef>
                <a:spcPts val="0"/>
              </a:spcBef>
              <a:spcAft>
                <a:spcPts val="0"/>
              </a:spcAft>
              <a:buClr>
                <a:schemeClr val="dk1"/>
              </a:buClr>
              <a:buSzPts val="2400"/>
              <a:buFont typeface="Oswald"/>
              <a:buAutoNum type="arabicParenR" startAt="8"/>
            </a:pPr>
            <a:r>
              <a:rPr lang="pt-BR" sz="2400">
                <a:solidFill>
                  <a:schemeClr val="dk1"/>
                </a:solidFill>
                <a:latin typeface="Oswald"/>
                <a:ea typeface="Oswald"/>
                <a:cs typeface="Oswald"/>
                <a:sym typeface="Oswald"/>
              </a:rPr>
              <a:t>Crie um programa que leia o comprimento e a largura e calcule a área.</a:t>
            </a:r>
            <a:endParaRPr sz="2400">
              <a:solidFill>
                <a:schemeClr val="dk1"/>
              </a:solidFill>
              <a:latin typeface="Oswald"/>
              <a:ea typeface="Oswald"/>
              <a:cs typeface="Oswald"/>
              <a:sym typeface="Oswa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4"/>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Desafios</a:t>
            </a:r>
            <a:endParaRPr b="1" i="0" sz="3300" u="none" cap="none" strike="noStrike">
              <a:solidFill>
                <a:srgbClr val="45982F"/>
              </a:solidFill>
              <a:latin typeface="Oswald"/>
              <a:ea typeface="Oswald"/>
              <a:cs typeface="Oswald"/>
              <a:sym typeface="Oswald"/>
            </a:endParaRPr>
          </a:p>
        </p:txBody>
      </p:sp>
      <p:sp>
        <p:nvSpPr>
          <p:cNvPr id="255" name="Google Shape;255;p44"/>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Clr>
                <a:schemeClr val="dk1"/>
              </a:buClr>
              <a:buSzPts val="2400"/>
              <a:buFont typeface="Oswald"/>
              <a:buAutoNum type="arabicParenR" startAt="10"/>
            </a:pPr>
            <a:r>
              <a:rPr lang="pt-BR" sz="2400">
                <a:solidFill>
                  <a:schemeClr val="dk1"/>
                </a:solidFill>
                <a:latin typeface="Oswald"/>
                <a:ea typeface="Oswald"/>
                <a:cs typeface="Oswald"/>
                <a:sym typeface="Oswald"/>
              </a:rPr>
              <a:t>Crie um programa que pergunte e exiba na tela seu nome completo, sua cidade e sua idade.</a:t>
            </a:r>
            <a:endParaRPr sz="2400">
              <a:solidFill>
                <a:schemeClr val="dk1"/>
              </a:solidFill>
              <a:latin typeface="Oswald"/>
              <a:ea typeface="Oswald"/>
              <a:cs typeface="Oswald"/>
              <a:sym typeface="Oswald"/>
            </a:endParaRPr>
          </a:p>
          <a:p>
            <a:pPr indent="0" lvl="0" marL="457200" marR="0" rtl="0" algn="just">
              <a:spcBef>
                <a:spcPts val="0"/>
              </a:spcBef>
              <a:spcAft>
                <a:spcPts val="0"/>
              </a:spcAft>
              <a:buNone/>
            </a:pPr>
            <a:r>
              <a:rPr lang="pt-BR" sz="2400">
                <a:solidFill>
                  <a:schemeClr val="dk1"/>
                </a:solidFill>
                <a:latin typeface="Oswald"/>
                <a:ea typeface="Oswald"/>
                <a:cs typeface="Oswald"/>
                <a:sym typeface="Oswald"/>
              </a:rPr>
              <a:t>Para cada dado desse, crie uma variável apropriada. Use nomes que façam sentido (</a:t>
            </a:r>
            <a:r>
              <a:rPr lang="pt-BR" sz="2400">
                <a:solidFill>
                  <a:schemeClr val="dk1"/>
                </a:solidFill>
                <a:latin typeface="Oswald"/>
                <a:ea typeface="Oswald"/>
                <a:cs typeface="Oswald"/>
                <a:sym typeface="Oswald"/>
              </a:rPr>
              <a:t>'nome'</a:t>
            </a:r>
            <a:r>
              <a:rPr lang="pt-BR" sz="2400">
                <a:solidFill>
                  <a:schemeClr val="dk1"/>
                </a:solidFill>
                <a:latin typeface="Oswald"/>
                <a:ea typeface="Oswald"/>
                <a:cs typeface="Oswald"/>
                <a:sym typeface="Oswald"/>
              </a:rPr>
              <a:t>, 'cidade' etc, não crie variáveis com nomes 'a', 'b', 'x' ou 'y' - isso é um péssimo hábito entre programadores).</a:t>
            </a:r>
            <a:endParaRPr sz="2400">
              <a:solidFill>
                <a:schemeClr val="dk1"/>
              </a:solidFill>
              <a:latin typeface="Oswald"/>
              <a:ea typeface="Oswald"/>
              <a:cs typeface="Oswald"/>
              <a:sym typeface="Oswald"/>
            </a:endParaRPr>
          </a:p>
          <a:p>
            <a:pPr indent="0" lvl="0" marL="457200" marR="0" rtl="0" algn="just">
              <a:spcBef>
                <a:spcPts val="0"/>
              </a:spcBef>
              <a:spcAft>
                <a:spcPts val="0"/>
              </a:spcAft>
              <a:buNone/>
            </a:pPr>
            <a:r>
              <a:rPr lang="pt-BR" sz="2400">
                <a:solidFill>
                  <a:schemeClr val="dk1"/>
                </a:solidFill>
                <a:latin typeface="Oswald"/>
                <a:ea typeface="Oswald"/>
                <a:cs typeface="Oswald"/>
                <a:sym typeface="Oswald"/>
              </a:rPr>
              <a:t>Exiba tudo na tela de forma organizada.</a:t>
            </a:r>
            <a:endParaRPr sz="2400">
              <a:solidFill>
                <a:schemeClr val="dk1"/>
              </a:solidFill>
              <a:latin typeface="Oswald"/>
              <a:ea typeface="Oswald"/>
              <a:cs typeface="Oswald"/>
              <a:sym typeface="Oswald"/>
            </a:endParaRPr>
          </a:p>
          <a:p>
            <a:pPr indent="0" lvl="0" marL="457200" marR="0" rtl="0" algn="just">
              <a:spcBef>
                <a:spcPts val="0"/>
              </a:spcBef>
              <a:spcAft>
                <a:spcPts val="0"/>
              </a:spcAft>
              <a:buNone/>
            </a:pPr>
            <a:r>
              <a:t/>
            </a:r>
            <a:endParaRPr sz="2400">
              <a:solidFill>
                <a:schemeClr val="dk1"/>
              </a:solidFill>
              <a:latin typeface="Oswald"/>
              <a:ea typeface="Oswald"/>
              <a:cs typeface="Oswald"/>
              <a:sym typeface="Oswald"/>
            </a:endParaRPr>
          </a:p>
          <a:p>
            <a:pPr indent="0" lvl="0" marL="457200" marR="0" rtl="0" algn="just">
              <a:spcBef>
                <a:spcPts val="0"/>
              </a:spcBef>
              <a:spcAft>
                <a:spcPts val="0"/>
              </a:spcAft>
              <a:buNone/>
            </a:pPr>
            <a:r>
              <a:rPr lang="pt-BR" sz="2400">
                <a:solidFill>
                  <a:schemeClr val="dk1"/>
                </a:solidFill>
                <a:latin typeface="Oswald"/>
                <a:ea typeface="Oswald"/>
                <a:cs typeface="Oswald"/>
                <a:sym typeface="Oswald"/>
              </a:rPr>
              <a:t>Resposta final esperada:</a:t>
            </a:r>
            <a:endParaRPr sz="2400">
              <a:solidFill>
                <a:schemeClr val="dk1"/>
              </a:solidFill>
              <a:latin typeface="Oswald"/>
              <a:ea typeface="Oswald"/>
              <a:cs typeface="Oswald"/>
              <a:sym typeface="Oswald"/>
            </a:endParaRPr>
          </a:p>
          <a:p>
            <a:pPr indent="0" lvl="0" marL="457200" marR="0" rtl="0" algn="just">
              <a:spcBef>
                <a:spcPts val="0"/>
              </a:spcBef>
              <a:spcAft>
                <a:spcPts val="0"/>
              </a:spcAft>
              <a:buNone/>
            </a:pPr>
            <a:r>
              <a:rPr lang="pt-BR" sz="2400">
                <a:solidFill>
                  <a:srgbClr val="FF0000"/>
                </a:solidFill>
                <a:latin typeface="Oswald"/>
                <a:ea typeface="Oswald"/>
                <a:cs typeface="Oswald"/>
                <a:sym typeface="Oswald"/>
              </a:rPr>
              <a:t>Emanuel</a:t>
            </a:r>
            <a:r>
              <a:rPr lang="pt-BR" sz="2400">
                <a:solidFill>
                  <a:schemeClr val="dk1"/>
                </a:solidFill>
                <a:latin typeface="Oswald"/>
                <a:ea typeface="Oswald"/>
                <a:cs typeface="Oswald"/>
                <a:sym typeface="Oswald"/>
              </a:rPr>
              <a:t>, que mora na cidade de </a:t>
            </a:r>
            <a:r>
              <a:rPr lang="pt-BR" sz="2400">
                <a:solidFill>
                  <a:srgbClr val="FF0000"/>
                </a:solidFill>
                <a:latin typeface="Oswald"/>
                <a:ea typeface="Oswald"/>
                <a:cs typeface="Oswald"/>
                <a:sym typeface="Oswald"/>
              </a:rPr>
              <a:t>Araranguá</a:t>
            </a:r>
            <a:r>
              <a:rPr lang="pt-BR" sz="2400">
                <a:solidFill>
                  <a:schemeClr val="dk1"/>
                </a:solidFill>
                <a:latin typeface="Oswald"/>
                <a:ea typeface="Oswald"/>
                <a:cs typeface="Oswald"/>
                <a:sym typeface="Oswald"/>
              </a:rPr>
              <a:t>, tem </a:t>
            </a:r>
            <a:r>
              <a:rPr lang="pt-BR" sz="2400">
                <a:solidFill>
                  <a:srgbClr val="FF0000"/>
                </a:solidFill>
                <a:latin typeface="Oswald"/>
                <a:ea typeface="Oswald"/>
                <a:cs typeface="Oswald"/>
                <a:sym typeface="Oswald"/>
              </a:rPr>
              <a:t>16</a:t>
            </a:r>
            <a:r>
              <a:rPr lang="pt-BR" sz="2400">
                <a:solidFill>
                  <a:schemeClr val="dk1"/>
                </a:solidFill>
                <a:latin typeface="Oswald"/>
                <a:ea typeface="Oswald"/>
                <a:cs typeface="Oswald"/>
                <a:sym typeface="Oswald"/>
              </a:rPr>
              <a:t> anos.</a:t>
            </a:r>
            <a:endParaRPr sz="2400">
              <a:solidFill>
                <a:schemeClr val="dk1"/>
              </a:solidFill>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1" lang="pt-BR" sz="3300">
                <a:solidFill>
                  <a:srgbClr val="45982F"/>
                </a:solidFill>
                <a:latin typeface="Oswald"/>
                <a:ea typeface="Oswald"/>
                <a:cs typeface="Oswald"/>
                <a:sym typeface="Oswald"/>
              </a:rPr>
              <a:t>Pensamento Computacional (PC)</a:t>
            </a:r>
            <a:endParaRPr b="1" i="0" sz="3300" u="none" cap="none" strike="noStrike">
              <a:solidFill>
                <a:srgbClr val="45982F"/>
              </a:solidFill>
              <a:latin typeface="Oswald"/>
              <a:ea typeface="Oswald"/>
              <a:cs typeface="Oswald"/>
              <a:sym typeface="Oswald"/>
            </a:endParaRPr>
          </a:p>
        </p:txBody>
      </p:sp>
      <p:sp>
        <p:nvSpPr>
          <p:cNvPr id="84" name="Google Shape;84;p17"/>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Pensamento Computacional (PC):</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Habilidade humana;</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Com foco no desenvolvimento do raciocínio lógico;</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Através dos conceitos essenciais da Ciência da Computação;</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Porém, ao contrário do que muitos pensam:</a:t>
            </a:r>
            <a:endParaRPr sz="2400">
              <a:latin typeface="Oswald"/>
              <a:ea typeface="Oswald"/>
              <a:cs typeface="Oswald"/>
              <a:sym typeface="Oswald"/>
            </a:endParaRPr>
          </a:p>
          <a:p>
            <a:pPr indent="-381000" lvl="2" marL="1371600" marR="0" rtl="0" algn="just">
              <a:spcBef>
                <a:spcPts val="0"/>
              </a:spcBef>
              <a:spcAft>
                <a:spcPts val="0"/>
              </a:spcAft>
              <a:buSzPts val="2400"/>
              <a:buFont typeface="Oswald"/>
              <a:buChar char="■"/>
            </a:pPr>
            <a:r>
              <a:rPr lang="pt-BR" sz="2400">
                <a:latin typeface="Oswald"/>
                <a:ea typeface="Oswald"/>
                <a:cs typeface="Oswald"/>
                <a:sym typeface="Oswald"/>
              </a:rPr>
              <a:t>Não é apenas programação;</a:t>
            </a:r>
            <a:endParaRPr sz="2400">
              <a:latin typeface="Oswald"/>
              <a:ea typeface="Oswald"/>
              <a:cs typeface="Oswald"/>
              <a:sym typeface="Oswald"/>
            </a:endParaRPr>
          </a:p>
          <a:p>
            <a:pPr indent="-381000" lvl="2" marL="1371600" marR="0" rtl="0" algn="just">
              <a:spcBef>
                <a:spcPts val="0"/>
              </a:spcBef>
              <a:spcAft>
                <a:spcPts val="0"/>
              </a:spcAft>
              <a:buSzPts val="2400"/>
              <a:buFont typeface="Oswald"/>
              <a:buChar char="■"/>
            </a:pPr>
            <a:r>
              <a:rPr lang="pt-BR" sz="2400">
                <a:latin typeface="Oswald"/>
                <a:ea typeface="Oswald"/>
                <a:cs typeface="Oswald"/>
                <a:sym typeface="Oswald"/>
              </a:rPr>
              <a:t>Não é exclusivo de cientistas da </a:t>
            </a:r>
            <a:r>
              <a:rPr lang="pt-BR" sz="2400">
                <a:latin typeface="Oswald"/>
                <a:ea typeface="Oswald"/>
                <a:cs typeface="Oswald"/>
                <a:sym typeface="Oswald"/>
              </a:rPr>
              <a:t>computação;</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Então, é uma habilidade fundamental para todos.</a:t>
            </a:r>
            <a:endParaRPr sz="2400">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SzPts val="1100"/>
              <a:buNone/>
            </a:pPr>
            <a:r>
              <a:rPr b="1" lang="pt-BR" sz="3300">
                <a:solidFill>
                  <a:srgbClr val="45982F"/>
                </a:solidFill>
                <a:latin typeface="Oswald"/>
                <a:ea typeface="Oswald"/>
                <a:cs typeface="Oswald"/>
                <a:sym typeface="Oswald"/>
              </a:rPr>
              <a:t>Q</a:t>
            </a:r>
            <a:r>
              <a:rPr b="1" lang="pt-BR" sz="3300">
                <a:solidFill>
                  <a:srgbClr val="45982F"/>
                </a:solidFill>
                <a:latin typeface="Oswald"/>
                <a:ea typeface="Oswald"/>
                <a:cs typeface="Oswald"/>
                <a:sym typeface="Oswald"/>
              </a:rPr>
              <a:t>uatro pilares do PC, por Brackmann</a:t>
            </a:r>
            <a:r>
              <a:rPr b="1" lang="pt-BR" sz="3300">
                <a:solidFill>
                  <a:srgbClr val="45982F"/>
                </a:solidFill>
                <a:latin typeface="Oswald"/>
                <a:ea typeface="Oswald"/>
                <a:cs typeface="Oswald"/>
                <a:sym typeface="Oswald"/>
              </a:rPr>
              <a:t> (2017)</a:t>
            </a:r>
            <a:r>
              <a:rPr b="1" lang="pt-BR" sz="3300">
                <a:solidFill>
                  <a:srgbClr val="45982F"/>
                </a:solidFill>
                <a:latin typeface="Oswald"/>
                <a:ea typeface="Oswald"/>
                <a:cs typeface="Oswald"/>
                <a:sym typeface="Oswald"/>
              </a:rPr>
              <a:t>:</a:t>
            </a:r>
            <a:endParaRPr b="1" i="0" sz="3300" u="none" cap="none" strike="noStrike">
              <a:solidFill>
                <a:srgbClr val="45982F"/>
              </a:solidFill>
              <a:latin typeface="Oswald"/>
              <a:ea typeface="Oswald"/>
              <a:cs typeface="Oswald"/>
              <a:sym typeface="Oswald"/>
            </a:endParaRPr>
          </a:p>
        </p:txBody>
      </p:sp>
      <p:sp>
        <p:nvSpPr>
          <p:cNvPr id="90" name="Google Shape;90;p18"/>
          <p:cNvSpPr txBox="1"/>
          <p:nvPr/>
        </p:nvSpPr>
        <p:spPr>
          <a:xfrm>
            <a:off x="1296000" y="1326250"/>
            <a:ext cx="55812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Decomposição:</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Esse pilar, </a:t>
            </a:r>
            <a:r>
              <a:rPr lang="pt-BR" sz="2400">
                <a:latin typeface="Oswald"/>
                <a:ea typeface="Oswald"/>
                <a:cs typeface="Oswald"/>
                <a:sym typeface="Oswald"/>
              </a:rPr>
              <a:t>basicamente, é a</a:t>
            </a:r>
            <a:r>
              <a:rPr lang="pt-BR" sz="2400">
                <a:latin typeface="Oswald"/>
                <a:ea typeface="Oswald"/>
                <a:cs typeface="Oswald"/>
                <a:sym typeface="Oswald"/>
              </a:rPr>
              <a:t> divisão de um problema em partes menores, chamados subproblemas, com o intuito de facilitar sua execução;</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Exemplo:</a:t>
            </a:r>
            <a:endParaRPr sz="2400">
              <a:latin typeface="Oswald"/>
              <a:ea typeface="Oswald"/>
              <a:cs typeface="Oswald"/>
              <a:sym typeface="Oswald"/>
            </a:endParaRPr>
          </a:p>
          <a:p>
            <a:pPr indent="-381000" lvl="2" marL="1371600" marR="0" rtl="0" algn="just">
              <a:spcBef>
                <a:spcPts val="0"/>
              </a:spcBef>
              <a:spcAft>
                <a:spcPts val="0"/>
              </a:spcAft>
              <a:buSzPts val="2400"/>
              <a:buFont typeface="Oswald"/>
              <a:buChar char="■"/>
            </a:pPr>
            <a:r>
              <a:rPr lang="pt-BR" sz="2400">
                <a:latin typeface="Oswald"/>
                <a:ea typeface="Oswald"/>
                <a:cs typeface="Oswald"/>
                <a:sym typeface="Oswald"/>
              </a:rPr>
              <a:t>Para entender o funcionamento de uma bicicleta, é mais fácil visualizá-la através do desmembramento de suas partes, como na figura ao lado.</a:t>
            </a:r>
            <a:endParaRPr sz="2400">
              <a:latin typeface="Oswald"/>
              <a:ea typeface="Oswald"/>
              <a:cs typeface="Oswald"/>
              <a:sym typeface="Oswald"/>
            </a:endParaRPr>
          </a:p>
        </p:txBody>
      </p:sp>
      <p:pic>
        <p:nvPicPr>
          <p:cNvPr id="91" name="Google Shape;91;p18"/>
          <p:cNvPicPr preferRelativeResize="0"/>
          <p:nvPr/>
        </p:nvPicPr>
        <p:blipFill>
          <a:blip r:embed="rId3">
            <a:alphaModFix/>
          </a:blip>
          <a:stretch>
            <a:fillRect/>
          </a:stretch>
        </p:blipFill>
        <p:spPr>
          <a:xfrm>
            <a:off x="6877200" y="2090450"/>
            <a:ext cx="3088874" cy="23097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SzPts val="1100"/>
              <a:buNone/>
            </a:pPr>
            <a:r>
              <a:rPr b="1" lang="pt-BR" sz="3300">
                <a:solidFill>
                  <a:srgbClr val="45982F"/>
                </a:solidFill>
                <a:latin typeface="Oswald"/>
                <a:ea typeface="Oswald"/>
                <a:cs typeface="Oswald"/>
                <a:sym typeface="Oswald"/>
              </a:rPr>
              <a:t>Quatro pilares do PC, por Brackmann (2017):</a:t>
            </a:r>
            <a:endParaRPr b="1" i="0" sz="3300" u="none" cap="none" strike="noStrike">
              <a:solidFill>
                <a:srgbClr val="45982F"/>
              </a:solidFill>
              <a:latin typeface="Oswald"/>
              <a:ea typeface="Oswald"/>
              <a:cs typeface="Oswald"/>
              <a:sym typeface="Oswald"/>
            </a:endParaRPr>
          </a:p>
        </p:txBody>
      </p:sp>
      <p:sp>
        <p:nvSpPr>
          <p:cNvPr id="97" name="Google Shape;97;p19"/>
          <p:cNvSpPr txBox="1"/>
          <p:nvPr/>
        </p:nvSpPr>
        <p:spPr>
          <a:xfrm>
            <a:off x="1296000" y="1326250"/>
            <a:ext cx="5581200" cy="3838200"/>
          </a:xfrm>
          <a:prstGeom prst="rect">
            <a:avLst/>
          </a:prstGeom>
          <a:noFill/>
          <a:ln>
            <a:noFill/>
          </a:ln>
        </p:spPr>
        <p:txBody>
          <a:bodyPr anchorCtr="0" anchor="t" bIns="0" lIns="0" spcFirstLastPara="1" rIns="0" wrap="square" tIns="0">
            <a:noAutofit/>
          </a:bodyPr>
          <a:lstStyle/>
          <a:p>
            <a:pPr indent="-381000" lvl="0" marL="457200" rtl="0" algn="just">
              <a:spcBef>
                <a:spcPts val="0"/>
              </a:spcBef>
              <a:spcAft>
                <a:spcPts val="0"/>
              </a:spcAft>
              <a:buClr>
                <a:schemeClr val="dk1"/>
              </a:buClr>
              <a:buSzPts val="2400"/>
              <a:buFont typeface="Oswald"/>
              <a:buChar char="●"/>
            </a:pPr>
            <a:r>
              <a:rPr lang="pt-BR" sz="2400">
                <a:solidFill>
                  <a:schemeClr val="dk1"/>
                </a:solidFill>
                <a:latin typeface="Oswald"/>
                <a:ea typeface="Oswald"/>
                <a:cs typeface="Oswald"/>
                <a:sym typeface="Oswald"/>
              </a:rPr>
              <a:t>Reconhecimento de Padrões:</a:t>
            </a:r>
            <a:endParaRPr sz="2400">
              <a:solidFill>
                <a:schemeClr val="dk1"/>
              </a:solidFill>
              <a:latin typeface="Oswald"/>
              <a:ea typeface="Oswald"/>
              <a:cs typeface="Oswald"/>
              <a:sym typeface="Oswald"/>
            </a:endParaRPr>
          </a:p>
          <a:p>
            <a:pPr indent="-381000" lvl="1" marL="914400" rtl="0" algn="just">
              <a:spcBef>
                <a:spcPts val="0"/>
              </a:spcBef>
              <a:spcAft>
                <a:spcPts val="0"/>
              </a:spcAft>
              <a:buClr>
                <a:schemeClr val="dk1"/>
              </a:buClr>
              <a:buSzPts val="2400"/>
              <a:buFont typeface="Oswald"/>
              <a:buChar char="○"/>
            </a:pPr>
            <a:r>
              <a:rPr lang="pt-BR" sz="2400">
                <a:solidFill>
                  <a:schemeClr val="dk1"/>
                </a:solidFill>
                <a:latin typeface="Oswald"/>
                <a:ea typeface="Oswald"/>
                <a:cs typeface="Oswald"/>
                <a:sym typeface="Oswald"/>
              </a:rPr>
              <a:t>É o ato de encontrar similaridades e semelhanças entre os subproblemas;</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Exemplo:</a:t>
            </a:r>
            <a:endParaRPr sz="2400">
              <a:latin typeface="Oswald"/>
              <a:ea typeface="Oswald"/>
              <a:cs typeface="Oswald"/>
              <a:sym typeface="Oswald"/>
            </a:endParaRPr>
          </a:p>
          <a:p>
            <a:pPr indent="-381000" lvl="2" marL="1371600" marR="0" rtl="0" algn="just">
              <a:spcBef>
                <a:spcPts val="0"/>
              </a:spcBef>
              <a:spcAft>
                <a:spcPts val="0"/>
              </a:spcAft>
              <a:buSzPts val="2400"/>
              <a:buFont typeface="Oswald"/>
              <a:buChar char="■"/>
            </a:pPr>
            <a:r>
              <a:rPr lang="pt-BR" sz="2400">
                <a:latin typeface="Oswald"/>
                <a:ea typeface="Oswald"/>
                <a:cs typeface="Oswald"/>
                <a:sym typeface="Oswald"/>
              </a:rPr>
              <a:t>Similaridades entre as raças de cachorros. Todos terão olhos, boca, ouvido etc., o que irá mudar é a cor dos pelos, a cor dos olhos, o tamanho etc.</a:t>
            </a:r>
            <a:endParaRPr sz="2400">
              <a:latin typeface="Oswald"/>
              <a:ea typeface="Oswald"/>
              <a:cs typeface="Oswald"/>
              <a:sym typeface="Oswald"/>
            </a:endParaRPr>
          </a:p>
        </p:txBody>
      </p:sp>
      <p:pic>
        <p:nvPicPr>
          <p:cNvPr id="98" name="Google Shape;98;p19"/>
          <p:cNvPicPr preferRelativeResize="0"/>
          <p:nvPr/>
        </p:nvPicPr>
        <p:blipFill>
          <a:blip r:embed="rId3">
            <a:alphaModFix/>
          </a:blip>
          <a:stretch>
            <a:fillRect/>
          </a:stretch>
        </p:blipFill>
        <p:spPr>
          <a:xfrm>
            <a:off x="7029600" y="2206507"/>
            <a:ext cx="2898624" cy="20776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SzPts val="1100"/>
              <a:buNone/>
            </a:pPr>
            <a:r>
              <a:rPr b="1" lang="pt-BR" sz="3300">
                <a:solidFill>
                  <a:srgbClr val="45982F"/>
                </a:solidFill>
                <a:latin typeface="Oswald"/>
                <a:ea typeface="Oswald"/>
                <a:cs typeface="Oswald"/>
                <a:sym typeface="Oswald"/>
              </a:rPr>
              <a:t>Quatro pilares do PC, por Brackmann (2017):</a:t>
            </a:r>
            <a:endParaRPr b="1" i="0" sz="3300" u="none" cap="none" strike="noStrike">
              <a:solidFill>
                <a:srgbClr val="45982F"/>
              </a:solidFill>
              <a:latin typeface="Oswald"/>
              <a:ea typeface="Oswald"/>
              <a:cs typeface="Oswald"/>
              <a:sym typeface="Oswald"/>
            </a:endParaRPr>
          </a:p>
        </p:txBody>
      </p:sp>
      <p:sp>
        <p:nvSpPr>
          <p:cNvPr id="104" name="Google Shape;104;p20"/>
          <p:cNvSpPr txBox="1"/>
          <p:nvPr/>
        </p:nvSpPr>
        <p:spPr>
          <a:xfrm>
            <a:off x="1296000" y="1326250"/>
            <a:ext cx="8279700" cy="3838200"/>
          </a:xfrm>
          <a:prstGeom prst="rect">
            <a:avLst/>
          </a:prstGeom>
          <a:noFill/>
          <a:ln>
            <a:noFill/>
          </a:ln>
        </p:spPr>
        <p:txBody>
          <a:bodyPr anchorCtr="0" anchor="t" bIns="0" lIns="0" spcFirstLastPara="1" rIns="0" wrap="square" tIns="0">
            <a:noAutofit/>
          </a:bodyPr>
          <a:lstStyle/>
          <a:p>
            <a:pPr indent="-381000" lvl="0" marL="457200" rtl="0" algn="just">
              <a:spcBef>
                <a:spcPts val="0"/>
              </a:spcBef>
              <a:spcAft>
                <a:spcPts val="0"/>
              </a:spcAft>
              <a:buClr>
                <a:schemeClr val="dk1"/>
              </a:buClr>
              <a:buSzPts val="2400"/>
              <a:buFont typeface="Oswald"/>
              <a:buChar char="●"/>
            </a:pPr>
            <a:r>
              <a:rPr lang="pt-BR" sz="2400">
                <a:solidFill>
                  <a:schemeClr val="dk1"/>
                </a:solidFill>
                <a:latin typeface="Oswald"/>
                <a:ea typeface="Oswald"/>
                <a:cs typeface="Oswald"/>
                <a:sym typeface="Oswald"/>
              </a:rPr>
              <a:t>Abstração:</a:t>
            </a:r>
            <a:endParaRPr sz="2400">
              <a:solidFill>
                <a:schemeClr val="dk1"/>
              </a:solidFill>
              <a:latin typeface="Oswald"/>
              <a:ea typeface="Oswald"/>
              <a:cs typeface="Oswald"/>
              <a:sym typeface="Oswald"/>
            </a:endParaRPr>
          </a:p>
          <a:p>
            <a:pPr indent="-381000" lvl="1" marL="914400" rtl="0" algn="just">
              <a:spcBef>
                <a:spcPts val="0"/>
              </a:spcBef>
              <a:spcAft>
                <a:spcPts val="0"/>
              </a:spcAft>
              <a:buClr>
                <a:schemeClr val="dk1"/>
              </a:buClr>
              <a:buSzPts val="2400"/>
              <a:buFont typeface="Oswald"/>
              <a:buChar char="○"/>
            </a:pPr>
            <a:r>
              <a:rPr lang="pt-BR" sz="2400">
                <a:solidFill>
                  <a:schemeClr val="dk1"/>
                </a:solidFill>
                <a:latin typeface="Oswald"/>
                <a:ea typeface="Oswald"/>
                <a:cs typeface="Oswald"/>
                <a:sym typeface="Oswald"/>
              </a:rPr>
              <a:t>É o pilar que filtra os dados sem importância para a resolução do problema, ajudando em uma melhor compreensão e solução;</a:t>
            </a:r>
            <a:endParaRPr sz="2400">
              <a:solidFill>
                <a:schemeClr val="dk1"/>
              </a:solidFill>
              <a:latin typeface="Oswald"/>
              <a:ea typeface="Oswald"/>
              <a:cs typeface="Oswald"/>
              <a:sym typeface="Oswald"/>
            </a:endParaRPr>
          </a:p>
          <a:p>
            <a:pPr indent="-381000" lvl="1" marL="914400" rtl="0" algn="just">
              <a:spcBef>
                <a:spcPts val="0"/>
              </a:spcBef>
              <a:spcAft>
                <a:spcPts val="0"/>
              </a:spcAft>
              <a:buClr>
                <a:schemeClr val="dk1"/>
              </a:buClr>
              <a:buSzPts val="2400"/>
              <a:buFont typeface="Oswald"/>
              <a:buChar char="○"/>
            </a:pPr>
            <a:r>
              <a:rPr lang="pt-BR" sz="2400">
                <a:solidFill>
                  <a:schemeClr val="dk1"/>
                </a:solidFill>
                <a:latin typeface="Oswald"/>
                <a:ea typeface="Oswald"/>
                <a:cs typeface="Oswald"/>
                <a:sym typeface="Oswald"/>
              </a:rPr>
              <a:t>Exemplo:</a:t>
            </a:r>
            <a:endParaRPr sz="2400">
              <a:solidFill>
                <a:schemeClr val="dk1"/>
              </a:solidFill>
              <a:latin typeface="Oswald"/>
              <a:ea typeface="Oswald"/>
              <a:cs typeface="Oswald"/>
              <a:sym typeface="Oswald"/>
            </a:endParaRPr>
          </a:p>
        </p:txBody>
      </p:sp>
      <p:pic>
        <p:nvPicPr>
          <p:cNvPr id="105" name="Google Shape;105;p20"/>
          <p:cNvPicPr preferRelativeResize="0"/>
          <p:nvPr/>
        </p:nvPicPr>
        <p:blipFill>
          <a:blip r:embed="rId3">
            <a:alphaModFix/>
          </a:blip>
          <a:stretch>
            <a:fillRect/>
          </a:stretch>
        </p:blipFill>
        <p:spPr>
          <a:xfrm>
            <a:off x="3492475" y="2441425"/>
            <a:ext cx="4750776" cy="31671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3">
            <a:alphaModFix/>
          </a:blip>
          <a:stretch>
            <a:fillRect/>
          </a:stretch>
        </p:blipFill>
        <p:spPr>
          <a:xfrm>
            <a:off x="984250" y="0"/>
            <a:ext cx="8505825" cy="5670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nvSpPr>
        <p:spPr>
          <a:xfrm>
            <a:off x="1584000" y="225720"/>
            <a:ext cx="7991700" cy="9468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SzPts val="1100"/>
              <a:buNone/>
            </a:pPr>
            <a:r>
              <a:rPr b="1" lang="pt-BR" sz="3300">
                <a:solidFill>
                  <a:srgbClr val="45982F"/>
                </a:solidFill>
                <a:latin typeface="Oswald"/>
                <a:ea typeface="Oswald"/>
                <a:cs typeface="Oswald"/>
                <a:sym typeface="Oswald"/>
              </a:rPr>
              <a:t>Quatro pilares do PC, por Brackmann (2017):</a:t>
            </a:r>
            <a:endParaRPr b="1" sz="3300">
              <a:solidFill>
                <a:srgbClr val="45982F"/>
              </a:solidFill>
              <a:latin typeface="Oswald"/>
              <a:ea typeface="Oswald"/>
              <a:cs typeface="Oswald"/>
              <a:sym typeface="Oswald"/>
            </a:endParaRPr>
          </a:p>
        </p:txBody>
      </p:sp>
      <p:sp>
        <p:nvSpPr>
          <p:cNvPr id="116" name="Google Shape;116;p22"/>
          <p:cNvSpPr txBox="1"/>
          <p:nvPr/>
        </p:nvSpPr>
        <p:spPr>
          <a:xfrm>
            <a:off x="1296000" y="1326240"/>
            <a:ext cx="8280000" cy="3838200"/>
          </a:xfrm>
          <a:prstGeom prst="rect">
            <a:avLst/>
          </a:prstGeom>
          <a:noFill/>
          <a:ln>
            <a:noFill/>
          </a:ln>
        </p:spPr>
        <p:txBody>
          <a:bodyPr anchorCtr="0" anchor="t" bIns="0" lIns="0" spcFirstLastPara="1" rIns="0" wrap="square" tIns="0">
            <a:noAutofit/>
          </a:bodyPr>
          <a:lstStyle/>
          <a:p>
            <a:pPr indent="-381000" lvl="0" marL="457200" marR="0" rtl="0" algn="just">
              <a:spcBef>
                <a:spcPts val="0"/>
              </a:spcBef>
              <a:spcAft>
                <a:spcPts val="0"/>
              </a:spcAft>
              <a:buSzPts val="2400"/>
              <a:buFont typeface="Oswald"/>
              <a:buChar char="●"/>
            </a:pPr>
            <a:r>
              <a:rPr lang="pt-BR" sz="2400">
                <a:latin typeface="Oswald"/>
                <a:ea typeface="Oswald"/>
                <a:cs typeface="Oswald"/>
                <a:sym typeface="Oswald"/>
              </a:rPr>
              <a:t>Algoritmos:</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São conjuntos de instruções necessárias para a resolução do problema, ou seja, um passo-a-passo do problema, que depois pode ser escrito em uma linguagem de programação.</a:t>
            </a:r>
            <a:endParaRPr sz="2400">
              <a:latin typeface="Oswald"/>
              <a:ea typeface="Oswald"/>
              <a:cs typeface="Oswald"/>
              <a:sym typeface="Oswald"/>
            </a:endParaRPr>
          </a:p>
          <a:p>
            <a:pPr indent="-381000" lvl="1" marL="914400" marR="0" rtl="0" algn="just">
              <a:spcBef>
                <a:spcPts val="0"/>
              </a:spcBef>
              <a:spcAft>
                <a:spcPts val="0"/>
              </a:spcAft>
              <a:buSzPts val="2400"/>
              <a:buFont typeface="Oswald"/>
              <a:buChar char="○"/>
            </a:pPr>
            <a:r>
              <a:rPr lang="pt-BR" sz="2400">
                <a:latin typeface="Oswald"/>
                <a:ea typeface="Oswald"/>
                <a:cs typeface="Oswald"/>
                <a:sym typeface="Oswald"/>
              </a:rPr>
              <a:t>Exemplos:</a:t>
            </a:r>
            <a:endParaRPr sz="2400">
              <a:latin typeface="Oswald"/>
              <a:ea typeface="Oswald"/>
              <a:cs typeface="Oswald"/>
              <a:sym typeface="Oswald"/>
            </a:endParaRPr>
          </a:p>
        </p:txBody>
      </p:sp>
      <p:pic>
        <p:nvPicPr>
          <p:cNvPr id="117" name="Google Shape;117;p22"/>
          <p:cNvPicPr preferRelativeResize="0"/>
          <p:nvPr/>
        </p:nvPicPr>
        <p:blipFill>
          <a:blip r:embed="rId3">
            <a:alphaModFix/>
          </a:blip>
          <a:stretch>
            <a:fillRect/>
          </a:stretch>
        </p:blipFill>
        <p:spPr>
          <a:xfrm>
            <a:off x="2343323" y="3370350"/>
            <a:ext cx="1464775" cy="1904225"/>
          </a:xfrm>
          <a:prstGeom prst="rect">
            <a:avLst/>
          </a:prstGeom>
          <a:noFill/>
          <a:ln>
            <a:noFill/>
          </a:ln>
        </p:spPr>
      </p:pic>
      <p:pic>
        <p:nvPicPr>
          <p:cNvPr id="118" name="Google Shape;118;p22"/>
          <p:cNvPicPr preferRelativeResize="0"/>
          <p:nvPr/>
        </p:nvPicPr>
        <p:blipFill>
          <a:blip r:embed="rId4">
            <a:alphaModFix/>
          </a:blip>
          <a:stretch>
            <a:fillRect/>
          </a:stretch>
        </p:blipFill>
        <p:spPr>
          <a:xfrm>
            <a:off x="3898075" y="2990475"/>
            <a:ext cx="2284475" cy="2584925"/>
          </a:xfrm>
          <a:prstGeom prst="rect">
            <a:avLst/>
          </a:prstGeom>
          <a:noFill/>
          <a:ln>
            <a:noFill/>
          </a:ln>
        </p:spPr>
      </p:pic>
      <p:pic>
        <p:nvPicPr>
          <p:cNvPr id="119" name="Google Shape;119;p22"/>
          <p:cNvPicPr preferRelativeResize="0"/>
          <p:nvPr/>
        </p:nvPicPr>
        <p:blipFill>
          <a:blip r:embed="rId5">
            <a:alphaModFix/>
          </a:blip>
          <a:stretch>
            <a:fillRect/>
          </a:stretch>
        </p:blipFill>
        <p:spPr>
          <a:xfrm>
            <a:off x="6556388" y="3908113"/>
            <a:ext cx="2952750" cy="828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