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670550" cx="10080625"/>
  <p:notesSz cx="7559675" cy="10691800"/>
  <p:embeddedFontLs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B33845-09CF-4709-9456-39FBBED4CA45}">
  <a:tblStyle styleId="{0FB33845-09CF-4709-9456-39FBBED4CA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5477c65f3_0_4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45477c65f3_0_4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5477c65f3_0_4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45477c65f3_0_4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5477c65f3_0_6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45477c65f3_0_6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264d907bd_0_7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4264d907bd_0_7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8b3a75a0a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38b3a75a0a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8b3a75a0a_0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38b3a75a0a_0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8b3a75a0a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38b3a75a0a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b3a75a0a_2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38b3a75a0a_2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8b3a75a0a_2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138b3a75a0a_2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8b3a75a0a_2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38b3a75a0a_2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d2d353434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4d2d353434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8b3a75a0a_2_24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38b3a75a0a_2_24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8b3a75a0a_2_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38b3a75a0a_2_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8b3a75a0a_2_4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38b3a75a0a_2_4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8b3a75a0a_2_4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8b3a75a0a_2_4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8b3a75a0a_2_4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38b3a75a0a_2_4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8b3a75a0a_2_5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38b3a75a0a_2_5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8b3a75a0a_2_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138b3a75a0a_2_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38b3a75a0a_2_7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138b3a75a0a_2_7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8b3a75a0a_2_7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38b3a75a0a_2_7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38b3a75a0a_2_8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38b3a75a0a_2_8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2457b303f_1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142457b303f_1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feabe3cd3b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feabe3cd3b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eabe3cd3b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feabe3cd3b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5477c65f3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145477c65f3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74d0dd13b_0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374d0dd13b_0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5477c65f3_0_2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45477c65f3_0_2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45477c65f3_0_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45477c65f3_0_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264d907bd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4264d907bd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753770af7_0_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3753770af7_0_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296000" y="1326240"/>
            <a:ext cx="828000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1296000" y="1326240"/>
            <a:ext cx="82800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1296000" y="3331080"/>
            <a:ext cx="82800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1296000" y="132624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5538600" y="132624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1296000" y="333108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5538600" y="333108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1296000" y="1326240"/>
            <a:ext cx="2665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4095360" y="1326240"/>
            <a:ext cx="2665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3" type="body"/>
          </p:nvPr>
        </p:nvSpPr>
        <p:spPr>
          <a:xfrm>
            <a:off x="6895080" y="1326240"/>
            <a:ext cx="2665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4" type="body"/>
          </p:nvPr>
        </p:nvSpPr>
        <p:spPr>
          <a:xfrm>
            <a:off x="1296000" y="3331080"/>
            <a:ext cx="2665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5" type="body"/>
          </p:nvPr>
        </p:nvSpPr>
        <p:spPr>
          <a:xfrm>
            <a:off x="4095360" y="3331080"/>
            <a:ext cx="2665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6" type="body"/>
          </p:nvPr>
        </p:nvSpPr>
        <p:spPr>
          <a:xfrm>
            <a:off x="6895080" y="3331080"/>
            <a:ext cx="26658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296000" y="1326240"/>
            <a:ext cx="828000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296000" y="1326240"/>
            <a:ext cx="404028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5538600" y="1326240"/>
            <a:ext cx="404028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1584000" y="225720"/>
            <a:ext cx="7991640" cy="4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1296000" y="132624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2" type="body"/>
          </p:nvPr>
        </p:nvSpPr>
        <p:spPr>
          <a:xfrm>
            <a:off x="5538600" y="1326240"/>
            <a:ext cx="404028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3" type="body"/>
          </p:nvPr>
        </p:nvSpPr>
        <p:spPr>
          <a:xfrm>
            <a:off x="1296000" y="333108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1296000" y="1326240"/>
            <a:ext cx="404028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2" type="body"/>
          </p:nvPr>
        </p:nvSpPr>
        <p:spPr>
          <a:xfrm>
            <a:off x="5538600" y="132624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3" type="body"/>
          </p:nvPr>
        </p:nvSpPr>
        <p:spPr>
          <a:xfrm>
            <a:off x="5538600" y="333108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1296000" y="132624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5538600" y="1326240"/>
            <a:ext cx="404028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3" type="body"/>
          </p:nvPr>
        </p:nvSpPr>
        <p:spPr>
          <a:xfrm>
            <a:off x="1296000" y="3331080"/>
            <a:ext cx="8280000" cy="18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360"/>
            <a:ext cx="8024760" cy="56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1584000" y="225720"/>
            <a:ext cx="799164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96000" y="1326240"/>
            <a:ext cx="8280000" cy="3838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0400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447360" y="5164560"/>
            <a:ext cx="319500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7227360" y="5164560"/>
            <a:ext cx="2348280" cy="39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1584000" y="8353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8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44525" y="3938550"/>
            <a:ext cx="86064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Emanuel Cardoso Tavecia</a:t>
            </a: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- TIEM 02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João Henrique Lima Teixeira - TIEM 02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Orientadora: Cristiane Raquel </a:t>
            </a:r>
            <a:r>
              <a:rPr lang="pt-BR" sz="1800">
                <a:latin typeface="Oswald"/>
                <a:ea typeface="Oswald"/>
                <a:cs typeface="Oswald"/>
                <a:sym typeface="Oswald"/>
              </a:rPr>
              <a:t>Woszezenki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326925" y="1205950"/>
            <a:ext cx="8124000" cy="2412600"/>
          </a:xfrm>
          <a:prstGeom prst="rect">
            <a:avLst/>
          </a:prstGeom>
          <a:solidFill>
            <a:srgbClr val="45982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2ª Oficina de Desenvolvimento do Pensamento Computacional com o ensino de Python</a:t>
            </a:r>
            <a:endParaRPr b="1" i="0" sz="3800" u="none" cap="none" strike="noStrik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10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 == 10: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print('A variável n armazena 10')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print('A variável n não armazena 10')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Resultado: 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variável n armazena 10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4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 == 10: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print('A variável n armazena 10')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print('A variável n não armazena 10')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Resultado: 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variável n não armazena 10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25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 == 10: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print('A variável n armazena 10')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 n == 25: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print('A variável n armazena 25')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print('A variável n não armazena nem 10 nem 25')</a:t>
            </a:r>
            <a:endParaRPr b="1" sz="2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Resultado: A variável n armazena 25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Desafios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arenR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Crie um programa em que o usuário digite um número inteiro e mostre na tela se ele é par ou ímpar.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arenR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Crie um programa que peça duas notas de um aluno. O programa fará a média aritmética entre as notas e caso seja igual a 10, será exibido a mensagem “Aprovado com nota máxima” na tela, caso seja maior ou igual a 6, exibirá “Aprovado com média </a:t>
            </a:r>
            <a:r>
              <a:rPr lang="pt-BR" sz="24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x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” e caso a média for menor que 6, exibirá “Reprovado com média </a:t>
            </a:r>
            <a:r>
              <a:rPr lang="pt-BR" sz="24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y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”.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Desafios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arenR" startAt="3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Crie um programa que leia a idade de uma pessoa. Se a idade for maior ou igual a 18, o programa deverá exibir a mensagem “Você já é maior de idade!”, caso contrário, exibirá “Você ainda é menor de idade.”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arenR" startAt="3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Crie um programa que peça uma senha para entrar no sistema. A senha válida será o número 1234. Se a senha digitada for válida, o programa deverá exibir a mensagem “Acesso autorizado”, mas se a senha for inválida, exibirá “Acesso negado”.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Desafios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arenR" startAt="5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Faça um programa em que o usuário digite 2 números inteiros e logo em seguida escolha qual operação deve ser realizada: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1 - Adição, 2 - Subtração, 3 - Multiplicação ou 4 - Divisão.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 programa deverá realizar a operação e exibir o resultado da seguinte forma: </a:t>
            </a:r>
            <a:r>
              <a:rPr lang="pt-BR" sz="24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x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+ </a:t>
            </a:r>
            <a:r>
              <a:rPr lang="pt-BR" sz="24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y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= </a:t>
            </a:r>
            <a:r>
              <a:rPr lang="pt-BR" sz="24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z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Estruturas de repetição: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Servem para repetir ações, sem precisar escrevê-las uma a uma;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repetição acontece até que uma condição seja verdadeira;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 Python temos duas estruturas: o </a:t>
            </a:r>
            <a:r>
              <a:rPr lang="pt-BR" sz="24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for 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 o </a:t>
            </a:r>
            <a:r>
              <a:rPr lang="pt-BR" sz="24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while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 for é utilizado quando se sabe a quantidade exata de repetições;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Já o while pode ser utilizado até quando não se sabe quantas repetições terão, além disso, o while permite ter repetições infinitas;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Estruturas de repetição também são chamadas de laços de repetição.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 rotWithShape="1">
          <a:blip r:embed="rId3">
            <a:alphaModFix/>
          </a:blip>
          <a:srcRect b="18903" l="13793" r="45684" t="55010"/>
          <a:stretch/>
        </p:blipFill>
        <p:spPr>
          <a:xfrm>
            <a:off x="4333676" y="3198900"/>
            <a:ext cx="5242325" cy="1898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 txBox="1"/>
          <p:nvPr/>
        </p:nvSpPr>
        <p:spPr>
          <a:xfrm>
            <a:off x="1296000" y="1326150"/>
            <a:ext cx="8280000" cy="27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Exemplo: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Passo-a-passo (algoritmo):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passo;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passo;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passo;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passo;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passo;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pega.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15443" l="14604" r="16277" t="55494"/>
          <a:stretch/>
        </p:blipFill>
        <p:spPr>
          <a:xfrm>
            <a:off x="2893675" y="3892725"/>
            <a:ext cx="6967498" cy="1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 rotWithShape="1">
          <a:blip r:embed="rId4">
            <a:alphaModFix/>
          </a:blip>
          <a:srcRect b="49771" l="22450" r="54507" t="10913"/>
          <a:stretch/>
        </p:blipFill>
        <p:spPr>
          <a:xfrm>
            <a:off x="1147125" y="1362250"/>
            <a:ext cx="3272501" cy="31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/>
          <p:nvPr/>
        </p:nvSpPr>
        <p:spPr>
          <a:xfrm>
            <a:off x="1296000" y="1025100"/>
            <a:ext cx="8280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Estruturas de repetição: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Hoje iremos ver…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Sintaxe do Python;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○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Estruturas de condições: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■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if, elif, else;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Estruturas de repetição: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for;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while;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5436975" y="1326150"/>
            <a:ext cx="41391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laço</a:t>
            </a: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 </a:t>
            </a:r>
            <a:r>
              <a:rPr lang="pt-BR" sz="30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no</a:t>
            </a: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3000">
                <a:solidFill>
                  <a:srgbClr val="E48208"/>
                </a:solidFill>
                <a:latin typeface="Oswald"/>
                <a:ea typeface="Oswald"/>
                <a:cs typeface="Oswald"/>
                <a:sym typeface="Oswald"/>
              </a:rPr>
              <a:t>intervalo(</a:t>
            </a: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1, 10</a:t>
            </a:r>
            <a:r>
              <a:rPr lang="pt-BR" sz="3000">
                <a:solidFill>
                  <a:srgbClr val="E48208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passo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pega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5436975" y="3305700"/>
            <a:ext cx="41391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for</a:t>
            </a: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 </a:t>
            </a:r>
            <a:r>
              <a:rPr lang="pt-BR" sz="30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in</a:t>
            </a: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3000">
                <a:solidFill>
                  <a:srgbClr val="E48208"/>
                </a:solidFill>
                <a:latin typeface="Oswald"/>
                <a:ea typeface="Oswald"/>
                <a:cs typeface="Oswald"/>
                <a:sym typeface="Oswald"/>
              </a:rPr>
              <a:t>range</a:t>
            </a:r>
            <a:r>
              <a:rPr lang="pt-BR" sz="3000">
                <a:solidFill>
                  <a:srgbClr val="E48208"/>
                </a:solidFill>
                <a:latin typeface="Oswald"/>
                <a:ea typeface="Oswald"/>
                <a:cs typeface="Oswald"/>
                <a:sym typeface="Oswald"/>
              </a:rPr>
              <a:t>(</a:t>
            </a: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1, 10</a:t>
            </a:r>
            <a:r>
              <a:rPr lang="pt-BR" sz="3000">
                <a:solidFill>
                  <a:srgbClr val="E48208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passo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pega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1296000" y="1025100"/>
            <a:ext cx="8280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Estruturas de repetição: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93" name="Google Shape;193;p33"/>
          <p:cNvCxnSpPr/>
          <p:nvPr/>
        </p:nvCxnSpPr>
        <p:spPr>
          <a:xfrm>
            <a:off x="5449950" y="3036400"/>
            <a:ext cx="34905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4" name="Google Shape;194;p33"/>
          <p:cNvPicPr preferRelativeResize="0"/>
          <p:nvPr/>
        </p:nvPicPr>
        <p:blipFill rotWithShape="1">
          <a:blip r:embed="rId3">
            <a:alphaModFix/>
          </a:blip>
          <a:srcRect b="49771" l="22450" r="54507" t="10913"/>
          <a:stretch/>
        </p:blipFill>
        <p:spPr>
          <a:xfrm>
            <a:off x="1147125" y="1362250"/>
            <a:ext cx="3272501" cy="31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p34"/>
          <p:cNvSpPr txBox="1"/>
          <p:nvPr/>
        </p:nvSpPr>
        <p:spPr>
          <a:xfrm>
            <a:off x="1504375" y="1660200"/>
            <a:ext cx="41391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laço</a:t>
            </a: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 </a:t>
            </a:r>
            <a:r>
              <a:rPr lang="pt-BR" sz="30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no</a:t>
            </a: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3000">
                <a:solidFill>
                  <a:srgbClr val="E48208"/>
                </a:solidFill>
                <a:latin typeface="Oswald"/>
                <a:ea typeface="Oswald"/>
                <a:cs typeface="Oswald"/>
                <a:sym typeface="Oswald"/>
              </a:rPr>
              <a:t>intervalo(</a:t>
            </a: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1, 10</a:t>
            </a:r>
            <a:r>
              <a:rPr lang="pt-BR" sz="3000">
                <a:solidFill>
                  <a:srgbClr val="E48208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passo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pula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pega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5643475" y="1660200"/>
            <a:ext cx="41391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for</a:t>
            </a: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 </a:t>
            </a:r>
            <a:r>
              <a:rPr lang="pt-BR" sz="30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in</a:t>
            </a: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3000">
                <a:solidFill>
                  <a:srgbClr val="E48208"/>
                </a:solidFill>
                <a:latin typeface="Oswald"/>
                <a:ea typeface="Oswald"/>
                <a:cs typeface="Oswald"/>
                <a:sym typeface="Oswald"/>
              </a:rPr>
              <a:t>range(</a:t>
            </a: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1, 10</a:t>
            </a:r>
            <a:r>
              <a:rPr lang="pt-BR" sz="3000">
                <a:solidFill>
                  <a:srgbClr val="E48208"/>
                </a:solidFill>
                <a:latin typeface="Oswald"/>
                <a:ea typeface="Oswald"/>
                <a:cs typeface="Oswald"/>
                <a:sym typeface="Oswald"/>
              </a:rPr>
              <a:t>)</a:t>
            </a: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passo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pula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pega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2" name="Google Shape;202;p34"/>
          <p:cNvPicPr preferRelativeResize="0"/>
          <p:nvPr/>
        </p:nvPicPr>
        <p:blipFill rotWithShape="1">
          <a:blip r:embed="rId3">
            <a:alphaModFix/>
          </a:blip>
          <a:srcRect b="14759" l="14455" r="15911" t="54814"/>
          <a:stretch/>
        </p:blipFill>
        <p:spPr>
          <a:xfrm>
            <a:off x="1352675" y="3605825"/>
            <a:ext cx="7531699" cy="185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4"/>
          <p:cNvSpPr txBox="1"/>
          <p:nvPr/>
        </p:nvSpPr>
        <p:spPr>
          <a:xfrm>
            <a:off x="1296000" y="1025100"/>
            <a:ext cx="8280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SzPts val="2400"/>
              <a:buFont typeface="Oswald"/>
              <a:buChar char="●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Estruturas de repetição: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Estrutura de repetição </a:t>
            </a:r>
            <a:r>
              <a:rPr lang="pt-BR" sz="24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for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Utiliza variável de controle;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É necessário saber a quantidade exata de repetições, que é definida com o </a:t>
            </a:r>
            <a:r>
              <a:rPr lang="pt-BR" sz="2400">
                <a:solidFill>
                  <a:srgbClr val="E48208"/>
                </a:solidFill>
                <a:latin typeface="Oswald"/>
                <a:ea typeface="Oswald"/>
                <a:cs typeface="Oswald"/>
                <a:sym typeface="Oswald"/>
              </a:rPr>
              <a:t>range</a:t>
            </a: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Tudo que será repetido fica com um nível de indentação.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9" name="Google Shape;219;p37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Mas e se não soubermos a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quantidade de repetições,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como faz?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0" name="Google Shape;220;p37"/>
          <p:cNvPicPr preferRelativeResize="0"/>
          <p:nvPr/>
        </p:nvPicPr>
        <p:blipFill rotWithShape="1">
          <a:blip r:embed="rId3">
            <a:alphaModFix/>
          </a:blip>
          <a:srcRect b="14073" l="14468" r="16537" t="55491"/>
          <a:stretch/>
        </p:blipFill>
        <p:spPr>
          <a:xfrm>
            <a:off x="1295988" y="3776026"/>
            <a:ext cx="6955176" cy="172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7"/>
          <p:cNvPicPr preferRelativeResize="0"/>
          <p:nvPr/>
        </p:nvPicPr>
        <p:blipFill rotWithShape="1">
          <a:blip r:embed="rId3">
            <a:alphaModFix/>
          </a:blip>
          <a:srcRect b="42906" l="30112" r="37771" t="0"/>
          <a:stretch/>
        </p:blipFill>
        <p:spPr>
          <a:xfrm>
            <a:off x="6021175" y="925975"/>
            <a:ext cx="3099398" cy="309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1448400" y="1250050"/>
            <a:ext cx="23892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enquanto 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não </a:t>
            </a:r>
            <a:r>
              <a:rPr lang="pt-BR" sz="24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maçã</a:t>
            </a: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: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passo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pega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28" name="Google Shape;228;p38"/>
          <p:cNvPicPr preferRelativeResize="0"/>
          <p:nvPr/>
        </p:nvPicPr>
        <p:blipFill rotWithShape="1">
          <a:blip r:embed="rId3">
            <a:alphaModFix/>
          </a:blip>
          <a:srcRect b="14073" l="14468" r="16537" t="55491"/>
          <a:stretch/>
        </p:blipFill>
        <p:spPr>
          <a:xfrm>
            <a:off x="1295988" y="3776026"/>
            <a:ext cx="6955176" cy="172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8"/>
          <p:cNvPicPr preferRelativeResize="0"/>
          <p:nvPr/>
        </p:nvPicPr>
        <p:blipFill rotWithShape="1">
          <a:blip r:embed="rId3">
            <a:alphaModFix/>
          </a:blip>
          <a:srcRect b="42906" l="30112" r="37771" t="0"/>
          <a:stretch/>
        </p:blipFill>
        <p:spPr>
          <a:xfrm>
            <a:off x="6021175" y="925975"/>
            <a:ext cx="3099398" cy="3099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 txBox="1"/>
          <p:nvPr/>
        </p:nvSpPr>
        <p:spPr>
          <a:xfrm>
            <a:off x="1448400" y="2551138"/>
            <a:ext cx="23892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while 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not </a:t>
            </a:r>
            <a:r>
              <a:rPr lang="pt-BR" sz="24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maçã</a:t>
            </a: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: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passo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pega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31" name="Google Shape;231;p38"/>
          <p:cNvCxnSpPr/>
          <p:nvPr/>
        </p:nvCxnSpPr>
        <p:spPr>
          <a:xfrm rot="10800000">
            <a:off x="1448400" y="2475613"/>
            <a:ext cx="21849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7" name="Google Shape;237;p39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Estrutura de repetição </a:t>
            </a:r>
            <a:r>
              <a:rPr lang="pt-BR" sz="24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while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É usado para executar ações em repetição;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Fica repetindo enquanto a condição for verdadeira;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Geralmente usamos o while somente quando não sabemos o número de repetições;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Tudo que será repetido fica com um nível de indentação.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Google Shape;243;p40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epetição </a:t>
            </a:r>
            <a:r>
              <a:rPr lang="pt-BR" sz="24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while </a:t>
            </a: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infinita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print(‘Olá, Mundo’)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9" name="Google Shape;249;p41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Interrompendo r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epetição </a:t>
            </a:r>
            <a:r>
              <a:rPr lang="pt-BR" sz="24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while </a:t>
            </a:r>
            <a:r>
              <a:rPr lang="pt-BR" sz="2400">
                <a:latin typeface="Oswald"/>
                <a:ea typeface="Oswald"/>
                <a:cs typeface="Oswald"/>
                <a:sym typeface="Oswald"/>
              </a:rPr>
              <a:t>infinita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 = int(</a:t>
            </a: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input('Digite um número'))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if n == 0: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pt-BR" sz="2400">
                <a:solidFill>
                  <a:srgbClr val="E48208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endParaRPr b="1" sz="2400">
              <a:solidFill>
                <a:srgbClr val="E4820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Desafios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5" name="Google Shape;255;p42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arenR" startAt="6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Crie um programa que o usuário digite um número e mostre na tela sua tabuada.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Requisito: utilizar o comando </a:t>
            </a:r>
            <a:r>
              <a:rPr lang="pt-BR" sz="24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for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arenR" startAt="6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Crie um programa que leia seis números inteiros e mostre a soma apenas daqueles que forem pares. Se o valor digitado for ímpar, desconsidere-o.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Requisito: utilizar o comando </a:t>
            </a:r>
            <a:r>
              <a:rPr lang="pt-BR" sz="24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for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881525" y="1631050"/>
            <a:ext cx="76944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carro.direita()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carro.esquerda()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carro.esquerda()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carro.direita()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carro.pare()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26121" r="29370" t="0"/>
          <a:stretch/>
        </p:blipFill>
        <p:spPr>
          <a:xfrm>
            <a:off x="5034725" y="1552250"/>
            <a:ext cx="3386750" cy="428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7886" y="4949175"/>
            <a:ext cx="341650" cy="6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Desafios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1" name="Google Shape;261;p43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arenR" startAt="8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Crie um programa que leia o peso de cinco pessoas. No final, mostre qual foi o maior peso e o menor peso lidos.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Requisito: utilizar o comando </a:t>
            </a:r>
            <a:r>
              <a:rPr lang="pt-BR" sz="2400">
                <a:solidFill>
                  <a:srgbClr val="1155CC"/>
                </a:solidFill>
                <a:latin typeface="Oswald"/>
                <a:ea typeface="Oswald"/>
                <a:cs typeface="Oswald"/>
                <a:sym typeface="Oswald"/>
              </a:rPr>
              <a:t>for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arenR" startAt="8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Crie um programa que o usuário digite números. O programa encerra quando for digitado 0. Ao final, mostre a soma de todos os números digitados.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Resposta final esperada: A soma de todos os números é </a:t>
            </a:r>
            <a:r>
              <a:rPr lang="pt-BR" sz="24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n</a:t>
            </a: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Desafios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arenR" startAt="10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Crie um programa que leia números inteiros até que o usuário insira um valor par. No final, deve-se mostrar a quantidade e a soma de todos os números ímpares digitados.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AutoNum type="arabicParenR" startAt="10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Crie um programa que peça uma nota de zero a dez. Se o valor for inválido, mostre uma mensagem de erro. O programa só encerra quando o usuário digitar um valor válido.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487250" y="334750"/>
            <a:ext cx="2744400" cy="5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se</a:t>
            </a:r>
            <a:r>
              <a:rPr lang="pt-BR" sz="21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carro.direita():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carro.esquerda()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carro.esquerda()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carro.direita()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senão</a:t>
            </a:r>
            <a:r>
              <a:rPr lang="pt-BR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pt-BR" sz="2100">
                <a:solidFill>
                  <a:schemeClr val="dk1"/>
                </a:solidFill>
                <a:highlight>
                  <a:srgbClr val="E06666"/>
                </a:highlight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100">
              <a:solidFill>
                <a:schemeClr val="dk1"/>
              </a:solidFill>
              <a:highlight>
                <a:srgbClr val="E0666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E06666"/>
                </a:highlight>
                <a:latin typeface="Oswald"/>
                <a:ea typeface="Oswald"/>
                <a:cs typeface="Oswald"/>
                <a:sym typeface="Oswald"/>
              </a:rPr>
              <a:t>	carro.direita()</a:t>
            </a:r>
            <a:endParaRPr sz="2100">
              <a:solidFill>
                <a:schemeClr val="dk1"/>
              </a:solidFill>
              <a:highlight>
                <a:srgbClr val="E0666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E06666"/>
                </a:highlight>
                <a:latin typeface="Oswald"/>
                <a:ea typeface="Oswald"/>
                <a:cs typeface="Oswald"/>
                <a:sym typeface="Oswald"/>
              </a:rPr>
              <a:t>	carro.siga()</a:t>
            </a:r>
            <a:endParaRPr sz="2100">
              <a:solidFill>
                <a:schemeClr val="dk1"/>
              </a:solidFill>
              <a:highlight>
                <a:srgbClr val="E0666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E06666"/>
                </a:highlight>
                <a:latin typeface="Oswald"/>
                <a:ea typeface="Oswald"/>
                <a:cs typeface="Oswald"/>
                <a:sym typeface="Oswald"/>
              </a:rPr>
              <a:t>	carro.direita()</a:t>
            </a:r>
            <a:endParaRPr sz="2100">
              <a:solidFill>
                <a:schemeClr val="dk1"/>
              </a:solidFill>
              <a:highlight>
                <a:srgbClr val="E0666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E06666"/>
                </a:highlight>
                <a:latin typeface="Oswald"/>
                <a:ea typeface="Oswald"/>
                <a:cs typeface="Oswald"/>
                <a:sym typeface="Oswald"/>
              </a:rPr>
              <a:t>	carro.siga</a:t>
            </a:r>
            <a:endParaRPr sz="2100">
              <a:solidFill>
                <a:schemeClr val="dk1"/>
              </a:solidFill>
              <a:highlight>
                <a:srgbClr val="E0666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carro.pare()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7173" r="29897" t="0"/>
          <a:stretch/>
        </p:blipFill>
        <p:spPr>
          <a:xfrm>
            <a:off x="4625832" y="1501750"/>
            <a:ext cx="4788173" cy="428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6343" y="4872975"/>
            <a:ext cx="341650" cy="6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487250" y="334750"/>
            <a:ext cx="2744400" cy="5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se</a:t>
            </a:r>
            <a:r>
              <a:rPr lang="pt-BR" sz="21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carro.direita():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carro.esquerda()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carro.esquerda()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carro.direita()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senão</a:t>
            </a:r>
            <a:r>
              <a:rPr lang="pt-BR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pt-BR" sz="2100">
                <a:solidFill>
                  <a:schemeClr val="dk1"/>
                </a:solidFill>
                <a:highlight>
                  <a:srgbClr val="E06666"/>
                </a:highlight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100">
              <a:solidFill>
                <a:schemeClr val="dk1"/>
              </a:solidFill>
              <a:highlight>
                <a:srgbClr val="E0666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E06666"/>
                </a:highlight>
                <a:latin typeface="Oswald"/>
                <a:ea typeface="Oswald"/>
                <a:cs typeface="Oswald"/>
                <a:sym typeface="Oswald"/>
              </a:rPr>
              <a:t>	carro.direita()</a:t>
            </a:r>
            <a:endParaRPr sz="2100">
              <a:solidFill>
                <a:schemeClr val="dk1"/>
              </a:solidFill>
              <a:highlight>
                <a:srgbClr val="E0666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E06666"/>
                </a:highlight>
                <a:latin typeface="Oswald"/>
                <a:ea typeface="Oswald"/>
                <a:cs typeface="Oswald"/>
                <a:sym typeface="Oswald"/>
              </a:rPr>
              <a:t>	carro.siga()</a:t>
            </a:r>
            <a:endParaRPr sz="2100">
              <a:solidFill>
                <a:schemeClr val="dk1"/>
              </a:solidFill>
              <a:highlight>
                <a:srgbClr val="E0666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E06666"/>
                </a:highlight>
                <a:latin typeface="Oswald"/>
                <a:ea typeface="Oswald"/>
                <a:cs typeface="Oswald"/>
                <a:sym typeface="Oswald"/>
              </a:rPr>
              <a:t>	carro.direita()</a:t>
            </a:r>
            <a:endParaRPr sz="2100">
              <a:solidFill>
                <a:schemeClr val="dk1"/>
              </a:solidFill>
              <a:highlight>
                <a:srgbClr val="E0666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E06666"/>
                </a:highlight>
                <a:latin typeface="Oswald"/>
                <a:ea typeface="Oswald"/>
                <a:cs typeface="Oswald"/>
                <a:sym typeface="Oswald"/>
              </a:rPr>
              <a:t>	carro.siga</a:t>
            </a:r>
            <a:endParaRPr sz="2100">
              <a:solidFill>
                <a:schemeClr val="dk1"/>
              </a:solidFill>
              <a:highlight>
                <a:srgbClr val="E0666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carro.pare()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207650" y="334750"/>
            <a:ext cx="2744400" cy="5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if</a:t>
            </a:r>
            <a:r>
              <a:rPr lang="pt-BR" sz="21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carro.direita()</a:t>
            </a:r>
            <a:r>
              <a:rPr lang="pt-BR" sz="21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21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carro.esquerda()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carro.esquerda()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carro.direita()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6AA84F"/>
                </a:highlight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100">
              <a:solidFill>
                <a:schemeClr val="dk1"/>
              </a:solidFill>
              <a:highlight>
                <a:srgbClr val="6AA84F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else:</a:t>
            </a:r>
            <a:endParaRPr sz="21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</a:t>
            </a:r>
            <a:r>
              <a:rPr lang="pt-BR" sz="2100">
                <a:solidFill>
                  <a:schemeClr val="dk1"/>
                </a:solidFill>
                <a:highlight>
                  <a:srgbClr val="E06666"/>
                </a:highlight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2100">
              <a:solidFill>
                <a:schemeClr val="dk1"/>
              </a:solidFill>
              <a:highlight>
                <a:srgbClr val="E0666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E06666"/>
                </a:highlight>
                <a:latin typeface="Oswald"/>
                <a:ea typeface="Oswald"/>
                <a:cs typeface="Oswald"/>
                <a:sym typeface="Oswald"/>
              </a:rPr>
              <a:t>	carro.direita()</a:t>
            </a:r>
            <a:endParaRPr sz="2100">
              <a:solidFill>
                <a:schemeClr val="dk1"/>
              </a:solidFill>
              <a:highlight>
                <a:srgbClr val="E0666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E06666"/>
                </a:highlight>
                <a:latin typeface="Oswald"/>
                <a:ea typeface="Oswald"/>
                <a:cs typeface="Oswald"/>
                <a:sym typeface="Oswald"/>
              </a:rPr>
              <a:t>	carro.siga()</a:t>
            </a:r>
            <a:endParaRPr sz="2100">
              <a:solidFill>
                <a:schemeClr val="dk1"/>
              </a:solidFill>
              <a:highlight>
                <a:srgbClr val="E0666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E06666"/>
                </a:highlight>
                <a:latin typeface="Oswald"/>
                <a:ea typeface="Oswald"/>
                <a:cs typeface="Oswald"/>
                <a:sym typeface="Oswald"/>
              </a:rPr>
              <a:t>	carro.direita()</a:t>
            </a:r>
            <a:endParaRPr sz="2100">
              <a:solidFill>
                <a:schemeClr val="dk1"/>
              </a:solidFill>
              <a:highlight>
                <a:srgbClr val="E0666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highlight>
                  <a:srgbClr val="E06666"/>
                </a:highlight>
                <a:latin typeface="Oswald"/>
                <a:ea typeface="Oswald"/>
                <a:cs typeface="Oswald"/>
                <a:sym typeface="Oswald"/>
              </a:rPr>
              <a:t>	carro.siga</a:t>
            </a:r>
            <a:endParaRPr sz="2100">
              <a:solidFill>
                <a:schemeClr val="dk1"/>
              </a:solidFill>
              <a:highlight>
                <a:srgbClr val="E06666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carro.pare()</a:t>
            </a:r>
            <a:endParaRPr sz="2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0" l="7091" r="28669" t="0"/>
          <a:stretch/>
        </p:blipFill>
        <p:spPr>
          <a:xfrm>
            <a:off x="4995800" y="1501750"/>
            <a:ext cx="4645426" cy="406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409400" y="73325"/>
            <a:ext cx="2744400" cy="5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se</a:t>
            </a:r>
            <a:r>
              <a:rPr lang="pt-BR" sz="18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carro.direita()</a:t>
            </a:r>
            <a:r>
              <a:rPr lang="pt-BR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8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carro.esquerda()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carro.esquerda()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carro.direita()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carro.esquerda()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senão se</a:t>
            </a:r>
            <a:r>
              <a:rPr lang="pt-BR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carro.esquerda()</a:t>
            </a:r>
            <a:r>
              <a:rPr lang="pt-BR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8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carro.direita()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carro.direita()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carro.siga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senão</a:t>
            </a:r>
            <a:r>
              <a:rPr lang="pt-BR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8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carro.pare()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7243" y="4913150"/>
            <a:ext cx="341650" cy="6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151325" y="73325"/>
            <a:ext cx="2744400" cy="5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if</a:t>
            </a:r>
            <a:r>
              <a:rPr lang="pt-BR" sz="18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carro.direita()</a:t>
            </a:r>
            <a:r>
              <a:rPr lang="pt-BR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8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carro.esquerda()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carro.esquerda()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carro.direita()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carro.esquerda()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elif </a:t>
            </a: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carro.esquerda()</a:t>
            </a:r>
            <a:r>
              <a:rPr lang="pt-BR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8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carro.direita()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carro.direita()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carro.siga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else:</a:t>
            </a:r>
            <a:endParaRPr sz="18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carro.pare()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409400" y="73325"/>
            <a:ext cx="2744400" cy="55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se</a:t>
            </a:r>
            <a:r>
              <a:rPr lang="pt-BR" sz="1800">
                <a:solidFill>
                  <a:srgbClr val="00FF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carro.direita()</a:t>
            </a:r>
            <a:r>
              <a:rPr lang="pt-BR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8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carro.esquerda()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carro.esquerda()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carro.direita()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carro.esquerda()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senão se </a:t>
            </a: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carro.esquerda()</a:t>
            </a:r>
            <a:r>
              <a:rPr lang="pt-BR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8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carro.direita()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carro.direita()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carro.siga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FF"/>
                </a:solidFill>
                <a:latin typeface="Oswald"/>
                <a:ea typeface="Oswald"/>
                <a:cs typeface="Oswald"/>
                <a:sym typeface="Oswald"/>
              </a:rPr>
              <a:t>senão:</a:t>
            </a:r>
            <a:endParaRPr sz="1800">
              <a:solidFill>
                <a:srgbClr val="0000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carro.siga()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carro.pare()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1296000" y="1326240"/>
            <a:ext cx="82800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Estrutura de condição (if, elif, else):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São estruturas que analisam uma condição imposta no algoritmo, e de acordo com o resultado, executa a ação declarada;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Diferenças: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“if” significa “se”. É o primeiro a ser utilizado, e não é opcional;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“elif” é a contração de “else if”, ou seja, “senão se”. É opcional e não há um limite de quantidade;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■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 “else” significa “senão”. É opcional. É o último a aparecer;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○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Essas estruturas utilizam a indentação para definir o que fará parte da condição, exemplo: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1584000" y="225720"/>
            <a:ext cx="7991700" cy="9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300">
                <a:solidFill>
                  <a:srgbClr val="45982F"/>
                </a:solidFill>
                <a:latin typeface="Oswald"/>
                <a:ea typeface="Oswald"/>
                <a:cs typeface="Oswald"/>
                <a:sym typeface="Oswald"/>
              </a:rPr>
              <a:t>Sintaxe do Python</a:t>
            </a:r>
            <a:endParaRPr b="1" i="0" sz="3300" u="none" cap="none" strike="noStrike">
              <a:solidFill>
                <a:srgbClr val="45982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1296000" y="1326241"/>
            <a:ext cx="82800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Char char="●"/>
            </a:pPr>
            <a:r>
              <a:rPr lang="pt-BR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Verificadores no Python: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1296138" y="184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{0FB33845-09CF-4709-9456-39FBBED4CA45}</a:tableStyleId>
              </a:tblPr>
              <a:tblGrid>
                <a:gridCol w="3609900"/>
                <a:gridCol w="4669800"/>
              </a:tblGrid>
              <a:tr h="32268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45982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r>
                        <a:rPr lang="pt-BR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(verifica se é igual)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Exemplo: </a:t>
                      </a:r>
                      <a:r>
                        <a:rPr b="1" lang="pt-BR" sz="2400">
                          <a:solidFill>
                            <a:srgbClr val="45982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== 2</a:t>
                      </a:r>
                      <a:endParaRPr b="1" sz="2400">
                        <a:solidFill>
                          <a:srgbClr val="45982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45982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r>
                        <a:rPr lang="pt-BR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(verifica se é diferente)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Exemplo: </a:t>
                      </a:r>
                      <a:r>
                        <a:rPr b="1" lang="pt-BR" sz="2400">
                          <a:solidFill>
                            <a:srgbClr val="45982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!= 2</a:t>
                      </a:r>
                      <a:endParaRPr b="1" sz="2400">
                        <a:solidFill>
                          <a:srgbClr val="45982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45982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r>
                        <a:rPr lang="pt-BR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(verifica se é menor)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Exemplo: </a:t>
                      </a:r>
                      <a:r>
                        <a:rPr b="1" lang="pt-BR" sz="2400">
                          <a:solidFill>
                            <a:srgbClr val="45982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&lt; 2</a:t>
                      </a:r>
                      <a:endParaRPr b="1" sz="2400">
                        <a:solidFill>
                          <a:srgbClr val="45982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45982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r>
                        <a:rPr lang="pt-BR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(verifica se é maior)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Exemplo: </a:t>
                      </a:r>
                      <a:r>
                        <a:rPr b="1" lang="pt-BR" sz="2400">
                          <a:solidFill>
                            <a:srgbClr val="45982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&gt; 2</a:t>
                      </a:r>
                      <a:endParaRPr b="1" sz="2400">
                        <a:solidFill>
                          <a:srgbClr val="45982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45982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r>
                        <a:rPr lang="pt-BR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(verifica se é menor ou igual)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Exemplo: </a:t>
                      </a:r>
                      <a:r>
                        <a:rPr b="1" lang="pt-BR" sz="2400">
                          <a:solidFill>
                            <a:srgbClr val="45982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&lt;= 2</a:t>
                      </a:r>
                      <a:endParaRPr b="1" sz="2400">
                        <a:solidFill>
                          <a:srgbClr val="45982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400">
                          <a:solidFill>
                            <a:srgbClr val="45982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r>
                        <a:rPr lang="pt-BR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 (verifica se é maior ou igual)</a:t>
                      </a:r>
                      <a:endParaRPr sz="240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  <a:p>
                      <a:pPr indent="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4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Exemplo: </a:t>
                      </a:r>
                      <a:r>
                        <a:rPr b="1" lang="pt-BR" sz="2400">
                          <a:solidFill>
                            <a:srgbClr val="45982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&gt;= 2</a:t>
                      </a:r>
                      <a:endParaRPr b="1" sz="2400">
                        <a:solidFill>
                          <a:srgbClr val="45982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