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4" r:id="rId7"/>
    <p:sldId id="261" r:id="rId8"/>
    <p:sldId id="262" r:id="rId9"/>
    <p:sldId id="263"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109A015-3986-41E0-95BC-D50810CDE75F}" type="datetimeFigureOut">
              <a:rPr lang="es-AR" smtClean="0"/>
              <a:t>10/07/2015</a:t>
            </a:fld>
            <a:endParaRPr lang="es-AR"/>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AR"/>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DF30F5D4-E577-4796-BAD3-4454BEB5CCB2}"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109A015-3986-41E0-95BC-D50810CDE75F}" type="datetimeFigureOut">
              <a:rPr lang="es-AR" smtClean="0"/>
              <a:t>10/07/2015</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F30F5D4-E577-4796-BAD3-4454BEB5CCB2}"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109A015-3986-41E0-95BC-D50810CDE75F}" type="datetimeFigureOut">
              <a:rPr lang="es-AR" smtClean="0"/>
              <a:t>10/07/2015</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F30F5D4-E577-4796-BAD3-4454BEB5CCB2}"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109A015-3986-41E0-95BC-D50810CDE75F}" type="datetimeFigureOut">
              <a:rPr lang="es-AR" smtClean="0"/>
              <a:t>10/07/2015</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F30F5D4-E577-4796-BAD3-4454BEB5CCB2}" type="slidenum">
              <a:rPr lang="es-AR" smtClean="0"/>
              <a:t>‹Nº›</a:t>
            </a:fld>
            <a:endParaRPr lang="es-AR"/>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109A015-3986-41E0-95BC-D50810CDE75F}" type="datetimeFigureOut">
              <a:rPr lang="es-AR" smtClean="0"/>
              <a:t>10/07/2015</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F30F5D4-E577-4796-BAD3-4454BEB5CCB2}" type="slidenum">
              <a:rPr lang="es-AR" smtClean="0"/>
              <a:t>‹Nº›</a:t>
            </a:fld>
            <a:endParaRPr lang="es-AR"/>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109A015-3986-41E0-95BC-D50810CDE75F}" type="datetimeFigureOut">
              <a:rPr lang="es-AR" smtClean="0"/>
              <a:t>10/07/2015</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F30F5D4-E577-4796-BAD3-4454BEB5CCB2}" type="slidenum">
              <a:rPr lang="es-AR" smtClean="0"/>
              <a:t>‹Nº›</a:t>
            </a:fld>
            <a:endParaRPr lang="es-AR"/>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109A015-3986-41E0-95BC-D50810CDE75F}" type="datetimeFigureOut">
              <a:rPr lang="es-AR" smtClean="0"/>
              <a:t>10/07/2015</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DF30F5D4-E577-4796-BAD3-4454BEB5CCB2}" type="slidenum">
              <a:rPr lang="es-AR" smtClean="0"/>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109A015-3986-41E0-95BC-D50810CDE75F}" type="datetimeFigureOut">
              <a:rPr lang="es-AR" smtClean="0"/>
              <a:t>10/07/2015</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DF30F5D4-E577-4796-BAD3-4454BEB5CCB2}" type="slidenum">
              <a:rPr lang="es-AR" smtClean="0"/>
              <a:t>‹Nº›</a:t>
            </a:fld>
            <a:endParaRPr lang="es-AR"/>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109A015-3986-41E0-95BC-D50810CDE75F}" type="datetimeFigureOut">
              <a:rPr lang="es-AR" smtClean="0"/>
              <a:t>10/07/2015</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DF30F5D4-E577-4796-BAD3-4454BEB5CCB2}"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109A015-3986-41E0-95BC-D50810CDE75F}" type="datetimeFigureOut">
              <a:rPr lang="es-AR" smtClean="0"/>
              <a:t>10/07/2015</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F30F5D4-E577-4796-BAD3-4454BEB5CCB2}" type="slidenum">
              <a:rPr lang="es-AR" smtClean="0"/>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109A015-3986-41E0-95BC-D50810CDE75F}" type="datetimeFigureOut">
              <a:rPr lang="es-AR" smtClean="0"/>
              <a:t>10/07/2015</a:t>
            </a:fld>
            <a:endParaRPr lang="es-AR"/>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AR"/>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DF30F5D4-E577-4796-BAD3-4454BEB5CCB2}" type="slidenum">
              <a:rPr lang="es-AR" smtClean="0"/>
              <a:t>‹Nº›</a:t>
            </a:fld>
            <a:endParaRPr lang="es-AR"/>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109A015-3986-41E0-95BC-D50810CDE75F}" type="datetimeFigureOut">
              <a:rPr lang="es-AR" smtClean="0"/>
              <a:t>10/07/2015</a:t>
            </a:fld>
            <a:endParaRPr lang="es-AR"/>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AR"/>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F30F5D4-E577-4796-BAD3-4454BEB5CCB2}"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381000"/>
            <a:ext cx="7772400" cy="1829761"/>
          </a:xfrm>
        </p:spPr>
        <p:txBody>
          <a:bodyPr/>
          <a:lstStyle/>
          <a:p>
            <a:r>
              <a:rPr lang="es-AR" dirty="0" smtClean="0"/>
              <a:t>Proyecto Final</a:t>
            </a:r>
            <a:endParaRPr lang="es-AR" dirty="0"/>
          </a:p>
        </p:txBody>
      </p:sp>
      <p:sp>
        <p:nvSpPr>
          <p:cNvPr id="3" name="2 Subtítulo"/>
          <p:cNvSpPr>
            <a:spLocks noGrp="1"/>
          </p:cNvSpPr>
          <p:nvPr>
            <p:ph type="subTitle" idx="1"/>
          </p:nvPr>
        </p:nvSpPr>
        <p:spPr>
          <a:xfrm>
            <a:off x="609600" y="2133600"/>
            <a:ext cx="7772400" cy="1199704"/>
          </a:xfrm>
        </p:spPr>
        <p:txBody>
          <a:bodyPr/>
          <a:lstStyle/>
          <a:p>
            <a:r>
              <a:rPr lang="es-AR" dirty="0" smtClean="0"/>
              <a:t>GIRASOL</a:t>
            </a:r>
            <a:endParaRPr lang="es-AR" dirty="0"/>
          </a:p>
        </p:txBody>
      </p:sp>
      <p:sp>
        <p:nvSpPr>
          <p:cNvPr id="4" name="3 CuadroTexto"/>
          <p:cNvSpPr txBox="1"/>
          <p:nvPr/>
        </p:nvSpPr>
        <p:spPr>
          <a:xfrm>
            <a:off x="4114800" y="3962400"/>
            <a:ext cx="4834978" cy="923330"/>
          </a:xfrm>
          <a:prstGeom prst="rect">
            <a:avLst/>
          </a:prstGeom>
          <a:noFill/>
        </p:spPr>
        <p:txBody>
          <a:bodyPr wrap="none" rtlCol="0">
            <a:spAutoFit/>
          </a:bodyPr>
          <a:lstStyle/>
          <a:p>
            <a:r>
              <a:rPr lang="en-US" dirty="0" smtClean="0"/>
              <a:t>50750 </a:t>
            </a:r>
            <a:r>
              <a:rPr lang="en-US" dirty="0" err="1" smtClean="0"/>
              <a:t>Schober</a:t>
            </a:r>
            <a:r>
              <a:rPr lang="en-US" dirty="0" smtClean="0"/>
              <a:t>, Federico Thomas </a:t>
            </a:r>
          </a:p>
          <a:p>
            <a:r>
              <a:rPr lang="en-US" dirty="0" smtClean="0"/>
              <a:t>51653 </a:t>
            </a:r>
            <a:r>
              <a:rPr lang="en-US" dirty="0" err="1" smtClean="0"/>
              <a:t>Fernández</a:t>
            </a:r>
            <a:r>
              <a:rPr lang="en-US" dirty="0" smtClean="0"/>
              <a:t> Aguirre, Juan Pablo</a:t>
            </a:r>
          </a:p>
          <a:p>
            <a:r>
              <a:rPr lang="en-US" dirty="0" smtClean="0"/>
              <a:t> 52238 Villa </a:t>
            </a:r>
            <a:r>
              <a:rPr lang="en-US" dirty="0" err="1" smtClean="0"/>
              <a:t>Fernández</a:t>
            </a:r>
            <a:r>
              <a:rPr lang="en-US" dirty="0" smtClean="0"/>
              <a:t>, Emanuel Ignacio </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Interfaz de Control</a:t>
            </a:r>
            <a:endParaRPr lang="es-AR" dirty="0"/>
          </a:p>
        </p:txBody>
      </p:sp>
      <p:pic>
        <p:nvPicPr>
          <p:cNvPr id="5" name="4 Imagen" descr="Interfaz MATLAB.png"/>
          <p:cNvPicPr>
            <a:picLocks noChangeAspect="1"/>
          </p:cNvPicPr>
          <p:nvPr/>
        </p:nvPicPr>
        <p:blipFill>
          <a:blip r:embed="rId2" cstate="print"/>
          <a:stretch>
            <a:fillRect/>
          </a:stretch>
        </p:blipFill>
        <p:spPr>
          <a:xfrm>
            <a:off x="0" y="1036607"/>
            <a:ext cx="9144000" cy="47847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La frecuencia de muestreo modifica las constantes de </a:t>
            </a:r>
            <a:r>
              <a:rPr lang="es-AR" dirty="0" err="1" smtClean="0"/>
              <a:t>discretización</a:t>
            </a:r>
            <a:r>
              <a:rPr lang="es-AR" dirty="0" smtClean="0"/>
              <a:t> del sistema de control.</a:t>
            </a:r>
          </a:p>
          <a:p>
            <a:r>
              <a:rPr lang="es-AR" dirty="0" smtClean="0"/>
              <a:t>A la hora del diseño del sistema de control se debe considerar las condiciones ambientales iniciales, debido a que se realimenta la diferencia entre las mediciones de las LDR.</a:t>
            </a:r>
          </a:p>
          <a:p>
            <a:endParaRPr lang="es-AR" dirty="0" smtClean="0"/>
          </a:p>
          <a:p>
            <a:endParaRPr lang="es-AR" dirty="0" smtClean="0"/>
          </a:p>
          <a:p>
            <a:endParaRPr lang="es-AR" dirty="0" smtClean="0"/>
          </a:p>
          <a:p>
            <a:endParaRPr lang="es-AR" dirty="0" smtClean="0"/>
          </a:p>
        </p:txBody>
      </p:sp>
      <p:sp>
        <p:nvSpPr>
          <p:cNvPr id="3" name="2 Título"/>
          <p:cNvSpPr>
            <a:spLocks noGrp="1"/>
          </p:cNvSpPr>
          <p:nvPr>
            <p:ph type="title"/>
          </p:nvPr>
        </p:nvSpPr>
        <p:spPr/>
        <p:txBody>
          <a:bodyPr>
            <a:normAutofit/>
          </a:bodyPr>
          <a:lstStyle/>
          <a:p>
            <a:r>
              <a:rPr lang="es-AR" dirty="0" smtClean="0"/>
              <a:t>Conclusiones</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Se busca elaborar </a:t>
            </a:r>
            <a:r>
              <a:rPr lang="es-ES" dirty="0" smtClean="0"/>
              <a:t>una plataforma seguidora de luz. La motivación del proyecto se basa en poder elaborar un sistema de control apto para paneles solares, que busque optimizar el rendimiento de los mismos, ubicando el panel solar de acuerdo a la posición más conveniente</a:t>
            </a:r>
            <a:r>
              <a:rPr lang="es-ES" dirty="0" smtClean="0"/>
              <a:t>.</a:t>
            </a:r>
            <a:endParaRPr lang="es-AR" dirty="0"/>
          </a:p>
        </p:txBody>
      </p:sp>
      <p:sp>
        <p:nvSpPr>
          <p:cNvPr id="2" name="1 Título"/>
          <p:cNvSpPr>
            <a:spLocks noGrp="1"/>
          </p:cNvSpPr>
          <p:nvPr>
            <p:ph type="title"/>
          </p:nvPr>
        </p:nvSpPr>
        <p:spPr/>
        <p:txBody>
          <a:bodyPr/>
          <a:lstStyle/>
          <a:p>
            <a:r>
              <a:rPr lang="es-AR" dirty="0" smtClean="0"/>
              <a:t>Objetivo</a:t>
            </a: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1871472"/>
          </a:xfrm>
        </p:spPr>
        <p:txBody>
          <a:bodyPr/>
          <a:lstStyle/>
          <a:p>
            <a:r>
              <a:rPr lang="es-AR" dirty="0" smtClean="0"/>
              <a:t>FRDM-K64F</a:t>
            </a:r>
          </a:p>
        </p:txBody>
      </p:sp>
      <p:sp>
        <p:nvSpPr>
          <p:cNvPr id="2" name="1 Título"/>
          <p:cNvSpPr>
            <a:spLocks noGrp="1"/>
          </p:cNvSpPr>
          <p:nvPr>
            <p:ph type="title"/>
          </p:nvPr>
        </p:nvSpPr>
        <p:spPr/>
        <p:txBody>
          <a:bodyPr/>
          <a:lstStyle/>
          <a:p>
            <a:r>
              <a:rPr lang="es-AR" dirty="0" smtClean="0"/>
              <a:t>Hardware</a:t>
            </a:r>
            <a:endParaRPr lang="es-AR" dirty="0"/>
          </a:p>
        </p:txBody>
      </p:sp>
      <p:sp>
        <p:nvSpPr>
          <p:cNvPr id="4" name="2 Marcador de contenido"/>
          <p:cNvSpPr txBox="1">
            <a:spLocks/>
          </p:cNvSpPr>
          <p:nvPr/>
        </p:nvSpPr>
        <p:spPr>
          <a:xfrm>
            <a:off x="533400" y="3657600"/>
            <a:ext cx="8229600" cy="1871472"/>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AR" sz="2700" b="0" i="0" u="none" strike="noStrike" kern="1200" cap="none" spc="0" normalizeH="0" baseline="0" noProof="0" dirty="0" smtClean="0">
                <a:ln>
                  <a:noFill/>
                </a:ln>
                <a:solidFill>
                  <a:schemeClr val="tx1"/>
                </a:solidFill>
                <a:effectLst/>
                <a:uLnTx/>
                <a:uFillTx/>
                <a:latin typeface="+mn-lt"/>
                <a:ea typeface="+mn-ea"/>
                <a:cs typeface="+mn-cs"/>
              </a:rPr>
              <a:t>PUENTE H</a:t>
            </a:r>
          </a:p>
        </p:txBody>
      </p:sp>
      <p:pic>
        <p:nvPicPr>
          <p:cNvPr id="5" name="4 Imagen" descr="k64f.jpg"/>
          <p:cNvPicPr>
            <a:picLocks noChangeAspect="1"/>
          </p:cNvPicPr>
          <p:nvPr/>
        </p:nvPicPr>
        <p:blipFill>
          <a:blip r:embed="rId2" cstate="print"/>
          <a:stretch>
            <a:fillRect/>
          </a:stretch>
        </p:blipFill>
        <p:spPr>
          <a:xfrm>
            <a:off x="3962400" y="1295400"/>
            <a:ext cx="4038600" cy="2572631"/>
          </a:xfrm>
          <a:prstGeom prst="rect">
            <a:avLst/>
          </a:prstGeom>
        </p:spPr>
      </p:pic>
      <p:pic>
        <p:nvPicPr>
          <p:cNvPr id="18434" name="Picture 2" descr="https://farm8.staticflickr.com/7411/15855717324_af5472748d_o.jpg"/>
          <p:cNvPicPr>
            <a:picLocks noChangeAspect="1" noChangeArrowheads="1"/>
          </p:cNvPicPr>
          <p:nvPr/>
        </p:nvPicPr>
        <p:blipFill>
          <a:blip r:embed="rId3" cstate="print"/>
          <a:srcRect l="8000" t="4829" r="12000" b="6640"/>
          <a:stretch>
            <a:fillRect/>
          </a:stretch>
        </p:blipFill>
        <p:spPr bwMode="auto">
          <a:xfrm rot="16200000">
            <a:off x="5060027" y="4007774"/>
            <a:ext cx="2140527" cy="235458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1947672"/>
          </a:xfrm>
        </p:spPr>
        <p:txBody>
          <a:bodyPr/>
          <a:lstStyle/>
          <a:p>
            <a:r>
              <a:rPr lang="es-AR" dirty="0" err="1" smtClean="0"/>
              <a:t>Quanser</a:t>
            </a:r>
            <a:endParaRPr lang="es-AR" dirty="0"/>
          </a:p>
        </p:txBody>
      </p:sp>
      <p:sp>
        <p:nvSpPr>
          <p:cNvPr id="2" name="1 Título"/>
          <p:cNvSpPr>
            <a:spLocks noGrp="1"/>
          </p:cNvSpPr>
          <p:nvPr>
            <p:ph type="title"/>
          </p:nvPr>
        </p:nvSpPr>
        <p:spPr/>
        <p:txBody>
          <a:bodyPr/>
          <a:lstStyle/>
          <a:p>
            <a:r>
              <a:rPr lang="es-AR" dirty="0" smtClean="0"/>
              <a:t>Hardware</a:t>
            </a:r>
            <a:endParaRPr lang="es-AR" dirty="0"/>
          </a:p>
        </p:txBody>
      </p:sp>
      <p:sp>
        <p:nvSpPr>
          <p:cNvPr id="4" name="2 Marcador de contenido"/>
          <p:cNvSpPr txBox="1">
            <a:spLocks/>
          </p:cNvSpPr>
          <p:nvPr/>
        </p:nvSpPr>
        <p:spPr>
          <a:xfrm>
            <a:off x="609600" y="3505200"/>
            <a:ext cx="8229600" cy="1947672"/>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AR" sz="2700" b="0" i="0" u="none" strike="noStrike" kern="1200" cap="none" spc="0" normalizeH="0" baseline="0" noProof="0" dirty="0" smtClean="0">
                <a:ln>
                  <a:noFill/>
                </a:ln>
                <a:solidFill>
                  <a:schemeClr val="tx1"/>
                </a:solidFill>
                <a:effectLst/>
                <a:uLnTx/>
                <a:uFillTx/>
                <a:latin typeface="+mn-lt"/>
                <a:ea typeface="+mn-ea"/>
                <a:cs typeface="+mn-cs"/>
              </a:rPr>
              <a:t>Servo</a:t>
            </a:r>
            <a:endParaRPr kumimoji="0" lang="es-AR"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17410" name="Picture 2" descr="http://www.quanser.com/Images/Products/489-800-600.jpg"/>
          <p:cNvPicPr>
            <a:picLocks noChangeAspect="1" noChangeArrowheads="1"/>
          </p:cNvPicPr>
          <p:nvPr/>
        </p:nvPicPr>
        <p:blipFill>
          <a:blip r:embed="rId2" cstate="print"/>
          <a:srcRect/>
          <a:stretch>
            <a:fillRect/>
          </a:stretch>
        </p:blipFill>
        <p:spPr bwMode="auto">
          <a:xfrm>
            <a:off x="4476623" y="1447800"/>
            <a:ext cx="1924177" cy="2207469"/>
          </a:xfrm>
          <a:prstGeom prst="rect">
            <a:avLst/>
          </a:prstGeom>
          <a:noFill/>
        </p:spPr>
      </p:pic>
      <p:sp>
        <p:nvSpPr>
          <p:cNvPr id="17412" name="AutoShape 4" descr="data:image/jpeg;base64,/9j/4AAQSkZJRgABAQAAAQABAAD/2wCEAAkGBxQTEhQUExQVFhUWFhgXGBgXFxgaGhoaFxgXFxcdIBgcHCogHB8lHBcUITEhJSkrLi4uFx8zODMsNygtLisBCgoKDg0OGhAQGy8lICQsLCwsLSwsLCwsLC00LCwsLC8sLCwsLCwsLCwsLCwtLS8sLCwsLCwsLCwsLCwsLCwsLP/AABEIAN4A4wMBIgACEQEDEQH/xAAcAAEAAgMBAQEAAAAAAAAAAAAABgcDBAUCAQj/xABJEAACAQICBgYHBQUGAwkAAAABAgMAEQQhBQYSMUFRBxMiYXGBMkJSYpGhsSNyksHRFDOC4fAkQ4OTorI00vEVFiU1VGNzs8L/xAAZAQEBAQEBAQAAAAAAAAAAAAAAAQIDBAX/xAAvEQACAQIEAwYGAwEAAAAAAAAAAQIDERIhMVFBcdEEgZGhsfATFCIyYcFC4fFS/9oADAMBAAIRAxEAPwC8aUpQClKUApSlAKUpQGPEPZSR/Wdq50c7A3v863scewfL61yr99aiRnbRrgHnX2tLATer8PzrdqNFFKUqAUpSgFKUoBSlKAUpSgFKUoBSlKAUpSgFKUoBSlKAUpSgFKUoBSlKA1dI+gfEVx3fuvXR0riBs7IOd8/6+FcVpf1rcdDLN2KaxBruq1wCONQ7D6RjckJJG5G8K6sR5Amt2Wd3j6sSPH70ZUNbkCykD4X76rVwmSWlcTBYt0QKWaS3rSWLHx2Qo+VZ/wDtBvd+B/Ws4WW51KVzP29vd+B/Wvv7c3d8P51MLFzpUrBhZ9rxrPUKKUpQClKUApSlAKUpQClKUApSlAKUpQClK8TNZWPIE/KgDyAbyBWvJj1G65rlM+d71jZs738q2ombm9LpNuAA+daU2LY5Fj4fyrExF71jYjuvWkiXPkj1XPSTjnDxR3smyzbOdmcEW2rb7Aiw94nlViMw51z9KaGixC7MqBxvF7gg8wRmDRq5CmsHLJGdrrSdjOMrkVJNyd1yRkBnxtbM1eGjZGZEZhZiqkjkSBf53rh6M1KwkLh1iuwzBd3ex4EBjYHvtUqhjAF6kY2KfQlxa5rKIxaxqMaR15wsTlNtnZSQRGu0LjeNokLfnYm26o/jukZzcQxKvJpSW/0JYD8Rq3RCyhbd8t9ZoY2b0Rl+lU3E+k9Is0cUrnMbQVhFGqm5uxQC4NrAdonPfY2sfVnAzaK0S4naIyQrNILMxS7FnRbkKSSxA3bzxrLkaWZLMJAVvc5nlWxUN1A1zON2opUCzRqGJT0HBNiQCSVN7ZEnfv32mVYKhSlKFFKUoBSlKAUpSgFKUoBSlKAUpSgFKUoDVbR0Z9X5n9axvo2EAkrYDMks1gPjW9VJdJGvZxRkw+GJ/Z1uHcAkSndmRuiv+O1/R36V3oZk0ldmfWnXlTJsYFVEakgyuC3WH3QTkgz7RzbhYWLcCbXTFgEgx3ANvsxvtlxqKLjrZONk8DvU+Dfka9PPVMtnc/78YsOjyMpS/aREQCxy3kE5b99Wpq3pJcTh0lRtoG4vmNzEbjmKoaaSpn0SabEczYVj2ZO0nc4HaHmAD5HnVQuW0AbiwraWwUk7gCT4AXNYurvxtXnSj7OGnb2YJT8I2NVlPzXhJTdBuFl+ldN8SACScq0AAMxwy/6CsiR3N2IFvMJ/zOfl9Y0YOporTc0TAwbaOPWRrel6jjIMONs7V0NI6XxM4U4iV2y2tlnJRRtML7O6+Rz38L2rTwZTZsv86sjo31Ujm2cVNZhG2zHHw21JbbbnYsNkbgRfM2tllV3kdPos1akgVsRLdTIgCIRZtkkMWcEXBNhZeA377CwKUrJ1WQpSlAKUpQClKUApSlAKUpQClKUApSlAKGlVTrPrNLpKR8HgiFhXaEspYKZbeol/VOf3t5snp6jFydkZlJRV2fdedapcakuH0erPAnZxE6i4N/7tPaBGZte4Psm5heh9ELIucqRAsVjGTOzixbsg7WQI3AsSQFB4TjAtB9nCAcI8a7KRSMQg2iNplmA2i7WzZ8z2hfO41NJ6K/ayTh3j6xAQ0i3Ek17q1zHayAXAYreQqbBRba+h2dOldPJ7+8rHzq+Gq007pcPedyvNI6JZbba7BKK/qkbLkhSwByuQd9jXDmwWzkwNuA2js+X6H4VbUUOJaGRpImCPIVlmiCnasGia4FwFVSFDqCFEZAALFq5+kdVka7QsgjYbYYlupWFAULySHaO3I4uI1uQDYgHIdJ04VH9WT3WaOcJzpr6c1s8n3FXyQ7Oaki59G9wfI7jlwrJhnaKRJENnRgynvGefdwrv4zV9wqts7IcXUOCFYbjskj6ZVxJ8MyG1j91t/k3H5+NeOr2edPXTfgeul2mFTR57PU/ROr+kkxOHjmXMOoJHI8QeRBuLd1fNa2to7GFf/Sz2/wApqqro412iwm3BOWVGYOpC3KseywKjtEGwN1vbPgak2uWvuHlw0uHw5aR5UMZbYZVRWyY3YAk2vYAHPecq4npKsVSNwu27LhfKwO6/M1gnwM7AMtiPZBsRz35HPjeujGgFgBxH/WtmBrfGsvMkW45oi5xTxntK6eII+tfoToMlZ9HuzccQ9t2YEcQvbhmDv+lqqLEOZAY1ORydvZB3ge8R8AbngDZvRvrLg8Fg3SeZIvt2KISSxXq4rkKLsRtbWdt96zhsdfiOWpalKhMfSvoom37V8YpgPjsV08Nr3o+T0cVH57S/7gKBK+hI6VrYTSMUovHLG45o6t9DWzQjVhSlKAUpSgFKUoBSlKAUpSgFKVw9b9ZY8DAZGszm4ijvYu35KLgk8BzJAIHG6UNbFweFeNG/tEqbKAb0DEqZDysNrZ5kcgSKCwOk2jyG7LLhYbsuP1762tYcdNiJGllYu7HaY8ByAXgoGQHLfncni11g3F3RxqJTVmsiytGa3pMojxN3UG4uRtgiwsJWzAIABBsTbI13MLosF9vCSdYovtxs5hfZOZQm97EZbW7jc8KaViNxzrsaJ1hkiK5+j6JuRb7pGa+WXdXsp9p4Sy9O9dDxVOzZ3jn69z6l6aJ0pFNKoSQwSCymF7KVVbWSO3ZIyvbfuytkc2M0Kkzv1aPh5GNy6hCjWzQyRE7LHa3EDauDnYXqAYPWaPEpsTIJDwbISgjjlk4zN7e0crm9SbROksTGnYcYyDcy3IlXgbXO1bLIG5ItktWVJr6oPp4/piNZP6Zrr4ftGLTvXQpI08KuxjjiSYHbhKh9uQsMijMQD2r3Zt9haqu1gnUdnebWPdyA976VPtY9fo4YGTBs3WOLMzrYQru2QM1d7cRdRvz3GrIItshmGXqr+Z7z8h3kVj5hxi4JWfH/AA18tGU41L3XD/T5hIScyLE7hyG65/rM35VuiO2VZ1S3jx/l3cq8sK8jPWY1GdYtssSqm1vSbl3Dm303nkfkjFiVU2HrN+Q7/pWeFAAABYDcKyUyRKFAAFgP6Pj41J9VtTG0j2rhViZgzG29ljNhle+XC3jUYq2OhST7HErwEit+JbH/AGio1c3Tk4u6O5ono7wUIG1H1x/9zMfh/W9fdK9G+jph/wAMkLcHg+yYfgsD/EDUspUNuTepR+sOomOwBMuGd8REN7ILToPeQZSDvXP3a2NVek6RdlZiHU5Bhx4W7j3ZHxq6KgGvXRtHii0+G2YcSfSBH2U331Ayb3xnzvwy47HeFf8AjUWJea5P2iW6I03FiFDRsM+F66VfmzA6TxGBmKSLJG6W2kfNlHA5ZOh4MPjVxao66JiFCuQGtz+YPEUUs7PU1V7PaPxKbvHzXMmNKA0rR5RSlKAUpSgFKUoBVLdPZ2Z8O+1skRPbIm/bG0LDxX5VaWs2sMWChMshudyICNp25C/xJ4DOvz3rnpbEY2Xr3YFgLLGPQVN+yvfzbj3AACozJnFwelVbeQDzG7+VbE2FVsxkeY/SuBJh1Y5XR+R/rPyr3h8c8WTfqp/Q1oy1sbk0DLv3c+FY1FdLC45ZBbIE8DuPgeNeZ8CDmuR5Z2/lVuZNCKUqcsq72E1jksVDMG2bFhcNsm4I2gb5jneuBJEVPaFv6+dbGHwpI2d21m//AC34ZbzytxIrpGco/aznKnGX3IyxjrDc+gpy943+l93M9wNdONLb9/07v58TXIxWkgvZThlflwy7+HcMuZrnTaUY72ri5rQ7qlJ5kkmxaLxzrUxuMsOIvllvv7I97meF+daWjsMx7ZBuPiO4X9bv9Xx3bODwJ2tuSxYeio3L+tVGWkjbhjI8hYAbhxPz+lZhXyva0Jc83q0OhCU3xi8B1Dd9264H/aKrFhVidCU9p8UnF442H+Gzg5/4o+BqM1HUt2lKVk6ClKUBHNdNT4dIRBX7EqX6qZQNpCeHvKeKnf3HOqHx+ExOjsQYphsuO0Nk9l1uR1kZ5ZZqcxuIr9Jy4xF438M6jeuMGGxcHVzxFgDdW2gjIfaSTOx+R3G4qOGJHWjXlRlePeuD5nE1F17EgWOUi53Hn4d/dVio4IuDcGvytiYZcJLsuysd4aNgVbP3T2Gv6vPMVZ2ovSHa0cxyNgCfhnyPfuPcaypNZS8T01aEakfiUe+PFdUW7StJdKxEA7Vgcs+fK/OtqOQMLgg+FbPCe6UpQClKUB+cddtJz4jFT3u8vXPBCvC3WmONVG65yPeczWLT2pOJwKQtiWiLS7XZUsxXZC3uxUC/a4ct5q5cb0f4dsVHio2eF0lErKtijsG2idlgdknMHZsMybXzqF9M+Kk/a4YyT1QgDqtrAuXkVyG4kKI7jhcbr51Mw1kV1i8Cj7xcZWPEZC+fcb1oz6M2VPaJ+8Ab+ddVHFrDLurHPKBvPd4nfl8DWjnmRTqrEmM2907q3sJpUr2Xv4Mfo36/GtyfCJIclKt7QtWjiMKwykXaX2lF/lvFDd0zsiZXFt5y7JGd+GX518aLbFr2XiV3m3BeSjnxPlbmaOTZawYsLC2e5WJVhfkbfKu2xqmDmJoGIbyzd17D5AUTDox2Y1VYwe0w3sRwB32HPn4VsysXJUZKMmYbzzUfmfLfuzKLCwyA3AbhUsW7PosBYZAbq9CvIr1eqQGvQNeL16ijZ2CqCzMbAC5JJNhkM95HxoDNgsJJNIsUSl5HNlUfUngBxPCr71J1UTAQ7IO1K9jLJzI3KOSLc2HeTvJrm9Hepn7EpllznkWxHBFyOz3nIX4ZWHEmaVhs6xVhXiWQKLk2rDjcYsaksQLAsbmwAFySeQyOfdVWaQ1jxmkpGi0ejlASry+gB96U5R/cS8nPZ3VG7HWEMXGy3JvpzXLD4e6s42/YHaf8I9HxYioDpjpRY3Eaqo5yEufNVIVfxGutofolSwOMmZzvMcXZTO9wWPab7w2TU30Tq1hMNbqII0I9a1383a7HzNTN/g646MPtji/L08F1KfGO0tir9XHiiDyXqU8pFCj4tWZOjLSU5BlMEY4mRzI48gGB/FV4UqYVxL83UX22XJJf35lORdCkpHbxyZ7wuGBHhcyeHCuHrP0X4vBL1sDftMY9IIhEi9+xtMXFuIJPMEZ1f9KuFWsc1XqY8eJ33Pz5qhrwYx1c3biPZN8yo3WYcV8Mx8hM8XpOTCIMTCWmwuRYA7UkIO5r/wB5H728cb767Gu/Rvh8btSxWgxW8SKOy55SKPSv7W/xGRrPVjTM2jsS2GxS7AB2XRs1Xa9YcDGwOfDO/Os5xy4Hd4K31JWlxXB8tmXDq5rbDiUBDA3yuOfIjeD3VIwapzSmpMkF8ZoskrvfD72AvuT21GfZPaFuyTktTLo/1pXFRWOTDIg7ww3j+vrcDV+DPPOCtii8vNExpSlU5ioN0xLfAKeU6Hw7Lj86nNQ3pb/8tk/+SH5yoPzoR6FG1qzQ7UiXOSBmHfewsfnWzX2tnIQAKQVAuDe/ga+uOHDjWLEE7xv7q9FqpDUmKlgy5ghRlyVif/1Wwx2sgezcgkbzbgD9W8hnu08fCpIJGfG1xe3O2+t+1shQAKAABkBkAOApQmvm1QHqvJNfL1mwWEeV1jjUu7myqOJ/Id9CnzDQNIypGpZ2NgozJJq8NQtR0waiWUBsQRmd4S43Dhe1xfvIG8k+tQdSVwSdZJZsQwzPBAfVX8z5cyZjWWzcYivjMALnICvtcPXXGdXg5T7exCLb/tnWL5bZPlWTZxpNHNjlCkssUzGaYjJjGCOqiB9UsAlyMwI23Fgal+DwiRIscSKiILKqgAADgAKwaGW0KeArdoxfIUpSgFKUoBSlKAVBulPU/wDbIOuiW+JhBK2Gcib2jPjmV7/E1OaULGTi7oqXon1nunVMSSgHiUPonPiNx8BzqT6Y0SIMbHjIclntHMBu2wC0ct+FwCh5lk77wTXTR3/ZulFnQWgnJfLcpJHXr8Sko8W5VZeBxAlwsiNmUsw8L7SfBlIH3RUjtsdqv/cdJevHqSFGuAeYpXFk1hhiPVuyhl3jaUbxcZE8iK+VTlhex3aifSoP/C8R4wn4TxGpZWnpbRkeJheGZdqNxYi5G43BBGYIIBB7qGT8y3r4TUz106PJ8JeSC88G/IfaIPeUekPeXnuFrmB9bWzk1Y2Ca8k1iElfNqhDBpF7BfvfVW/OuhXJ0ufsz3FfrXWByqg+WpX29ZtH4KSeRYolLyObKo+ZJ4AbyTuoQ+YPCvK6xxKXdzZVHH9B31e2ompiYFNprPiHHbf2R7K8h38a96kamx4BLmzzsO3Jbd7qcQv1tfuqU1hs6RiKUpUNioX0sSbOCQ8BisOT4CQH8qmlRLpWwfW6LxAHqbEl+QjkRnP4A9R6GoWxK+53NAPeBfC3wAro1E+jrSPW4ZCd5UEjv9YfHaHlUsqmWrZMUpSgFKUoBSlKAUpSgIp0maBOLwLhF2pYj10Y4koDtL/Ghdf4hUT6PNJtJDGAdrIxPnvVbMjeOz1f4zVr1WerejRgTpCVv3cc0hjX3VG0tvHaSMfcFTjc6Rd4uHh6e+RFtbtH4ifGTyQxysm3sBlRmBMQETWIFsmRh5UqzNQ8DfAQM5JZw8hI3HrJHkB3cQwPnXys4U8zs+0Sg8K0WRKqUpWzyiq+116MYsUWlwxEM57RH927cyPVJ5r4kE51YNKEauflfTWh58JKYsRGUbOxPosBxVtzDMbudt9aStX6p0rouHExmKeNZEPBhuO64O9TmcxYiqm1q6IHQF8C5k3kxSlQ3PsPYKeVmt96tqRhw2Kn0gLxt4fQ3rqRHsjwH0rUx+DkiJjljeNs+y6lTlkciM+GYrqaB0TNimWLDoXci/JVG67NuVe/yFzlVM/g+6M0fJiJVhhXbkc5DhbixPBRxP5kCr61K1PiwEZt25nA6yQj/So9Vb8OPHhb1qXqlFgIrL2pnA62U72I4D2UBvZfjc3NSOsNnSMbClKVDQpSlAKw4zDLJG8bi6urIw5hgQfkazUoCpOijGNBLLhJD24pGQ8L9oqx/wAxXPg4q26pzpCgOB0rHi1uI8QLtb2kCpKPwiFxz2Xq1tEY0SxK187Z/wBd9RbHaqr2nv68evebtKUqnEUpSgFKUoBSlKAE1WfSNjWkMWEjNpMRIrGwFwC2zFl94F/CA1PtK4xY0YswVQpZ2O4IAST8qrHUraxuk3xTg2TNVPqlhsovikWRt60j1Hsd6Kwp1NtOb08Ne4tfC4dY0SNBZUUKo5BRYD4ClZaVTgKUrzI4UEk2ABJPcMzQHqlVBgemkk3kwnZJuCknaCnddWW17d9S/RHSTgZk2mdobC7CZCgUZgdvNDexsQxvQlyYUrn6O03hp/3OIhl+5IrfIGtqDFI99h1axIOywNiCQRl3g/ChTW01oWDFx9XiIlkTkwzB5qwzU94INYdXtXcNgozHhowik3bNmZjwu7EsbcLnKurSgFKUoBSlKAUpSgFKUoCPa+avftuEeJbdav2kJO4SLfZB7mBKHuY1BuivWbZ/s8l1K3ADbwqmxU+9GbqRytVtVUPSrq6+GmGkcPcKzKZrD93IBZZbeywsr+R4m2XudqTTTpy0en4fvUt0G+6vtQvULW1MRGFbssuTLf0Ty71O8GppWtTnKLi3GWqFKUoZFKUoBXiWTZFzXmecLv38v63DvqstcddWkb9mwd5JXOztR7zf1Y/gbybgAbcWU3Y6U6bm8u98Ec/pM1s2ycPEwI2vtDwZwck70Q2Lc2AHA1LOi7RHU4ZSQdphtG++7G+ffmaiUGpPVvBA5DzyWmxJFiscSG0UK8gz3JPrdSeAAq3MHAEQKKiXFm6tSLioQ0Xu75+SSM9KUqnAVFOlHSXUaMxBHpSKIVsbH7YhCfJSzfw1K6qnp4xTbGEhAOyzySk98aqij4SsfIURGVFFGWYKouzEKoHEsbAfEipnrLj8fhMGuDnRUSWPql7SMQsJXbGzHbIjZGZOTb87VF9D4AzTLH1kcRzbblNkGyNoX8SLeddDXSGWKZYJpxiCkasrrkUDkkoOFuyD3gjuAzO0ppCOUWyLmPMHsE335hh3i4/Os8JKHaQlWG5lJUjzGY4V5WP3ifED6ivVq6nO5K9U9fZ8LPCcRip2w4azq7GTslSPWu2WRsOXfV4aI1zwOJsIcVEWO5C2w/4Hs3yr886AxMkTl0iEtlsQVLAbVxf4bQrdxfUS329GFT7ULSxeeyEKHzFc5Tinmeyn2WrOOKNvFdT9L0r8u4TTOMwx/s+LmiW+SO5YActkrs/6RUr0T0r6Qjt1qQ4hf8tz/EvZ/wBFZ+JHc6PsPaEr4fCzL3pUA0L0sYOUhZ1lwrbryLtRn/EW9h3sFqc4TFJKoeN1dDuZGDKfAjI1pO+h5pQlF2krGalKVTIpSlAKx4iBZEZHUMjAqysAQykWIIORBHCslKAobWzVybQ+IE8BJwzGyMc+ruf3MvNDuVvLeBew9Std48Suyx2XAzUm5Xvv6ye8POphjMKkqNHIodHBVlYXBByIIqm9a+jKfCv1+ji8sYNxEG+2i4/ZuT2xwse1w7V71mzWaPVGcKiUamTWkv0/x6F0I4IuCCOYr1VI6rdJrx9icFtk2ZlFnBGR24TaxHErbwqyNGa3xYhfspI2blc3HihswqqSehzqUKlPNrLdZrxJKzAC5yFcDT2tMOHUl3C5Ze0fBfhmchXH05FpCUERS4dTwL9Zl/CEI886j2i+jZpJDJpDEtLn6ERbtfekYAjwQKRzqu/BGYKGs33LXoveRz8XpvGaVdoMIhEfrkns9xkktut6tudlep5qvqnDo5DIftcQws0hHaN89hAT2RkL89m5NgLdJMZhsJGEURQRruW6oPhxPzNc/BaYbGv/AGZSYhk2IZbIAN4jU5yNfK5AUcb22TLWeZqc5TjkrR8v7Z0tD4E7TSyWMkhuxG7IAKo91R8Tc8TXZrzGgUADh/W+vVU4ilKUArDisKki7MiK6neGUMPgazUoCMYvo/0e+f7OIzwMTPFbyjYDu3cTzqNaV6GsNISy4icNw63ZlAyA3kB9w4sflVmUoCgdNdFGMw/7kDEqd5jIUi3ON2yv7pbju4xPSGipoP30UkVuMkboPiwsfI1+qq+EVbmcJVfRjq3HLhI5erU7W1eRgp2iGbdYm4FyvD0TU9Ggh7ZHgLeHGuuqgZAWHdX2ly2I3itXWN/Qce8LH6H61x8ZqPE3pYaI781sDl4Z1PKVNTUZOOjsVLjuj2BbkGeDz2k4+2O48a0sJqhiMOxfCYtUY8QGiJ+9bbRv4lNXPWtLgImzMak87C/x31nBHY9Hzda2Fu6/KT9SGaN1j0jFYYjDLiF9uB41f8DMAx/D4VIcLrRh2ycvC3KeNo/LbYbB8mNZZtARn0WkTwba/wB4atY6ClHozDwKN5Zh7fKtWRwlK/C3L2zuxyBhdSCOYNxXqou+jMQlyBCeN+sZT/8AUfrXNxunJYm2XBva/ZlJFj4oKuRnMnVfCbb6qXD9IHXSNFHCxZNr95KFHZIU2IRjvNdrCQaRxADRjBRK2e0zTSuM7ejsqpNTI1gfGy7ybTaQRcgdo8lzqLad1yjiOy8wVibCOLtyEnh3E9+zXqLUh5P+Lxs0o4xxAQRnuITtHLL0qkGh9AYbCi0EKR8yB2j4se0fM0uatBau/LLzfQqnSOqM+kXDJgf2cE3M+IdllbfvGbXzvYoeHaFbj9D0qhdjGI59YSQnf3MHJt3H41blKmFPU0q84/Y8PK/tlTRdHukUNlxEQUHIiaZTb7oiIv3X866MHR7i2I63HEDiFErnyZpAB+E1ZFKmFFfaar/kRDRfR3hI225OsxDXv9swK/5aKqsPvBj31LlUAWGQG4V9pWkrHKUpSd5O4pSlDI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7414" name="AutoShape 6" descr="data:image/jpeg;base64,/9j/4AAQSkZJRgABAQAAAQABAAD/2wCEAAkGBxQTEhQUExQVFhUWFhgXGBgXFxgaGhoaFxgXFxcdIBgcHCogHB8lHBcUITEhJSkrLi4uFx8zODMsNygtLisBCgoKDg0OGhAQGy8lICQsLCwsLSwsLCwsLC00LCwsLC8sLCwsLCwsLCwsLCwtLS8sLCwsLCwsLCwsLCwsLCwsLP/AABEIAN4A4wMBIgACEQEDEQH/xAAcAAEAAgMBAQEAAAAAAAAAAAAABgcDBAUCAQj/xABJEAACAQICBgYHBQUGAwkAAAABAgMAEQQhBQYSMUFRBxMiYXGBMkJSYpGhsSNyksHRFDOC4fAkQ4OTorI00vEVFiU1VGNzs8L/xAAZAQEBAQEBAQAAAAAAAAAAAAAAAQIDBAX/xAAvEQACAQIEAwYGAwEAAAAAAAAAAQIDERIhMVFBcdEEgZGhsfATFCIyYcFC4fFS/9oADAMBAAIRAxEAPwC8aUpQClKUApSlAKUpQGPEPZSR/Wdq50c7A3v863scewfL61yr99aiRnbRrgHnX2tLATer8PzrdqNFFKUqAUpSgFKUoBSlKAUpSgFKUoBSlKAUpSgFKUoBSlKAUpSgFKUoBSlKA1dI+gfEVx3fuvXR0riBs7IOd8/6+FcVpf1rcdDLN2KaxBruq1wCONQ7D6RjckJJG5G8K6sR5Amt2Wd3j6sSPH70ZUNbkCykD4X76rVwmSWlcTBYt0QKWaS3rSWLHx2Qo+VZ/wDtBvd+B/Ws4WW51KVzP29vd+B/Wvv7c3d8P51MLFzpUrBhZ9rxrPUKKUpQClKUApSlAKUpQClKUApSlAKUpQClK8TNZWPIE/KgDyAbyBWvJj1G65rlM+d71jZs738q2ombm9LpNuAA+daU2LY5Fj4fyrExF71jYjuvWkiXPkj1XPSTjnDxR3smyzbOdmcEW2rb7Aiw94nlViMw51z9KaGixC7MqBxvF7gg8wRmDRq5CmsHLJGdrrSdjOMrkVJNyd1yRkBnxtbM1eGjZGZEZhZiqkjkSBf53rh6M1KwkLh1iuwzBd3ex4EBjYHvtUqhjAF6kY2KfQlxa5rKIxaxqMaR15wsTlNtnZSQRGu0LjeNokLfnYm26o/jukZzcQxKvJpSW/0JYD8Rq3RCyhbd8t9ZoY2b0Rl+lU3E+k9Is0cUrnMbQVhFGqm5uxQC4NrAdonPfY2sfVnAzaK0S4naIyQrNILMxS7FnRbkKSSxA3bzxrLkaWZLMJAVvc5nlWxUN1A1zON2opUCzRqGJT0HBNiQCSVN7ZEnfv32mVYKhSlKFFKUoBSlKAUpSgFKUoBSlKAUpSgFKUoDVbR0Z9X5n9axvo2EAkrYDMks1gPjW9VJdJGvZxRkw+GJ/Z1uHcAkSndmRuiv+O1/R36V3oZk0ldmfWnXlTJsYFVEakgyuC3WH3QTkgz7RzbhYWLcCbXTFgEgx3ANvsxvtlxqKLjrZONk8DvU+Dfka9PPVMtnc/78YsOjyMpS/aREQCxy3kE5b99Wpq3pJcTh0lRtoG4vmNzEbjmKoaaSpn0SabEczYVj2ZO0nc4HaHmAD5HnVQuW0AbiwraWwUk7gCT4AXNYurvxtXnSj7OGnb2YJT8I2NVlPzXhJTdBuFl+ldN8SACScq0AAMxwy/6CsiR3N2IFvMJ/zOfl9Y0YOporTc0TAwbaOPWRrel6jjIMONs7V0NI6XxM4U4iV2y2tlnJRRtML7O6+Rz38L2rTwZTZsv86sjo31Ujm2cVNZhG2zHHw21JbbbnYsNkbgRfM2tllV3kdPos1akgVsRLdTIgCIRZtkkMWcEXBNhZeA377CwKUrJ1WQpSlAKUpQClKUApSlAKUpQClKUApSlAKGlVTrPrNLpKR8HgiFhXaEspYKZbeol/VOf3t5snp6jFydkZlJRV2fdedapcakuH0erPAnZxE6i4N/7tPaBGZte4Psm5heh9ELIucqRAsVjGTOzixbsg7WQI3AsSQFB4TjAtB9nCAcI8a7KRSMQg2iNplmA2i7WzZ8z2hfO41NJ6K/ayTh3j6xAQ0i3Ek17q1zHayAXAYreQqbBRba+h2dOldPJ7+8rHzq+Gq007pcPedyvNI6JZbba7BKK/qkbLkhSwByuQd9jXDmwWzkwNuA2js+X6H4VbUUOJaGRpImCPIVlmiCnasGia4FwFVSFDqCFEZAALFq5+kdVka7QsgjYbYYlupWFAULySHaO3I4uI1uQDYgHIdJ04VH9WT3WaOcJzpr6c1s8n3FXyQ7Oaki59G9wfI7jlwrJhnaKRJENnRgynvGefdwrv4zV9wqts7IcXUOCFYbjskj6ZVxJ8MyG1j91t/k3H5+NeOr2edPXTfgeul2mFTR57PU/ROr+kkxOHjmXMOoJHI8QeRBuLd1fNa2to7GFf/Sz2/wApqqro412iwm3BOWVGYOpC3KseywKjtEGwN1vbPgak2uWvuHlw0uHw5aR5UMZbYZVRWyY3YAk2vYAHPecq4npKsVSNwu27LhfKwO6/M1gnwM7AMtiPZBsRz35HPjeujGgFgBxH/WtmBrfGsvMkW45oi5xTxntK6eII+tfoToMlZ9HuzccQ9t2YEcQvbhmDv+lqqLEOZAY1ORydvZB3ge8R8AbngDZvRvrLg8Fg3SeZIvt2KISSxXq4rkKLsRtbWdt96zhsdfiOWpalKhMfSvoom37V8YpgPjsV08Nr3o+T0cVH57S/7gKBK+hI6VrYTSMUovHLG45o6t9DWzQjVhSlKAUpSgFKUoBSlKAUpSgFKVw9b9ZY8DAZGszm4ijvYu35KLgk8BzJAIHG6UNbFweFeNG/tEqbKAb0DEqZDysNrZ5kcgSKCwOk2jyG7LLhYbsuP1762tYcdNiJGllYu7HaY8ByAXgoGQHLfncni11g3F3RxqJTVmsiytGa3pMojxN3UG4uRtgiwsJWzAIABBsTbI13MLosF9vCSdYovtxs5hfZOZQm97EZbW7jc8KaViNxzrsaJ1hkiK5+j6JuRb7pGa+WXdXsp9p4Sy9O9dDxVOzZ3jn69z6l6aJ0pFNKoSQwSCymF7KVVbWSO3ZIyvbfuytkc2M0Kkzv1aPh5GNy6hCjWzQyRE7LHa3EDauDnYXqAYPWaPEpsTIJDwbISgjjlk4zN7e0crm9SbROksTGnYcYyDcy3IlXgbXO1bLIG5ItktWVJr6oPp4/piNZP6Zrr4ftGLTvXQpI08KuxjjiSYHbhKh9uQsMijMQD2r3Zt9haqu1gnUdnebWPdyA976VPtY9fo4YGTBs3WOLMzrYQru2QM1d7cRdRvz3GrIItshmGXqr+Z7z8h3kVj5hxi4JWfH/AA18tGU41L3XD/T5hIScyLE7hyG65/rM35VuiO2VZ1S3jx/l3cq8sK8jPWY1GdYtssSqm1vSbl3Dm303nkfkjFiVU2HrN+Q7/pWeFAAABYDcKyUyRKFAAFgP6Pj41J9VtTG0j2rhViZgzG29ljNhle+XC3jUYq2OhST7HErwEit+JbH/AGio1c3Tk4u6O5ono7wUIG1H1x/9zMfh/W9fdK9G+jph/wAMkLcHg+yYfgsD/EDUspUNuTepR+sOomOwBMuGd8REN7ILToPeQZSDvXP3a2NVek6RdlZiHU5Bhx4W7j3ZHxq6KgGvXRtHii0+G2YcSfSBH2U331Ayb3xnzvwy47HeFf8AjUWJea5P2iW6I03FiFDRsM+F66VfmzA6TxGBmKSLJG6W2kfNlHA5ZOh4MPjVxao66JiFCuQGtz+YPEUUs7PU1V7PaPxKbvHzXMmNKA0rR5RSlKAUpSgFKUoBVLdPZ2Z8O+1skRPbIm/bG0LDxX5VaWs2sMWChMshudyICNp25C/xJ4DOvz3rnpbEY2Xr3YFgLLGPQVN+yvfzbj3AACozJnFwelVbeQDzG7+VbE2FVsxkeY/SuBJh1Y5XR+R/rPyr3h8c8WTfqp/Q1oy1sbk0DLv3c+FY1FdLC45ZBbIE8DuPgeNeZ8CDmuR5Z2/lVuZNCKUqcsq72E1jksVDMG2bFhcNsm4I2gb5jneuBJEVPaFv6+dbGHwpI2d21m//AC34ZbzytxIrpGco/aznKnGX3IyxjrDc+gpy943+l93M9wNdONLb9/07v58TXIxWkgvZThlflwy7+HcMuZrnTaUY72ri5rQ7qlJ5kkmxaLxzrUxuMsOIvllvv7I97meF+daWjsMx7ZBuPiO4X9bv9Xx3bODwJ2tuSxYeio3L+tVGWkjbhjI8hYAbhxPz+lZhXyva0Jc83q0OhCU3xi8B1Dd9264H/aKrFhVidCU9p8UnF442H+Gzg5/4o+BqM1HUt2lKVk6ClKUBHNdNT4dIRBX7EqX6qZQNpCeHvKeKnf3HOqHx+ExOjsQYphsuO0Nk9l1uR1kZ5ZZqcxuIr9Jy4xF438M6jeuMGGxcHVzxFgDdW2gjIfaSTOx+R3G4qOGJHWjXlRlePeuD5nE1F17EgWOUi53Hn4d/dVio4IuDcGvytiYZcJLsuysd4aNgVbP3T2Gv6vPMVZ2ovSHa0cxyNgCfhnyPfuPcaypNZS8T01aEakfiUe+PFdUW7StJdKxEA7Vgcs+fK/OtqOQMLgg+FbPCe6UpQClKUB+cddtJz4jFT3u8vXPBCvC3WmONVG65yPeczWLT2pOJwKQtiWiLS7XZUsxXZC3uxUC/a4ct5q5cb0f4dsVHio2eF0lErKtijsG2idlgdknMHZsMybXzqF9M+Kk/a4YyT1QgDqtrAuXkVyG4kKI7jhcbr51Mw1kV1i8Cj7xcZWPEZC+fcb1oz6M2VPaJ+8Ab+ddVHFrDLurHPKBvPd4nfl8DWjnmRTqrEmM2907q3sJpUr2Xv4Mfo36/GtyfCJIclKt7QtWjiMKwykXaX2lF/lvFDd0zsiZXFt5y7JGd+GX518aLbFr2XiV3m3BeSjnxPlbmaOTZawYsLC2e5WJVhfkbfKu2xqmDmJoGIbyzd17D5AUTDox2Y1VYwe0w3sRwB32HPn4VsysXJUZKMmYbzzUfmfLfuzKLCwyA3AbhUsW7PosBYZAbq9CvIr1eqQGvQNeL16ijZ2CqCzMbAC5JJNhkM95HxoDNgsJJNIsUSl5HNlUfUngBxPCr71J1UTAQ7IO1K9jLJzI3KOSLc2HeTvJrm9Hepn7EpllznkWxHBFyOz3nIX4ZWHEmaVhs6xVhXiWQKLk2rDjcYsaksQLAsbmwAFySeQyOfdVWaQ1jxmkpGi0ejlASry+gB96U5R/cS8nPZ3VG7HWEMXGy3JvpzXLD4e6s42/YHaf8I9HxYioDpjpRY3Eaqo5yEufNVIVfxGutofolSwOMmZzvMcXZTO9wWPab7w2TU30Tq1hMNbqII0I9a1383a7HzNTN/g646MPtji/L08F1KfGO0tir9XHiiDyXqU8pFCj4tWZOjLSU5BlMEY4mRzI48gGB/FV4UqYVxL83UX22XJJf35lORdCkpHbxyZ7wuGBHhcyeHCuHrP0X4vBL1sDftMY9IIhEi9+xtMXFuIJPMEZ1f9KuFWsc1XqY8eJ33Pz5qhrwYx1c3biPZN8yo3WYcV8Mx8hM8XpOTCIMTCWmwuRYA7UkIO5r/wB5H728cb767Gu/Rvh8btSxWgxW8SKOy55SKPSv7W/xGRrPVjTM2jsS2GxS7AB2XRs1Xa9YcDGwOfDO/Os5xy4Hd4K31JWlxXB8tmXDq5rbDiUBDA3yuOfIjeD3VIwapzSmpMkF8ZoskrvfD72AvuT21GfZPaFuyTktTLo/1pXFRWOTDIg7ww3j+vrcDV+DPPOCtii8vNExpSlU5ioN0xLfAKeU6Hw7Lj86nNQ3pb/8tk/+SH5yoPzoR6FG1qzQ7UiXOSBmHfewsfnWzX2tnIQAKQVAuDe/ga+uOHDjWLEE7xv7q9FqpDUmKlgy5ghRlyVif/1Wwx2sgezcgkbzbgD9W8hnu08fCpIJGfG1xe3O2+t+1shQAKAABkBkAOApQmvm1QHqvJNfL1mwWEeV1jjUu7myqOJ/Id9CnzDQNIypGpZ2NgozJJq8NQtR0waiWUBsQRmd4S43Dhe1xfvIG8k+tQdSVwSdZJZsQwzPBAfVX8z5cyZjWWzcYivjMALnICvtcPXXGdXg5T7exCLb/tnWL5bZPlWTZxpNHNjlCkssUzGaYjJjGCOqiB9UsAlyMwI23Fgal+DwiRIscSKiILKqgAADgAKwaGW0KeArdoxfIUpSgFKUoBSlKAVBulPU/wDbIOuiW+JhBK2Gcib2jPjmV7/E1OaULGTi7oqXon1nunVMSSgHiUPonPiNx8BzqT6Y0SIMbHjIclntHMBu2wC0ct+FwCh5lk77wTXTR3/ZulFnQWgnJfLcpJHXr8Sko8W5VZeBxAlwsiNmUsw8L7SfBlIH3RUjtsdqv/cdJevHqSFGuAeYpXFk1hhiPVuyhl3jaUbxcZE8iK+VTlhex3aifSoP/C8R4wn4TxGpZWnpbRkeJheGZdqNxYi5G43BBGYIIBB7qGT8y3r4TUz106PJ8JeSC88G/IfaIPeUekPeXnuFrmB9bWzk1Y2Ca8k1iElfNqhDBpF7BfvfVW/OuhXJ0ufsz3FfrXWByqg+WpX29ZtH4KSeRYolLyObKo+ZJ4AbyTuoQ+YPCvK6xxKXdzZVHH9B31e2ompiYFNprPiHHbf2R7K8h38a96kamx4BLmzzsO3Jbd7qcQv1tfuqU1hs6RiKUpUNioX0sSbOCQ8BisOT4CQH8qmlRLpWwfW6LxAHqbEl+QjkRnP4A9R6GoWxK+53NAPeBfC3wAro1E+jrSPW4ZCd5UEjv9YfHaHlUsqmWrZMUpSgFKUoBSlKAUpSgIp0maBOLwLhF2pYj10Y4koDtL/Ghdf4hUT6PNJtJDGAdrIxPnvVbMjeOz1f4zVr1WerejRgTpCVv3cc0hjX3VG0tvHaSMfcFTjc6Rd4uHh6e+RFtbtH4ifGTyQxysm3sBlRmBMQETWIFsmRh5UqzNQ8DfAQM5JZw8hI3HrJHkB3cQwPnXys4U8zs+0Sg8K0WRKqUpWzyiq+116MYsUWlwxEM57RH927cyPVJ5r4kE51YNKEauflfTWh58JKYsRGUbOxPosBxVtzDMbudt9aStX6p0rouHExmKeNZEPBhuO64O9TmcxYiqm1q6IHQF8C5k3kxSlQ3PsPYKeVmt96tqRhw2Kn0gLxt4fQ3rqRHsjwH0rUx+DkiJjljeNs+y6lTlkciM+GYrqaB0TNimWLDoXci/JVG67NuVe/yFzlVM/g+6M0fJiJVhhXbkc5DhbixPBRxP5kCr61K1PiwEZt25nA6yQj/So9Vb8OPHhb1qXqlFgIrL2pnA62U72I4D2UBvZfjc3NSOsNnSMbClKVDQpSlAKw4zDLJG8bi6urIw5hgQfkazUoCpOijGNBLLhJD24pGQ8L9oqx/wAxXPg4q26pzpCgOB0rHi1uI8QLtb2kCpKPwiFxz2Xq1tEY0SxK187Z/wBd9RbHaqr2nv68evebtKUqnEUpSgFKUoBSlKAE1WfSNjWkMWEjNpMRIrGwFwC2zFl94F/CA1PtK4xY0YswVQpZ2O4IAST8qrHUraxuk3xTg2TNVPqlhsovikWRt60j1Hsd6Kwp1NtOb08Ne4tfC4dY0SNBZUUKo5BRYD4ClZaVTgKUrzI4UEk2ABJPcMzQHqlVBgemkk3kwnZJuCknaCnddWW17d9S/RHSTgZk2mdobC7CZCgUZgdvNDexsQxvQlyYUrn6O03hp/3OIhl+5IrfIGtqDFI99h1axIOywNiCQRl3g/ChTW01oWDFx9XiIlkTkwzB5qwzU94INYdXtXcNgozHhowik3bNmZjwu7EsbcLnKurSgFKUoBSlKAUpSgFKUoCPa+avftuEeJbdav2kJO4SLfZB7mBKHuY1BuivWbZ/s8l1K3ADbwqmxU+9GbqRytVtVUPSrq6+GmGkcPcKzKZrD93IBZZbeywsr+R4m2XudqTTTpy0en4fvUt0G+6vtQvULW1MRGFbssuTLf0Ty71O8GppWtTnKLi3GWqFKUoZFKUoBXiWTZFzXmecLv38v63DvqstcddWkb9mwd5JXOztR7zf1Y/gbybgAbcWU3Y6U6bm8u98Ec/pM1s2ycPEwI2vtDwZwck70Q2Lc2AHA1LOi7RHU4ZSQdphtG++7G+ffmaiUGpPVvBA5DzyWmxJFiscSG0UK8gz3JPrdSeAAq3MHAEQKKiXFm6tSLioQ0Xu75+SSM9KUqnAVFOlHSXUaMxBHpSKIVsbH7YhCfJSzfw1K6qnp4xTbGEhAOyzySk98aqij4SsfIURGVFFGWYKouzEKoHEsbAfEipnrLj8fhMGuDnRUSWPql7SMQsJXbGzHbIjZGZOTb87VF9D4AzTLH1kcRzbblNkGyNoX8SLeddDXSGWKZYJpxiCkasrrkUDkkoOFuyD3gjuAzO0ppCOUWyLmPMHsE335hh3i4/Os8JKHaQlWG5lJUjzGY4V5WP3ifED6ivVq6nO5K9U9fZ8LPCcRip2w4azq7GTslSPWu2WRsOXfV4aI1zwOJsIcVEWO5C2w/4Hs3yr886AxMkTl0iEtlsQVLAbVxf4bQrdxfUS329GFT7ULSxeeyEKHzFc5Tinmeyn2WrOOKNvFdT9L0r8u4TTOMwx/s+LmiW+SO5YActkrs/6RUr0T0r6Qjt1qQ4hf8tz/EvZ/wBFZ+JHc6PsPaEr4fCzL3pUA0L0sYOUhZ1lwrbryLtRn/EW9h3sFqc4TFJKoeN1dDuZGDKfAjI1pO+h5pQlF2krGalKVTIpSlAKx4iBZEZHUMjAqysAQykWIIORBHCslKAobWzVybQ+IE8BJwzGyMc+ruf3MvNDuVvLeBew9Std48Suyx2XAzUm5Xvv6ye8POphjMKkqNHIodHBVlYXBByIIqm9a+jKfCv1+ji8sYNxEG+2i4/ZuT2xwse1w7V71mzWaPVGcKiUamTWkv0/x6F0I4IuCCOYr1VI6rdJrx9icFtk2ZlFnBGR24TaxHErbwqyNGa3xYhfspI2blc3HihswqqSehzqUKlPNrLdZrxJKzAC5yFcDT2tMOHUl3C5Ze0fBfhmchXH05FpCUERS4dTwL9Zl/CEI886j2i+jZpJDJpDEtLn6ERbtfekYAjwQKRzqu/BGYKGs33LXoveRz8XpvGaVdoMIhEfrkns9xkktut6tudlep5qvqnDo5DIftcQws0hHaN89hAT2RkL89m5NgLdJMZhsJGEURQRruW6oPhxPzNc/BaYbGv/AGZSYhk2IZbIAN4jU5yNfK5AUcb22TLWeZqc5TjkrR8v7Z0tD4E7TSyWMkhuxG7IAKo91R8Tc8TXZrzGgUADh/W+vVU4ilKUArDisKki7MiK6neGUMPgazUoCMYvo/0e+f7OIzwMTPFbyjYDu3cTzqNaV6GsNISy4icNw63ZlAyA3kB9w4sflVmUoCgdNdFGMw/7kDEqd5jIUi3ON2yv7pbju4xPSGipoP30UkVuMkboPiwsfI1+qq+EVbmcJVfRjq3HLhI5erU7W1eRgp2iGbdYm4FyvD0TU9Ggh7ZHgLeHGuuqgZAWHdX2ly2I3itXWN/Qce8LH6H61x8ZqPE3pYaI781sDl4Z1PKVNTUZOOjsVLjuj2BbkGeDz2k4+2O48a0sJqhiMOxfCYtUY8QGiJ+9bbRv4lNXPWtLgImzMak87C/x31nBHY9Hzda2Fu6/KT9SGaN1j0jFYYjDLiF9uB41f8DMAx/D4VIcLrRh2ycvC3KeNo/LbYbB8mNZZtARn0WkTwba/wB4atY6ClHozDwKN5Zh7fKtWRwlK/C3L2zuxyBhdSCOYNxXqou+jMQlyBCeN+sZT/8AUfrXNxunJYm2XBva/ZlJFj4oKuRnMnVfCbb6qXD9IHXSNFHCxZNr95KFHZIU2IRjvNdrCQaRxADRjBRK2e0zTSuM7ejsqpNTI1gfGy7ybTaQRcgdo8lzqLad1yjiOy8wVibCOLtyEnh3E9+zXqLUh5P+Lxs0o4xxAQRnuITtHLL0qkGh9AYbCi0EKR8yB2j4se0fM0uatBau/LLzfQqnSOqM+kXDJgf2cE3M+IdllbfvGbXzvYoeHaFbj9D0qhdjGI59YSQnf3MHJt3H41blKmFPU0q84/Y8PK/tlTRdHukUNlxEQUHIiaZTb7oiIv3X866MHR7i2I63HEDiFErnyZpAB+E1ZFKmFFfaar/kRDRfR3hI225OsxDXv9swK/5aKqsPvBj31LlUAWGQG4V9pWkrHKUpSd5O4pSlDI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7416" name="Picture 8" descr="http://3.bp.blogspot.com/-IgTkA0pFoyc/VQXYJYUWt_I/AAAAAAAAAsQ/ybb4850ddnM/s1600/servo2.gif"/>
          <p:cNvPicPr>
            <a:picLocks noChangeAspect="1" noChangeArrowheads="1"/>
          </p:cNvPicPr>
          <p:nvPr/>
        </p:nvPicPr>
        <p:blipFill>
          <a:blip r:embed="rId3" cstate="print"/>
          <a:srcRect/>
          <a:stretch>
            <a:fillRect/>
          </a:stretch>
        </p:blipFill>
        <p:spPr bwMode="auto">
          <a:xfrm>
            <a:off x="4648200" y="4332732"/>
            <a:ext cx="2136775" cy="209404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IMG_6734.JPG"/>
          <p:cNvPicPr>
            <a:picLocks noGrp="1" noChangeAspect="1"/>
          </p:cNvPicPr>
          <p:nvPr>
            <p:ph idx="1"/>
          </p:nvPr>
        </p:nvPicPr>
        <p:blipFill>
          <a:blip r:embed="rId2" cstate="print"/>
          <a:srcRect l="10580" t="21040" r="3507" b="13210"/>
          <a:stretch>
            <a:fillRect/>
          </a:stretch>
        </p:blipFill>
        <p:spPr>
          <a:xfrm rot="16200000">
            <a:off x="2257044" y="1552956"/>
            <a:ext cx="4629912" cy="4724400"/>
          </a:xfrm>
        </p:spPr>
      </p:pic>
      <p:sp>
        <p:nvSpPr>
          <p:cNvPr id="2" name="1 Título"/>
          <p:cNvSpPr>
            <a:spLocks noGrp="1"/>
          </p:cNvSpPr>
          <p:nvPr>
            <p:ph type="title"/>
          </p:nvPr>
        </p:nvSpPr>
        <p:spPr/>
        <p:txBody>
          <a:bodyPr/>
          <a:lstStyle/>
          <a:p>
            <a:r>
              <a:rPr lang="es-AR" dirty="0" smtClean="0"/>
              <a:t>Proyecto completo </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IMG_6738.JPG"/>
          <p:cNvPicPr>
            <a:picLocks noGrp="1" noChangeAspect="1"/>
          </p:cNvPicPr>
          <p:nvPr>
            <p:ph idx="1"/>
          </p:nvPr>
        </p:nvPicPr>
        <p:blipFill>
          <a:blip r:embed="rId2" cstate="print"/>
          <a:stretch>
            <a:fillRect/>
          </a:stretch>
        </p:blipFill>
        <p:spPr>
          <a:xfrm>
            <a:off x="1554692" y="1481138"/>
            <a:ext cx="6034616" cy="4525962"/>
          </a:xfrm>
        </p:spPr>
      </p:pic>
      <p:sp>
        <p:nvSpPr>
          <p:cNvPr id="3" name="2 Título"/>
          <p:cNvSpPr>
            <a:spLocks noGrp="1"/>
          </p:cNvSpPr>
          <p:nvPr>
            <p:ph type="title"/>
          </p:nvPr>
        </p:nvSpPr>
        <p:spPr/>
        <p:txBody>
          <a:bodyPr/>
          <a:lstStyle/>
          <a:p>
            <a:r>
              <a:rPr lang="es-AR" dirty="0" smtClean="0"/>
              <a:t>Proyecto completo</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Posición y velocidad</a:t>
            </a:r>
            <a:endParaRPr lang="es-AR" dirty="0"/>
          </a:p>
        </p:txBody>
      </p:sp>
      <p:sp>
        <p:nvSpPr>
          <p:cNvPr id="3" name="2 Título"/>
          <p:cNvSpPr>
            <a:spLocks noGrp="1"/>
          </p:cNvSpPr>
          <p:nvPr>
            <p:ph type="title"/>
          </p:nvPr>
        </p:nvSpPr>
        <p:spPr/>
        <p:txBody>
          <a:bodyPr/>
          <a:lstStyle/>
          <a:p>
            <a:r>
              <a:rPr lang="es-AR" dirty="0" smtClean="0"/>
              <a:t>Control del </a:t>
            </a:r>
            <a:r>
              <a:rPr lang="es-AR" dirty="0" err="1" smtClean="0"/>
              <a:t>Quanser</a:t>
            </a:r>
            <a:endParaRPr lang="es-AR" dirty="0"/>
          </a:p>
        </p:txBody>
      </p:sp>
      <p:pic>
        <p:nvPicPr>
          <p:cNvPr id="4" name="3 Imagen" descr="diagrama en bloque a lazo abierto.JPG"/>
          <p:cNvPicPr>
            <a:picLocks noChangeAspect="1"/>
          </p:cNvPicPr>
          <p:nvPr/>
        </p:nvPicPr>
        <p:blipFill>
          <a:blip r:embed="rId2" cstate="print"/>
          <a:stretch>
            <a:fillRect/>
          </a:stretch>
        </p:blipFill>
        <p:spPr>
          <a:xfrm>
            <a:off x="304800" y="2438400"/>
            <a:ext cx="8534400" cy="1278591"/>
          </a:xfrm>
          <a:prstGeom prst="rect">
            <a:avLst/>
          </a:prstGeom>
        </p:spPr>
      </p:pic>
      <p:pic>
        <p:nvPicPr>
          <p:cNvPr id="5" name="4 Imagen" descr="diagrama en bloque.bmp"/>
          <p:cNvPicPr>
            <a:picLocks noChangeAspect="1"/>
          </p:cNvPicPr>
          <p:nvPr/>
        </p:nvPicPr>
        <p:blipFill>
          <a:blip r:embed="rId3" cstate="print"/>
          <a:stretch>
            <a:fillRect/>
          </a:stretch>
        </p:blipFill>
        <p:spPr>
          <a:xfrm>
            <a:off x="457200" y="3962400"/>
            <a:ext cx="8305800" cy="2072995"/>
          </a:xfrm>
          <a:prstGeom prst="rect">
            <a:avLst/>
          </a:prstGeom>
        </p:spPr>
      </p:pic>
      <p:sp>
        <p:nvSpPr>
          <p:cNvPr id="6" name="5 CuadroTexto"/>
          <p:cNvSpPr txBox="1"/>
          <p:nvPr/>
        </p:nvSpPr>
        <p:spPr>
          <a:xfrm>
            <a:off x="381000" y="2057400"/>
            <a:ext cx="1576072" cy="369332"/>
          </a:xfrm>
          <a:prstGeom prst="rect">
            <a:avLst/>
          </a:prstGeom>
          <a:noFill/>
        </p:spPr>
        <p:txBody>
          <a:bodyPr wrap="none" rtlCol="0">
            <a:spAutoFit/>
          </a:bodyPr>
          <a:lstStyle/>
          <a:p>
            <a:r>
              <a:rPr lang="es-AR" dirty="0" smtClean="0"/>
              <a:t>Lazo abierto</a:t>
            </a:r>
            <a:endParaRPr lang="es-AR" dirty="0"/>
          </a:p>
        </p:txBody>
      </p:sp>
      <p:sp>
        <p:nvSpPr>
          <p:cNvPr id="7" name="6 CuadroTexto"/>
          <p:cNvSpPr txBox="1"/>
          <p:nvPr/>
        </p:nvSpPr>
        <p:spPr>
          <a:xfrm>
            <a:off x="380338" y="3733800"/>
            <a:ext cx="1677062" cy="369332"/>
          </a:xfrm>
          <a:prstGeom prst="rect">
            <a:avLst/>
          </a:prstGeom>
          <a:noFill/>
        </p:spPr>
        <p:txBody>
          <a:bodyPr wrap="none" rtlCol="0">
            <a:spAutoFit/>
          </a:bodyPr>
          <a:lstStyle/>
          <a:p>
            <a:r>
              <a:rPr lang="es-AR" dirty="0" smtClean="0"/>
              <a:t>Lazo Cerrado</a:t>
            </a:r>
            <a:endParaRPr lang="es-A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os5.png"/>
          <p:cNvPicPr>
            <a:picLocks noGrp="1" noChangeAspect="1"/>
          </p:cNvPicPr>
          <p:nvPr>
            <p:ph idx="1"/>
          </p:nvPr>
        </p:nvPicPr>
        <p:blipFill>
          <a:blip r:embed="rId2" cstate="print"/>
          <a:srcRect l="8263" t="8283" r="7242"/>
          <a:stretch>
            <a:fillRect/>
          </a:stretch>
        </p:blipFill>
        <p:spPr>
          <a:xfrm>
            <a:off x="305432" y="1447800"/>
            <a:ext cx="8381368" cy="4419600"/>
          </a:xfrm>
        </p:spPr>
      </p:pic>
      <p:sp>
        <p:nvSpPr>
          <p:cNvPr id="3" name="2 Título"/>
          <p:cNvSpPr>
            <a:spLocks noGrp="1"/>
          </p:cNvSpPr>
          <p:nvPr>
            <p:ph type="title"/>
          </p:nvPr>
        </p:nvSpPr>
        <p:spPr/>
        <p:txBody>
          <a:bodyPr/>
          <a:lstStyle/>
          <a:p>
            <a:r>
              <a:rPr lang="es-AR" dirty="0" smtClean="0"/>
              <a:t>Control del </a:t>
            </a:r>
            <a:r>
              <a:rPr lang="es-AR" dirty="0" err="1" smtClean="0"/>
              <a:t>Quanser</a:t>
            </a:r>
            <a:endParaRPr lang="es-A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El control realizado para este caso es similar al anterior, pero dado que faltan las especificaciones técnicas del motor, se determinaron de manera empírica las constantes de realimentación del sistema. En este caso se implementó un control proporcional. </a:t>
            </a:r>
            <a:endParaRPr lang="es-AR" dirty="0"/>
          </a:p>
        </p:txBody>
      </p:sp>
      <p:sp>
        <p:nvSpPr>
          <p:cNvPr id="3" name="2 Título"/>
          <p:cNvSpPr>
            <a:spLocks noGrp="1"/>
          </p:cNvSpPr>
          <p:nvPr>
            <p:ph type="title"/>
          </p:nvPr>
        </p:nvSpPr>
        <p:spPr/>
        <p:txBody>
          <a:bodyPr/>
          <a:lstStyle/>
          <a:p>
            <a:r>
              <a:rPr lang="es-AR" dirty="0" smtClean="0"/>
              <a:t>Control del Servo</a:t>
            </a:r>
            <a:endParaRPr lang="es-A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291</TotalTime>
  <Words>188</Words>
  <Application>Microsoft Office PowerPoint</Application>
  <PresentationFormat>Presentación en pantalla (4:3)</PresentationFormat>
  <Paragraphs>28</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Concurrencia</vt:lpstr>
      <vt:lpstr>Proyecto Final</vt:lpstr>
      <vt:lpstr>Objetivo</vt:lpstr>
      <vt:lpstr>Hardware</vt:lpstr>
      <vt:lpstr>Hardware</vt:lpstr>
      <vt:lpstr>Proyecto completo </vt:lpstr>
      <vt:lpstr>Proyecto completo</vt:lpstr>
      <vt:lpstr>Control del Quanser</vt:lpstr>
      <vt:lpstr>Control del Quanser</vt:lpstr>
      <vt:lpstr>Control del Servo</vt:lpstr>
      <vt:lpstr>Interfaz de Control</vt:lpstr>
      <vt:lpstr>Conclusiones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Owner</dc:creator>
  <cp:lastModifiedBy>Owner</cp:lastModifiedBy>
  <cp:revision>28</cp:revision>
  <dcterms:created xsi:type="dcterms:W3CDTF">2015-07-10T16:06:57Z</dcterms:created>
  <dcterms:modified xsi:type="dcterms:W3CDTF">2015-07-10T20:58:19Z</dcterms:modified>
</cp:coreProperties>
</file>