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8" r:id="rId15"/>
    <p:sldId id="269" r:id="rId16"/>
    <p:sldId id="271" r:id="rId17"/>
    <p:sldId id="273" r:id="rId18"/>
    <p:sldId id="272" r:id="rId19"/>
    <p:sldId id="270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ción predeterminada" id="{7094B978-22C1-4CE6-A20B-12EDA5BD68B6}">
          <p14:sldIdLst>
            <p14:sldId id="256"/>
          </p14:sldIdLst>
        </p14:section>
        <p14:section name="Actividades de pre-lectura" id="{66C3C2D3-ED4C-4332-8FFE-51FF9563514B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Actividades de lectura" id="{8844CA00-0535-4DA6-B01B-3CF82D388CF1}">
          <p14:sldIdLst>
            <p14:sldId id="264"/>
            <p14:sldId id="265"/>
            <p14:sldId id="266"/>
            <p14:sldId id="267"/>
            <p14:sldId id="268"/>
            <p14:sldId id="278"/>
          </p14:sldIdLst>
        </p14:section>
        <p14:section name="Actividades de post-lectura" id="{56EA9AFE-03B2-4B80-9AF7-CB955CAA1297}">
          <p14:sldIdLst>
            <p14:sldId id="269"/>
          </p14:sldIdLst>
        </p14:section>
        <p14:section name="Actividades de escritura" id="{76141953-B7F2-44B3-961B-5378CF2739C4}">
          <p14:sldIdLst>
            <p14:sldId id="271"/>
            <p14:sldId id="273"/>
            <p14:sldId id="272"/>
            <p14:sldId id="270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-6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288B7-879A-44C9-9C7B-D0CC4A639BC3}" type="doc">
      <dgm:prSet loTypeId="urn:microsoft.com/office/officeart/2005/8/layout/process3" loCatId="process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s-ES"/>
        </a:p>
      </dgm:t>
    </dgm:pt>
    <dgm:pt modelId="{5AD7C49A-8339-4F2E-944D-89599A3F7869}">
      <dgm:prSet phldrT="[Texto]"/>
      <dgm:spPr/>
      <dgm:t>
        <a:bodyPr/>
        <a:lstStyle/>
        <a:p>
          <a:pPr algn="ctr"/>
          <a:r>
            <a:rPr lang="es-ES"/>
            <a:t>Analyse</a:t>
          </a:r>
        </a:p>
      </dgm:t>
    </dgm:pt>
    <dgm:pt modelId="{C8EC9070-7F79-4DC9-B7E8-C5965534F846}" type="parTrans" cxnId="{41ED1955-17C6-4C9B-BAC0-B6F515996630}">
      <dgm:prSet/>
      <dgm:spPr/>
      <dgm:t>
        <a:bodyPr/>
        <a:lstStyle/>
        <a:p>
          <a:pPr algn="ctr"/>
          <a:endParaRPr lang="es-ES"/>
        </a:p>
      </dgm:t>
    </dgm:pt>
    <dgm:pt modelId="{4103B569-1342-49AC-8953-8B1FBFE57590}" type="sibTrans" cxnId="{41ED1955-17C6-4C9B-BAC0-B6F515996630}">
      <dgm:prSet/>
      <dgm:spPr/>
      <dgm:t>
        <a:bodyPr/>
        <a:lstStyle/>
        <a:p>
          <a:pPr algn="ctr"/>
          <a:endParaRPr lang="es-ES"/>
        </a:p>
      </dgm:t>
    </dgm:pt>
    <dgm:pt modelId="{9531D7C3-9D65-493C-AA74-E4C898A1C1FE}">
      <dgm:prSet phldrT="[Texto]"/>
      <dgm:spPr/>
      <dgm:t>
        <a:bodyPr/>
        <a:lstStyle/>
        <a:p>
          <a:pPr algn="ctr"/>
          <a:r>
            <a:rPr lang="es-ES" dirty="0" smtClean="0"/>
            <a:t>Recopilación de  información. </a:t>
          </a:r>
          <a:endParaRPr lang="es-ES" dirty="0"/>
        </a:p>
      </dgm:t>
    </dgm:pt>
    <dgm:pt modelId="{1028E33C-A682-4147-AAC6-13B2F1C3F247}" type="parTrans" cxnId="{BE85DF49-D00B-47DB-8504-1F34EE6A02FF}">
      <dgm:prSet/>
      <dgm:spPr/>
      <dgm:t>
        <a:bodyPr/>
        <a:lstStyle/>
        <a:p>
          <a:pPr algn="ctr"/>
          <a:endParaRPr lang="es-ES"/>
        </a:p>
      </dgm:t>
    </dgm:pt>
    <dgm:pt modelId="{592BFAF6-A961-4162-9A3E-52F428C36237}" type="sibTrans" cxnId="{BE85DF49-D00B-47DB-8504-1F34EE6A02FF}">
      <dgm:prSet/>
      <dgm:spPr/>
      <dgm:t>
        <a:bodyPr/>
        <a:lstStyle/>
        <a:p>
          <a:pPr algn="ctr"/>
          <a:endParaRPr lang="es-ES"/>
        </a:p>
      </dgm:t>
    </dgm:pt>
    <dgm:pt modelId="{A9DFE970-7D12-438B-B658-55957E0A6195}">
      <dgm:prSet phldrT="[Texto]"/>
      <dgm:spPr/>
      <dgm:t>
        <a:bodyPr/>
        <a:lstStyle/>
        <a:p>
          <a:pPr algn="ctr"/>
          <a:r>
            <a:rPr lang="es-ES"/>
            <a:t>Redesign</a:t>
          </a:r>
        </a:p>
      </dgm:t>
    </dgm:pt>
    <dgm:pt modelId="{CC56E1C6-5CCC-4E9B-96FC-95B467FA4A2D}" type="parTrans" cxnId="{F772431B-124C-4444-B0B6-7C0B5105B883}">
      <dgm:prSet/>
      <dgm:spPr/>
      <dgm:t>
        <a:bodyPr/>
        <a:lstStyle/>
        <a:p>
          <a:pPr algn="ctr"/>
          <a:endParaRPr lang="es-ES"/>
        </a:p>
      </dgm:t>
    </dgm:pt>
    <dgm:pt modelId="{B3EA8611-CF0F-4661-A579-78FF9DBCB988}" type="sibTrans" cxnId="{F772431B-124C-4444-B0B6-7C0B5105B883}">
      <dgm:prSet/>
      <dgm:spPr/>
      <dgm:t>
        <a:bodyPr/>
        <a:lstStyle/>
        <a:p>
          <a:pPr algn="ctr"/>
          <a:endParaRPr lang="es-ES"/>
        </a:p>
      </dgm:t>
    </dgm:pt>
    <dgm:pt modelId="{A67EB296-5BBE-4DE7-939D-7F86E30700B5}">
      <dgm:prSet phldrT="[Texto]"/>
      <dgm:spPr/>
      <dgm:t>
        <a:bodyPr/>
        <a:lstStyle/>
        <a:p>
          <a:pPr algn="ctr"/>
          <a:r>
            <a:rPr lang="es-ES" dirty="0" smtClean="0"/>
            <a:t>Con las información recolectada en la etapa previa se re-ensamblará el sitio web para cumplir con los objetivos y audiencia propuestos. </a:t>
          </a:r>
          <a:endParaRPr lang="es-ES" dirty="0"/>
        </a:p>
      </dgm:t>
    </dgm:pt>
    <dgm:pt modelId="{455CFC78-856B-4C87-9BD6-409E8C68ADFB}" type="parTrans" cxnId="{11EFA5A9-9932-4932-A0A3-930557625D14}">
      <dgm:prSet/>
      <dgm:spPr/>
      <dgm:t>
        <a:bodyPr/>
        <a:lstStyle/>
        <a:p>
          <a:pPr algn="ctr"/>
          <a:endParaRPr lang="es-ES"/>
        </a:p>
      </dgm:t>
    </dgm:pt>
    <dgm:pt modelId="{5A4ABABB-9B5C-4620-A26D-57178287579A}" type="sibTrans" cxnId="{11EFA5A9-9932-4932-A0A3-930557625D14}">
      <dgm:prSet/>
      <dgm:spPr/>
      <dgm:t>
        <a:bodyPr/>
        <a:lstStyle/>
        <a:p>
          <a:pPr algn="ctr"/>
          <a:endParaRPr lang="es-ES"/>
        </a:p>
      </dgm:t>
    </dgm:pt>
    <dgm:pt modelId="{07516C75-7C78-45EE-B6C5-4D10247373CE}">
      <dgm:prSet phldrT="[Texto]"/>
      <dgm:spPr/>
      <dgm:t>
        <a:bodyPr/>
        <a:lstStyle/>
        <a:p>
          <a:pPr algn="ctr"/>
          <a:r>
            <a:rPr lang="es-ES"/>
            <a:t>Evaluate</a:t>
          </a:r>
        </a:p>
      </dgm:t>
    </dgm:pt>
    <dgm:pt modelId="{DA51D4FA-3CB4-439B-BB60-E91A6C9766AB}" type="parTrans" cxnId="{0B703B75-26A4-4625-A9FA-81AB79562F5F}">
      <dgm:prSet/>
      <dgm:spPr/>
      <dgm:t>
        <a:bodyPr/>
        <a:lstStyle/>
        <a:p>
          <a:pPr algn="ctr"/>
          <a:endParaRPr lang="es-ES"/>
        </a:p>
      </dgm:t>
    </dgm:pt>
    <dgm:pt modelId="{8AE3EB32-F781-44AD-A189-7E32BF0EDB09}" type="sibTrans" cxnId="{0B703B75-26A4-4625-A9FA-81AB79562F5F}">
      <dgm:prSet/>
      <dgm:spPr/>
      <dgm:t>
        <a:bodyPr/>
        <a:lstStyle/>
        <a:p>
          <a:pPr algn="ctr"/>
          <a:endParaRPr lang="es-ES"/>
        </a:p>
      </dgm:t>
    </dgm:pt>
    <dgm:pt modelId="{2DF297E5-7E3B-4A79-A1CF-F9DC29DE4AD8}">
      <dgm:prSet phldrT="[Texto]"/>
      <dgm:spPr/>
      <dgm:t>
        <a:bodyPr/>
        <a:lstStyle/>
        <a:p>
          <a:pPr algn="ctr"/>
          <a:r>
            <a:rPr lang="es-ES" dirty="0" smtClean="0"/>
            <a:t>Se realizan pruebas de cuán efectivamente funciona el sitio web. </a:t>
          </a:r>
          <a:endParaRPr lang="es-ES" dirty="0"/>
        </a:p>
      </dgm:t>
    </dgm:pt>
    <dgm:pt modelId="{8216A649-98ED-4E29-8883-1FCAB31B69C8}" type="parTrans" cxnId="{064A2380-B4A2-4563-8E82-793221B65B5D}">
      <dgm:prSet/>
      <dgm:spPr/>
      <dgm:t>
        <a:bodyPr/>
        <a:lstStyle/>
        <a:p>
          <a:pPr algn="ctr"/>
          <a:endParaRPr lang="es-ES"/>
        </a:p>
      </dgm:t>
    </dgm:pt>
    <dgm:pt modelId="{11E52DFF-AA5A-4D63-A1B8-BBF19F3D6A77}" type="sibTrans" cxnId="{064A2380-B4A2-4563-8E82-793221B65B5D}">
      <dgm:prSet/>
      <dgm:spPr/>
      <dgm:t>
        <a:bodyPr/>
        <a:lstStyle/>
        <a:p>
          <a:pPr algn="ctr"/>
          <a:endParaRPr lang="es-ES"/>
        </a:p>
      </dgm:t>
    </dgm:pt>
    <dgm:pt modelId="{EDF5E60B-CDE2-478E-936F-274D499CAF25}">
      <dgm:prSet phldrT="[Texto]"/>
      <dgm:spPr/>
      <dgm:t>
        <a:bodyPr/>
        <a:lstStyle/>
        <a:p>
          <a:pPr algn="ctr"/>
          <a:endParaRPr lang="es-ES" dirty="0"/>
        </a:p>
      </dgm:t>
    </dgm:pt>
    <dgm:pt modelId="{59FA3A4E-E880-4035-948B-2C9A29B6B4F0}" type="parTrans" cxnId="{3723E3E4-EF50-4FA7-880F-D563963B1FD5}">
      <dgm:prSet/>
      <dgm:spPr/>
      <dgm:t>
        <a:bodyPr/>
        <a:lstStyle/>
        <a:p>
          <a:endParaRPr lang="en-GB"/>
        </a:p>
      </dgm:t>
    </dgm:pt>
    <dgm:pt modelId="{01FA65AF-6669-4237-88CA-4E7A9B555629}" type="sibTrans" cxnId="{3723E3E4-EF50-4FA7-880F-D563963B1FD5}">
      <dgm:prSet/>
      <dgm:spPr/>
      <dgm:t>
        <a:bodyPr/>
        <a:lstStyle/>
        <a:p>
          <a:endParaRPr lang="en-GB"/>
        </a:p>
      </dgm:t>
    </dgm:pt>
    <dgm:pt modelId="{B19A0A0E-7E9D-4578-BC10-9D6F7FE20475}">
      <dgm:prSet phldrT="[Texto]"/>
      <dgm:spPr/>
      <dgm:t>
        <a:bodyPr/>
        <a:lstStyle/>
        <a:p>
          <a:pPr algn="ctr"/>
          <a:r>
            <a:rPr lang="es-ES" dirty="0" smtClean="0"/>
            <a:t>Definición de los objetivos del sitio web.</a:t>
          </a:r>
          <a:endParaRPr lang="es-ES" dirty="0"/>
        </a:p>
      </dgm:t>
    </dgm:pt>
    <dgm:pt modelId="{D1472E7A-18A6-4A55-AB19-0936842AED40}" type="parTrans" cxnId="{8113384E-1FC4-4ADE-9BD1-C1C4833BC013}">
      <dgm:prSet/>
      <dgm:spPr/>
      <dgm:t>
        <a:bodyPr/>
        <a:lstStyle/>
        <a:p>
          <a:endParaRPr lang="en-GB"/>
        </a:p>
      </dgm:t>
    </dgm:pt>
    <dgm:pt modelId="{1A22E4EB-9EAB-4A3A-94BE-CEB4EEEDA298}" type="sibTrans" cxnId="{8113384E-1FC4-4ADE-9BD1-C1C4833BC013}">
      <dgm:prSet/>
      <dgm:spPr/>
      <dgm:t>
        <a:bodyPr/>
        <a:lstStyle/>
        <a:p>
          <a:endParaRPr lang="en-GB"/>
        </a:p>
      </dgm:t>
    </dgm:pt>
    <dgm:pt modelId="{83A9D15A-19DC-46B3-A51D-726DB2728432}">
      <dgm:prSet phldrT="[Texto]"/>
      <dgm:spPr/>
      <dgm:t>
        <a:bodyPr/>
        <a:lstStyle/>
        <a:p>
          <a:pPr algn="ctr"/>
          <a:r>
            <a:rPr lang="es-ES" dirty="0" smtClean="0"/>
            <a:t>Reconocimiento de la audiencia del sitio.</a:t>
          </a:r>
          <a:endParaRPr lang="es-ES" dirty="0"/>
        </a:p>
      </dgm:t>
    </dgm:pt>
    <dgm:pt modelId="{92FD5BE5-9592-4022-9230-BA94EF3D2A68}" type="parTrans" cxnId="{59D862E7-B4A7-46D1-B404-D2F099DDB6EA}">
      <dgm:prSet/>
      <dgm:spPr/>
      <dgm:t>
        <a:bodyPr/>
        <a:lstStyle/>
        <a:p>
          <a:endParaRPr lang="en-GB"/>
        </a:p>
      </dgm:t>
    </dgm:pt>
    <dgm:pt modelId="{C2458A8D-D500-4E2D-96A2-A792F5DEC093}" type="sibTrans" cxnId="{59D862E7-B4A7-46D1-B404-D2F099DDB6EA}">
      <dgm:prSet/>
      <dgm:spPr/>
      <dgm:t>
        <a:bodyPr/>
        <a:lstStyle/>
        <a:p>
          <a:endParaRPr lang="en-GB"/>
        </a:p>
      </dgm:t>
    </dgm:pt>
    <dgm:pt modelId="{A85C873A-BA14-4270-9A18-24DD856053FB}">
      <dgm:prSet phldrT="[Texto]"/>
      <dgm:spPr/>
      <dgm:t>
        <a:bodyPr/>
        <a:lstStyle/>
        <a:p>
          <a:pPr algn="ctr"/>
          <a:endParaRPr lang="es-ES" dirty="0"/>
        </a:p>
      </dgm:t>
    </dgm:pt>
    <dgm:pt modelId="{B67DF101-B9F6-4135-9E31-FDCFDE916F83}" type="parTrans" cxnId="{16FC9A37-026E-4173-A0F9-771DB8E13144}">
      <dgm:prSet/>
      <dgm:spPr/>
      <dgm:t>
        <a:bodyPr/>
        <a:lstStyle/>
        <a:p>
          <a:endParaRPr lang="en-GB"/>
        </a:p>
      </dgm:t>
    </dgm:pt>
    <dgm:pt modelId="{E74D6666-555C-4410-8D43-8E30E4F82163}" type="sibTrans" cxnId="{16FC9A37-026E-4173-A0F9-771DB8E13144}">
      <dgm:prSet/>
      <dgm:spPr/>
      <dgm:t>
        <a:bodyPr/>
        <a:lstStyle/>
        <a:p>
          <a:endParaRPr lang="en-GB"/>
        </a:p>
      </dgm:t>
    </dgm:pt>
    <dgm:pt modelId="{8B2F33C5-3EB0-4B33-AB4D-17EF3C01E561}" type="pres">
      <dgm:prSet presAssocID="{5E3288B7-879A-44C9-9C7B-D0CC4A639BC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F3010AC9-B897-4DA2-BF2E-33FAC7B50E52}" type="pres">
      <dgm:prSet presAssocID="{5AD7C49A-8339-4F2E-944D-89599A3F7869}" presName="composite" presStyleCnt="0"/>
      <dgm:spPr/>
    </dgm:pt>
    <dgm:pt modelId="{652E4C1C-D265-4942-B685-C0C4B82E06C4}" type="pres">
      <dgm:prSet presAssocID="{5AD7C49A-8339-4F2E-944D-89599A3F786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1F2422D-5B22-4FB4-A171-9ECF1A6401AD}" type="pres">
      <dgm:prSet presAssocID="{5AD7C49A-8339-4F2E-944D-89599A3F7869}" presName="parSh" presStyleLbl="node1" presStyleIdx="0" presStyleCnt="3"/>
      <dgm:spPr/>
      <dgm:t>
        <a:bodyPr/>
        <a:lstStyle/>
        <a:p>
          <a:endParaRPr lang="es-ES"/>
        </a:p>
      </dgm:t>
    </dgm:pt>
    <dgm:pt modelId="{E8F523D2-CCE4-454F-B80D-EBD7391E1BB5}" type="pres">
      <dgm:prSet presAssocID="{5AD7C49A-8339-4F2E-944D-89599A3F7869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0A99A09-812B-4E55-BD0C-5721528A00F2}" type="pres">
      <dgm:prSet presAssocID="{4103B569-1342-49AC-8953-8B1FBFE57590}" presName="sibTrans" presStyleLbl="sibTrans2D1" presStyleIdx="0" presStyleCnt="2"/>
      <dgm:spPr/>
      <dgm:t>
        <a:bodyPr/>
        <a:lstStyle/>
        <a:p>
          <a:endParaRPr lang="es-ES"/>
        </a:p>
      </dgm:t>
    </dgm:pt>
    <dgm:pt modelId="{F5AA882A-C9F9-4239-9763-F629BB52E30C}" type="pres">
      <dgm:prSet presAssocID="{4103B569-1342-49AC-8953-8B1FBFE57590}" presName="connTx" presStyleLbl="sibTrans2D1" presStyleIdx="0" presStyleCnt="2"/>
      <dgm:spPr/>
      <dgm:t>
        <a:bodyPr/>
        <a:lstStyle/>
        <a:p>
          <a:endParaRPr lang="es-ES"/>
        </a:p>
      </dgm:t>
    </dgm:pt>
    <dgm:pt modelId="{9518270E-4E06-401F-B1F5-7235A0FCE7AC}" type="pres">
      <dgm:prSet presAssocID="{A9DFE970-7D12-438B-B658-55957E0A6195}" presName="composite" presStyleCnt="0"/>
      <dgm:spPr/>
    </dgm:pt>
    <dgm:pt modelId="{AC611485-195C-412A-8049-89AB26BA0077}" type="pres">
      <dgm:prSet presAssocID="{A9DFE970-7D12-438B-B658-55957E0A619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29AF7A4-0487-47F2-91B4-A8180AB4958A}" type="pres">
      <dgm:prSet presAssocID="{A9DFE970-7D12-438B-B658-55957E0A6195}" presName="parSh" presStyleLbl="node1" presStyleIdx="1" presStyleCnt="3"/>
      <dgm:spPr/>
      <dgm:t>
        <a:bodyPr/>
        <a:lstStyle/>
        <a:p>
          <a:endParaRPr lang="es-ES"/>
        </a:p>
      </dgm:t>
    </dgm:pt>
    <dgm:pt modelId="{170B5D95-B3FA-4B69-B4D6-7AAFE9F3B6AB}" type="pres">
      <dgm:prSet presAssocID="{A9DFE970-7D12-438B-B658-55957E0A6195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620ADCC-D925-41D8-BF60-FB3E9F96AA01}" type="pres">
      <dgm:prSet presAssocID="{B3EA8611-CF0F-4661-A579-78FF9DBCB988}" presName="sibTrans" presStyleLbl="sibTrans2D1" presStyleIdx="1" presStyleCnt="2"/>
      <dgm:spPr/>
      <dgm:t>
        <a:bodyPr/>
        <a:lstStyle/>
        <a:p>
          <a:endParaRPr lang="es-ES"/>
        </a:p>
      </dgm:t>
    </dgm:pt>
    <dgm:pt modelId="{5C665FD3-EA40-44BC-B2E4-330FA10036A4}" type="pres">
      <dgm:prSet presAssocID="{B3EA8611-CF0F-4661-A579-78FF9DBCB988}" presName="connTx" presStyleLbl="sibTrans2D1" presStyleIdx="1" presStyleCnt="2"/>
      <dgm:spPr/>
      <dgm:t>
        <a:bodyPr/>
        <a:lstStyle/>
        <a:p>
          <a:endParaRPr lang="es-ES"/>
        </a:p>
      </dgm:t>
    </dgm:pt>
    <dgm:pt modelId="{C539CE13-3653-4B74-99A8-85FA9D948F2C}" type="pres">
      <dgm:prSet presAssocID="{07516C75-7C78-45EE-B6C5-4D10247373CE}" presName="composite" presStyleCnt="0"/>
      <dgm:spPr/>
    </dgm:pt>
    <dgm:pt modelId="{96476268-DE70-4621-B572-795C5384E85E}" type="pres">
      <dgm:prSet presAssocID="{07516C75-7C78-45EE-B6C5-4D10247373CE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3949D4-4FA5-4FFF-9550-F53F773653AB}" type="pres">
      <dgm:prSet presAssocID="{07516C75-7C78-45EE-B6C5-4D10247373CE}" presName="parSh" presStyleLbl="node1" presStyleIdx="2" presStyleCnt="3"/>
      <dgm:spPr/>
      <dgm:t>
        <a:bodyPr/>
        <a:lstStyle/>
        <a:p>
          <a:endParaRPr lang="es-ES"/>
        </a:p>
      </dgm:t>
    </dgm:pt>
    <dgm:pt modelId="{16892F79-820E-4514-97EE-55390AD7871F}" type="pres">
      <dgm:prSet presAssocID="{07516C75-7C78-45EE-B6C5-4D10247373CE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73DC45C-9D41-4693-AEAB-2230B33CDDF9}" type="presOf" srcId="{07516C75-7C78-45EE-B6C5-4D10247373CE}" destId="{96476268-DE70-4621-B572-795C5384E85E}" srcOrd="0" destOrd="0" presId="urn:microsoft.com/office/officeart/2005/8/layout/process3"/>
    <dgm:cxn modelId="{47E158D0-022C-4DB8-B68D-0D10104C3DCB}" type="presOf" srcId="{5E3288B7-879A-44C9-9C7B-D0CC4A639BC3}" destId="{8B2F33C5-3EB0-4B33-AB4D-17EF3C01E561}" srcOrd="0" destOrd="0" presId="urn:microsoft.com/office/officeart/2005/8/layout/process3"/>
    <dgm:cxn modelId="{3BB55E95-2E62-4776-BC9B-1EBFD8660DDE}" type="presOf" srcId="{4103B569-1342-49AC-8953-8B1FBFE57590}" destId="{70A99A09-812B-4E55-BD0C-5721528A00F2}" srcOrd="0" destOrd="0" presId="urn:microsoft.com/office/officeart/2005/8/layout/process3"/>
    <dgm:cxn modelId="{FC9BFC5C-A440-46DA-A9E2-9421D7BCE4D8}" type="presOf" srcId="{07516C75-7C78-45EE-B6C5-4D10247373CE}" destId="{D03949D4-4FA5-4FFF-9550-F53F773653AB}" srcOrd="1" destOrd="0" presId="urn:microsoft.com/office/officeart/2005/8/layout/process3"/>
    <dgm:cxn modelId="{59D862E7-B4A7-46D1-B404-D2F099DDB6EA}" srcId="{5AD7C49A-8339-4F2E-944D-89599A3F7869}" destId="{83A9D15A-19DC-46B3-A51D-726DB2728432}" srcOrd="2" destOrd="0" parTransId="{92FD5BE5-9592-4022-9230-BA94EF3D2A68}" sibTransId="{C2458A8D-D500-4E2D-96A2-A792F5DEC093}"/>
    <dgm:cxn modelId="{952BC716-9DCB-46DA-88C5-BB1DBE9C9754}" type="presOf" srcId="{A9DFE970-7D12-438B-B658-55957E0A6195}" destId="{AC611485-195C-412A-8049-89AB26BA0077}" srcOrd="0" destOrd="0" presId="urn:microsoft.com/office/officeart/2005/8/layout/process3"/>
    <dgm:cxn modelId="{326CEDDC-530B-4C06-83FC-C4B70AA72A36}" type="presOf" srcId="{5AD7C49A-8339-4F2E-944D-89599A3F7869}" destId="{652E4C1C-D265-4942-B685-C0C4B82E06C4}" srcOrd="0" destOrd="0" presId="urn:microsoft.com/office/officeart/2005/8/layout/process3"/>
    <dgm:cxn modelId="{16FC9A37-026E-4173-A0F9-771DB8E13144}" srcId="{5AD7C49A-8339-4F2E-944D-89599A3F7869}" destId="{A85C873A-BA14-4270-9A18-24DD856053FB}" srcOrd="3" destOrd="0" parTransId="{B67DF101-B9F6-4135-9E31-FDCFDE916F83}" sibTransId="{E74D6666-555C-4410-8D43-8E30E4F82163}"/>
    <dgm:cxn modelId="{35985790-CBAD-48AD-982E-0D642FF4453B}" type="presOf" srcId="{EDF5E60B-CDE2-478E-936F-274D499CAF25}" destId="{E8F523D2-CCE4-454F-B80D-EBD7391E1BB5}" srcOrd="0" destOrd="4" presId="urn:microsoft.com/office/officeart/2005/8/layout/process3"/>
    <dgm:cxn modelId="{BB63442F-77FB-467E-B4EF-6E411D9188DA}" type="presOf" srcId="{5AD7C49A-8339-4F2E-944D-89599A3F7869}" destId="{11F2422D-5B22-4FB4-A171-9ECF1A6401AD}" srcOrd="1" destOrd="0" presId="urn:microsoft.com/office/officeart/2005/8/layout/process3"/>
    <dgm:cxn modelId="{CFAB5424-A86B-47E8-8703-83F453B8B062}" type="presOf" srcId="{A67EB296-5BBE-4DE7-939D-7F86E30700B5}" destId="{170B5D95-B3FA-4B69-B4D6-7AAFE9F3B6AB}" srcOrd="0" destOrd="0" presId="urn:microsoft.com/office/officeart/2005/8/layout/process3"/>
    <dgm:cxn modelId="{8113384E-1FC4-4ADE-9BD1-C1C4833BC013}" srcId="{5AD7C49A-8339-4F2E-944D-89599A3F7869}" destId="{B19A0A0E-7E9D-4578-BC10-9D6F7FE20475}" srcOrd="1" destOrd="0" parTransId="{D1472E7A-18A6-4A55-AB19-0936842AED40}" sibTransId="{1A22E4EB-9EAB-4A3A-94BE-CEB4EEEDA298}"/>
    <dgm:cxn modelId="{DF8AC5BE-60E1-4A54-A245-985E54CD9BE6}" type="presOf" srcId="{B3EA8611-CF0F-4661-A579-78FF9DBCB988}" destId="{5C665FD3-EA40-44BC-B2E4-330FA10036A4}" srcOrd="1" destOrd="0" presId="urn:microsoft.com/office/officeart/2005/8/layout/process3"/>
    <dgm:cxn modelId="{B630CD33-DA95-475D-A1B3-40045F9BCCFA}" type="presOf" srcId="{B19A0A0E-7E9D-4578-BC10-9D6F7FE20475}" destId="{E8F523D2-CCE4-454F-B80D-EBD7391E1BB5}" srcOrd="0" destOrd="1" presId="urn:microsoft.com/office/officeart/2005/8/layout/process3"/>
    <dgm:cxn modelId="{F772431B-124C-4444-B0B6-7C0B5105B883}" srcId="{5E3288B7-879A-44C9-9C7B-D0CC4A639BC3}" destId="{A9DFE970-7D12-438B-B658-55957E0A6195}" srcOrd="1" destOrd="0" parTransId="{CC56E1C6-5CCC-4E9B-96FC-95B467FA4A2D}" sibTransId="{B3EA8611-CF0F-4661-A579-78FF9DBCB988}"/>
    <dgm:cxn modelId="{91C67258-AEDA-4686-8E01-92FBC9B5F2CB}" type="presOf" srcId="{9531D7C3-9D65-493C-AA74-E4C898A1C1FE}" destId="{E8F523D2-CCE4-454F-B80D-EBD7391E1BB5}" srcOrd="0" destOrd="0" presId="urn:microsoft.com/office/officeart/2005/8/layout/process3"/>
    <dgm:cxn modelId="{064A2380-B4A2-4563-8E82-793221B65B5D}" srcId="{07516C75-7C78-45EE-B6C5-4D10247373CE}" destId="{2DF297E5-7E3B-4A79-A1CF-F9DC29DE4AD8}" srcOrd="0" destOrd="0" parTransId="{8216A649-98ED-4E29-8883-1FCAB31B69C8}" sibTransId="{11E52DFF-AA5A-4D63-A1B8-BBF19F3D6A77}"/>
    <dgm:cxn modelId="{ACF509E9-0C7D-4DED-A568-8CB777FDD4B2}" type="presOf" srcId="{83A9D15A-19DC-46B3-A51D-726DB2728432}" destId="{E8F523D2-CCE4-454F-B80D-EBD7391E1BB5}" srcOrd="0" destOrd="2" presId="urn:microsoft.com/office/officeart/2005/8/layout/process3"/>
    <dgm:cxn modelId="{41ED1955-17C6-4C9B-BAC0-B6F515996630}" srcId="{5E3288B7-879A-44C9-9C7B-D0CC4A639BC3}" destId="{5AD7C49A-8339-4F2E-944D-89599A3F7869}" srcOrd="0" destOrd="0" parTransId="{C8EC9070-7F79-4DC9-B7E8-C5965534F846}" sibTransId="{4103B569-1342-49AC-8953-8B1FBFE57590}"/>
    <dgm:cxn modelId="{0E43EC81-5A03-4A5E-8799-757CDFDF0282}" type="presOf" srcId="{A9DFE970-7D12-438B-B658-55957E0A6195}" destId="{929AF7A4-0487-47F2-91B4-A8180AB4958A}" srcOrd="1" destOrd="0" presId="urn:microsoft.com/office/officeart/2005/8/layout/process3"/>
    <dgm:cxn modelId="{E93E9130-A1E2-456B-8D8E-E4BA0F20781E}" type="presOf" srcId="{A85C873A-BA14-4270-9A18-24DD856053FB}" destId="{E8F523D2-CCE4-454F-B80D-EBD7391E1BB5}" srcOrd="0" destOrd="3" presId="urn:microsoft.com/office/officeart/2005/8/layout/process3"/>
    <dgm:cxn modelId="{BE85DF49-D00B-47DB-8504-1F34EE6A02FF}" srcId="{5AD7C49A-8339-4F2E-944D-89599A3F7869}" destId="{9531D7C3-9D65-493C-AA74-E4C898A1C1FE}" srcOrd="0" destOrd="0" parTransId="{1028E33C-A682-4147-AAC6-13B2F1C3F247}" sibTransId="{592BFAF6-A961-4162-9A3E-52F428C36237}"/>
    <dgm:cxn modelId="{0B703B75-26A4-4625-A9FA-81AB79562F5F}" srcId="{5E3288B7-879A-44C9-9C7B-D0CC4A639BC3}" destId="{07516C75-7C78-45EE-B6C5-4D10247373CE}" srcOrd="2" destOrd="0" parTransId="{DA51D4FA-3CB4-439B-BB60-E91A6C9766AB}" sibTransId="{8AE3EB32-F781-44AD-A189-7E32BF0EDB09}"/>
    <dgm:cxn modelId="{AF7C3621-1571-4CC5-A97D-D07004E2BD7F}" type="presOf" srcId="{4103B569-1342-49AC-8953-8B1FBFE57590}" destId="{F5AA882A-C9F9-4239-9763-F629BB52E30C}" srcOrd="1" destOrd="0" presId="urn:microsoft.com/office/officeart/2005/8/layout/process3"/>
    <dgm:cxn modelId="{3723E3E4-EF50-4FA7-880F-D563963B1FD5}" srcId="{5AD7C49A-8339-4F2E-944D-89599A3F7869}" destId="{EDF5E60B-CDE2-478E-936F-274D499CAF25}" srcOrd="4" destOrd="0" parTransId="{59FA3A4E-E880-4035-948B-2C9A29B6B4F0}" sibTransId="{01FA65AF-6669-4237-88CA-4E7A9B555629}"/>
    <dgm:cxn modelId="{11EFA5A9-9932-4932-A0A3-930557625D14}" srcId="{A9DFE970-7D12-438B-B658-55957E0A6195}" destId="{A67EB296-5BBE-4DE7-939D-7F86E30700B5}" srcOrd="0" destOrd="0" parTransId="{455CFC78-856B-4C87-9BD6-409E8C68ADFB}" sibTransId="{5A4ABABB-9B5C-4620-A26D-57178287579A}"/>
    <dgm:cxn modelId="{2BA44255-6EFA-43FA-B974-FCE55F6F4728}" type="presOf" srcId="{2DF297E5-7E3B-4A79-A1CF-F9DC29DE4AD8}" destId="{16892F79-820E-4514-97EE-55390AD7871F}" srcOrd="0" destOrd="0" presId="urn:microsoft.com/office/officeart/2005/8/layout/process3"/>
    <dgm:cxn modelId="{E7F9475A-9C94-4DBD-A5D1-8D9778FF4510}" type="presOf" srcId="{B3EA8611-CF0F-4661-A579-78FF9DBCB988}" destId="{6620ADCC-D925-41D8-BF60-FB3E9F96AA01}" srcOrd="0" destOrd="0" presId="urn:microsoft.com/office/officeart/2005/8/layout/process3"/>
    <dgm:cxn modelId="{25DAB33E-3357-4EB0-9048-DEB556D36EE3}" type="presParOf" srcId="{8B2F33C5-3EB0-4B33-AB4D-17EF3C01E561}" destId="{F3010AC9-B897-4DA2-BF2E-33FAC7B50E52}" srcOrd="0" destOrd="0" presId="urn:microsoft.com/office/officeart/2005/8/layout/process3"/>
    <dgm:cxn modelId="{C165AAB9-723F-4DE3-8B08-78CEC5CB14AE}" type="presParOf" srcId="{F3010AC9-B897-4DA2-BF2E-33FAC7B50E52}" destId="{652E4C1C-D265-4942-B685-C0C4B82E06C4}" srcOrd="0" destOrd="0" presId="urn:microsoft.com/office/officeart/2005/8/layout/process3"/>
    <dgm:cxn modelId="{5BDE945F-4D5E-4951-B2EE-5025315AF08D}" type="presParOf" srcId="{F3010AC9-B897-4DA2-BF2E-33FAC7B50E52}" destId="{11F2422D-5B22-4FB4-A171-9ECF1A6401AD}" srcOrd="1" destOrd="0" presId="urn:microsoft.com/office/officeart/2005/8/layout/process3"/>
    <dgm:cxn modelId="{9B83ABB5-3E7E-48C5-AD2A-1B957CA983DA}" type="presParOf" srcId="{F3010AC9-B897-4DA2-BF2E-33FAC7B50E52}" destId="{E8F523D2-CCE4-454F-B80D-EBD7391E1BB5}" srcOrd="2" destOrd="0" presId="urn:microsoft.com/office/officeart/2005/8/layout/process3"/>
    <dgm:cxn modelId="{8E664AFD-C704-4BD8-A576-E83A08331754}" type="presParOf" srcId="{8B2F33C5-3EB0-4B33-AB4D-17EF3C01E561}" destId="{70A99A09-812B-4E55-BD0C-5721528A00F2}" srcOrd="1" destOrd="0" presId="urn:microsoft.com/office/officeart/2005/8/layout/process3"/>
    <dgm:cxn modelId="{146EC445-E43C-4CAB-90B2-6C95D482505A}" type="presParOf" srcId="{70A99A09-812B-4E55-BD0C-5721528A00F2}" destId="{F5AA882A-C9F9-4239-9763-F629BB52E30C}" srcOrd="0" destOrd="0" presId="urn:microsoft.com/office/officeart/2005/8/layout/process3"/>
    <dgm:cxn modelId="{A832007B-BF6B-457E-809F-E92A892E8E3B}" type="presParOf" srcId="{8B2F33C5-3EB0-4B33-AB4D-17EF3C01E561}" destId="{9518270E-4E06-401F-B1F5-7235A0FCE7AC}" srcOrd="2" destOrd="0" presId="urn:microsoft.com/office/officeart/2005/8/layout/process3"/>
    <dgm:cxn modelId="{CAF714DE-1DE7-4E90-B332-AD4C46F0EB4B}" type="presParOf" srcId="{9518270E-4E06-401F-B1F5-7235A0FCE7AC}" destId="{AC611485-195C-412A-8049-89AB26BA0077}" srcOrd="0" destOrd="0" presId="urn:microsoft.com/office/officeart/2005/8/layout/process3"/>
    <dgm:cxn modelId="{56D12AE3-8A6E-4E5A-89D1-7916640B115D}" type="presParOf" srcId="{9518270E-4E06-401F-B1F5-7235A0FCE7AC}" destId="{929AF7A4-0487-47F2-91B4-A8180AB4958A}" srcOrd="1" destOrd="0" presId="urn:microsoft.com/office/officeart/2005/8/layout/process3"/>
    <dgm:cxn modelId="{CB3916C8-B027-4C3E-BAA8-5FC988C7AEF3}" type="presParOf" srcId="{9518270E-4E06-401F-B1F5-7235A0FCE7AC}" destId="{170B5D95-B3FA-4B69-B4D6-7AAFE9F3B6AB}" srcOrd="2" destOrd="0" presId="urn:microsoft.com/office/officeart/2005/8/layout/process3"/>
    <dgm:cxn modelId="{5D56411B-D934-498F-AEC9-AFEDD8B0BB24}" type="presParOf" srcId="{8B2F33C5-3EB0-4B33-AB4D-17EF3C01E561}" destId="{6620ADCC-D925-41D8-BF60-FB3E9F96AA01}" srcOrd="3" destOrd="0" presId="urn:microsoft.com/office/officeart/2005/8/layout/process3"/>
    <dgm:cxn modelId="{50EFDCC7-FE26-44F3-87B8-7DD5E42268F0}" type="presParOf" srcId="{6620ADCC-D925-41D8-BF60-FB3E9F96AA01}" destId="{5C665FD3-EA40-44BC-B2E4-330FA10036A4}" srcOrd="0" destOrd="0" presId="urn:microsoft.com/office/officeart/2005/8/layout/process3"/>
    <dgm:cxn modelId="{2585DE87-C7E1-4DBB-B326-2DCDC1BEEB0E}" type="presParOf" srcId="{8B2F33C5-3EB0-4B33-AB4D-17EF3C01E561}" destId="{C539CE13-3653-4B74-99A8-85FA9D948F2C}" srcOrd="4" destOrd="0" presId="urn:microsoft.com/office/officeart/2005/8/layout/process3"/>
    <dgm:cxn modelId="{71B6690D-86B2-4E99-9967-9D4906B81D0D}" type="presParOf" srcId="{C539CE13-3653-4B74-99A8-85FA9D948F2C}" destId="{96476268-DE70-4621-B572-795C5384E85E}" srcOrd="0" destOrd="0" presId="urn:microsoft.com/office/officeart/2005/8/layout/process3"/>
    <dgm:cxn modelId="{7B05EF46-54AF-452B-B4C7-98E105B523A3}" type="presParOf" srcId="{C539CE13-3653-4B74-99A8-85FA9D948F2C}" destId="{D03949D4-4FA5-4FFF-9550-F53F773653AB}" srcOrd="1" destOrd="0" presId="urn:microsoft.com/office/officeart/2005/8/layout/process3"/>
    <dgm:cxn modelId="{0D93AFDB-8B9B-402E-8CF9-272C4A44153C}" type="presParOf" srcId="{C539CE13-3653-4B74-99A8-85FA9D948F2C}" destId="{16892F79-820E-4514-97EE-55390AD7871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2422D-5B22-4FB4-A171-9ECF1A6401AD}">
      <dsp:nvSpPr>
        <dsp:cNvPr id="0" name=""/>
        <dsp:cNvSpPr/>
      </dsp:nvSpPr>
      <dsp:spPr>
        <a:xfrm>
          <a:off x="4037" y="74165"/>
          <a:ext cx="1835578" cy="7343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Analyse</a:t>
          </a:r>
        </a:p>
      </dsp:txBody>
      <dsp:txXfrm>
        <a:off x="4037" y="74165"/>
        <a:ext cx="1835578" cy="489600"/>
      </dsp:txXfrm>
    </dsp:sp>
    <dsp:sp modelId="{E8F523D2-CCE4-454F-B80D-EBD7391E1BB5}">
      <dsp:nvSpPr>
        <dsp:cNvPr id="0" name=""/>
        <dsp:cNvSpPr/>
      </dsp:nvSpPr>
      <dsp:spPr>
        <a:xfrm>
          <a:off x="379998" y="563765"/>
          <a:ext cx="1835578" cy="306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Recopilación de  información. </a:t>
          </a:r>
          <a:endParaRPr lang="es-ES" sz="1700" kern="1200" dirty="0"/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Definición de los objetivos del sitio web.</a:t>
          </a:r>
          <a:endParaRPr lang="es-ES" sz="1700" kern="1200" dirty="0"/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Reconocimiento de la audiencia del sitio.</a:t>
          </a:r>
          <a:endParaRPr lang="es-ES" sz="1700" kern="1200" dirty="0"/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700" kern="1200" dirty="0"/>
        </a:p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1700" kern="1200" dirty="0"/>
        </a:p>
      </dsp:txBody>
      <dsp:txXfrm>
        <a:off x="433760" y="617527"/>
        <a:ext cx="1728054" cy="2952476"/>
      </dsp:txXfrm>
    </dsp:sp>
    <dsp:sp modelId="{70A99A09-812B-4E55-BD0C-5721528A00F2}">
      <dsp:nvSpPr>
        <dsp:cNvPr id="0" name=""/>
        <dsp:cNvSpPr/>
      </dsp:nvSpPr>
      <dsp:spPr>
        <a:xfrm>
          <a:off x="2117882" y="90463"/>
          <a:ext cx="589926" cy="457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2117882" y="181864"/>
        <a:ext cx="452825" cy="274203"/>
      </dsp:txXfrm>
    </dsp:sp>
    <dsp:sp modelId="{929AF7A4-0487-47F2-91B4-A8180AB4958A}">
      <dsp:nvSpPr>
        <dsp:cNvPr id="0" name=""/>
        <dsp:cNvSpPr/>
      </dsp:nvSpPr>
      <dsp:spPr>
        <a:xfrm>
          <a:off x="2952683" y="74165"/>
          <a:ext cx="1835578" cy="734399"/>
        </a:xfrm>
        <a:prstGeom prst="roundRect">
          <a:avLst>
            <a:gd name="adj" fmla="val 10000"/>
          </a:avLst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Redesign</a:t>
          </a:r>
        </a:p>
      </dsp:txBody>
      <dsp:txXfrm>
        <a:off x="2952683" y="74165"/>
        <a:ext cx="1835578" cy="489600"/>
      </dsp:txXfrm>
    </dsp:sp>
    <dsp:sp modelId="{170B5D95-B3FA-4B69-B4D6-7AAFE9F3B6AB}">
      <dsp:nvSpPr>
        <dsp:cNvPr id="0" name=""/>
        <dsp:cNvSpPr/>
      </dsp:nvSpPr>
      <dsp:spPr>
        <a:xfrm>
          <a:off x="3328645" y="563765"/>
          <a:ext cx="1835578" cy="306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Con las información recolectada en la etapa previa se re-ensamblará el sitio web para cumplir con los objetivos y audiencia propuestos. </a:t>
          </a:r>
          <a:endParaRPr lang="es-ES" sz="1700" kern="1200" dirty="0"/>
        </a:p>
      </dsp:txBody>
      <dsp:txXfrm>
        <a:off x="3382407" y="617527"/>
        <a:ext cx="1728054" cy="2952476"/>
      </dsp:txXfrm>
    </dsp:sp>
    <dsp:sp modelId="{6620ADCC-D925-41D8-BF60-FB3E9F96AA01}">
      <dsp:nvSpPr>
        <dsp:cNvPr id="0" name=""/>
        <dsp:cNvSpPr/>
      </dsp:nvSpPr>
      <dsp:spPr>
        <a:xfrm>
          <a:off x="5066528" y="90463"/>
          <a:ext cx="589926" cy="4570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5066528" y="181864"/>
        <a:ext cx="452825" cy="274203"/>
      </dsp:txXfrm>
    </dsp:sp>
    <dsp:sp modelId="{D03949D4-4FA5-4FFF-9550-F53F773653AB}">
      <dsp:nvSpPr>
        <dsp:cNvPr id="0" name=""/>
        <dsp:cNvSpPr/>
      </dsp:nvSpPr>
      <dsp:spPr>
        <a:xfrm>
          <a:off x="5901329" y="74165"/>
          <a:ext cx="1835578" cy="734399"/>
        </a:xfrm>
        <a:prstGeom prst="roundRect">
          <a:avLst>
            <a:gd name="adj" fmla="val 10000"/>
          </a:avLst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/>
            <a:t>Evaluate</a:t>
          </a:r>
        </a:p>
      </dsp:txBody>
      <dsp:txXfrm>
        <a:off x="5901329" y="74165"/>
        <a:ext cx="1835578" cy="489600"/>
      </dsp:txXfrm>
    </dsp:sp>
    <dsp:sp modelId="{16892F79-820E-4514-97EE-55390AD7871F}">
      <dsp:nvSpPr>
        <dsp:cNvPr id="0" name=""/>
        <dsp:cNvSpPr/>
      </dsp:nvSpPr>
      <dsp:spPr>
        <a:xfrm>
          <a:off x="6277291" y="563765"/>
          <a:ext cx="1835578" cy="306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ctr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1700" kern="1200" dirty="0" smtClean="0"/>
            <a:t>Se realizan pruebas de cuán efectivamente funciona el sitio web. </a:t>
          </a:r>
          <a:endParaRPr lang="es-ES" sz="1700" kern="1200" dirty="0"/>
        </a:p>
      </dsp:txBody>
      <dsp:txXfrm>
        <a:off x="6331053" y="617527"/>
        <a:ext cx="1728054" cy="2952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i="1" dirty="0" err="1" smtClean="0"/>
              <a:t>Trabajo</a:t>
            </a:r>
            <a:r>
              <a:rPr lang="en-GB" i="1" dirty="0" smtClean="0"/>
              <a:t> </a:t>
            </a:r>
            <a:r>
              <a:rPr lang="en-GB" i="1" dirty="0" smtClean="0"/>
              <a:t>TEÓRICO </a:t>
            </a:r>
            <a:r>
              <a:rPr lang="en-GB" i="1" smtClean="0"/>
              <a:t>práctico: </a:t>
            </a:r>
            <a:r>
              <a:rPr lang="en-GB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redesign</a:t>
            </a:r>
            <a:endParaRPr lang="en-GB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>
                <a:solidFill>
                  <a:srgbClr val="FF0000"/>
                </a:solidFill>
              </a:rPr>
              <a:t>TUDAI/TUPAR</a:t>
            </a:r>
            <a:endParaRPr lang="en-GB" sz="4400" dirty="0">
              <a:solidFill>
                <a:srgbClr val="FF0000"/>
              </a:solidFill>
            </a:endParaRPr>
          </a:p>
        </p:txBody>
      </p:sp>
      <p:pic>
        <p:nvPicPr>
          <p:cNvPr id="1029" name="Picture 5" descr="Documentos de la Facultad de Ciencias Exact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26088" y="235464"/>
            <a:ext cx="3048000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74305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00732"/>
          </a:xfrm>
        </p:spPr>
        <p:txBody>
          <a:bodyPr>
            <a:normAutofit/>
          </a:bodyPr>
          <a:lstStyle/>
          <a:p>
            <a:r>
              <a:rPr lang="en-GB" sz="5400" i="1" dirty="0" smtClean="0"/>
              <a:t>ACTIVIDADES DE LECTURA</a:t>
            </a:r>
            <a:endParaRPr lang="en-GB" sz="54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030287"/>
            <a:ext cx="9905999" cy="113765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s-AR" dirty="0" smtClean="0"/>
              <a:t>8. </a:t>
            </a:r>
            <a:r>
              <a:rPr lang="es-ES" b="1" dirty="0"/>
              <a:t>OBSERVE </a:t>
            </a:r>
            <a:r>
              <a:rPr lang="es-ES" dirty="0"/>
              <a:t>el gráfico que representa el proceso de rediseño. ¿Qué concepto incorporaría en alguna de las fases propuestas?  </a:t>
            </a:r>
            <a:r>
              <a:rPr lang="es-ES" b="1" dirty="0"/>
              <a:t>EXPLIQUE. 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885950" y="3928302"/>
            <a:ext cx="8839200" cy="17676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5" name="Estrella de 8 puntas 4"/>
          <p:cNvSpPr/>
          <p:nvPr/>
        </p:nvSpPr>
        <p:spPr>
          <a:xfrm>
            <a:off x="10792496" y="231820"/>
            <a:ext cx="1223493" cy="1125983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  <a:endParaRPr lang="en-GB" dirty="0"/>
          </a:p>
        </p:txBody>
      </p:sp>
      <p:pic>
        <p:nvPicPr>
          <p:cNvPr id="6" name="image4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526503" y="2562046"/>
            <a:ext cx="5097713" cy="1097566"/>
          </a:xfrm>
          <a:prstGeom prst="rect">
            <a:avLst/>
          </a:prstGeom>
          <a:ln w="38100" cap="rnd" cmpd="thickThin">
            <a:solidFill>
              <a:schemeClr val="bg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7300" y="3832820"/>
            <a:ext cx="10248899" cy="184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Llamada de flecha a la derecha"/>
          <p:cNvSpPr/>
          <p:nvPr/>
        </p:nvSpPr>
        <p:spPr>
          <a:xfrm rot="19490427">
            <a:off x="-19804" y="4170758"/>
            <a:ext cx="2170113" cy="2609850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/>
              <a:t>Falta este concepto (set </a:t>
            </a:r>
            <a:r>
              <a:rPr lang="es-ES" sz="2400" b="1" dirty="0" err="1" smtClean="0"/>
              <a:t>site</a:t>
            </a:r>
            <a:r>
              <a:rPr lang="es-ES" sz="2400" b="1" dirty="0" smtClean="0"/>
              <a:t> </a:t>
            </a:r>
            <a:r>
              <a:rPr lang="es-ES" sz="2400" b="1" dirty="0" err="1" smtClean="0"/>
              <a:t>goals</a:t>
            </a:r>
            <a:r>
              <a:rPr lang="es-ES" sz="2400" b="1" dirty="0" smtClean="0"/>
              <a:t>)</a:t>
            </a:r>
            <a:endParaRPr lang="es-ES" sz="2400" b="1" dirty="0"/>
          </a:p>
        </p:txBody>
      </p:sp>
      <p:sp>
        <p:nvSpPr>
          <p:cNvPr id="10" name="9 Llamada de flecha a la izquierda"/>
          <p:cNvSpPr/>
          <p:nvPr/>
        </p:nvSpPr>
        <p:spPr>
          <a:xfrm rot="1618094">
            <a:off x="9795920" y="4480992"/>
            <a:ext cx="2497165" cy="235482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También  es posible denominarlo </a:t>
            </a:r>
            <a:r>
              <a:rPr lang="es-ES" sz="2400" dirty="0" err="1" smtClean="0"/>
              <a:t>testing</a:t>
            </a:r>
            <a:r>
              <a:rPr lang="es-ES" sz="2400" dirty="0" smtClean="0"/>
              <a:t> </a:t>
            </a:r>
            <a:r>
              <a:rPr lang="es-ES" sz="2400" dirty="0" err="1" smtClean="0"/>
              <a:t>site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xmlns="" val="2494797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i="1" dirty="0" smtClean="0"/>
              <a:t>ACTIVIDADES DE LECTURA</a:t>
            </a:r>
            <a:endParaRPr lang="en-GB" sz="54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4219" y="1927516"/>
            <a:ext cx="9905999" cy="69977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s-AR" dirty="0" smtClean="0"/>
              <a:t>9. </a:t>
            </a:r>
            <a:r>
              <a:rPr lang="es-ES" b="1" dirty="0"/>
              <a:t>CARACTERICE</a:t>
            </a:r>
            <a:r>
              <a:rPr lang="es-ES" dirty="0"/>
              <a:t> cada etapa</a:t>
            </a:r>
            <a:r>
              <a:rPr lang="es-ES" dirty="0" smtClean="0"/>
              <a:t>.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Estrella de 8 puntas 4"/>
          <p:cNvSpPr/>
          <p:nvPr/>
        </p:nvSpPr>
        <p:spPr>
          <a:xfrm>
            <a:off x="10792496" y="231820"/>
            <a:ext cx="1223493" cy="1125983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9</a:t>
            </a:r>
            <a:endParaRPr lang="en-GB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xmlns="" val="3824332929"/>
              </p:ext>
            </p:extLst>
          </p:nvPr>
        </p:nvGraphicFramePr>
        <p:xfrm>
          <a:off x="2018766" y="2805899"/>
          <a:ext cx="8116907" cy="3697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840776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i="1" dirty="0" smtClean="0"/>
              <a:t>ACTIVIDADES DE LECTURA</a:t>
            </a:r>
            <a:endParaRPr lang="en-GB" sz="54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69977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buNone/>
            </a:pPr>
            <a:r>
              <a:rPr lang="es-ES" dirty="0" smtClean="0"/>
              <a:t>10.</a:t>
            </a:r>
            <a:r>
              <a:rPr lang="es-ES" b="1" dirty="0" smtClean="0"/>
              <a:t> EXPLIQUE </a:t>
            </a:r>
            <a:r>
              <a:rPr lang="es-ES" dirty="0"/>
              <a:t>por qué la etapa de análisis es tan importante.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Estrella de 8 puntas 4"/>
          <p:cNvSpPr/>
          <p:nvPr/>
        </p:nvSpPr>
        <p:spPr>
          <a:xfrm>
            <a:off x="10792496" y="231820"/>
            <a:ext cx="1223493" cy="1125983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141411" y="3503055"/>
            <a:ext cx="9905999" cy="26015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La </a:t>
            </a:r>
            <a:r>
              <a:rPr lang="en-GB" dirty="0" err="1" smtClean="0"/>
              <a:t>etapa</a:t>
            </a:r>
            <a:r>
              <a:rPr lang="en-GB" dirty="0" smtClean="0"/>
              <a:t> de </a:t>
            </a:r>
            <a:r>
              <a:rPr lang="en-GB" dirty="0" err="1" smtClean="0"/>
              <a:t>análisis</a:t>
            </a:r>
            <a:r>
              <a:rPr lang="en-GB" dirty="0" smtClean="0"/>
              <a:t> </a:t>
            </a:r>
            <a:r>
              <a:rPr lang="en-GB" dirty="0" err="1" smtClean="0"/>
              <a:t>es</a:t>
            </a:r>
            <a:r>
              <a:rPr lang="en-GB" dirty="0" smtClean="0"/>
              <a:t> fundamental </a:t>
            </a:r>
            <a:r>
              <a:rPr lang="en-GB" dirty="0" err="1" smtClean="0"/>
              <a:t>durante</a:t>
            </a:r>
            <a:r>
              <a:rPr lang="en-GB" dirty="0" smtClean="0"/>
              <a:t> el </a:t>
            </a:r>
            <a:r>
              <a:rPr lang="en-GB" dirty="0" err="1" smtClean="0"/>
              <a:t>proceso</a:t>
            </a:r>
            <a:r>
              <a:rPr lang="en-GB" dirty="0" smtClean="0"/>
              <a:t> de </a:t>
            </a:r>
            <a:r>
              <a:rPr lang="en-GB" dirty="0" err="1" smtClean="0"/>
              <a:t>rediseño</a:t>
            </a:r>
            <a:r>
              <a:rPr lang="en-GB" dirty="0" smtClean="0"/>
              <a:t> </a:t>
            </a:r>
            <a:r>
              <a:rPr lang="en-GB" dirty="0" err="1" smtClean="0"/>
              <a:t>ya</a:t>
            </a:r>
            <a:r>
              <a:rPr lang="en-GB" dirty="0" smtClean="0"/>
              <a:t> que 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esta</a:t>
            </a:r>
            <a:r>
              <a:rPr lang="en-GB" dirty="0" smtClean="0"/>
              <a:t> </a:t>
            </a:r>
            <a:r>
              <a:rPr lang="en-GB" dirty="0" err="1" smtClean="0"/>
              <a:t>fase</a:t>
            </a:r>
            <a:r>
              <a:rPr lang="en-GB" dirty="0" smtClean="0"/>
              <a:t> </a:t>
            </a:r>
            <a:r>
              <a:rPr lang="en-GB" dirty="0" err="1" smtClean="0"/>
              <a:t>cuando</a:t>
            </a:r>
            <a:r>
              <a:rPr lang="en-GB" dirty="0" smtClean="0"/>
              <a:t> </a:t>
            </a:r>
            <a:r>
              <a:rPr lang="en-GB" dirty="0" err="1" smtClean="0"/>
              <a:t>recopilamos</a:t>
            </a:r>
            <a:r>
              <a:rPr lang="en-GB" dirty="0" smtClean="0"/>
              <a:t> la </a:t>
            </a:r>
            <a:r>
              <a:rPr lang="en-GB" dirty="0" err="1" smtClean="0"/>
              <a:t>información</a:t>
            </a:r>
            <a:r>
              <a:rPr lang="en-GB" dirty="0" smtClean="0"/>
              <a:t> </a:t>
            </a:r>
            <a:r>
              <a:rPr lang="en-GB" dirty="0" err="1" smtClean="0"/>
              <a:t>necesaria</a:t>
            </a:r>
            <a:r>
              <a:rPr lang="en-GB" dirty="0" smtClean="0"/>
              <a:t> que </a:t>
            </a:r>
            <a:r>
              <a:rPr lang="en-GB" dirty="0" err="1" smtClean="0"/>
              <a:t>nos</a:t>
            </a:r>
            <a:r>
              <a:rPr lang="en-GB" dirty="0" smtClean="0"/>
              <a:t> </a:t>
            </a:r>
            <a:r>
              <a:rPr lang="en-GB" dirty="0" err="1" smtClean="0"/>
              <a:t>permita</a:t>
            </a:r>
            <a:r>
              <a:rPr lang="en-GB" dirty="0" smtClean="0"/>
              <a:t> </a:t>
            </a:r>
            <a:r>
              <a:rPr lang="en-GB" dirty="0" err="1" smtClean="0"/>
              <a:t>realizar</a:t>
            </a:r>
            <a:r>
              <a:rPr lang="en-GB" dirty="0" smtClean="0"/>
              <a:t> el </a:t>
            </a:r>
            <a:r>
              <a:rPr lang="en-GB" dirty="0" err="1" smtClean="0"/>
              <a:t>rediseño</a:t>
            </a:r>
            <a:r>
              <a:rPr lang="en-GB" dirty="0" smtClean="0"/>
              <a:t> de </a:t>
            </a:r>
            <a:r>
              <a:rPr lang="en-GB" dirty="0" err="1" smtClean="0"/>
              <a:t>manera</a:t>
            </a:r>
            <a:r>
              <a:rPr lang="en-GB" dirty="0" smtClean="0"/>
              <a:t> </a:t>
            </a:r>
            <a:r>
              <a:rPr lang="en-GB" dirty="0" err="1" smtClean="0"/>
              <a:t>exitosa</a:t>
            </a:r>
            <a:r>
              <a:rPr lang="en-GB" dirty="0" smtClean="0"/>
              <a:t>. </a:t>
            </a:r>
            <a:r>
              <a:rPr lang="en-GB" dirty="0" err="1" smtClean="0"/>
              <a:t>Esa</a:t>
            </a:r>
            <a:r>
              <a:rPr lang="en-GB" dirty="0" smtClean="0"/>
              <a:t> </a:t>
            </a:r>
            <a:r>
              <a:rPr lang="en-GB" dirty="0" err="1" smtClean="0"/>
              <a:t>información</a:t>
            </a:r>
            <a:r>
              <a:rPr lang="en-GB" dirty="0" smtClean="0"/>
              <a:t> </a:t>
            </a:r>
            <a:r>
              <a:rPr lang="en-GB" dirty="0" err="1" smtClean="0"/>
              <a:t>recolectada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la </a:t>
            </a:r>
            <a:r>
              <a:rPr lang="en-GB" dirty="0" err="1" smtClean="0"/>
              <a:t>etapa</a:t>
            </a:r>
            <a:r>
              <a:rPr lang="en-GB" dirty="0" smtClean="0"/>
              <a:t> de </a:t>
            </a:r>
            <a:r>
              <a:rPr lang="en-GB" dirty="0" err="1" smtClean="0"/>
              <a:t>análisis</a:t>
            </a:r>
            <a:r>
              <a:rPr lang="en-GB" dirty="0" smtClean="0"/>
              <a:t> </a:t>
            </a:r>
            <a:r>
              <a:rPr lang="en-GB" dirty="0" err="1" smtClean="0"/>
              <a:t>será</a:t>
            </a:r>
            <a:r>
              <a:rPr lang="en-GB" dirty="0" smtClean="0"/>
              <a:t> crucial </a:t>
            </a:r>
            <a:r>
              <a:rPr lang="en-GB" dirty="0" err="1" smtClean="0"/>
              <a:t>en</a:t>
            </a:r>
            <a:r>
              <a:rPr lang="en-GB" dirty="0" smtClean="0"/>
              <a:t> la </a:t>
            </a:r>
            <a:r>
              <a:rPr lang="en-GB" dirty="0" err="1" smtClean="0"/>
              <a:t>tercera</a:t>
            </a:r>
            <a:r>
              <a:rPr lang="en-GB" dirty="0" smtClean="0"/>
              <a:t> </a:t>
            </a:r>
            <a:r>
              <a:rPr lang="en-GB" dirty="0" err="1" smtClean="0"/>
              <a:t>etapa</a:t>
            </a:r>
            <a:r>
              <a:rPr lang="en-GB" dirty="0" smtClean="0"/>
              <a:t>: la de </a:t>
            </a:r>
            <a:r>
              <a:rPr lang="en-GB" dirty="0" err="1" smtClean="0"/>
              <a:t>evaluación</a:t>
            </a:r>
            <a:r>
              <a:rPr lang="en-GB" dirty="0" smtClean="0"/>
              <a:t>. Con </a:t>
            </a:r>
            <a:r>
              <a:rPr lang="en-GB" dirty="0" err="1" smtClean="0"/>
              <a:t>los</a:t>
            </a:r>
            <a:r>
              <a:rPr lang="en-GB" dirty="0"/>
              <a:t> </a:t>
            </a:r>
            <a:r>
              <a:rPr lang="en-GB" dirty="0" err="1" smtClean="0"/>
              <a:t>detalles</a:t>
            </a:r>
            <a:r>
              <a:rPr lang="en-GB" dirty="0" smtClean="0"/>
              <a:t> </a:t>
            </a:r>
            <a:r>
              <a:rPr lang="en-GB" dirty="0" err="1" smtClean="0"/>
              <a:t>obtenidos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el </a:t>
            </a:r>
            <a:r>
              <a:rPr lang="en-GB" dirty="0" err="1" smtClean="0"/>
              <a:t>análisis</a:t>
            </a:r>
            <a:r>
              <a:rPr lang="en-GB" dirty="0" smtClean="0"/>
              <a:t> </a:t>
            </a:r>
            <a:r>
              <a:rPr lang="en-GB" dirty="0" err="1" smtClean="0"/>
              <a:t>podremos</a:t>
            </a:r>
            <a:r>
              <a:rPr lang="en-GB" dirty="0" smtClean="0"/>
              <a:t> </a:t>
            </a:r>
            <a:r>
              <a:rPr lang="en-GB" dirty="0" err="1" smtClean="0"/>
              <a:t>darnos</a:t>
            </a:r>
            <a:r>
              <a:rPr lang="en-GB" dirty="0" smtClean="0"/>
              <a:t> </a:t>
            </a:r>
            <a:r>
              <a:rPr lang="en-GB" dirty="0" err="1" smtClean="0"/>
              <a:t>cuenta</a:t>
            </a:r>
            <a:r>
              <a:rPr lang="en-GB" dirty="0" smtClean="0"/>
              <a:t> </a:t>
            </a:r>
            <a:r>
              <a:rPr lang="en-GB" dirty="0" err="1" smtClean="0"/>
              <a:t>rápidamente</a:t>
            </a:r>
            <a:r>
              <a:rPr lang="en-GB" dirty="0" smtClean="0"/>
              <a:t> de </a:t>
            </a:r>
            <a:r>
              <a:rPr lang="en-GB" dirty="0" err="1" smtClean="0"/>
              <a:t>los</a:t>
            </a:r>
            <a:r>
              <a:rPr lang="en-GB" dirty="0" smtClean="0"/>
              <a:t> </a:t>
            </a:r>
            <a:r>
              <a:rPr lang="en-GB" dirty="0" err="1" smtClean="0"/>
              <a:t>errores</a:t>
            </a:r>
            <a:r>
              <a:rPr lang="en-GB" dirty="0" smtClean="0"/>
              <a:t> que </a:t>
            </a:r>
            <a:r>
              <a:rPr lang="en-GB" dirty="0" err="1" smtClean="0"/>
              <a:t>cometimos</a:t>
            </a:r>
            <a:r>
              <a:rPr lang="en-GB" dirty="0" smtClean="0"/>
              <a:t> </a:t>
            </a:r>
            <a:r>
              <a:rPr lang="en-GB" dirty="0" err="1" smtClean="0"/>
              <a:t>cuando</a:t>
            </a:r>
            <a:r>
              <a:rPr lang="en-GB" dirty="0" smtClean="0"/>
              <a:t> </a:t>
            </a:r>
            <a:r>
              <a:rPr lang="en-GB" dirty="0" err="1" smtClean="0"/>
              <a:t>evaluemos</a:t>
            </a:r>
            <a:r>
              <a:rPr lang="en-GB" dirty="0" smtClean="0"/>
              <a:t> el </a:t>
            </a:r>
            <a:r>
              <a:rPr lang="en-GB" dirty="0" err="1" smtClean="0"/>
              <a:t>sitio</a:t>
            </a:r>
            <a:r>
              <a:rPr lang="en-GB" dirty="0" smtClean="0"/>
              <a:t> web, y </a:t>
            </a:r>
            <a:r>
              <a:rPr lang="en-GB" dirty="0" err="1" smtClean="0"/>
              <a:t>corregirlos</a:t>
            </a:r>
            <a:r>
              <a:rPr lang="en-GB" dirty="0" smtClean="0"/>
              <a:t> lo </a:t>
            </a:r>
            <a:r>
              <a:rPr lang="en-GB" dirty="0" err="1" smtClean="0"/>
              <a:t>más</a:t>
            </a:r>
            <a:r>
              <a:rPr lang="en-GB" dirty="0" smtClean="0"/>
              <a:t> pronto possible.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98818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i="1" dirty="0" smtClean="0"/>
              <a:t>ACTIVIDADES DE LECTURA</a:t>
            </a:r>
            <a:endParaRPr lang="en-GB" sz="54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03462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dirty="0" smtClean="0"/>
              <a:t>11. </a:t>
            </a:r>
            <a:r>
              <a:rPr lang="es-ES" b="1" dirty="0" smtClean="0"/>
              <a:t>REDACTE</a:t>
            </a:r>
            <a:r>
              <a:rPr lang="es-ES" dirty="0" smtClean="0"/>
              <a:t> </a:t>
            </a:r>
            <a:r>
              <a:rPr lang="es-ES" dirty="0"/>
              <a:t>qué advertencia/s (y/ o sugerencias) incorpora el autor a lo largo de este capítulo. </a:t>
            </a:r>
            <a:r>
              <a:rPr lang="es-ES" b="1" dirty="0"/>
              <a:t>SUBRÁYELAS</a:t>
            </a:r>
            <a:r>
              <a:rPr lang="es-ES" dirty="0"/>
              <a:t> en el texto. 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Estrella de 8 puntas 4"/>
          <p:cNvSpPr/>
          <p:nvPr/>
        </p:nvSpPr>
        <p:spPr>
          <a:xfrm>
            <a:off x="10792496" y="231820"/>
            <a:ext cx="1223493" cy="1125983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11</a:t>
            </a:r>
            <a:endParaRPr lang="en-GB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141411" y="3844321"/>
            <a:ext cx="9905999" cy="20799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 smtClean="0"/>
              <a:t>Aunque resulte tedioso, el autor enfatiza lo valioso que es recopilar la suficiente cantidad de información en la primera etapa del rediseño.</a:t>
            </a:r>
          </a:p>
          <a:p>
            <a:r>
              <a:rPr lang="es-AR" dirty="0" smtClean="0"/>
              <a:t>El autor también remarca la importancia de realizar pruebas (</a:t>
            </a:r>
            <a:r>
              <a:rPr lang="es-AR" i="1" dirty="0" err="1" smtClean="0"/>
              <a:t>testing</a:t>
            </a:r>
            <a:r>
              <a:rPr lang="es-AR" dirty="0" smtClean="0"/>
              <a:t>) durante el proceso de rediseño, y no posponer este paso hasta ultimo momento (mucho menos el día del lanzamiento de la página web)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46050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0016" y="386366"/>
            <a:ext cx="6619741" cy="301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4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550015" y="3580325"/>
            <a:ext cx="6619741" cy="2601533"/>
          </a:xfrm>
          <a:prstGeom prst="rect">
            <a:avLst/>
          </a:prstGeom>
          <a:ln/>
        </p:spPr>
      </p:pic>
      <p:cxnSp>
        <p:nvCxnSpPr>
          <p:cNvPr id="7" name="Conector recto 6"/>
          <p:cNvCxnSpPr/>
          <p:nvPr/>
        </p:nvCxnSpPr>
        <p:spPr>
          <a:xfrm>
            <a:off x="2975020" y="5550794"/>
            <a:ext cx="6194736" cy="1287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2711001" y="5743976"/>
            <a:ext cx="6304210" cy="3863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627289" y="6001553"/>
            <a:ext cx="965917" cy="3863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50568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i="1" dirty="0" smtClean="0"/>
              <a:t>ACTIVIDADES DE post-LECTURA</a:t>
            </a:r>
            <a:endParaRPr lang="en-GB" sz="54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699775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12. </a:t>
            </a:r>
            <a:r>
              <a:rPr lang="es-ES" b="1" dirty="0"/>
              <a:t>EXPLIQUE </a:t>
            </a:r>
            <a:r>
              <a:rPr lang="es-ES" dirty="0"/>
              <a:t>qué otro capítulo de este libro le gustaría leer en extenso</a:t>
            </a:r>
            <a:r>
              <a:rPr lang="es-ES" dirty="0" smtClean="0"/>
              <a:t>.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Estrella de 8 puntas 4"/>
          <p:cNvSpPr/>
          <p:nvPr/>
        </p:nvSpPr>
        <p:spPr>
          <a:xfrm>
            <a:off x="10792496" y="231820"/>
            <a:ext cx="1223493" cy="1125983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12</a:t>
            </a:r>
            <a:endParaRPr lang="en-GB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141411" y="3844321"/>
            <a:ext cx="9905999" cy="11376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Respuesta</a:t>
            </a:r>
            <a:r>
              <a:rPr lang="en-GB" dirty="0" smtClean="0"/>
              <a:t> </a:t>
            </a:r>
            <a:r>
              <a:rPr lang="en-GB" dirty="0" err="1" smtClean="0"/>
              <a:t>personalizada</a:t>
            </a:r>
            <a:r>
              <a:rPr lang="en-GB" dirty="0" smtClean="0"/>
              <a:t> de </a:t>
            </a:r>
            <a:r>
              <a:rPr lang="en-GB" dirty="0" err="1" smtClean="0"/>
              <a:t>cada</a:t>
            </a:r>
            <a:r>
              <a:rPr lang="en-GB" dirty="0" smtClean="0"/>
              <a:t> </a:t>
            </a:r>
            <a:r>
              <a:rPr lang="en-GB" dirty="0" err="1" smtClean="0"/>
              <a:t>alumno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43459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55526"/>
            <a:ext cx="9905998" cy="1478570"/>
          </a:xfrm>
        </p:spPr>
        <p:txBody>
          <a:bodyPr>
            <a:normAutofit/>
          </a:bodyPr>
          <a:lstStyle/>
          <a:p>
            <a:r>
              <a:rPr lang="en-GB" sz="5400" i="1" dirty="0" smtClean="0"/>
              <a:t>ACTIVIDADES DE </a:t>
            </a:r>
            <a:r>
              <a:rPr lang="en-GB" sz="5400" i="1" dirty="0" err="1" smtClean="0"/>
              <a:t>escritura</a:t>
            </a:r>
            <a:endParaRPr lang="en-GB" sz="54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75009"/>
            <a:ext cx="10114723" cy="538336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s-ES" dirty="0" smtClean="0"/>
              <a:t>La elaboración de resúmenes constituye una práctica de estudio usual en los ámbitos académicos;  y al momento de elaborarlos, el lector necesita reducir la información del texto leído para poder comprenderlo, almacenarlo y reproducirlo.  Para lograrlo, el lector pone en práctica diversas macro- reglas, a saber: la supresión, la generalización y construcción. </a:t>
            </a:r>
            <a:endParaRPr lang="en-GB" dirty="0" smtClean="0"/>
          </a:p>
          <a:p>
            <a:pPr marL="0" lvl="0" indent="0">
              <a:buNone/>
            </a:pPr>
            <a:r>
              <a:rPr lang="es-ES" b="1" dirty="0" smtClean="0"/>
              <a:t>1.</a:t>
            </a:r>
            <a:r>
              <a:rPr lang="es-ES" dirty="0" smtClean="0"/>
              <a:t> La primera regla – </a:t>
            </a:r>
            <a:r>
              <a:rPr lang="es-ES" i="1" dirty="0" smtClean="0"/>
              <a:t>la de supresión</a:t>
            </a:r>
            <a:r>
              <a:rPr lang="es-ES" dirty="0" smtClean="0"/>
              <a:t>- implica/ requiere mantener sólo las proposiciones que son textualmente pertinentes y omitir las proposiciones que se repiten o que incorporan o introducen detalles.</a:t>
            </a:r>
            <a:endParaRPr lang="en-GB" dirty="0" smtClean="0"/>
          </a:p>
          <a:p>
            <a:pPr marL="0" lvl="0" indent="0">
              <a:buNone/>
            </a:pPr>
            <a:r>
              <a:rPr lang="es-ES" b="1" dirty="0" smtClean="0"/>
              <a:t>2. </a:t>
            </a:r>
            <a:r>
              <a:rPr lang="es-ES" dirty="0" smtClean="0"/>
              <a:t>La </a:t>
            </a:r>
            <a:r>
              <a:rPr lang="es-ES" dirty="0"/>
              <a:t>segunda macro- regla</a:t>
            </a:r>
            <a:r>
              <a:rPr lang="es-ES" i="1" dirty="0"/>
              <a:t>, la generalización o condensación</a:t>
            </a:r>
            <a:r>
              <a:rPr lang="es-ES" dirty="0"/>
              <a:t>, refiere a la posibilidad de emplear nombres como </a:t>
            </a:r>
            <a:r>
              <a:rPr lang="es-ES" dirty="0" err="1"/>
              <a:t>super</a:t>
            </a:r>
            <a:r>
              <a:rPr lang="es-ES" dirty="0"/>
              <a:t>- conjuntos de varios conjuntos.  Tales expresiones se llaman expresiones temáticas o tópicas y desempeñan una función importante en la comprensión del discurso.  </a:t>
            </a:r>
            <a:endParaRPr lang="en-GB" dirty="0"/>
          </a:p>
          <a:p>
            <a:pPr marL="0" lvl="0" indent="0">
              <a:buNone/>
            </a:pPr>
            <a:r>
              <a:rPr lang="es-ES" b="1" dirty="0" smtClean="0"/>
              <a:t>3. </a:t>
            </a:r>
            <a:r>
              <a:rPr lang="es-ES" dirty="0" smtClean="0"/>
              <a:t>Por </a:t>
            </a:r>
            <a:r>
              <a:rPr lang="es-ES" dirty="0"/>
              <a:t>último, en </a:t>
            </a:r>
            <a:r>
              <a:rPr lang="es-ES" i="1" dirty="0"/>
              <a:t>la construcción</a:t>
            </a:r>
            <a:r>
              <a:rPr lang="es-ES" dirty="0"/>
              <a:t> derivamos una proposición que implícitamente contiene la información abstraída en la aplicación de la regla.  </a:t>
            </a:r>
            <a:endParaRPr lang="en-GB" dirty="0"/>
          </a:p>
          <a:p>
            <a:r>
              <a:rPr lang="es-ES" dirty="0"/>
              <a:t>Para realizar un resumen entonces jerarquizamos la información; es decir, tomamos decisiones sobre qué omitir o eliminar, cómo condensar y reformular lo que consideramos importante. </a:t>
            </a:r>
            <a:endParaRPr lang="en-GB" dirty="0"/>
          </a:p>
          <a:p>
            <a:pPr marL="0" indent="0">
              <a:buNone/>
            </a:pPr>
            <a:r>
              <a:rPr lang="es-ES" i="1" dirty="0" smtClean="0"/>
              <a:t>				Veamos </a:t>
            </a:r>
            <a:r>
              <a:rPr lang="es-ES" i="1" dirty="0"/>
              <a:t>un ejemplo con un fragmente del texto propuesto </a:t>
            </a:r>
            <a:r>
              <a:rPr lang="es-ES" i="1" dirty="0" smtClean="0"/>
              <a:t>....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93951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55526"/>
            <a:ext cx="9905998" cy="1478570"/>
          </a:xfrm>
        </p:spPr>
        <p:txBody>
          <a:bodyPr>
            <a:normAutofit/>
          </a:bodyPr>
          <a:lstStyle/>
          <a:p>
            <a:r>
              <a:rPr lang="en-GB" sz="5400" i="1" dirty="0" smtClean="0"/>
              <a:t>ACTIVIDADES DE </a:t>
            </a:r>
            <a:r>
              <a:rPr lang="en-GB" sz="5400" i="1" dirty="0" err="1" smtClean="0"/>
              <a:t>escritura</a:t>
            </a:r>
            <a:endParaRPr lang="en-GB" sz="54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75009"/>
            <a:ext cx="10114723" cy="115909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s-ES" sz="2000" b="1" dirty="0" smtClean="0"/>
              <a:t>1.</a:t>
            </a:r>
            <a:r>
              <a:rPr lang="es-ES" sz="2000" dirty="0" smtClean="0"/>
              <a:t> La primera regla – </a:t>
            </a:r>
            <a:r>
              <a:rPr lang="es-ES" sz="2000" i="1" dirty="0" smtClean="0"/>
              <a:t>la de supresión</a:t>
            </a:r>
            <a:r>
              <a:rPr lang="es-ES" sz="2000" dirty="0" smtClean="0"/>
              <a:t>- implica/ requiere mantener sólo las proposiciones que son textualmente pertinentes y omitir las proposiciones que se repiten o que incorporan o introducen detalles.</a:t>
            </a:r>
            <a:endParaRPr lang="en-GB" sz="20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141412" y="2753579"/>
            <a:ext cx="4167346" cy="39069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Decidimos lo importante: cuál es el tema y </a:t>
            </a:r>
            <a:r>
              <a:rPr lang="es-ES" sz="2000" dirty="0" smtClean="0"/>
              <a:t>qué se </a:t>
            </a:r>
            <a:r>
              <a:rPr lang="es-ES" sz="2000" dirty="0"/>
              <a:t>dice del tema: el rediseño de sitios web  y las etapas que requiere este proceso.  </a:t>
            </a:r>
            <a:endParaRPr lang="en-GB" sz="2000" dirty="0"/>
          </a:p>
          <a:p>
            <a:r>
              <a:rPr lang="es-ES" sz="2000" b="1" i="1" dirty="0"/>
              <a:t>Omitimos</a:t>
            </a:r>
            <a:r>
              <a:rPr lang="es-ES" sz="2000" dirty="0"/>
              <a:t> todas aquellas expresiones que reiteran la idea de fases o proceso (a </a:t>
            </a:r>
            <a:r>
              <a:rPr lang="es-ES" sz="2000" dirty="0" err="1"/>
              <a:t>project</a:t>
            </a:r>
            <a:r>
              <a:rPr lang="es-ES" sz="2000" dirty="0"/>
              <a:t> </a:t>
            </a:r>
            <a:r>
              <a:rPr lang="es-ES" sz="2000" dirty="0" err="1"/>
              <a:t>timeline</a:t>
            </a:r>
            <a:r>
              <a:rPr lang="es-ES" sz="2000" dirty="0"/>
              <a:t>,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redesign</a:t>
            </a:r>
            <a:r>
              <a:rPr lang="es-ES" sz="2000" dirty="0"/>
              <a:t> </a:t>
            </a:r>
            <a:r>
              <a:rPr lang="es-ES" sz="2000" dirty="0" err="1"/>
              <a:t>process</a:t>
            </a:r>
            <a:r>
              <a:rPr lang="es-ES" sz="2000" dirty="0"/>
              <a:t> chart, 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steps</a:t>
            </a:r>
            <a:r>
              <a:rPr lang="es-ES" sz="2000" dirty="0"/>
              <a:t> </a:t>
            </a:r>
            <a:r>
              <a:rPr lang="es-ES" sz="2000" dirty="0" err="1"/>
              <a:t>involved</a:t>
            </a:r>
            <a:r>
              <a:rPr lang="es-ES" sz="2000" dirty="0"/>
              <a:t>)  y nos quedamos con una.</a:t>
            </a:r>
            <a:endParaRPr lang="en-GB" sz="2000" dirty="0"/>
          </a:p>
          <a:p>
            <a:r>
              <a:rPr lang="es-ES" sz="2000" b="1" i="1" dirty="0"/>
              <a:t>Omitimos</a:t>
            </a:r>
            <a:r>
              <a:rPr lang="es-ES" sz="2000" dirty="0"/>
              <a:t> la información luego de la palabra  `Note` ya que se trata de una aclaración.  Asimismo omitimos oraciones sesgadas de opinión ( </a:t>
            </a:r>
            <a:r>
              <a:rPr lang="es-ES" sz="2000" dirty="0" err="1"/>
              <a:t>Redesigning</a:t>
            </a:r>
            <a:r>
              <a:rPr lang="es-ES" sz="2000" dirty="0"/>
              <a:t> a usable </a:t>
            </a:r>
            <a:r>
              <a:rPr lang="es-ES" sz="2000" dirty="0" err="1"/>
              <a:t>site</a:t>
            </a:r>
            <a:r>
              <a:rPr lang="es-ES" sz="2000" dirty="0"/>
              <a:t> </a:t>
            </a:r>
            <a:r>
              <a:rPr lang="es-ES" sz="2000" dirty="0" err="1"/>
              <a:t>is</a:t>
            </a:r>
            <a:r>
              <a:rPr lang="es-ES" sz="2000" dirty="0"/>
              <a:t> </a:t>
            </a:r>
            <a:r>
              <a:rPr lang="es-ES" sz="2000" dirty="0" err="1"/>
              <a:t>not</a:t>
            </a:r>
            <a:r>
              <a:rPr lang="es-ES" sz="2000" dirty="0"/>
              <a:t> </a:t>
            </a:r>
            <a:r>
              <a:rPr lang="es-ES" sz="2000" dirty="0" err="1"/>
              <a:t>complicated</a:t>
            </a:r>
            <a:r>
              <a:rPr lang="es-ES" sz="2000" dirty="0"/>
              <a:t>...) </a:t>
            </a:r>
            <a:endParaRPr lang="en-GB" sz="2000" dirty="0"/>
          </a:p>
          <a:p>
            <a:r>
              <a:rPr lang="es-ES" sz="2000" b="1" i="1" dirty="0"/>
              <a:t>Omitimos</a:t>
            </a:r>
            <a:r>
              <a:rPr lang="es-ES" sz="2000" dirty="0"/>
              <a:t> aquellas oración que brindan información extra (</a:t>
            </a:r>
            <a:r>
              <a:rPr lang="es-ES" sz="2000" dirty="0" err="1"/>
              <a:t>the</a:t>
            </a:r>
            <a:r>
              <a:rPr lang="es-ES" sz="2000" dirty="0"/>
              <a:t> </a:t>
            </a:r>
            <a:r>
              <a:rPr lang="es-ES" sz="2000" dirty="0" err="1"/>
              <a:t>process</a:t>
            </a:r>
            <a:r>
              <a:rPr lang="es-ES" sz="2000" dirty="0"/>
              <a:t> </a:t>
            </a:r>
            <a:r>
              <a:rPr lang="es-ES" sz="2000" dirty="0" err="1"/>
              <a:t>itself</a:t>
            </a:r>
            <a:r>
              <a:rPr lang="es-ES" sz="2000" dirty="0"/>
              <a:t> </a:t>
            </a:r>
            <a:r>
              <a:rPr lang="es-ES" sz="2000" dirty="0" err="1"/>
              <a:t>will</a:t>
            </a:r>
            <a:r>
              <a:rPr lang="es-ES" sz="2000" dirty="0"/>
              <a:t> be </a:t>
            </a:r>
            <a:r>
              <a:rPr lang="es-ES" sz="2000" dirty="0" err="1"/>
              <a:t>explained</a:t>
            </a:r>
            <a:r>
              <a:rPr lang="es-ES" sz="2000" dirty="0"/>
              <a:t> in </a:t>
            </a:r>
            <a:r>
              <a:rPr lang="es-ES" sz="2000" dirty="0" err="1"/>
              <a:t>detail</a:t>
            </a:r>
            <a:r>
              <a:rPr lang="es-ES" sz="2000" dirty="0"/>
              <a:t>...,  </a:t>
            </a:r>
            <a:r>
              <a:rPr lang="es-ES" sz="2000" dirty="0" err="1"/>
              <a:t>when</a:t>
            </a:r>
            <a:r>
              <a:rPr lang="es-ES" sz="2000" dirty="0"/>
              <a:t> </a:t>
            </a:r>
            <a:r>
              <a:rPr lang="es-ES" sz="2000" dirty="0" err="1"/>
              <a:t>you</a:t>
            </a:r>
            <a:r>
              <a:rPr lang="es-ES" sz="2000" dirty="0"/>
              <a:t> </a:t>
            </a:r>
            <a:r>
              <a:rPr lang="es-ES" sz="2000" dirty="0" err="1"/>
              <a:t>have</a:t>
            </a:r>
            <a:r>
              <a:rPr lang="es-ES" sz="2000" dirty="0"/>
              <a:t> </a:t>
            </a:r>
            <a:r>
              <a:rPr lang="es-ES" sz="2000" dirty="0" err="1"/>
              <a:t>worked</a:t>
            </a:r>
            <a:r>
              <a:rPr lang="es-ES" sz="2000" dirty="0"/>
              <a:t> …) como así también toda referencia personal al lector. </a:t>
            </a:r>
            <a:endParaRPr lang="en-GB" sz="2000" dirty="0"/>
          </a:p>
        </p:txBody>
      </p:sp>
      <p:pic>
        <p:nvPicPr>
          <p:cNvPr id="5" name="Imagen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3002" y="2753579"/>
            <a:ext cx="4404995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n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3002" y="4211393"/>
            <a:ext cx="5884801" cy="244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55346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55526"/>
            <a:ext cx="9905998" cy="1478570"/>
          </a:xfrm>
        </p:spPr>
        <p:txBody>
          <a:bodyPr>
            <a:normAutofit/>
          </a:bodyPr>
          <a:lstStyle/>
          <a:p>
            <a:r>
              <a:rPr lang="en-GB" sz="5400" i="1" dirty="0" smtClean="0"/>
              <a:t>ACTIVIDADES DE </a:t>
            </a:r>
            <a:r>
              <a:rPr lang="en-GB" sz="5400" i="1" dirty="0" err="1" smtClean="0"/>
              <a:t>escritura</a:t>
            </a:r>
            <a:endParaRPr lang="en-GB" sz="54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75009"/>
            <a:ext cx="10114723" cy="115909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s-ES" sz="2000" b="1" dirty="0"/>
              <a:t>2. </a:t>
            </a:r>
            <a:r>
              <a:rPr lang="es-ES" sz="2000" dirty="0"/>
              <a:t>La segunda macro- regla</a:t>
            </a:r>
            <a:r>
              <a:rPr lang="es-ES" sz="2000" i="1" dirty="0"/>
              <a:t>, la generalización o condensación</a:t>
            </a:r>
            <a:r>
              <a:rPr lang="es-ES" sz="2000" dirty="0"/>
              <a:t>, refiere a la posibilidad de emplear nombres como </a:t>
            </a:r>
            <a:r>
              <a:rPr lang="es-ES" sz="2000" dirty="0" err="1"/>
              <a:t>super</a:t>
            </a:r>
            <a:r>
              <a:rPr lang="es-ES" sz="2000" dirty="0"/>
              <a:t>- conjuntos de varios conjuntos.  Tales expresiones se llaman expresiones temáticas o tópicas y desempeñan una función importante en la comprensión del discurso.  </a:t>
            </a:r>
            <a:endParaRPr lang="en-GB" sz="20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141412" y="3398104"/>
            <a:ext cx="4167346" cy="2449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i="1" dirty="0"/>
              <a:t> </a:t>
            </a:r>
            <a:endParaRPr lang="en-GB" sz="1600" dirty="0"/>
          </a:p>
          <a:p>
            <a:r>
              <a:rPr lang="en-US" sz="1600" i="1" dirty="0"/>
              <a:t>Redesign is accomplished and introduces the steps involved in redesign....  </a:t>
            </a:r>
            <a:endParaRPr lang="en-GB" sz="1600" dirty="0"/>
          </a:p>
          <a:p>
            <a:r>
              <a:rPr lang="en-US" sz="1600" i="1" dirty="0"/>
              <a:t>Once mastered  … the simple steps, (you) can apply them to anything that could benefit from usability. </a:t>
            </a:r>
            <a:endParaRPr lang="en-GB" sz="1600" dirty="0"/>
          </a:p>
        </p:txBody>
      </p:sp>
      <p:pic>
        <p:nvPicPr>
          <p:cNvPr id="5" name="Imagen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3002" y="2753579"/>
            <a:ext cx="4404995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n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3001" y="4154372"/>
            <a:ext cx="5627223" cy="2465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62214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i="1" dirty="0" smtClean="0"/>
              <a:t>ACTIVIDADES DE </a:t>
            </a:r>
            <a:r>
              <a:rPr lang="en-GB" sz="5400" i="1" dirty="0" err="1" smtClean="0"/>
              <a:t>escritura</a:t>
            </a:r>
            <a:endParaRPr lang="en-GB" sz="54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29220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dirty="0" smtClean="0"/>
              <a:t>13.</a:t>
            </a:r>
            <a:r>
              <a:rPr lang="es-ES" b="1" dirty="0" smtClean="0"/>
              <a:t> OBSERVE</a:t>
            </a:r>
            <a:r>
              <a:rPr lang="es-ES" dirty="0" smtClean="0"/>
              <a:t> </a:t>
            </a:r>
            <a:r>
              <a:rPr lang="es-ES" dirty="0"/>
              <a:t>la propuesta anterior, ¿omitiría algo más antes </a:t>
            </a:r>
            <a:r>
              <a:rPr lang="es-ES" dirty="0" smtClean="0"/>
              <a:t>de sintetizar </a:t>
            </a:r>
            <a:r>
              <a:rPr lang="es-ES" dirty="0"/>
              <a:t>la información </a:t>
            </a:r>
            <a:r>
              <a:rPr lang="es-ES" dirty="0" smtClean="0"/>
              <a:t>a </a:t>
            </a:r>
            <a:r>
              <a:rPr lang="es-ES" dirty="0"/>
              <a:t>una proposición en castellano?  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Estrella de 8 puntas 4"/>
          <p:cNvSpPr/>
          <p:nvPr/>
        </p:nvSpPr>
        <p:spPr>
          <a:xfrm>
            <a:off x="10792496" y="231820"/>
            <a:ext cx="1223493" cy="1125983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141411" y="3844321"/>
            <a:ext cx="9905999" cy="11376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Omitiría</a:t>
            </a:r>
            <a:r>
              <a:rPr lang="en-GB" dirty="0" smtClean="0"/>
              <a:t> </a:t>
            </a:r>
            <a:r>
              <a:rPr lang="en-GB" dirty="0" err="1" smtClean="0"/>
              <a:t>repetir</a:t>
            </a:r>
            <a:r>
              <a:rPr lang="en-GB" dirty="0" smtClean="0"/>
              <a:t> </a:t>
            </a:r>
            <a:r>
              <a:rPr lang="en-GB" dirty="0" err="1" smtClean="0"/>
              <a:t>los</a:t>
            </a:r>
            <a:r>
              <a:rPr lang="en-GB" dirty="0" smtClean="0"/>
              <a:t> </a:t>
            </a:r>
            <a:r>
              <a:rPr lang="en-GB" dirty="0" err="1" smtClean="0"/>
              <a:t>conceptos</a:t>
            </a:r>
            <a:r>
              <a:rPr lang="en-GB" dirty="0" smtClean="0"/>
              <a:t> </a:t>
            </a:r>
            <a:r>
              <a:rPr lang="en-GB" dirty="0" err="1" smtClean="0"/>
              <a:t>como</a:t>
            </a:r>
            <a:r>
              <a:rPr lang="en-GB" dirty="0" smtClean="0"/>
              <a:t> </a:t>
            </a:r>
            <a:r>
              <a:rPr lang="en-GB" i="1" dirty="0" smtClean="0"/>
              <a:t>redesign </a:t>
            </a:r>
            <a:r>
              <a:rPr lang="en-GB" dirty="0" smtClean="0"/>
              <a:t>o </a:t>
            </a:r>
            <a:r>
              <a:rPr lang="en-GB" i="1" dirty="0" smtClean="0"/>
              <a:t>steps</a:t>
            </a:r>
            <a:r>
              <a:rPr lang="en-GB" dirty="0" smtClean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3864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i="1" dirty="0" smtClean="0"/>
              <a:t>ACTIVIDADES DE PRE-LECTURA</a:t>
            </a:r>
            <a:endParaRPr lang="en-GB" sz="54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3765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s-ES" dirty="0" smtClean="0"/>
              <a:t>1. ¿Qué </a:t>
            </a:r>
            <a:r>
              <a:rPr lang="es-ES" dirty="0"/>
              <a:t>implica rediseñar una página web?  ¿Ha tenido que realizar  alguna vez esta tarea?  </a:t>
            </a:r>
            <a:r>
              <a:rPr lang="es-ES" b="1" dirty="0"/>
              <a:t>COMENTA</a:t>
            </a:r>
            <a:r>
              <a:rPr lang="es-ES" dirty="0"/>
              <a:t> al respecto.</a:t>
            </a:r>
            <a:endParaRPr lang="en-GB" dirty="0"/>
          </a:p>
          <a:p>
            <a:endParaRPr lang="en-GB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141411" y="3844320"/>
            <a:ext cx="9905999" cy="16163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Rediseñar</a:t>
            </a:r>
            <a:r>
              <a:rPr lang="en-GB" dirty="0" smtClean="0"/>
              <a:t> un </a:t>
            </a:r>
            <a:r>
              <a:rPr lang="en-GB" dirty="0" err="1" smtClean="0"/>
              <a:t>sitio</a:t>
            </a:r>
            <a:r>
              <a:rPr lang="en-GB" dirty="0" smtClean="0"/>
              <a:t> web </a:t>
            </a:r>
            <a:r>
              <a:rPr lang="en-GB" dirty="0" err="1" smtClean="0"/>
              <a:t>implica</a:t>
            </a:r>
            <a:r>
              <a:rPr lang="en-GB" dirty="0" smtClean="0"/>
              <a:t> </a:t>
            </a:r>
            <a:r>
              <a:rPr lang="en-GB" dirty="0" err="1" smtClean="0"/>
              <a:t>modificar</a:t>
            </a:r>
            <a:r>
              <a:rPr lang="en-GB" dirty="0" smtClean="0"/>
              <a:t> un </a:t>
            </a:r>
            <a:r>
              <a:rPr lang="en-GB" dirty="0" err="1" smtClean="0"/>
              <a:t>diseño</a:t>
            </a:r>
            <a:r>
              <a:rPr lang="en-GB" dirty="0" smtClean="0"/>
              <a:t> </a:t>
            </a:r>
            <a:r>
              <a:rPr lang="en-GB" dirty="0" err="1" smtClean="0"/>
              <a:t>previo</a:t>
            </a:r>
            <a:r>
              <a:rPr lang="en-GB" dirty="0" smtClean="0"/>
              <a:t>.</a:t>
            </a:r>
          </a:p>
          <a:p>
            <a:r>
              <a:rPr lang="en-GB" dirty="0" smtClean="0"/>
              <a:t>La </a:t>
            </a:r>
            <a:r>
              <a:rPr lang="en-GB" dirty="0" err="1" smtClean="0"/>
              <a:t>segunda</a:t>
            </a:r>
            <a:r>
              <a:rPr lang="en-GB" dirty="0" smtClean="0"/>
              <a:t> </a:t>
            </a:r>
            <a:r>
              <a:rPr lang="en-GB" dirty="0" err="1" smtClean="0"/>
              <a:t>respuesta</a:t>
            </a:r>
            <a:r>
              <a:rPr lang="en-GB" dirty="0" smtClean="0"/>
              <a:t> </a:t>
            </a:r>
            <a:r>
              <a:rPr lang="en-GB" dirty="0" err="1" smtClean="0"/>
              <a:t>dependerá</a:t>
            </a:r>
            <a:r>
              <a:rPr lang="en-GB" dirty="0" smtClean="0"/>
              <a:t> de la </a:t>
            </a:r>
            <a:r>
              <a:rPr lang="en-GB" dirty="0" err="1" smtClean="0"/>
              <a:t>experiencia</a:t>
            </a:r>
            <a:r>
              <a:rPr lang="en-GB" dirty="0" smtClean="0"/>
              <a:t> personal de </a:t>
            </a:r>
            <a:r>
              <a:rPr lang="en-GB" dirty="0" err="1" smtClean="0"/>
              <a:t>cada</a:t>
            </a:r>
            <a:r>
              <a:rPr lang="en-GB" dirty="0" smtClean="0"/>
              <a:t> </a:t>
            </a:r>
            <a:r>
              <a:rPr lang="en-GB" dirty="0" err="1" smtClean="0"/>
              <a:t>alumno</a:t>
            </a:r>
            <a:r>
              <a:rPr lang="en-GB" dirty="0" smtClean="0"/>
              <a:t>. </a:t>
            </a:r>
            <a:endParaRPr lang="en-GB" dirty="0"/>
          </a:p>
        </p:txBody>
      </p:sp>
      <p:sp>
        <p:nvSpPr>
          <p:cNvPr id="5" name="Estrella de 8 puntas 4"/>
          <p:cNvSpPr/>
          <p:nvPr/>
        </p:nvSpPr>
        <p:spPr>
          <a:xfrm>
            <a:off x="10792496" y="231820"/>
            <a:ext cx="1223493" cy="1125983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4550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55526"/>
            <a:ext cx="9905998" cy="1478570"/>
          </a:xfrm>
        </p:spPr>
        <p:txBody>
          <a:bodyPr>
            <a:normAutofit/>
          </a:bodyPr>
          <a:lstStyle/>
          <a:p>
            <a:r>
              <a:rPr lang="en-GB" sz="5400" i="1" dirty="0" smtClean="0"/>
              <a:t>ACTIVIDADES DE </a:t>
            </a:r>
            <a:r>
              <a:rPr lang="en-GB" sz="5400" i="1" dirty="0" err="1" smtClean="0"/>
              <a:t>escritura</a:t>
            </a:r>
            <a:endParaRPr lang="en-GB" sz="54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275009"/>
            <a:ext cx="10114723" cy="95303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2000" b="1" dirty="0"/>
              <a:t>3. </a:t>
            </a:r>
            <a:r>
              <a:rPr lang="es-ES" sz="2000" dirty="0"/>
              <a:t>Por último, en </a:t>
            </a:r>
            <a:r>
              <a:rPr lang="es-ES" sz="2000" i="1" dirty="0"/>
              <a:t>la construcción</a:t>
            </a:r>
            <a:r>
              <a:rPr lang="es-ES" sz="2000" dirty="0"/>
              <a:t> derivamos una proposición que implícitamente contiene la información abstraída en la aplicación de la regla.  </a:t>
            </a:r>
            <a:endParaRPr lang="en-GB" sz="20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141412" y="2753579"/>
            <a:ext cx="4167346" cy="39069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/>
              <a:t>En el capítulo `</a:t>
            </a:r>
            <a:r>
              <a:rPr lang="es-ES" sz="1600" dirty="0" err="1"/>
              <a:t>Redesigning</a:t>
            </a:r>
            <a:r>
              <a:rPr lang="es-ES" sz="1600" dirty="0"/>
              <a:t>`, </a:t>
            </a:r>
            <a:r>
              <a:rPr lang="es-ES" sz="1600" dirty="0" err="1"/>
              <a:t>Davidsen</a:t>
            </a:r>
            <a:r>
              <a:rPr lang="es-ES" sz="1600" dirty="0"/>
              <a:t> y </a:t>
            </a:r>
            <a:r>
              <a:rPr lang="es-ES" sz="1600" dirty="0" err="1"/>
              <a:t>Yankee</a:t>
            </a:r>
            <a:r>
              <a:rPr lang="es-ES" sz="1600" dirty="0"/>
              <a:t> (2004) (</a:t>
            </a:r>
            <a:r>
              <a:rPr lang="es-ES" sz="1600" b="1" i="1" dirty="0"/>
              <a:t>continuar</a:t>
            </a:r>
            <a:r>
              <a:rPr lang="es-ES" sz="1600" dirty="0"/>
              <a:t>) .... </a:t>
            </a:r>
            <a:r>
              <a:rPr lang="es-ES" sz="1600" dirty="0" smtClean="0"/>
              <a:t>..................................................................................................................................................................................</a:t>
            </a:r>
            <a:endParaRPr lang="en-GB" sz="1600" dirty="0"/>
          </a:p>
        </p:txBody>
      </p:sp>
      <p:pic>
        <p:nvPicPr>
          <p:cNvPr id="5" name="Imagen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13002" y="2753579"/>
            <a:ext cx="4404995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n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3002" y="4379751"/>
            <a:ext cx="5743133" cy="228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50732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i="1" dirty="0" smtClean="0"/>
              <a:t>ACTIVIDADES DE </a:t>
            </a:r>
            <a:r>
              <a:rPr lang="en-GB" sz="5400" i="1" dirty="0" err="1" smtClean="0"/>
              <a:t>escritura</a:t>
            </a:r>
            <a:endParaRPr lang="en-GB" sz="54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7384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14.</a:t>
            </a:r>
            <a:r>
              <a:rPr lang="es-ES" b="1" dirty="0" smtClean="0"/>
              <a:t> OBSERVE</a:t>
            </a:r>
            <a:r>
              <a:rPr lang="es-ES" dirty="0" smtClean="0"/>
              <a:t> </a:t>
            </a:r>
            <a:r>
              <a:rPr lang="es-ES" dirty="0"/>
              <a:t>el comienzo sugerido y </a:t>
            </a:r>
            <a:r>
              <a:rPr lang="es-ES" b="1" dirty="0"/>
              <a:t>COMPLÉTELO</a:t>
            </a:r>
            <a:r>
              <a:rPr lang="es-ES" dirty="0"/>
              <a:t>. 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Estrella de 8 puntas 4"/>
          <p:cNvSpPr/>
          <p:nvPr/>
        </p:nvSpPr>
        <p:spPr>
          <a:xfrm>
            <a:off x="10792496" y="231820"/>
            <a:ext cx="1223493" cy="1125983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14</a:t>
            </a:r>
            <a:endParaRPr lang="en-GB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141412" y="3586743"/>
            <a:ext cx="9905999" cy="164207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En el capítulo </a:t>
            </a:r>
            <a:r>
              <a:rPr lang="es-ES" dirty="0" smtClean="0"/>
              <a:t>‘</a:t>
            </a:r>
            <a:r>
              <a:rPr lang="es-ES" dirty="0" err="1" smtClean="0"/>
              <a:t>Redesigning</a:t>
            </a:r>
            <a:r>
              <a:rPr lang="es-ES" dirty="0" smtClean="0"/>
              <a:t>’, </a:t>
            </a:r>
            <a:r>
              <a:rPr lang="es-ES" dirty="0" err="1"/>
              <a:t>Davidsen</a:t>
            </a:r>
            <a:r>
              <a:rPr lang="es-ES" dirty="0"/>
              <a:t> y </a:t>
            </a:r>
            <a:r>
              <a:rPr lang="es-ES" dirty="0" err="1"/>
              <a:t>Yankee</a:t>
            </a:r>
            <a:r>
              <a:rPr lang="es-ES" dirty="0"/>
              <a:t> (</a:t>
            </a:r>
            <a:r>
              <a:rPr lang="es-ES" dirty="0" smtClean="0"/>
              <a:t>2004) definen como el proceso de rediseño es logrado e introducen las etapas que necesitas dominar para llevar a cabo el mismo.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851881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8713" y="286240"/>
            <a:ext cx="4019523" cy="1478570"/>
          </a:xfrm>
        </p:spPr>
        <p:txBody>
          <a:bodyPr>
            <a:normAutofit fontScale="90000"/>
          </a:bodyPr>
          <a:lstStyle/>
          <a:p>
            <a:r>
              <a:rPr lang="en-GB" sz="5400" i="1" dirty="0" smtClean="0"/>
              <a:t>ACTIVIDADES DE </a:t>
            </a:r>
            <a:r>
              <a:rPr lang="en-GB" sz="5400" i="1" dirty="0" err="1" smtClean="0"/>
              <a:t>escritura</a:t>
            </a:r>
            <a:endParaRPr lang="en-GB" sz="54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0" y="2116574"/>
            <a:ext cx="3074127" cy="4166811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15.</a:t>
            </a:r>
            <a:r>
              <a:rPr lang="es-ES" b="1" dirty="0" smtClean="0"/>
              <a:t> RE-LEA</a:t>
            </a:r>
            <a:r>
              <a:rPr lang="es-ES" dirty="0" smtClean="0"/>
              <a:t> </a:t>
            </a:r>
            <a:r>
              <a:rPr lang="es-ES" dirty="0"/>
              <a:t>el siguiente fragmento.  </a:t>
            </a:r>
            <a:r>
              <a:rPr lang="es-ES" b="1" dirty="0"/>
              <a:t>DECIDA </a:t>
            </a:r>
            <a:r>
              <a:rPr lang="es-ES" dirty="0"/>
              <a:t>que omitiría.  </a:t>
            </a:r>
            <a:r>
              <a:rPr lang="es-ES" b="1" dirty="0"/>
              <a:t>TACHE </a:t>
            </a:r>
            <a:r>
              <a:rPr lang="es-ES" dirty="0"/>
              <a:t>la información innecesaria, </a:t>
            </a:r>
            <a:r>
              <a:rPr lang="es-ES" b="1" dirty="0" smtClean="0"/>
              <a:t>CONDENSELA</a:t>
            </a:r>
            <a:r>
              <a:rPr lang="es-ES" dirty="0" smtClean="0"/>
              <a:t> </a:t>
            </a:r>
            <a:r>
              <a:rPr lang="es-ES" dirty="0"/>
              <a:t>y </a:t>
            </a:r>
            <a:r>
              <a:rPr lang="es-ES" b="1" dirty="0"/>
              <a:t>SINTETICELA</a:t>
            </a:r>
            <a:r>
              <a:rPr lang="es-ES" dirty="0"/>
              <a:t> con sus propias palabras en castellano.  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Estrella de 8 puntas 4"/>
          <p:cNvSpPr/>
          <p:nvPr/>
        </p:nvSpPr>
        <p:spPr>
          <a:xfrm>
            <a:off x="10792496" y="231820"/>
            <a:ext cx="1223493" cy="1125983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15</a:t>
            </a:r>
            <a:endParaRPr lang="en-GB" dirty="0"/>
          </a:p>
        </p:txBody>
      </p:sp>
      <p:pic>
        <p:nvPicPr>
          <p:cNvPr id="7" name="Imagen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8711" y="0"/>
            <a:ext cx="6153785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age33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38711" y="2116574"/>
            <a:ext cx="6153785" cy="2408785"/>
          </a:xfrm>
          <a:prstGeom prst="rect">
            <a:avLst/>
          </a:prstGeom>
          <a:ln/>
        </p:spPr>
      </p:pic>
      <p:pic>
        <p:nvPicPr>
          <p:cNvPr id="9" name="image37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638711" y="4590883"/>
            <a:ext cx="6153785" cy="2133802"/>
          </a:xfrm>
          <a:prstGeom prst="rect">
            <a:avLst/>
          </a:prstGeom>
          <a:ln/>
        </p:spPr>
      </p:pic>
      <p:cxnSp>
        <p:nvCxnSpPr>
          <p:cNvPr id="10" name="Conector recto 9"/>
          <p:cNvCxnSpPr/>
          <p:nvPr/>
        </p:nvCxnSpPr>
        <p:spPr>
          <a:xfrm>
            <a:off x="9841424" y="464949"/>
            <a:ext cx="951072" cy="154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5499315" y="635431"/>
            <a:ext cx="5293181" cy="12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 flipV="1">
            <a:off x="5499314" y="837878"/>
            <a:ext cx="5293181" cy="12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 flipV="1">
            <a:off x="5540114" y="1008359"/>
            <a:ext cx="5293181" cy="12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V="1">
            <a:off x="5540113" y="1176257"/>
            <a:ext cx="1604606" cy="60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5692514" y="1357803"/>
            <a:ext cx="5099980" cy="483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5499312" y="1580827"/>
            <a:ext cx="5293183" cy="132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5499314" y="1755648"/>
            <a:ext cx="5293181" cy="50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5499314" y="1922309"/>
            <a:ext cx="2646590" cy="212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5499313" y="2950828"/>
            <a:ext cx="5293181" cy="50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5499312" y="3114418"/>
            <a:ext cx="1323297" cy="162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5698468" y="3490686"/>
            <a:ext cx="950305" cy="119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8020630" y="3490686"/>
            <a:ext cx="751411" cy="119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V="1">
            <a:off x="5540114" y="3650717"/>
            <a:ext cx="4890245" cy="96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6513997" y="3842235"/>
            <a:ext cx="2087562" cy="20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 flipV="1">
            <a:off x="8342797" y="4022676"/>
            <a:ext cx="2449697" cy="212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V="1">
            <a:off x="5522034" y="4224925"/>
            <a:ext cx="5270460" cy="63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V="1">
            <a:off x="5550450" y="4406190"/>
            <a:ext cx="3872519" cy="84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6822609" y="4929415"/>
            <a:ext cx="3969885" cy="274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4663830" y="5206421"/>
            <a:ext cx="3051773" cy="25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 flipV="1">
            <a:off x="4954666" y="5395497"/>
            <a:ext cx="5837828" cy="492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>
            <a:endCxn id="9" idx="3"/>
          </p:cNvCxnSpPr>
          <p:nvPr/>
        </p:nvCxnSpPr>
        <p:spPr>
          <a:xfrm flipV="1">
            <a:off x="4567795" y="5657784"/>
            <a:ext cx="6224701" cy="168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/>
          <p:cNvCxnSpPr/>
          <p:nvPr/>
        </p:nvCxnSpPr>
        <p:spPr>
          <a:xfrm flipV="1">
            <a:off x="6822609" y="5909833"/>
            <a:ext cx="1573726" cy="341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/>
          <p:cNvCxnSpPr/>
          <p:nvPr/>
        </p:nvCxnSpPr>
        <p:spPr>
          <a:xfrm>
            <a:off x="8406438" y="6144097"/>
            <a:ext cx="2386056" cy="14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/>
          <p:cNvCxnSpPr/>
          <p:nvPr/>
        </p:nvCxnSpPr>
        <p:spPr>
          <a:xfrm flipV="1">
            <a:off x="4690558" y="6326304"/>
            <a:ext cx="5837828" cy="492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/>
          <p:cNvCxnSpPr/>
          <p:nvPr/>
        </p:nvCxnSpPr>
        <p:spPr>
          <a:xfrm flipV="1">
            <a:off x="4761231" y="6615034"/>
            <a:ext cx="384206" cy="298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2516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trella de 8 puntas 4"/>
          <p:cNvSpPr/>
          <p:nvPr/>
        </p:nvSpPr>
        <p:spPr>
          <a:xfrm>
            <a:off x="10792496" y="231820"/>
            <a:ext cx="1223493" cy="1125983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15</a:t>
            </a:r>
            <a:endParaRPr lang="en-GB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1141410" y="1861054"/>
            <a:ext cx="9651086" cy="409155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GB" dirty="0" err="1" smtClean="0"/>
              <a:t>Davidsen</a:t>
            </a:r>
            <a:r>
              <a:rPr lang="en-GB" dirty="0" smtClean="0"/>
              <a:t> y Yankee (2004) 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dirty="0" err="1" smtClean="0"/>
              <a:t>capítulo</a:t>
            </a:r>
            <a:r>
              <a:rPr lang="en-GB" dirty="0" smtClean="0"/>
              <a:t> ‘Redesigning’ </a:t>
            </a:r>
            <a:r>
              <a:rPr lang="en-GB" dirty="0" err="1" smtClean="0"/>
              <a:t>definen</a:t>
            </a:r>
            <a:r>
              <a:rPr lang="en-GB" dirty="0" smtClean="0"/>
              <a:t> el </a:t>
            </a:r>
            <a:r>
              <a:rPr lang="en-GB" dirty="0" err="1" smtClean="0"/>
              <a:t>concepto</a:t>
            </a:r>
            <a:r>
              <a:rPr lang="en-GB" dirty="0" smtClean="0"/>
              <a:t> de </a:t>
            </a:r>
            <a:r>
              <a:rPr lang="en-GB" dirty="0" err="1" smtClean="0"/>
              <a:t>rediseño</a:t>
            </a:r>
            <a:r>
              <a:rPr lang="en-GB" dirty="0" smtClean="0"/>
              <a:t> </a:t>
            </a:r>
            <a:r>
              <a:rPr lang="en-GB" dirty="0" err="1" smtClean="0"/>
              <a:t>como</a:t>
            </a:r>
            <a:r>
              <a:rPr lang="en-GB" dirty="0" smtClean="0"/>
              <a:t> la </a:t>
            </a:r>
            <a:r>
              <a:rPr lang="en-GB" dirty="0" err="1" smtClean="0"/>
              <a:t>acción</a:t>
            </a:r>
            <a:r>
              <a:rPr lang="en-GB" dirty="0" smtClean="0"/>
              <a:t> de </a:t>
            </a:r>
            <a:r>
              <a:rPr lang="en-GB" dirty="0" err="1" smtClean="0"/>
              <a:t>salvar</a:t>
            </a:r>
            <a:r>
              <a:rPr lang="en-GB" dirty="0" smtClean="0"/>
              <a:t> lo que </a:t>
            </a:r>
            <a:r>
              <a:rPr lang="en-GB" dirty="0" err="1" smtClean="0"/>
              <a:t>tenemos</a:t>
            </a:r>
            <a:r>
              <a:rPr lang="en-GB" dirty="0" smtClean="0"/>
              <a:t> y </a:t>
            </a:r>
            <a:r>
              <a:rPr lang="en-GB" dirty="0" err="1" smtClean="0"/>
              <a:t>reutilizarlo</a:t>
            </a:r>
            <a:r>
              <a:rPr lang="en-GB" dirty="0" smtClean="0"/>
              <a:t> al </a:t>
            </a:r>
            <a:r>
              <a:rPr lang="en-GB" dirty="0" err="1" smtClean="0"/>
              <a:t>planear</a:t>
            </a:r>
            <a:r>
              <a:rPr lang="en-GB" dirty="0" smtClean="0"/>
              <a:t> y </a:t>
            </a:r>
            <a:r>
              <a:rPr lang="en-GB" dirty="0" err="1" smtClean="0"/>
              <a:t>reacomodor</a:t>
            </a:r>
            <a:r>
              <a:rPr lang="en-GB" dirty="0" smtClean="0"/>
              <a:t> un </a:t>
            </a:r>
            <a:r>
              <a:rPr lang="en-GB" dirty="0" err="1" smtClean="0"/>
              <a:t>diseño</a:t>
            </a:r>
            <a:r>
              <a:rPr lang="en-GB" dirty="0" smtClean="0"/>
              <a:t> </a:t>
            </a:r>
            <a:r>
              <a:rPr lang="en-GB" dirty="0" err="1" smtClean="0"/>
              <a:t>previo</a:t>
            </a:r>
            <a:r>
              <a:rPr lang="en-GB" dirty="0" smtClean="0"/>
              <a:t>. Los </a:t>
            </a:r>
            <a:r>
              <a:rPr lang="en-GB" dirty="0" err="1" smtClean="0"/>
              <a:t>pasos</a:t>
            </a:r>
            <a:r>
              <a:rPr lang="en-GB" dirty="0" smtClean="0"/>
              <a:t> a </a:t>
            </a:r>
            <a:r>
              <a:rPr lang="en-GB" dirty="0" err="1" smtClean="0"/>
              <a:t>seguir</a:t>
            </a:r>
            <a:r>
              <a:rPr lang="en-GB" dirty="0" smtClean="0"/>
              <a:t> para </a:t>
            </a:r>
            <a:r>
              <a:rPr lang="en-GB" dirty="0" err="1" smtClean="0"/>
              <a:t>realizar</a:t>
            </a:r>
            <a:r>
              <a:rPr lang="en-GB" dirty="0" smtClean="0"/>
              <a:t> el </a:t>
            </a:r>
            <a:r>
              <a:rPr lang="en-GB" dirty="0" err="1" smtClean="0"/>
              <a:t>rediseño</a:t>
            </a:r>
            <a:r>
              <a:rPr lang="en-GB" dirty="0" smtClean="0"/>
              <a:t> de un </a:t>
            </a:r>
            <a:r>
              <a:rPr lang="en-GB" dirty="0" err="1" smtClean="0"/>
              <a:t>sitio</a:t>
            </a:r>
            <a:r>
              <a:rPr lang="en-GB" dirty="0" smtClean="0"/>
              <a:t> son </a:t>
            </a:r>
            <a:r>
              <a:rPr lang="en-GB" dirty="0" err="1" smtClean="0"/>
              <a:t>tres</a:t>
            </a:r>
            <a:r>
              <a:rPr lang="en-GB" dirty="0" smtClean="0"/>
              <a:t>: </a:t>
            </a:r>
            <a:r>
              <a:rPr lang="en-GB" dirty="0" err="1" smtClean="0"/>
              <a:t>analizar</a:t>
            </a:r>
            <a:r>
              <a:rPr lang="en-GB" dirty="0" smtClean="0"/>
              <a:t>, </a:t>
            </a:r>
            <a:r>
              <a:rPr lang="en-GB" dirty="0" err="1" smtClean="0"/>
              <a:t>rediseñar</a:t>
            </a:r>
            <a:r>
              <a:rPr lang="en-GB" dirty="0" smtClean="0"/>
              <a:t> e </a:t>
            </a:r>
            <a:r>
              <a:rPr lang="en-GB" dirty="0" err="1" smtClean="0"/>
              <a:t>implementar</a:t>
            </a:r>
            <a:r>
              <a:rPr lang="en-GB" dirty="0"/>
              <a:t> </a:t>
            </a:r>
            <a:r>
              <a:rPr lang="en-GB" dirty="0" smtClean="0"/>
              <a:t>y </a:t>
            </a:r>
            <a:r>
              <a:rPr lang="en-GB" dirty="0" err="1" smtClean="0"/>
              <a:t>evaluar</a:t>
            </a:r>
            <a:r>
              <a:rPr lang="en-GB" dirty="0" smtClean="0"/>
              <a:t>. El </a:t>
            </a:r>
            <a:r>
              <a:rPr lang="en-GB" dirty="0" err="1" smtClean="0"/>
              <a:t>análisis</a:t>
            </a:r>
            <a:r>
              <a:rPr lang="en-GB" dirty="0" smtClean="0"/>
              <a:t> </a:t>
            </a:r>
            <a:r>
              <a:rPr lang="en-GB" dirty="0" err="1" smtClean="0"/>
              <a:t>implica</a:t>
            </a:r>
            <a:r>
              <a:rPr lang="en-GB" dirty="0" smtClean="0"/>
              <a:t> </a:t>
            </a:r>
            <a:r>
              <a:rPr lang="en-GB" dirty="0" err="1" smtClean="0"/>
              <a:t>planear</a:t>
            </a:r>
            <a:r>
              <a:rPr lang="en-GB" dirty="0" smtClean="0"/>
              <a:t>, y </a:t>
            </a:r>
            <a:r>
              <a:rPr lang="en-GB" dirty="0" err="1" smtClean="0"/>
              <a:t>es</a:t>
            </a:r>
            <a:r>
              <a:rPr lang="en-GB" dirty="0" smtClean="0"/>
              <a:t> la </a:t>
            </a:r>
            <a:r>
              <a:rPr lang="en-GB" dirty="0" err="1" smtClean="0"/>
              <a:t>etapa</a:t>
            </a:r>
            <a:r>
              <a:rPr lang="en-GB" dirty="0" smtClean="0"/>
              <a:t> </a:t>
            </a:r>
            <a:r>
              <a:rPr lang="en-GB" dirty="0" err="1" smtClean="0"/>
              <a:t>más</a:t>
            </a:r>
            <a:r>
              <a:rPr lang="en-GB" dirty="0" smtClean="0"/>
              <a:t> </a:t>
            </a:r>
            <a:r>
              <a:rPr lang="en-GB" dirty="0" err="1" smtClean="0"/>
              <a:t>importante</a:t>
            </a:r>
            <a:r>
              <a:rPr lang="en-GB" dirty="0" smtClean="0"/>
              <a:t> del </a:t>
            </a:r>
            <a:r>
              <a:rPr lang="en-GB" dirty="0" err="1" smtClean="0"/>
              <a:t>rediseño</a:t>
            </a:r>
            <a:r>
              <a:rPr lang="en-GB" dirty="0" smtClean="0"/>
              <a:t>. Los </a:t>
            </a:r>
            <a:r>
              <a:rPr lang="en-GB" dirty="0" err="1" smtClean="0"/>
              <a:t>autores</a:t>
            </a:r>
            <a:r>
              <a:rPr lang="en-GB" dirty="0" smtClean="0"/>
              <a:t> </a:t>
            </a:r>
            <a:r>
              <a:rPr lang="en-GB" dirty="0" err="1" smtClean="0"/>
              <a:t>remarcan</a:t>
            </a:r>
            <a:r>
              <a:rPr lang="en-GB" dirty="0" smtClean="0"/>
              <a:t> que el </a:t>
            </a:r>
            <a:r>
              <a:rPr lang="en-GB" dirty="0" err="1" smtClean="0"/>
              <a:t>rediseño</a:t>
            </a:r>
            <a:r>
              <a:rPr lang="en-GB" dirty="0" smtClean="0"/>
              <a:t> (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  <a:r>
              <a:rPr lang="en-GB" dirty="0" err="1" smtClean="0"/>
              <a:t>comparación</a:t>
            </a:r>
            <a:r>
              <a:rPr lang="en-GB" dirty="0" smtClean="0"/>
              <a:t> al </a:t>
            </a:r>
            <a:r>
              <a:rPr lang="en-GB" dirty="0" err="1" smtClean="0"/>
              <a:t>diseño</a:t>
            </a:r>
            <a:r>
              <a:rPr lang="en-GB" dirty="0" smtClean="0"/>
              <a:t>) </a:t>
            </a:r>
            <a:r>
              <a:rPr lang="en-GB" dirty="0" err="1" smtClean="0"/>
              <a:t>tiene</a:t>
            </a:r>
            <a:r>
              <a:rPr lang="en-GB" dirty="0" smtClean="0"/>
              <a:t> </a:t>
            </a:r>
            <a:r>
              <a:rPr lang="en-GB" dirty="0" err="1" smtClean="0"/>
              <a:t>grandes</a:t>
            </a:r>
            <a:r>
              <a:rPr lang="en-GB" dirty="0" smtClean="0"/>
              <a:t> </a:t>
            </a:r>
            <a:r>
              <a:rPr lang="en-GB" dirty="0" err="1" smtClean="0"/>
              <a:t>beneficios</a:t>
            </a:r>
            <a:r>
              <a:rPr lang="en-GB" dirty="0" smtClean="0"/>
              <a:t>: </a:t>
            </a:r>
            <a:r>
              <a:rPr lang="en-GB" dirty="0" err="1" smtClean="0"/>
              <a:t>utilizamos</a:t>
            </a:r>
            <a:r>
              <a:rPr lang="en-GB" dirty="0" smtClean="0"/>
              <a:t> lo que </a:t>
            </a:r>
            <a:r>
              <a:rPr lang="en-GB" dirty="0" err="1" smtClean="0"/>
              <a:t>ya</a:t>
            </a:r>
            <a:r>
              <a:rPr lang="en-GB" dirty="0" smtClean="0"/>
              <a:t> </a:t>
            </a:r>
            <a:r>
              <a:rPr lang="en-GB" dirty="0" err="1" smtClean="0"/>
              <a:t>tenemos</a:t>
            </a:r>
            <a:r>
              <a:rPr lang="en-GB" dirty="0" smtClean="0"/>
              <a:t> para </a:t>
            </a:r>
            <a:r>
              <a:rPr lang="en-GB" dirty="0" err="1" smtClean="0"/>
              <a:t>recolectar</a:t>
            </a:r>
            <a:r>
              <a:rPr lang="en-GB" dirty="0" smtClean="0"/>
              <a:t> </a:t>
            </a:r>
            <a:r>
              <a:rPr lang="en-GB" dirty="0" err="1" smtClean="0"/>
              <a:t>información</a:t>
            </a:r>
            <a:r>
              <a:rPr lang="en-GB" dirty="0" smtClean="0"/>
              <a:t> que </a:t>
            </a:r>
            <a:r>
              <a:rPr lang="en-GB" dirty="0" err="1" smtClean="0"/>
              <a:t>nos</a:t>
            </a:r>
            <a:r>
              <a:rPr lang="en-GB" dirty="0" smtClean="0"/>
              <a:t> </a:t>
            </a:r>
            <a:r>
              <a:rPr lang="en-GB" dirty="0" err="1" smtClean="0"/>
              <a:t>permita</a:t>
            </a:r>
            <a:r>
              <a:rPr lang="en-GB" dirty="0" smtClean="0"/>
              <a:t> </a:t>
            </a:r>
            <a:r>
              <a:rPr lang="en-GB" dirty="0" err="1" smtClean="0"/>
              <a:t>realizar</a:t>
            </a:r>
            <a:r>
              <a:rPr lang="en-GB" dirty="0" smtClean="0"/>
              <a:t> el </a:t>
            </a:r>
            <a:r>
              <a:rPr lang="en-GB" dirty="0" err="1" smtClean="0"/>
              <a:t>análisis</a:t>
            </a:r>
            <a:r>
              <a:rPr lang="en-GB" dirty="0" smtClean="0"/>
              <a:t>. </a:t>
            </a:r>
            <a:r>
              <a:rPr lang="en-GB" dirty="0" err="1" smtClean="0"/>
              <a:t>Seguir</a:t>
            </a:r>
            <a:r>
              <a:rPr lang="en-GB" dirty="0" smtClean="0"/>
              <a:t> </a:t>
            </a:r>
            <a:r>
              <a:rPr lang="en-GB" dirty="0" err="1" smtClean="0"/>
              <a:t>estos</a:t>
            </a:r>
            <a:r>
              <a:rPr lang="en-GB" dirty="0" smtClean="0"/>
              <a:t> </a:t>
            </a:r>
            <a:r>
              <a:rPr lang="en-GB" dirty="0" err="1" smtClean="0"/>
              <a:t>pasos</a:t>
            </a:r>
            <a:r>
              <a:rPr lang="en-GB" dirty="0" smtClean="0"/>
              <a:t> para </a:t>
            </a:r>
            <a:r>
              <a:rPr lang="en-GB" dirty="0" err="1" smtClean="0"/>
              <a:t>rediseñar</a:t>
            </a:r>
            <a:r>
              <a:rPr lang="en-GB" dirty="0" smtClean="0"/>
              <a:t> no 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obligatorio</a:t>
            </a:r>
            <a:r>
              <a:rPr lang="en-GB" dirty="0" smtClean="0"/>
              <a:t> </a:t>
            </a:r>
            <a:r>
              <a:rPr lang="en-GB" dirty="0" err="1" smtClean="0"/>
              <a:t>pero</a:t>
            </a:r>
            <a:r>
              <a:rPr lang="en-GB" dirty="0" smtClean="0"/>
              <a:t> </a:t>
            </a:r>
            <a:r>
              <a:rPr lang="en-GB" dirty="0" err="1" smtClean="0"/>
              <a:t>si</a:t>
            </a:r>
            <a:r>
              <a:rPr lang="en-GB" dirty="0" smtClean="0"/>
              <a:t> </a:t>
            </a:r>
            <a:r>
              <a:rPr lang="en-GB" dirty="0" err="1" smtClean="0"/>
              <a:t>recomendable</a:t>
            </a:r>
            <a:r>
              <a:rPr lang="en-GB" dirty="0" smtClean="0"/>
              <a:t> para </a:t>
            </a:r>
            <a:r>
              <a:rPr lang="en-GB" dirty="0" err="1" smtClean="0"/>
              <a:t>mantener</a:t>
            </a:r>
            <a:r>
              <a:rPr lang="en-GB" dirty="0" smtClean="0"/>
              <a:t> la </a:t>
            </a:r>
            <a:r>
              <a:rPr lang="en-GB" dirty="0" err="1" smtClean="0"/>
              <a:t>usabilidad</a:t>
            </a:r>
            <a:r>
              <a:rPr lang="en-GB" dirty="0" smtClean="0"/>
              <a:t> y </a:t>
            </a:r>
            <a:r>
              <a:rPr lang="en-GB" dirty="0" err="1" smtClean="0"/>
              <a:t>efectividad</a:t>
            </a:r>
            <a:r>
              <a:rPr lang="en-GB" dirty="0" smtClean="0"/>
              <a:t> del </a:t>
            </a:r>
            <a:r>
              <a:rPr lang="en-GB" dirty="0" err="1" smtClean="0"/>
              <a:t>sitio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141410" y="1066987"/>
            <a:ext cx="1508800" cy="5424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AR" b="1" i="1" u="sng" dirty="0" smtClean="0"/>
              <a:t>Propuesta</a:t>
            </a:r>
            <a:r>
              <a:rPr lang="es-AR" dirty="0" smtClean="0"/>
              <a:t>:</a:t>
            </a: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2233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i="1" dirty="0" smtClean="0"/>
              <a:t>ACTIVIDADES DE PRE-LECTURA</a:t>
            </a:r>
            <a:endParaRPr lang="en-GB" sz="54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3765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s-ES" dirty="0" smtClean="0"/>
              <a:t>2. </a:t>
            </a:r>
            <a:r>
              <a:rPr lang="es-ES" dirty="0"/>
              <a:t>¿Cuál de las siguientes páginas web posee el mejor diseño y cuál el peor?  </a:t>
            </a:r>
            <a:r>
              <a:rPr lang="es-ES" b="1" dirty="0"/>
              <a:t>EXPLIQUE</a:t>
            </a:r>
            <a:r>
              <a:rPr lang="es-ES" dirty="0"/>
              <a:t>. </a:t>
            </a:r>
            <a:endParaRPr lang="en-GB" dirty="0"/>
          </a:p>
          <a:p>
            <a:endParaRPr lang="en-GB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141412" y="3539543"/>
            <a:ext cx="9905999" cy="28269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 smtClean="0"/>
              <a:t>El </a:t>
            </a:r>
            <a:r>
              <a:rPr lang="en-GB" dirty="0" err="1" smtClean="0"/>
              <a:t>mejor</a:t>
            </a:r>
            <a:r>
              <a:rPr lang="en-GB" dirty="0" smtClean="0"/>
              <a:t> </a:t>
            </a:r>
            <a:r>
              <a:rPr lang="en-GB" dirty="0" err="1" smtClean="0"/>
              <a:t>diseño</a:t>
            </a:r>
            <a:r>
              <a:rPr lang="en-GB" dirty="0" smtClean="0"/>
              <a:t> lo </a:t>
            </a:r>
            <a:r>
              <a:rPr lang="en-GB" dirty="0" err="1" smtClean="0"/>
              <a:t>posee</a:t>
            </a:r>
            <a:r>
              <a:rPr lang="en-GB" dirty="0" smtClean="0"/>
              <a:t> la </a:t>
            </a:r>
            <a:r>
              <a:rPr lang="en-GB" dirty="0" err="1" smtClean="0"/>
              <a:t>página</a:t>
            </a:r>
            <a:r>
              <a:rPr lang="en-GB" dirty="0" smtClean="0"/>
              <a:t> web </a:t>
            </a:r>
            <a:r>
              <a:rPr lang="en-GB" dirty="0" err="1" smtClean="0"/>
              <a:t>número</a:t>
            </a:r>
            <a:r>
              <a:rPr lang="en-GB" dirty="0" smtClean="0"/>
              <a:t> 3, </a:t>
            </a:r>
            <a:r>
              <a:rPr lang="en-GB" dirty="0" err="1" smtClean="0"/>
              <a:t>ya</a:t>
            </a:r>
            <a:r>
              <a:rPr lang="en-GB" dirty="0" smtClean="0"/>
              <a:t> que 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atractivo</a:t>
            </a:r>
            <a:r>
              <a:rPr lang="en-GB" dirty="0" smtClean="0"/>
              <a:t> </a:t>
            </a:r>
            <a:r>
              <a:rPr lang="en-GB" dirty="0" err="1" smtClean="0"/>
              <a:t>visualmente</a:t>
            </a:r>
            <a:r>
              <a:rPr lang="en-GB" dirty="0" smtClean="0"/>
              <a:t>, y el </a:t>
            </a:r>
            <a:r>
              <a:rPr lang="en-GB" dirty="0" err="1" smtClean="0"/>
              <a:t>contenido</a:t>
            </a:r>
            <a:r>
              <a:rPr lang="en-GB" dirty="0" smtClean="0"/>
              <a:t> 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fácil</a:t>
            </a:r>
            <a:r>
              <a:rPr lang="en-GB" dirty="0" smtClean="0"/>
              <a:t> de </a:t>
            </a:r>
            <a:r>
              <a:rPr lang="en-GB" dirty="0" err="1" smtClean="0"/>
              <a:t>comprender</a:t>
            </a:r>
            <a:r>
              <a:rPr lang="en-GB" dirty="0" smtClean="0"/>
              <a:t>. El </a:t>
            </a:r>
            <a:r>
              <a:rPr lang="en-GB" dirty="0" err="1" smtClean="0"/>
              <a:t>uso</a:t>
            </a:r>
            <a:r>
              <a:rPr lang="en-GB" dirty="0" smtClean="0"/>
              <a:t> de las </a:t>
            </a:r>
            <a:r>
              <a:rPr lang="en-GB" dirty="0" err="1" smtClean="0"/>
              <a:t>pestañas</a:t>
            </a:r>
            <a:r>
              <a:rPr lang="en-GB" dirty="0" smtClean="0"/>
              <a:t>, las </a:t>
            </a:r>
            <a:r>
              <a:rPr lang="en-GB" dirty="0" err="1" smtClean="0"/>
              <a:t>fuentes</a:t>
            </a:r>
            <a:r>
              <a:rPr lang="en-GB" dirty="0" smtClean="0"/>
              <a:t>, y </a:t>
            </a:r>
            <a:r>
              <a:rPr lang="en-GB" dirty="0" err="1" smtClean="0"/>
              <a:t>los</a:t>
            </a:r>
            <a:r>
              <a:rPr lang="en-GB" dirty="0" smtClean="0"/>
              <a:t> </a:t>
            </a:r>
            <a:r>
              <a:rPr lang="en-GB" dirty="0" err="1" smtClean="0"/>
              <a:t>colores</a:t>
            </a:r>
            <a:r>
              <a:rPr lang="en-GB" dirty="0" smtClean="0"/>
              <a:t> </a:t>
            </a:r>
            <a:r>
              <a:rPr lang="en-GB" dirty="0" err="1" smtClean="0"/>
              <a:t>permite</a:t>
            </a:r>
            <a:r>
              <a:rPr lang="en-GB" dirty="0" smtClean="0"/>
              <a:t> que </a:t>
            </a:r>
            <a:r>
              <a:rPr lang="en-GB" dirty="0" err="1" smtClean="0"/>
              <a:t>los</a:t>
            </a:r>
            <a:r>
              <a:rPr lang="en-GB" dirty="0" smtClean="0"/>
              <a:t> </a:t>
            </a:r>
            <a:r>
              <a:rPr lang="en-GB" dirty="0" err="1" smtClean="0"/>
              <a:t>visitantes</a:t>
            </a:r>
            <a:r>
              <a:rPr lang="en-GB" dirty="0" smtClean="0"/>
              <a:t> </a:t>
            </a:r>
            <a:r>
              <a:rPr lang="en-GB" dirty="0" err="1" smtClean="0"/>
              <a:t>puedan</a:t>
            </a:r>
            <a:r>
              <a:rPr lang="en-GB" dirty="0" smtClean="0"/>
              <a:t> leer </a:t>
            </a:r>
            <a:r>
              <a:rPr lang="en-GB" dirty="0" err="1" smtClean="0"/>
              <a:t>claramente</a:t>
            </a:r>
            <a:r>
              <a:rPr lang="en-GB" dirty="0" smtClean="0"/>
              <a:t> la </a:t>
            </a:r>
            <a:r>
              <a:rPr lang="en-GB" dirty="0" err="1" smtClean="0"/>
              <a:t>información</a:t>
            </a:r>
            <a:r>
              <a:rPr lang="en-GB" dirty="0" smtClean="0"/>
              <a:t> </a:t>
            </a:r>
            <a:r>
              <a:rPr lang="en-GB" dirty="0" err="1" smtClean="0"/>
              <a:t>presentada</a:t>
            </a:r>
            <a:r>
              <a:rPr lang="en-GB" dirty="0" smtClean="0"/>
              <a:t>.</a:t>
            </a:r>
          </a:p>
          <a:p>
            <a:pPr algn="just"/>
            <a:r>
              <a:rPr lang="en-GB" dirty="0" smtClean="0"/>
              <a:t>El </a:t>
            </a:r>
            <a:r>
              <a:rPr lang="en-GB" dirty="0" err="1" smtClean="0"/>
              <a:t>peor</a:t>
            </a:r>
            <a:r>
              <a:rPr lang="en-GB" dirty="0" smtClean="0"/>
              <a:t> </a:t>
            </a:r>
            <a:r>
              <a:rPr lang="en-GB" dirty="0" err="1" smtClean="0"/>
              <a:t>diseño</a:t>
            </a:r>
            <a:r>
              <a:rPr lang="en-GB" dirty="0" smtClean="0"/>
              <a:t> lo </a:t>
            </a:r>
            <a:r>
              <a:rPr lang="en-GB" dirty="0" err="1" smtClean="0"/>
              <a:t>posee</a:t>
            </a:r>
            <a:r>
              <a:rPr lang="en-GB" dirty="0" smtClean="0"/>
              <a:t> la </a:t>
            </a:r>
            <a:r>
              <a:rPr lang="en-GB" dirty="0" err="1" smtClean="0"/>
              <a:t>página</a:t>
            </a:r>
            <a:r>
              <a:rPr lang="en-GB" dirty="0" smtClean="0"/>
              <a:t> web </a:t>
            </a:r>
            <a:r>
              <a:rPr lang="en-GB" dirty="0" err="1" smtClean="0"/>
              <a:t>número</a:t>
            </a:r>
            <a:r>
              <a:rPr lang="en-GB" dirty="0" smtClean="0"/>
              <a:t> 4, </a:t>
            </a:r>
            <a:r>
              <a:rPr lang="en-GB" dirty="0" err="1" smtClean="0"/>
              <a:t>ya</a:t>
            </a:r>
            <a:r>
              <a:rPr lang="en-GB" dirty="0" smtClean="0"/>
              <a:t> que </a:t>
            </a:r>
            <a:r>
              <a:rPr lang="en-GB" dirty="0" err="1" smtClean="0"/>
              <a:t>su</a:t>
            </a:r>
            <a:r>
              <a:rPr lang="en-GB" dirty="0" smtClean="0"/>
              <a:t> </a:t>
            </a:r>
            <a:r>
              <a:rPr lang="en-GB" dirty="0" err="1" smtClean="0"/>
              <a:t>diseño</a:t>
            </a:r>
            <a:r>
              <a:rPr lang="en-GB" dirty="0" smtClean="0"/>
              <a:t> </a:t>
            </a:r>
            <a:r>
              <a:rPr lang="en-GB" dirty="0" err="1" smtClean="0"/>
              <a:t>es</a:t>
            </a:r>
            <a:r>
              <a:rPr lang="en-GB" dirty="0" smtClean="0"/>
              <a:t> </a:t>
            </a:r>
            <a:r>
              <a:rPr lang="en-GB" dirty="0" err="1" smtClean="0"/>
              <a:t>anticuado</a:t>
            </a:r>
            <a:r>
              <a:rPr lang="en-GB" dirty="0" smtClean="0"/>
              <a:t> y </a:t>
            </a:r>
            <a:r>
              <a:rPr lang="en-GB" dirty="0" err="1" smtClean="0"/>
              <a:t>poco</a:t>
            </a:r>
            <a:r>
              <a:rPr lang="en-GB" dirty="0" smtClean="0"/>
              <a:t> </a:t>
            </a:r>
            <a:r>
              <a:rPr lang="en-GB" dirty="0" err="1" smtClean="0"/>
              <a:t>atractivo</a:t>
            </a:r>
            <a:r>
              <a:rPr lang="en-GB" dirty="0" smtClean="0"/>
              <a:t> para </a:t>
            </a:r>
            <a:r>
              <a:rPr lang="en-GB" dirty="0" err="1" smtClean="0"/>
              <a:t>los</a:t>
            </a:r>
            <a:r>
              <a:rPr lang="en-GB" dirty="0" smtClean="0"/>
              <a:t> </a:t>
            </a:r>
            <a:r>
              <a:rPr lang="en-GB" dirty="0" err="1" smtClean="0"/>
              <a:t>visitantes</a:t>
            </a:r>
            <a:r>
              <a:rPr lang="en-GB" dirty="0" smtClean="0"/>
              <a:t> del </a:t>
            </a:r>
            <a:r>
              <a:rPr lang="en-GB" dirty="0" err="1" smtClean="0"/>
              <a:t>mismo</a:t>
            </a:r>
            <a:r>
              <a:rPr lang="en-GB" dirty="0" smtClean="0"/>
              <a:t>. Se </a:t>
            </a:r>
            <a:r>
              <a:rPr lang="en-GB" dirty="0" err="1" smtClean="0"/>
              <a:t>utilizan</a:t>
            </a:r>
            <a:r>
              <a:rPr lang="en-GB" dirty="0" smtClean="0"/>
              <a:t> </a:t>
            </a:r>
            <a:r>
              <a:rPr lang="en-GB" dirty="0" err="1" smtClean="0"/>
              <a:t>fuentes</a:t>
            </a:r>
            <a:r>
              <a:rPr lang="en-GB" dirty="0" smtClean="0"/>
              <a:t> </a:t>
            </a:r>
            <a:r>
              <a:rPr lang="en-GB" dirty="0" err="1" smtClean="0"/>
              <a:t>claras</a:t>
            </a:r>
            <a:r>
              <a:rPr lang="en-GB" dirty="0" smtClean="0"/>
              <a:t> </a:t>
            </a:r>
            <a:r>
              <a:rPr lang="en-GB" dirty="0" err="1" smtClean="0"/>
              <a:t>pero</a:t>
            </a:r>
            <a:r>
              <a:rPr lang="en-GB" dirty="0" smtClean="0"/>
              <a:t> </a:t>
            </a:r>
            <a:r>
              <a:rPr lang="en-GB" dirty="0" err="1" smtClean="0"/>
              <a:t>poco</a:t>
            </a:r>
            <a:r>
              <a:rPr lang="en-GB" dirty="0" smtClean="0"/>
              <a:t> </a:t>
            </a:r>
            <a:r>
              <a:rPr lang="en-GB" dirty="0" err="1" smtClean="0"/>
              <a:t>llamativas</a:t>
            </a:r>
            <a:r>
              <a:rPr lang="en-GB" dirty="0" smtClean="0"/>
              <a:t>, </a:t>
            </a:r>
            <a:r>
              <a:rPr lang="en-GB" dirty="0" err="1" smtClean="0"/>
              <a:t>por</a:t>
            </a:r>
            <a:r>
              <a:rPr lang="en-GB" dirty="0" smtClean="0"/>
              <a:t> lo que </a:t>
            </a:r>
            <a:r>
              <a:rPr lang="en-GB" dirty="0" err="1" smtClean="0"/>
              <a:t>resulta</a:t>
            </a:r>
            <a:r>
              <a:rPr lang="en-GB" dirty="0" smtClean="0"/>
              <a:t> </a:t>
            </a:r>
            <a:r>
              <a:rPr lang="en-GB" dirty="0" err="1" smtClean="0"/>
              <a:t>aburrido</a:t>
            </a:r>
            <a:r>
              <a:rPr lang="en-GB" dirty="0" smtClean="0"/>
              <a:t> y </a:t>
            </a:r>
            <a:r>
              <a:rPr lang="en-GB" dirty="0" err="1" smtClean="0"/>
              <a:t>demasiado</a:t>
            </a:r>
            <a:r>
              <a:rPr lang="en-GB" dirty="0" smtClean="0"/>
              <a:t> simple. </a:t>
            </a:r>
            <a:endParaRPr lang="en-GB" dirty="0"/>
          </a:p>
        </p:txBody>
      </p:sp>
      <p:sp>
        <p:nvSpPr>
          <p:cNvPr id="5" name="Estrella de 8 puntas 4"/>
          <p:cNvSpPr/>
          <p:nvPr/>
        </p:nvSpPr>
        <p:spPr>
          <a:xfrm>
            <a:off x="10792496" y="231820"/>
            <a:ext cx="1223493" cy="1125983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088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image2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49092" y="525357"/>
            <a:ext cx="5278644" cy="2778001"/>
          </a:xfrm>
          <a:prstGeom prst="rect">
            <a:avLst/>
          </a:prstGeom>
          <a:ln/>
        </p:spPr>
      </p:pic>
      <p:pic>
        <p:nvPicPr>
          <p:cNvPr id="5" name="image26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88803" y="525357"/>
            <a:ext cx="5503964" cy="2824709"/>
          </a:xfrm>
          <a:prstGeom prst="rect">
            <a:avLst/>
          </a:prstGeom>
          <a:ln/>
        </p:spPr>
      </p:pic>
      <p:pic>
        <p:nvPicPr>
          <p:cNvPr id="6" name="image25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06996" y="3721379"/>
            <a:ext cx="5076825" cy="2743200"/>
          </a:xfrm>
          <a:prstGeom prst="rect">
            <a:avLst/>
          </a:prstGeom>
          <a:ln/>
        </p:spPr>
      </p:pic>
      <p:pic>
        <p:nvPicPr>
          <p:cNvPr id="7" name="image24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218236" y="3721379"/>
            <a:ext cx="5674531" cy="2743200"/>
          </a:xfrm>
          <a:prstGeom prst="rect">
            <a:avLst/>
          </a:prstGeom>
          <a:ln/>
        </p:spPr>
      </p:pic>
      <p:sp>
        <p:nvSpPr>
          <p:cNvPr id="8" name="Estrella de 8 puntas 7"/>
          <p:cNvSpPr/>
          <p:nvPr/>
        </p:nvSpPr>
        <p:spPr>
          <a:xfrm>
            <a:off x="914401" y="618518"/>
            <a:ext cx="824248" cy="682580"/>
          </a:xfrm>
          <a:prstGeom prst="star8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9" name="Estrella de 8 puntas 8"/>
          <p:cNvSpPr/>
          <p:nvPr/>
        </p:nvSpPr>
        <p:spPr>
          <a:xfrm>
            <a:off x="914401" y="3864699"/>
            <a:ext cx="824248" cy="682580"/>
          </a:xfrm>
          <a:prstGeom prst="star8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0" name="Estrella de 8 puntas 9"/>
          <p:cNvSpPr/>
          <p:nvPr/>
        </p:nvSpPr>
        <p:spPr>
          <a:xfrm>
            <a:off x="6573916" y="618518"/>
            <a:ext cx="824248" cy="682580"/>
          </a:xfrm>
          <a:prstGeom prst="star8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1" name="Estrella de 8 puntas 10"/>
          <p:cNvSpPr/>
          <p:nvPr/>
        </p:nvSpPr>
        <p:spPr>
          <a:xfrm>
            <a:off x="6573916" y="3864699"/>
            <a:ext cx="824248" cy="682580"/>
          </a:xfrm>
          <a:prstGeom prst="star8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10963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i="1" dirty="0" smtClean="0"/>
              <a:t>ACTIVIDADES DE PRE-LECTURA</a:t>
            </a:r>
            <a:endParaRPr lang="en-GB" sz="54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3765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s-AR" dirty="0" smtClean="0"/>
              <a:t>3. </a:t>
            </a:r>
            <a:r>
              <a:rPr lang="es-ES" dirty="0"/>
              <a:t>Si tuviera que rediseñar alguna de estas páginas web, ¿qué le cambiaría?</a:t>
            </a:r>
            <a:r>
              <a:rPr lang="es-ES" b="1" dirty="0"/>
              <a:t>  EXPLIQUE.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141411" y="3844321"/>
            <a:ext cx="9905999" cy="25951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 smtClean="0"/>
              <a:t>Lo que </a:t>
            </a:r>
            <a:r>
              <a:rPr lang="en-GB" sz="1800" dirty="0" err="1" smtClean="0"/>
              <a:t>cambiaría</a:t>
            </a:r>
            <a:r>
              <a:rPr lang="en-GB" sz="1800" dirty="0" smtClean="0"/>
              <a:t> </a:t>
            </a:r>
            <a:r>
              <a:rPr lang="en-GB" sz="1800" dirty="0" err="1" smtClean="0"/>
              <a:t>en</a:t>
            </a:r>
            <a:r>
              <a:rPr lang="en-GB" sz="1800" dirty="0" smtClean="0"/>
              <a:t> </a:t>
            </a:r>
            <a:r>
              <a:rPr lang="en-GB" sz="1800" dirty="0" err="1" smtClean="0"/>
              <a:t>los</a:t>
            </a:r>
            <a:r>
              <a:rPr lang="en-GB" sz="1800" dirty="0" smtClean="0"/>
              <a:t> </a:t>
            </a:r>
            <a:r>
              <a:rPr lang="en-GB" sz="1800" dirty="0" err="1" smtClean="0"/>
              <a:t>sitios</a:t>
            </a:r>
            <a:r>
              <a:rPr lang="en-GB" sz="1800" dirty="0" smtClean="0"/>
              <a:t> web </a:t>
            </a:r>
            <a:r>
              <a:rPr lang="en-GB" sz="1800" dirty="0" err="1" smtClean="0"/>
              <a:t>sería</a:t>
            </a:r>
            <a:r>
              <a:rPr lang="en-GB" sz="1800" dirty="0" smtClean="0"/>
              <a:t> lo </a:t>
            </a:r>
            <a:r>
              <a:rPr lang="en-GB" sz="1800" dirty="0" err="1" smtClean="0"/>
              <a:t>siguiente</a:t>
            </a:r>
            <a:r>
              <a:rPr lang="en-GB" sz="1800" dirty="0" smtClean="0"/>
              <a:t>:</a:t>
            </a:r>
          </a:p>
          <a:p>
            <a:pPr marL="0" indent="0">
              <a:buNone/>
            </a:pPr>
            <a:r>
              <a:rPr lang="en-GB" sz="1800" dirty="0" smtClean="0"/>
              <a:t>1. </a:t>
            </a:r>
            <a:r>
              <a:rPr lang="en-GB" sz="1800" dirty="0" err="1" smtClean="0"/>
              <a:t>Difuminaría</a:t>
            </a:r>
            <a:r>
              <a:rPr lang="en-GB" sz="1800" dirty="0" smtClean="0"/>
              <a:t> la imagen de </a:t>
            </a:r>
            <a:r>
              <a:rPr lang="en-GB" sz="1800" dirty="0" err="1" smtClean="0"/>
              <a:t>fondo</a:t>
            </a:r>
            <a:r>
              <a:rPr lang="en-GB" sz="1800" dirty="0" smtClean="0"/>
              <a:t> de la </a:t>
            </a:r>
            <a:r>
              <a:rPr lang="en-GB" sz="1800" dirty="0" err="1" smtClean="0"/>
              <a:t>página</a:t>
            </a:r>
            <a:r>
              <a:rPr lang="en-GB" sz="1800" dirty="0" smtClean="0"/>
              <a:t> web para </a:t>
            </a:r>
            <a:r>
              <a:rPr lang="en-GB" sz="1800" dirty="0" err="1" smtClean="0"/>
              <a:t>lograr</a:t>
            </a:r>
            <a:r>
              <a:rPr lang="en-GB" sz="1800" dirty="0" smtClean="0"/>
              <a:t> que la </a:t>
            </a:r>
            <a:r>
              <a:rPr lang="en-GB" sz="1800" dirty="0" err="1" smtClean="0"/>
              <a:t>información</a:t>
            </a:r>
            <a:r>
              <a:rPr lang="en-GB" sz="1800" dirty="0" smtClean="0"/>
              <a:t> </a:t>
            </a:r>
            <a:r>
              <a:rPr lang="en-GB" sz="1800" dirty="0" err="1" smtClean="0"/>
              <a:t>presentada</a:t>
            </a:r>
            <a:r>
              <a:rPr lang="en-GB" sz="1800" dirty="0" smtClean="0"/>
              <a:t> sea </a:t>
            </a:r>
            <a:r>
              <a:rPr lang="en-GB" sz="1800" dirty="0" err="1" smtClean="0"/>
              <a:t>más</a:t>
            </a:r>
            <a:r>
              <a:rPr lang="en-GB" sz="1800" dirty="0" smtClean="0"/>
              <a:t> legible. </a:t>
            </a:r>
            <a:r>
              <a:rPr lang="en-GB" sz="1800" dirty="0" err="1" smtClean="0"/>
              <a:t>También</a:t>
            </a:r>
            <a:r>
              <a:rPr lang="en-GB" sz="1800" dirty="0" smtClean="0"/>
              <a:t> </a:t>
            </a:r>
            <a:r>
              <a:rPr lang="en-GB" sz="1800" dirty="0" err="1" smtClean="0"/>
              <a:t>mejoraría</a:t>
            </a:r>
            <a:r>
              <a:rPr lang="en-GB" sz="1800" dirty="0" smtClean="0"/>
              <a:t> el </a:t>
            </a:r>
            <a:r>
              <a:rPr lang="en-GB" sz="1800" dirty="0" err="1" smtClean="0"/>
              <a:t>aspecto</a:t>
            </a:r>
            <a:r>
              <a:rPr lang="en-GB" sz="1800" dirty="0" smtClean="0"/>
              <a:t> de las </a:t>
            </a:r>
            <a:r>
              <a:rPr lang="en-GB" sz="1800" dirty="0" err="1" smtClean="0"/>
              <a:t>pestañas</a:t>
            </a:r>
            <a:r>
              <a:rPr lang="en-GB" sz="1800" dirty="0" smtClean="0"/>
              <a:t> para que </a:t>
            </a:r>
            <a:r>
              <a:rPr lang="en-GB" sz="1800" dirty="0" err="1" smtClean="0"/>
              <a:t>su</a:t>
            </a:r>
            <a:r>
              <a:rPr lang="en-GB" sz="1800" dirty="0" smtClean="0"/>
              <a:t> </a:t>
            </a:r>
            <a:r>
              <a:rPr lang="en-GB" sz="1800" dirty="0" err="1" smtClean="0"/>
              <a:t>posición</a:t>
            </a:r>
            <a:r>
              <a:rPr lang="en-GB" sz="1800" dirty="0" smtClean="0"/>
              <a:t> sea </a:t>
            </a:r>
            <a:r>
              <a:rPr lang="en-GB" sz="1800" dirty="0" err="1" smtClean="0"/>
              <a:t>más</a:t>
            </a:r>
            <a:r>
              <a:rPr lang="en-GB" sz="1800" dirty="0" smtClean="0"/>
              <a:t> </a:t>
            </a:r>
            <a:r>
              <a:rPr lang="en-GB" sz="1800" dirty="0" err="1" smtClean="0"/>
              <a:t>clara</a:t>
            </a:r>
            <a:r>
              <a:rPr lang="en-GB" sz="1800" dirty="0" smtClean="0"/>
              <a:t>. </a:t>
            </a:r>
          </a:p>
          <a:p>
            <a:pPr marL="0" indent="0">
              <a:buNone/>
            </a:pPr>
            <a:r>
              <a:rPr lang="en-GB" sz="1800" dirty="0" smtClean="0"/>
              <a:t>2. </a:t>
            </a:r>
            <a:r>
              <a:rPr lang="en-GB" sz="1800" dirty="0" err="1" smtClean="0"/>
              <a:t>En</a:t>
            </a:r>
            <a:r>
              <a:rPr lang="en-GB" sz="1800" dirty="0" smtClean="0"/>
              <a:t> </a:t>
            </a:r>
            <a:r>
              <a:rPr lang="en-GB" sz="1800" dirty="0" err="1" smtClean="0"/>
              <a:t>este</a:t>
            </a:r>
            <a:r>
              <a:rPr lang="en-GB" sz="1800" dirty="0" smtClean="0"/>
              <a:t> </a:t>
            </a:r>
            <a:r>
              <a:rPr lang="en-GB" sz="1800" dirty="0" err="1" smtClean="0"/>
              <a:t>sitio</a:t>
            </a:r>
            <a:r>
              <a:rPr lang="en-GB" sz="1800" dirty="0" smtClean="0"/>
              <a:t> web </a:t>
            </a:r>
            <a:r>
              <a:rPr lang="en-GB" sz="1800" dirty="0" err="1" smtClean="0"/>
              <a:t>agregaría</a:t>
            </a:r>
            <a:r>
              <a:rPr lang="en-GB" sz="1800" dirty="0" smtClean="0"/>
              <a:t> </a:t>
            </a:r>
            <a:r>
              <a:rPr lang="en-GB" sz="1800" dirty="0" err="1" smtClean="0"/>
              <a:t>más</a:t>
            </a:r>
            <a:r>
              <a:rPr lang="en-GB" sz="1800" dirty="0" smtClean="0"/>
              <a:t> </a:t>
            </a:r>
            <a:r>
              <a:rPr lang="en-GB" sz="1800" dirty="0" err="1" smtClean="0"/>
              <a:t>información</a:t>
            </a:r>
            <a:r>
              <a:rPr lang="en-GB" sz="1800" dirty="0" smtClean="0"/>
              <a:t> </a:t>
            </a:r>
            <a:r>
              <a:rPr lang="en-GB" sz="1800" dirty="0" err="1" smtClean="0"/>
              <a:t>sobre</a:t>
            </a:r>
            <a:r>
              <a:rPr lang="en-GB" sz="1800" dirty="0" smtClean="0"/>
              <a:t> el </a:t>
            </a:r>
            <a:r>
              <a:rPr lang="en-GB" sz="1800" dirty="0" err="1" smtClean="0"/>
              <a:t>contenido</a:t>
            </a:r>
            <a:r>
              <a:rPr lang="en-GB" sz="1800" dirty="0" smtClean="0"/>
              <a:t> del </a:t>
            </a:r>
            <a:r>
              <a:rPr lang="en-GB" sz="1800" dirty="0" err="1" smtClean="0"/>
              <a:t>mismo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GB" sz="1800" dirty="0" smtClean="0"/>
              <a:t>4. </a:t>
            </a:r>
            <a:r>
              <a:rPr lang="en-GB" sz="1800" dirty="0" err="1" smtClean="0"/>
              <a:t>Usaría</a:t>
            </a:r>
            <a:r>
              <a:rPr lang="en-GB" sz="1800" dirty="0" smtClean="0"/>
              <a:t> </a:t>
            </a:r>
            <a:r>
              <a:rPr lang="en-GB" sz="1800" dirty="0" err="1" smtClean="0"/>
              <a:t>una</a:t>
            </a:r>
            <a:r>
              <a:rPr lang="en-GB" sz="1800" dirty="0" smtClean="0"/>
              <a:t> </a:t>
            </a:r>
            <a:r>
              <a:rPr lang="en-GB" sz="1800" dirty="0" err="1" smtClean="0"/>
              <a:t>tipografía</a:t>
            </a:r>
            <a:r>
              <a:rPr lang="en-GB" sz="1800" dirty="0" smtClean="0"/>
              <a:t> y un </a:t>
            </a:r>
            <a:r>
              <a:rPr lang="en-GB" sz="1800" dirty="0" err="1" smtClean="0"/>
              <a:t>fondo</a:t>
            </a:r>
            <a:r>
              <a:rPr lang="en-GB" sz="1800" dirty="0" smtClean="0"/>
              <a:t> </a:t>
            </a:r>
            <a:r>
              <a:rPr lang="en-GB" sz="1800" dirty="0" err="1" smtClean="0"/>
              <a:t>más</a:t>
            </a:r>
            <a:r>
              <a:rPr lang="en-GB" sz="1800" dirty="0" smtClean="0"/>
              <a:t> </a:t>
            </a:r>
            <a:r>
              <a:rPr lang="en-GB" sz="1800" dirty="0" err="1" smtClean="0"/>
              <a:t>atractivo</a:t>
            </a:r>
            <a:r>
              <a:rPr lang="en-GB" sz="1800" dirty="0" smtClean="0"/>
              <a:t>, y </a:t>
            </a:r>
            <a:r>
              <a:rPr lang="en-GB" sz="1800" dirty="0" err="1" smtClean="0"/>
              <a:t>cambiaría</a:t>
            </a:r>
            <a:r>
              <a:rPr lang="en-GB" sz="1800" dirty="0" smtClean="0"/>
              <a:t> la </a:t>
            </a:r>
            <a:r>
              <a:rPr lang="en-GB" sz="1800" dirty="0" err="1" smtClean="0"/>
              <a:t>disposición</a:t>
            </a:r>
            <a:r>
              <a:rPr lang="en-GB" sz="1800" dirty="0" smtClean="0"/>
              <a:t> de la </a:t>
            </a:r>
            <a:r>
              <a:rPr lang="en-GB" sz="1800" dirty="0" err="1" smtClean="0"/>
              <a:t>información</a:t>
            </a:r>
            <a:r>
              <a:rPr lang="en-GB" sz="1800" dirty="0" smtClean="0"/>
              <a:t> de </a:t>
            </a:r>
            <a:r>
              <a:rPr lang="en-GB" sz="1800" dirty="0" err="1" smtClean="0"/>
              <a:t>una</a:t>
            </a:r>
            <a:r>
              <a:rPr lang="en-GB" sz="1800" dirty="0" smtClean="0"/>
              <a:t> </a:t>
            </a:r>
            <a:r>
              <a:rPr lang="en-GB" sz="1800" dirty="0" err="1" smtClean="0"/>
              <a:t>manera</a:t>
            </a:r>
            <a:r>
              <a:rPr lang="en-GB" sz="1800" dirty="0" smtClean="0"/>
              <a:t> </a:t>
            </a:r>
            <a:r>
              <a:rPr lang="en-GB" sz="1800" dirty="0" err="1" smtClean="0"/>
              <a:t>más</a:t>
            </a:r>
            <a:r>
              <a:rPr lang="en-GB" sz="1800" dirty="0" smtClean="0"/>
              <a:t> </a:t>
            </a:r>
            <a:r>
              <a:rPr lang="en-GB" sz="1800" dirty="0" err="1" smtClean="0"/>
              <a:t>dinámica</a:t>
            </a:r>
            <a:r>
              <a:rPr lang="en-GB" sz="1800" dirty="0" smtClean="0"/>
              <a:t>. </a:t>
            </a:r>
            <a:endParaRPr lang="en-GB" sz="1800" dirty="0"/>
          </a:p>
        </p:txBody>
      </p:sp>
      <p:sp>
        <p:nvSpPr>
          <p:cNvPr id="5" name="Estrella de 8 puntas 4"/>
          <p:cNvSpPr/>
          <p:nvPr/>
        </p:nvSpPr>
        <p:spPr>
          <a:xfrm>
            <a:off x="10792496" y="231820"/>
            <a:ext cx="1223493" cy="1125983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8188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i="1" dirty="0" smtClean="0"/>
              <a:t>ACTIVIDADES DE PRE-LECTURA</a:t>
            </a:r>
            <a:endParaRPr lang="en-GB" sz="54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3765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s-AR" dirty="0" smtClean="0"/>
              <a:t>4. </a:t>
            </a:r>
            <a:r>
              <a:rPr lang="es-ES" dirty="0"/>
              <a:t>El proceso de rediseño de páginas web requiere ajustarse a distintas fases o etapas.  ¿Cuáles podrían ser estas etapas?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141411" y="3844321"/>
            <a:ext cx="9905999" cy="246632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Estas</a:t>
            </a:r>
            <a:r>
              <a:rPr lang="en-GB" dirty="0" smtClean="0"/>
              <a:t> </a:t>
            </a:r>
            <a:r>
              <a:rPr lang="en-GB" dirty="0" err="1" smtClean="0"/>
              <a:t>etapas</a:t>
            </a:r>
            <a:r>
              <a:rPr lang="en-GB" dirty="0" smtClean="0"/>
              <a:t> </a:t>
            </a:r>
            <a:r>
              <a:rPr lang="en-GB" dirty="0" err="1" smtClean="0"/>
              <a:t>podrían</a:t>
            </a:r>
            <a:r>
              <a:rPr lang="en-GB" dirty="0" smtClean="0"/>
              <a:t> </a:t>
            </a:r>
            <a:r>
              <a:rPr lang="en-GB" dirty="0" err="1" smtClean="0"/>
              <a:t>ser</a:t>
            </a:r>
            <a:r>
              <a:rPr lang="en-GB" dirty="0" smtClean="0"/>
              <a:t> las de </a:t>
            </a:r>
            <a:r>
              <a:rPr lang="en-GB" dirty="0" err="1" smtClean="0"/>
              <a:t>planificación</a:t>
            </a:r>
            <a:r>
              <a:rPr lang="en-GB" dirty="0" smtClean="0"/>
              <a:t> del </a:t>
            </a:r>
            <a:r>
              <a:rPr lang="en-GB" dirty="0" err="1" smtClean="0"/>
              <a:t>rediseño</a:t>
            </a:r>
            <a:r>
              <a:rPr lang="en-GB" dirty="0" smtClean="0"/>
              <a:t> a </a:t>
            </a:r>
            <a:r>
              <a:rPr lang="en-GB" dirty="0" err="1" smtClean="0"/>
              <a:t>implementar</a:t>
            </a:r>
            <a:r>
              <a:rPr lang="en-GB" dirty="0" smtClean="0"/>
              <a:t>, que </a:t>
            </a:r>
            <a:r>
              <a:rPr lang="en-GB" dirty="0" err="1" smtClean="0"/>
              <a:t>implicaría</a:t>
            </a:r>
            <a:r>
              <a:rPr lang="en-GB" dirty="0" smtClean="0"/>
              <a:t> </a:t>
            </a:r>
            <a:r>
              <a:rPr lang="en-GB" dirty="0" err="1" smtClean="0"/>
              <a:t>identificar</a:t>
            </a:r>
            <a:r>
              <a:rPr lang="en-GB" dirty="0" smtClean="0"/>
              <a:t> que se </a:t>
            </a:r>
            <a:r>
              <a:rPr lang="en-GB" dirty="0" err="1" smtClean="0"/>
              <a:t>debe</a:t>
            </a:r>
            <a:r>
              <a:rPr lang="en-GB" dirty="0" smtClean="0"/>
              <a:t> </a:t>
            </a:r>
            <a:r>
              <a:rPr lang="en-GB" dirty="0" err="1" smtClean="0"/>
              <a:t>mejorar</a:t>
            </a:r>
            <a:r>
              <a:rPr lang="en-GB" dirty="0" smtClean="0"/>
              <a:t> </a:t>
            </a:r>
            <a:r>
              <a:rPr lang="en-GB" dirty="0" err="1" smtClean="0"/>
              <a:t>en</a:t>
            </a:r>
            <a:r>
              <a:rPr lang="en-GB" dirty="0" smtClean="0"/>
              <a:t> la </a:t>
            </a:r>
            <a:r>
              <a:rPr lang="en-GB" dirty="0" err="1" smtClean="0"/>
              <a:t>página</a:t>
            </a:r>
            <a:r>
              <a:rPr lang="en-GB" dirty="0" smtClean="0"/>
              <a:t> web, y la </a:t>
            </a:r>
            <a:r>
              <a:rPr lang="en-GB" dirty="0" err="1" smtClean="0"/>
              <a:t>implementación</a:t>
            </a:r>
            <a:r>
              <a:rPr lang="en-GB" dirty="0" smtClean="0"/>
              <a:t> del </a:t>
            </a:r>
            <a:r>
              <a:rPr lang="en-GB" dirty="0" err="1" smtClean="0"/>
              <a:t>rediseño</a:t>
            </a:r>
            <a:r>
              <a:rPr lang="en-GB" dirty="0" smtClean="0"/>
              <a:t>.</a:t>
            </a:r>
          </a:p>
          <a:p>
            <a:r>
              <a:rPr lang="en-GB" dirty="0" smtClean="0"/>
              <a:t>(</a:t>
            </a:r>
            <a:r>
              <a:rPr lang="en-GB" dirty="0" err="1" smtClean="0"/>
              <a:t>Esta</a:t>
            </a:r>
            <a:r>
              <a:rPr lang="en-GB" dirty="0" smtClean="0"/>
              <a:t> </a:t>
            </a:r>
            <a:r>
              <a:rPr lang="en-GB" dirty="0" err="1" smtClean="0"/>
              <a:t>actividad</a:t>
            </a:r>
            <a:r>
              <a:rPr lang="en-GB" dirty="0" smtClean="0"/>
              <a:t> </a:t>
            </a:r>
            <a:r>
              <a:rPr lang="en-GB" dirty="0" err="1" smtClean="0"/>
              <a:t>está</a:t>
            </a:r>
            <a:r>
              <a:rPr lang="en-GB" dirty="0" smtClean="0"/>
              <a:t> </a:t>
            </a:r>
            <a:r>
              <a:rPr lang="en-GB" dirty="0" err="1" smtClean="0"/>
              <a:t>sujeta</a:t>
            </a:r>
            <a:r>
              <a:rPr lang="en-GB" dirty="0" smtClean="0"/>
              <a:t> a </a:t>
            </a:r>
            <a:r>
              <a:rPr lang="en-GB" dirty="0" err="1" smtClean="0"/>
              <a:t>respuestas</a:t>
            </a:r>
            <a:r>
              <a:rPr lang="en-GB" dirty="0" smtClean="0"/>
              <a:t> </a:t>
            </a:r>
            <a:r>
              <a:rPr lang="en-GB" dirty="0" err="1" smtClean="0"/>
              <a:t>personalizadas</a:t>
            </a:r>
            <a:r>
              <a:rPr lang="en-GB" dirty="0" smtClean="0"/>
              <a:t> de </a:t>
            </a:r>
            <a:r>
              <a:rPr lang="en-GB" dirty="0" err="1" smtClean="0"/>
              <a:t>cada</a:t>
            </a:r>
            <a:r>
              <a:rPr lang="en-GB" dirty="0" smtClean="0"/>
              <a:t> </a:t>
            </a:r>
            <a:r>
              <a:rPr lang="en-GB" dirty="0" err="1" smtClean="0"/>
              <a:t>alumno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5" name="Estrella de 8 puntas 4"/>
          <p:cNvSpPr/>
          <p:nvPr/>
        </p:nvSpPr>
        <p:spPr>
          <a:xfrm>
            <a:off x="10792496" y="231820"/>
            <a:ext cx="1223493" cy="1125983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3995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i="1" dirty="0" smtClean="0"/>
              <a:t>ACTIVIDADES DE PRE-LECTURA</a:t>
            </a:r>
            <a:endParaRPr lang="en-GB" sz="54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391459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s-AR" dirty="0" smtClean="0"/>
              <a:t>5. </a:t>
            </a:r>
            <a:r>
              <a:rPr lang="es-ES" b="1" dirty="0"/>
              <a:t>SELECCIONE </a:t>
            </a:r>
            <a:r>
              <a:rPr lang="es-ES" dirty="0"/>
              <a:t>la opción que determine el objetivo del autor y </a:t>
            </a:r>
            <a:r>
              <a:rPr lang="es-ES" b="1" dirty="0"/>
              <a:t>CITE</a:t>
            </a:r>
            <a:r>
              <a:rPr lang="es-ES" dirty="0"/>
              <a:t> una oración del texto que le permita justificar su elección.</a:t>
            </a:r>
            <a:endParaRPr lang="en-GB" dirty="0"/>
          </a:p>
          <a:p>
            <a:pPr lvl="0"/>
            <a:r>
              <a:rPr lang="es-ES" strike="sngStrike" dirty="0"/>
              <a:t>Explicar las diferencias entre los conceptos de “diseño” y “rediseño”.</a:t>
            </a:r>
            <a:endParaRPr lang="en-GB" strike="sngStrike" dirty="0"/>
          </a:p>
          <a:p>
            <a:pPr lvl="0"/>
            <a:r>
              <a:rPr lang="es-ES" b="1" i="1" u="sng" dirty="0">
                <a:solidFill>
                  <a:schemeClr val="accent1"/>
                </a:solidFill>
              </a:rPr>
              <a:t>Promover el rediseño de páginas web  y caracterizar los procesos necesarios para tal fin.</a:t>
            </a:r>
            <a:endParaRPr lang="en-GB" b="1" i="1" u="sng" dirty="0">
              <a:solidFill>
                <a:schemeClr val="accent1"/>
              </a:solidFill>
            </a:endParaRPr>
          </a:p>
          <a:p>
            <a:pPr lvl="0"/>
            <a:r>
              <a:rPr lang="es-ES" strike="sngStrike" dirty="0">
                <a:solidFill>
                  <a:schemeClr val="bg1"/>
                </a:solidFill>
              </a:rPr>
              <a:t>Describir cómo mejorar visualmente una página web. </a:t>
            </a:r>
            <a:endParaRPr lang="en-GB" strike="sngStrik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Estrella de 8 puntas 4"/>
          <p:cNvSpPr/>
          <p:nvPr/>
        </p:nvSpPr>
        <p:spPr>
          <a:xfrm>
            <a:off x="10792496" y="231820"/>
            <a:ext cx="1223493" cy="1125983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2939645" y="4385234"/>
            <a:ext cx="9159540" cy="21958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AR" b="1" u="sng" dirty="0" smtClean="0"/>
              <a:t>CITA</a:t>
            </a:r>
            <a:r>
              <a:rPr lang="es-AR" dirty="0" smtClean="0"/>
              <a:t>: </a:t>
            </a:r>
            <a:r>
              <a:rPr lang="es-AR" i="1" dirty="0" smtClean="0"/>
              <a:t>“</a:t>
            </a:r>
            <a:r>
              <a:rPr lang="es-AR" i="1" dirty="0" err="1" smtClean="0"/>
              <a:t>This</a:t>
            </a:r>
            <a:r>
              <a:rPr lang="es-AR" i="1" dirty="0" smtClean="0"/>
              <a:t> </a:t>
            </a:r>
            <a:r>
              <a:rPr lang="es-AR" i="1" dirty="0" err="1" smtClean="0"/>
              <a:t>chapter</a:t>
            </a:r>
            <a:r>
              <a:rPr lang="es-AR" i="1" dirty="0" smtClean="0"/>
              <a:t> </a:t>
            </a:r>
            <a:r>
              <a:rPr lang="es-AR" i="1" dirty="0" err="1" smtClean="0"/>
              <a:t>provides</a:t>
            </a:r>
            <a:r>
              <a:rPr lang="es-AR" i="1" dirty="0" smtClean="0"/>
              <a:t> </a:t>
            </a:r>
            <a:r>
              <a:rPr lang="es-AR" i="1" dirty="0" err="1" smtClean="0"/>
              <a:t>you</a:t>
            </a:r>
            <a:r>
              <a:rPr lang="es-AR" i="1" dirty="0" smtClean="0"/>
              <a:t> </a:t>
            </a:r>
            <a:r>
              <a:rPr lang="es-AR" i="1" dirty="0" err="1" smtClean="0"/>
              <a:t>with</a:t>
            </a:r>
            <a:r>
              <a:rPr lang="es-AR" i="1" dirty="0" smtClean="0"/>
              <a:t> </a:t>
            </a:r>
            <a:r>
              <a:rPr lang="es-AR" i="1" dirty="0" err="1" smtClean="0"/>
              <a:t>an</a:t>
            </a:r>
            <a:r>
              <a:rPr lang="es-AR" i="1" dirty="0" smtClean="0"/>
              <a:t> </a:t>
            </a:r>
            <a:r>
              <a:rPr lang="es-AR" i="1" dirty="0" err="1" smtClean="0"/>
              <a:t>overview</a:t>
            </a:r>
            <a:r>
              <a:rPr lang="es-AR" i="1" dirty="0" smtClean="0"/>
              <a:t> of </a:t>
            </a:r>
            <a:r>
              <a:rPr lang="es-AR" i="1" dirty="0" err="1" smtClean="0"/>
              <a:t>how</a:t>
            </a:r>
            <a:r>
              <a:rPr lang="es-AR" i="1" dirty="0" smtClean="0"/>
              <a:t> </a:t>
            </a:r>
            <a:r>
              <a:rPr lang="es-AR" i="1" dirty="0" err="1" smtClean="0"/>
              <a:t>the</a:t>
            </a:r>
            <a:r>
              <a:rPr lang="es-AR" i="1" dirty="0" smtClean="0"/>
              <a:t> </a:t>
            </a:r>
            <a:r>
              <a:rPr lang="es-AR" i="1" dirty="0" err="1" smtClean="0"/>
              <a:t>redesign</a:t>
            </a:r>
            <a:r>
              <a:rPr lang="es-AR" i="1" dirty="0" smtClean="0"/>
              <a:t> </a:t>
            </a:r>
            <a:r>
              <a:rPr lang="es-AR" i="1" dirty="0" err="1" smtClean="0"/>
              <a:t>is</a:t>
            </a:r>
            <a:r>
              <a:rPr lang="es-AR" i="1" dirty="0" smtClean="0"/>
              <a:t> </a:t>
            </a:r>
            <a:r>
              <a:rPr lang="es-AR" i="1" dirty="0" err="1" smtClean="0"/>
              <a:t>accomplished</a:t>
            </a:r>
            <a:r>
              <a:rPr lang="es-AR" i="1" dirty="0" smtClean="0"/>
              <a:t> and introduces a </a:t>
            </a:r>
            <a:r>
              <a:rPr lang="es-AR" i="1" dirty="0" err="1" smtClean="0"/>
              <a:t>project</a:t>
            </a:r>
            <a:r>
              <a:rPr lang="es-AR" i="1" dirty="0" smtClean="0"/>
              <a:t> </a:t>
            </a:r>
            <a:r>
              <a:rPr lang="es-AR" i="1" dirty="0" err="1" smtClean="0"/>
              <a:t>timeline</a:t>
            </a:r>
            <a:r>
              <a:rPr lang="es-AR" i="1" dirty="0" smtClean="0"/>
              <a:t>. </a:t>
            </a:r>
            <a:r>
              <a:rPr lang="es-AR" i="1" dirty="0" err="1" smtClean="0"/>
              <a:t>It</a:t>
            </a:r>
            <a:r>
              <a:rPr lang="es-AR" i="1" dirty="0" smtClean="0"/>
              <a:t> </a:t>
            </a:r>
            <a:r>
              <a:rPr lang="es-AR" i="1" dirty="0" err="1" smtClean="0"/>
              <a:t>also</a:t>
            </a:r>
            <a:r>
              <a:rPr lang="es-AR" i="1" dirty="0" smtClean="0"/>
              <a:t> introduces </a:t>
            </a:r>
            <a:r>
              <a:rPr lang="es-AR" i="1" dirty="0" err="1" smtClean="0"/>
              <a:t>the</a:t>
            </a:r>
            <a:r>
              <a:rPr lang="es-AR" i="1" dirty="0" smtClean="0"/>
              <a:t> </a:t>
            </a:r>
            <a:r>
              <a:rPr lang="es-AR" i="1" dirty="0" err="1" smtClean="0"/>
              <a:t>redesign</a:t>
            </a:r>
            <a:r>
              <a:rPr lang="es-AR" i="1" dirty="0" smtClean="0"/>
              <a:t> </a:t>
            </a:r>
            <a:r>
              <a:rPr lang="es-AR" i="1" dirty="0" err="1" smtClean="0"/>
              <a:t>process</a:t>
            </a:r>
            <a:r>
              <a:rPr lang="es-AR" i="1" dirty="0" smtClean="0"/>
              <a:t> chart and sets </a:t>
            </a:r>
            <a:r>
              <a:rPr lang="es-AR" i="1" dirty="0" err="1" smtClean="0"/>
              <a:t>the</a:t>
            </a:r>
            <a:r>
              <a:rPr lang="es-AR" i="1" dirty="0" smtClean="0"/>
              <a:t> </a:t>
            </a:r>
            <a:r>
              <a:rPr lang="es-AR" i="1" dirty="0" err="1" smtClean="0"/>
              <a:t>stage</a:t>
            </a:r>
            <a:r>
              <a:rPr lang="es-AR" i="1" dirty="0" smtClean="0"/>
              <a:t> </a:t>
            </a:r>
            <a:r>
              <a:rPr lang="es-AR" i="1" dirty="0" err="1" smtClean="0"/>
              <a:t>for</a:t>
            </a:r>
            <a:r>
              <a:rPr lang="es-AR" i="1" dirty="0" smtClean="0"/>
              <a:t> </a:t>
            </a:r>
            <a:r>
              <a:rPr lang="es-AR" i="1" dirty="0" err="1" smtClean="0"/>
              <a:t>you</a:t>
            </a:r>
            <a:r>
              <a:rPr lang="es-AR" i="1" dirty="0" smtClean="0"/>
              <a:t> to </a:t>
            </a:r>
            <a:r>
              <a:rPr lang="es-AR" i="1" dirty="0" err="1" smtClean="0"/>
              <a:t>start</a:t>
            </a:r>
            <a:r>
              <a:rPr lang="es-AR" i="1" dirty="0" smtClean="0"/>
              <a:t> </a:t>
            </a:r>
            <a:r>
              <a:rPr lang="es-AR" i="1" dirty="0" err="1" smtClean="0"/>
              <a:t>working</a:t>
            </a:r>
            <a:r>
              <a:rPr lang="es-AR" i="1" dirty="0" smtClean="0"/>
              <a:t> </a:t>
            </a:r>
            <a:r>
              <a:rPr lang="es-AR" i="1" dirty="0" err="1" smtClean="0"/>
              <a:t>through</a:t>
            </a:r>
            <a:r>
              <a:rPr lang="es-AR" i="1" dirty="0" smtClean="0"/>
              <a:t> </a:t>
            </a:r>
            <a:r>
              <a:rPr lang="es-AR" i="1" dirty="0" err="1" smtClean="0"/>
              <a:t>the</a:t>
            </a:r>
            <a:r>
              <a:rPr lang="es-AR" i="1" dirty="0" smtClean="0"/>
              <a:t> </a:t>
            </a:r>
            <a:r>
              <a:rPr lang="es-AR" i="1" dirty="0" err="1" smtClean="0"/>
              <a:t>steps</a:t>
            </a:r>
            <a:r>
              <a:rPr lang="es-AR" i="1" dirty="0" smtClean="0"/>
              <a:t> </a:t>
            </a:r>
            <a:r>
              <a:rPr lang="es-AR" i="1" dirty="0" err="1" smtClean="0"/>
              <a:t>involved</a:t>
            </a:r>
            <a:r>
              <a:rPr lang="es-AR" i="1" dirty="0" smtClean="0"/>
              <a:t> in </a:t>
            </a:r>
            <a:r>
              <a:rPr lang="es-AR" i="1" dirty="0" err="1" smtClean="0"/>
              <a:t>redesign</a:t>
            </a:r>
            <a:r>
              <a:rPr lang="es-AR" i="1" dirty="0" smtClean="0"/>
              <a:t>. Note: </a:t>
            </a:r>
            <a:r>
              <a:rPr lang="es-AR" i="1" dirty="0" err="1" smtClean="0"/>
              <a:t>If</a:t>
            </a:r>
            <a:r>
              <a:rPr lang="es-AR" i="1" dirty="0" smtClean="0"/>
              <a:t> </a:t>
            </a:r>
            <a:r>
              <a:rPr lang="es-AR" i="1" dirty="0" err="1" smtClean="0"/>
              <a:t>you</a:t>
            </a:r>
            <a:r>
              <a:rPr lang="es-AR" i="1" dirty="0" smtClean="0"/>
              <a:t> are </a:t>
            </a:r>
            <a:r>
              <a:rPr lang="es-AR" i="1" dirty="0" err="1" smtClean="0"/>
              <a:t>planning</a:t>
            </a:r>
            <a:r>
              <a:rPr lang="es-AR" i="1" dirty="0" smtClean="0"/>
              <a:t> to </a:t>
            </a:r>
            <a:r>
              <a:rPr lang="es-AR" i="1" dirty="0" err="1" smtClean="0"/>
              <a:t>redesign</a:t>
            </a:r>
            <a:r>
              <a:rPr lang="es-AR" i="1" dirty="0" smtClean="0"/>
              <a:t>, </a:t>
            </a:r>
            <a:r>
              <a:rPr lang="es-AR" i="1" dirty="0" err="1" smtClean="0"/>
              <a:t>this</a:t>
            </a:r>
            <a:r>
              <a:rPr lang="es-AR" i="1" dirty="0" smtClean="0"/>
              <a:t> </a:t>
            </a:r>
            <a:r>
              <a:rPr lang="es-AR" i="1" dirty="0" err="1" smtClean="0"/>
              <a:t>chapter</a:t>
            </a:r>
            <a:r>
              <a:rPr lang="es-AR" i="1" dirty="0" smtClean="0"/>
              <a:t> </a:t>
            </a:r>
            <a:r>
              <a:rPr lang="es-AR" i="1" dirty="0" err="1" smtClean="0"/>
              <a:t>is</a:t>
            </a:r>
            <a:r>
              <a:rPr lang="es-AR" i="1" dirty="0" smtClean="0"/>
              <a:t> </a:t>
            </a:r>
            <a:r>
              <a:rPr lang="es-AR" i="1" dirty="0" err="1" smtClean="0"/>
              <a:t>probably</a:t>
            </a:r>
            <a:r>
              <a:rPr lang="es-AR" i="1" dirty="0" smtClean="0"/>
              <a:t> </a:t>
            </a:r>
            <a:r>
              <a:rPr lang="es-AR" i="1" dirty="0" err="1" smtClean="0"/>
              <a:t>the</a:t>
            </a:r>
            <a:r>
              <a:rPr lang="es-AR" i="1" dirty="0" smtClean="0"/>
              <a:t> </a:t>
            </a:r>
            <a:r>
              <a:rPr lang="es-AR" i="1" dirty="0" err="1" smtClean="0"/>
              <a:t>most</a:t>
            </a:r>
            <a:r>
              <a:rPr lang="es-AR" i="1" dirty="0" smtClean="0"/>
              <a:t> </a:t>
            </a:r>
            <a:r>
              <a:rPr lang="es-AR" i="1" dirty="0" err="1" smtClean="0"/>
              <a:t>important</a:t>
            </a:r>
            <a:r>
              <a:rPr lang="es-AR" i="1" dirty="0" smtClean="0"/>
              <a:t> to </a:t>
            </a:r>
            <a:r>
              <a:rPr lang="es-AR" i="1" dirty="0" err="1" smtClean="0"/>
              <a:t>read</a:t>
            </a:r>
            <a:r>
              <a:rPr lang="es-AR" i="1" dirty="0" smtClean="0"/>
              <a:t>.”</a:t>
            </a:r>
            <a:endParaRPr lang="en-GB" i="1" dirty="0" smtClean="0">
              <a:solidFill>
                <a:schemeClr val="bg1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n-GB" dirty="0" smtClean="0"/>
          </a:p>
          <a:p>
            <a:pPr marL="0" indent="0" algn="just">
              <a:buFont typeface="Arial" panose="020B0604020202020204" pitchFamily="34" charset="0"/>
              <a:buNone/>
            </a:pPr>
            <a:endParaRPr lang="en-GB" dirty="0" smtClean="0"/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9686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363109"/>
            <a:ext cx="9905998" cy="1478570"/>
          </a:xfrm>
        </p:spPr>
        <p:txBody>
          <a:bodyPr>
            <a:normAutofit/>
          </a:bodyPr>
          <a:lstStyle/>
          <a:p>
            <a:r>
              <a:rPr lang="en-GB" sz="5400" i="1" dirty="0" smtClean="0"/>
              <a:t>ACTIVIDADES DE PRE-LECTURA</a:t>
            </a:r>
            <a:endParaRPr lang="en-GB" sz="54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1841679"/>
            <a:ext cx="9905999" cy="484245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s-AR" dirty="0" smtClean="0"/>
              <a:t>6. </a:t>
            </a:r>
            <a:r>
              <a:rPr lang="es-ES" b="1" dirty="0"/>
              <a:t>TILDE </a:t>
            </a:r>
            <a:r>
              <a:rPr lang="es-ES" dirty="0"/>
              <a:t>las opciones correctas.  </a:t>
            </a:r>
            <a:r>
              <a:rPr lang="es-ES" b="1" dirty="0"/>
              <a:t>JUSTIFIQUE</a:t>
            </a:r>
            <a:r>
              <a:rPr lang="es-ES" dirty="0"/>
              <a:t>. </a:t>
            </a:r>
            <a:endParaRPr lang="en-GB" dirty="0"/>
          </a:p>
          <a:p>
            <a:pPr marL="0" indent="0">
              <a:buNone/>
            </a:pPr>
            <a:r>
              <a:rPr lang="es-ES" dirty="0"/>
              <a:t>Al finalizar este capítulo el lector logrará…</a:t>
            </a:r>
            <a:endParaRPr lang="en-GB" dirty="0"/>
          </a:p>
          <a:p>
            <a:pPr lvl="0"/>
            <a:r>
              <a:rPr lang="es-ES" dirty="0"/>
              <a:t> </a:t>
            </a:r>
            <a:r>
              <a:rPr lang="es-ES" dirty="0" smtClean="0"/>
              <a:t>........ </a:t>
            </a:r>
            <a:r>
              <a:rPr lang="es-ES" dirty="0"/>
              <a:t>organizar lo que pretende rediseñar.</a:t>
            </a:r>
            <a:endParaRPr lang="en-GB" dirty="0"/>
          </a:p>
          <a:p>
            <a:pPr lvl="0"/>
            <a:r>
              <a:rPr lang="es-ES" dirty="0"/>
              <a:t> ........ </a:t>
            </a:r>
            <a:r>
              <a:rPr lang="es-ES" dirty="0" smtClean="0"/>
              <a:t>dimensionar </a:t>
            </a:r>
            <a:r>
              <a:rPr lang="es-ES" dirty="0"/>
              <a:t>la importancia de los diferentes pasos del rediseño.</a:t>
            </a:r>
            <a:endParaRPr lang="en-GB" dirty="0"/>
          </a:p>
          <a:p>
            <a:pPr lvl="0"/>
            <a:r>
              <a:rPr lang="es-ES" dirty="0"/>
              <a:t>........ </a:t>
            </a:r>
            <a:r>
              <a:rPr lang="es-ES" dirty="0" smtClean="0"/>
              <a:t>profundizar </a:t>
            </a:r>
            <a:r>
              <a:rPr lang="es-ES" dirty="0"/>
              <a:t>cada paso del rediseño de una página web.</a:t>
            </a:r>
            <a:endParaRPr lang="en-GB" dirty="0"/>
          </a:p>
          <a:p>
            <a:pPr lvl="0"/>
            <a:r>
              <a:rPr lang="es-ES" dirty="0"/>
              <a:t>........ </a:t>
            </a:r>
            <a:r>
              <a:rPr lang="es-ES" dirty="0" smtClean="0"/>
              <a:t>localizar </a:t>
            </a:r>
            <a:r>
              <a:rPr lang="es-ES" dirty="0"/>
              <a:t>los puntos erróneos y corregirlos en la etapa de rediseño. </a:t>
            </a:r>
            <a:endParaRPr lang="en-GB" dirty="0"/>
          </a:p>
          <a:p>
            <a:pPr lvl="0"/>
            <a:r>
              <a:rPr lang="es-ES" dirty="0"/>
              <a:t>........ </a:t>
            </a:r>
            <a:r>
              <a:rPr lang="es-ES" dirty="0" smtClean="0"/>
              <a:t>comprender </a:t>
            </a:r>
            <a:r>
              <a:rPr lang="es-ES" dirty="0"/>
              <a:t>que la etapa de planificación requiere el menor esfuerzo.</a:t>
            </a:r>
            <a:endParaRPr lang="en-GB" dirty="0"/>
          </a:p>
          <a:p>
            <a:pPr lvl="0"/>
            <a:r>
              <a:rPr lang="es-ES" dirty="0"/>
              <a:t>........ </a:t>
            </a:r>
            <a:r>
              <a:rPr lang="es-ES" dirty="0" smtClean="0"/>
              <a:t>comprender </a:t>
            </a:r>
            <a:r>
              <a:rPr lang="es-ES" dirty="0"/>
              <a:t>que la etapa de planificación requiere el mayor esfuerzo. </a:t>
            </a:r>
            <a:endParaRPr lang="en-GB" dirty="0"/>
          </a:p>
          <a:p>
            <a:pPr lvl="0"/>
            <a:r>
              <a:rPr lang="es-ES" dirty="0"/>
              <a:t>........ </a:t>
            </a:r>
            <a:r>
              <a:rPr lang="es-ES" dirty="0" smtClean="0"/>
              <a:t>ejecutar </a:t>
            </a:r>
            <a:r>
              <a:rPr lang="es-ES" dirty="0"/>
              <a:t>un cambio estético excelso a su página web.</a:t>
            </a:r>
            <a:endParaRPr lang="en-GB" dirty="0"/>
          </a:p>
          <a:p>
            <a:pPr marL="0" lv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Estrella de 8 puntas 4"/>
          <p:cNvSpPr/>
          <p:nvPr/>
        </p:nvSpPr>
        <p:spPr>
          <a:xfrm>
            <a:off x="10792496" y="231820"/>
            <a:ext cx="1223493" cy="1125983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4" name="Estrella de 5 puntas 3"/>
          <p:cNvSpPr/>
          <p:nvPr/>
        </p:nvSpPr>
        <p:spPr>
          <a:xfrm>
            <a:off x="1481071" y="5383369"/>
            <a:ext cx="425003" cy="42500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strella de 5 puntas 5"/>
          <p:cNvSpPr/>
          <p:nvPr/>
        </p:nvSpPr>
        <p:spPr>
          <a:xfrm>
            <a:off x="1481070" y="5893003"/>
            <a:ext cx="425003" cy="42500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strella de 5 puntas 6"/>
          <p:cNvSpPr/>
          <p:nvPr/>
        </p:nvSpPr>
        <p:spPr>
          <a:xfrm>
            <a:off x="1481068" y="2787358"/>
            <a:ext cx="425003" cy="42500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strella de 5 puntas 7"/>
          <p:cNvSpPr/>
          <p:nvPr/>
        </p:nvSpPr>
        <p:spPr>
          <a:xfrm>
            <a:off x="1481069" y="3800185"/>
            <a:ext cx="425003" cy="42500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strella de 5 puntas 8"/>
          <p:cNvSpPr/>
          <p:nvPr/>
        </p:nvSpPr>
        <p:spPr>
          <a:xfrm>
            <a:off x="1481067" y="4362252"/>
            <a:ext cx="425003" cy="42500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314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i="1" dirty="0" smtClean="0"/>
              <a:t>ACTIVIDADES DE LECTURA</a:t>
            </a:r>
            <a:endParaRPr lang="en-GB" sz="5400" i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13765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buNone/>
            </a:pPr>
            <a:r>
              <a:rPr lang="es-ES" dirty="0" smtClean="0"/>
              <a:t>7.</a:t>
            </a:r>
            <a:r>
              <a:rPr lang="es-ES" b="1" dirty="0" smtClean="0"/>
              <a:t> EXPLIQUE</a:t>
            </a:r>
            <a:r>
              <a:rPr lang="es-ES" dirty="0" smtClean="0"/>
              <a:t> </a:t>
            </a:r>
            <a:r>
              <a:rPr lang="es-ES" dirty="0"/>
              <a:t>qué quiere decir el autor cuando utiliza la expresión </a:t>
            </a:r>
            <a:r>
              <a:rPr lang="es-ES" i="1" dirty="0" err="1"/>
              <a:t>cosmetic</a:t>
            </a:r>
            <a:r>
              <a:rPr lang="es-ES" i="1" dirty="0"/>
              <a:t> </a:t>
            </a:r>
            <a:r>
              <a:rPr lang="es-ES" i="1" dirty="0" err="1"/>
              <a:t>changes</a:t>
            </a:r>
            <a:r>
              <a:rPr lang="es-ES" i="1" dirty="0"/>
              <a:t> – </a:t>
            </a:r>
            <a:r>
              <a:rPr lang="es-ES" dirty="0"/>
              <a:t>expresión subrayada con rojo en el texto. 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1141411" y="3844321"/>
            <a:ext cx="9905999" cy="148753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La </a:t>
            </a:r>
            <a:r>
              <a:rPr lang="en-GB" dirty="0" err="1" smtClean="0"/>
              <a:t>expresión</a:t>
            </a:r>
            <a:r>
              <a:rPr lang="en-GB" dirty="0" smtClean="0"/>
              <a:t> </a:t>
            </a:r>
            <a:r>
              <a:rPr lang="en-GB" i="1" dirty="0" smtClean="0"/>
              <a:t>cosmetic changes </a:t>
            </a:r>
            <a:r>
              <a:rPr lang="en-GB" dirty="0" err="1" smtClean="0"/>
              <a:t>refiere</a:t>
            </a:r>
            <a:r>
              <a:rPr lang="en-GB" dirty="0" smtClean="0"/>
              <a:t> a la </a:t>
            </a:r>
            <a:r>
              <a:rPr lang="en-GB" dirty="0" err="1" smtClean="0"/>
              <a:t>actividad</a:t>
            </a:r>
            <a:r>
              <a:rPr lang="en-GB" dirty="0" smtClean="0"/>
              <a:t> de </a:t>
            </a:r>
            <a:r>
              <a:rPr lang="en-GB" dirty="0" err="1" smtClean="0"/>
              <a:t>mejorar</a:t>
            </a:r>
            <a:r>
              <a:rPr lang="en-GB" dirty="0" smtClean="0"/>
              <a:t> </a:t>
            </a:r>
            <a:r>
              <a:rPr lang="en-GB" dirty="0" err="1" smtClean="0"/>
              <a:t>solamente</a:t>
            </a:r>
            <a:r>
              <a:rPr lang="en-GB" dirty="0" smtClean="0"/>
              <a:t> la </a:t>
            </a:r>
            <a:r>
              <a:rPr lang="en-GB" dirty="0" err="1" smtClean="0"/>
              <a:t>apariencia</a:t>
            </a:r>
            <a:r>
              <a:rPr lang="en-GB" dirty="0" smtClean="0"/>
              <a:t> de un </a:t>
            </a:r>
            <a:r>
              <a:rPr lang="en-GB" dirty="0" err="1" smtClean="0"/>
              <a:t>sitio</a:t>
            </a:r>
            <a:r>
              <a:rPr lang="en-GB" dirty="0" smtClean="0"/>
              <a:t> web. </a:t>
            </a:r>
            <a:r>
              <a:rPr lang="en-GB" dirty="0" err="1" smtClean="0"/>
              <a:t>Según</a:t>
            </a:r>
            <a:r>
              <a:rPr lang="en-GB" dirty="0" smtClean="0"/>
              <a:t> el </a:t>
            </a:r>
            <a:r>
              <a:rPr lang="en-GB" dirty="0" err="1" smtClean="0"/>
              <a:t>autor</a:t>
            </a:r>
            <a:r>
              <a:rPr lang="en-GB" dirty="0" smtClean="0"/>
              <a:t>, </a:t>
            </a:r>
            <a:r>
              <a:rPr lang="en-GB" dirty="0" err="1" smtClean="0"/>
              <a:t>realizar</a:t>
            </a:r>
            <a:r>
              <a:rPr lang="en-GB" dirty="0" smtClean="0"/>
              <a:t> </a:t>
            </a:r>
            <a:r>
              <a:rPr lang="en-GB" i="1" dirty="0" smtClean="0"/>
              <a:t>cosmetic changes </a:t>
            </a:r>
            <a:r>
              <a:rPr lang="en-GB" dirty="0" smtClean="0"/>
              <a:t>no </a:t>
            </a:r>
            <a:r>
              <a:rPr lang="en-GB" dirty="0" err="1" smtClean="0"/>
              <a:t>es</a:t>
            </a:r>
            <a:r>
              <a:rPr lang="en-GB" dirty="0" smtClean="0"/>
              <a:t> lo </a:t>
            </a:r>
            <a:r>
              <a:rPr lang="en-GB" dirty="0" err="1" smtClean="0"/>
              <a:t>mismo</a:t>
            </a:r>
            <a:r>
              <a:rPr lang="en-GB" dirty="0" smtClean="0"/>
              <a:t> que </a:t>
            </a:r>
            <a:r>
              <a:rPr lang="en-GB" dirty="0" err="1" smtClean="0"/>
              <a:t>rediseñar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Estrella de 8 puntas 4"/>
          <p:cNvSpPr/>
          <p:nvPr/>
        </p:nvSpPr>
        <p:spPr>
          <a:xfrm>
            <a:off x="10792496" y="231820"/>
            <a:ext cx="1223493" cy="1125983"/>
          </a:xfrm>
          <a:prstGeom prst="star8">
            <a:avLst/>
          </a:prstGeom>
          <a:solidFill>
            <a:schemeClr val="bg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90221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313</TotalTime>
  <Words>1651</Words>
  <Application>Microsoft Office PowerPoint</Application>
  <PresentationFormat>Personalizado</PresentationFormat>
  <Paragraphs>140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Circuito</vt:lpstr>
      <vt:lpstr>Trabajo TEÓRICO práctico: web redesign</vt:lpstr>
      <vt:lpstr>ACTIVIDADES DE PRE-LECTURA</vt:lpstr>
      <vt:lpstr>ACTIVIDADES DE PRE-LECTURA</vt:lpstr>
      <vt:lpstr>Diapositiva 4</vt:lpstr>
      <vt:lpstr>ACTIVIDADES DE PRE-LECTURA</vt:lpstr>
      <vt:lpstr>ACTIVIDADES DE PRE-LECTURA</vt:lpstr>
      <vt:lpstr>ACTIVIDADES DE PRE-LECTURA</vt:lpstr>
      <vt:lpstr>ACTIVIDADES DE PRE-LECTURA</vt:lpstr>
      <vt:lpstr>ACTIVIDADES DE LECTURA</vt:lpstr>
      <vt:lpstr>ACTIVIDADES DE LECTURA</vt:lpstr>
      <vt:lpstr>ACTIVIDADES DE LECTURA</vt:lpstr>
      <vt:lpstr>ACTIVIDADES DE LECTURA</vt:lpstr>
      <vt:lpstr>ACTIVIDADES DE LECTURA</vt:lpstr>
      <vt:lpstr>Diapositiva 14</vt:lpstr>
      <vt:lpstr>ACTIVIDADES DE post-LECTURA</vt:lpstr>
      <vt:lpstr>ACTIVIDADES DE escritura</vt:lpstr>
      <vt:lpstr>ACTIVIDADES DE escritura</vt:lpstr>
      <vt:lpstr>ACTIVIDADES DE escritura</vt:lpstr>
      <vt:lpstr>ACTIVIDADES DE escritura</vt:lpstr>
      <vt:lpstr>ACTIVIDADES DE escritura</vt:lpstr>
      <vt:lpstr>ACTIVIDADES DE escritura</vt:lpstr>
      <vt:lpstr>ACTIVIDADES DE escritura</vt:lpstr>
      <vt:lpstr>Diapositiva 23</vt:lpstr>
    </vt:vector>
  </TitlesOfParts>
  <Company>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n° 7: web redesign.</dc:title>
  <dc:creator>Sofía Schwab</dc:creator>
  <cp:lastModifiedBy>Usuario</cp:lastModifiedBy>
  <cp:revision>31</cp:revision>
  <dcterms:created xsi:type="dcterms:W3CDTF">2020-08-03T14:38:33Z</dcterms:created>
  <dcterms:modified xsi:type="dcterms:W3CDTF">2020-08-14T13:00:55Z</dcterms:modified>
</cp:coreProperties>
</file>