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300" r:id="rId36"/>
    <p:sldId id="293" r:id="rId37"/>
    <p:sldId id="294" r:id="rId38"/>
    <p:sldId id="295" r:id="rId39"/>
    <p:sldId id="296" r:id="rId40"/>
    <p:sldId id="297" r:id="rId41"/>
    <p:sldId id="298" r:id="rId42"/>
    <p:sldId id="299" r:id="rId4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fld id="{29F31833-D98C-4322-9CED-C27DBE2352E9}" type="datetimeFigureOut">
              <a:rPr lang="es-ES" smtClean="0"/>
              <a:pPr/>
              <a:t>22/08/2020</a:t>
            </a:fld>
            <a:endParaRPr lang="es-ES"/>
          </a:p>
        </p:txBody>
      </p:sp>
      <p:sp>
        <p:nvSpPr>
          <p:cNvPr id="17" name="16 Marcador de pie de página"/>
          <p:cNvSpPr>
            <a:spLocks noGrp="1"/>
          </p:cNvSpPr>
          <p:nvPr>
            <p:ph type="ftr" sz="quarter" idx="11"/>
          </p:nvPr>
        </p:nvSpPr>
        <p:spPr bwMode="auto">
          <a:xfrm rot="5400000">
            <a:off x="7077269" y="4181669"/>
            <a:ext cx="3657600" cy="384048"/>
          </a:xfrm>
        </p:spPr>
        <p:txBody>
          <a:bodyPr/>
          <a:lstStyle/>
          <a:p>
            <a:endParaRPr lang="es-ES"/>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fld id="{DEBC8047-6208-4699-A04F-610D0AE3CC53}"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29F31833-D98C-4322-9CED-C27DBE2352E9}" type="datetimeFigureOut">
              <a:rPr lang="es-ES" smtClean="0"/>
              <a:pPr/>
              <a:t>22/08/2020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EBC8047-6208-4699-A04F-610D0AE3CC53}"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29F31833-D98C-4322-9CED-C27DBE2352E9}" type="datetimeFigureOut">
              <a:rPr lang="es-ES" smtClean="0"/>
              <a:pPr/>
              <a:t>22/08/2020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EBC8047-6208-4699-A04F-610D0AE3CC53}"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4"/>
          </p:nvPr>
        </p:nvSpPr>
        <p:spPr/>
        <p:txBody>
          <a:bodyPr rtlCol="0"/>
          <a:lstStyle/>
          <a:p>
            <a:fld id="{29F31833-D98C-4322-9CED-C27DBE2352E9}" type="datetimeFigureOut">
              <a:rPr lang="es-ES" smtClean="0"/>
              <a:pPr/>
              <a:t>22/08/2020</a:t>
            </a:fld>
            <a:endParaRPr lang="es-ES"/>
          </a:p>
        </p:txBody>
      </p:sp>
      <p:sp>
        <p:nvSpPr>
          <p:cNvPr id="9" name="8 Marcador de número de diapositiva"/>
          <p:cNvSpPr>
            <a:spLocks noGrp="1"/>
          </p:cNvSpPr>
          <p:nvPr>
            <p:ph type="sldNum" sz="quarter" idx="15"/>
          </p:nvPr>
        </p:nvSpPr>
        <p:spPr/>
        <p:txBody>
          <a:bodyPr rtlCol="0"/>
          <a:lstStyle/>
          <a:p>
            <a:fld id="{DEBC8047-6208-4699-A04F-610D0AE3CC53}" type="slidenum">
              <a:rPr lang="es-ES" smtClean="0"/>
              <a:pPr/>
              <a:t>‹Nº›</a:t>
            </a:fld>
            <a:endParaRPr lang="es-ES"/>
          </a:p>
        </p:txBody>
      </p:sp>
      <p:sp>
        <p:nvSpPr>
          <p:cNvPr id="10" name="9 Marcador de pie de página"/>
          <p:cNvSpPr>
            <a:spLocks noGrp="1"/>
          </p:cNvSpPr>
          <p:nvPr>
            <p:ph type="ftr" sz="quarter" idx="16"/>
          </p:nvPr>
        </p:nvSpPr>
        <p:spPr/>
        <p:txBody>
          <a:bodyPr rtlCol="0"/>
          <a:lstStyle/>
          <a:p>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fld id="{29F31833-D98C-4322-9CED-C27DBE2352E9}" type="datetimeFigureOut">
              <a:rPr lang="es-ES" smtClean="0"/>
              <a:pPr/>
              <a:t>22/08/2020</a:t>
            </a:fld>
            <a:endParaRPr lang="es-ES"/>
          </a:p>
        </p:txBody>
      </p:sp>
      <p:sp>
        <p:nvSpPr>
          <p:cNvPr id="5" name="4 Marcador de pie de página"/>
          <p:cNvSpPr>
            <a:spLocks noGrp="1"/>
          </p:cNvSpPr>
          <p:nvPr>
            <p:ph type="ftr" sz="quarter" idx="11"/>
          </p:nvPr>
        </p:nvSpPr>
        <p:spPr bwMode="auto">
          <a:xfrm rot="5400000">
            <a:off x="7077456" y="4178808"/>
            <a:ext cx="3657600" cy="384048"/>
          </a:xfrm>
        </p:spPr>
        <p:txBody>
          <a:bodyPr/>
          <a:lstStyle/>
          <a:p>
            <a:endParaRPr lang="es-ES"/>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340616" y="4928702"/>
            <a:ext cx="609600" cy="517524"/>
          </a:xfrm>
        </p:spPr>
        <p:txBody>
          <a:bodyPr/>
          <a:lstStyle/>
          <a:p>
            <a:fld id="{DEBC8047-6208-4699-A04F-610D0AE3CC53}"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29F31833-D98C-4322-9CED-C27DBE2352E9}" type="datetimeFigureOut">
              <a:rPr lang="es-ES" smtClean="0"/>
              <a:pPr/>
              <a:t>22/08/2020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DEBC8047-6208-4699-A04F-610D0AE3CC53}" type="slidenum">
              <a:rPr lang="es-ES" smtClean="0"/>
              <a:pPr/>
              <a:t>‹Nº›</a:t>
            </a:fld>
            <a:endParaRPr lang="es-ES"/>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29F31833-D98C-4322-9CED-C27DBE2352E9}" type="datetimeFigureOut">
              <a:rPr lang="es-ES" smtClean="0"/>
              <a:pPr/>
              <a:t>22/08/2020</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DEBC8047-6208-4699-A04F-610D0AE3CC53}" type="slidenum">
              <a:rPr lang="es-ES" smtClean="0"/>
              <a:pPr/>
              <a:t>‹Nº›</a:t>
            </a:fld>
            <a:endParaRPr lang="es-ES"/>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fld id="{29F31833-D98C-4322-9CED-C27DBE2352E9}" type="datetimeFigureOut">
              <a:rPr lang="es-ES" smtClean="0"/>
              <a:pPr/>
              <a:t>22/08/2020</a:t>
            </a:fld>
            <a:endParaRPr lang="es-ES"/>
          </a:p>
        </p:txBody>
      </p:sp>
      <p:sp>
        <p:nvSpPr>
          <p:cNvPr id="7" name="6 Marcador de número de diapositiva"/>
          <p:cNvSpPr>
            <a:spLocks noGrp="1"/>
          </p:cNvSpPr>
          <p:nvPr>
            <p:ph type="sldNum" sz="quarter" idx="11"/>
          </p:nvPr>
        </p:nvSpPr>
        <p:spPr/>
        <p:txBody>
          <a:bodyPr rtlCol="0"/>
          <a:lstStyle/>
          <a:p>
            <a:fld id="{DEBC8047-6208-4699-A04F-610D0AE3CC53}" type="slidenum">
              <a:rPr lang="es-ES" smtClean="0"/>
              <a:pPr/>
              <a:t>‹Nº›</a:t>
            </a:fld>
            <a:endParaRPr lang="es-ES"/>
          </a:p>
        </p:txBody>
      </p:sp>
      <p:sp>
        <p:nvSpPr>
          <p:cNvPr id="8" name="7 Marcador de pie de página"/>
          <p:cNvSpPr>
            <a:spLocks noGrp="1"/>
          </p:cNvSpPr>
          <p:nvPr>
            <p:ph type="ftr" sz="quarter" idx="12"/>
          </p:nvPr>
        </p:nvSpPr>
        <p:spPr/>
        <p:txBody>
          <a:bodyPr rtlCol="0"/>
          <a:lstStyle/>
          <a:p>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9F31833-D98C-4322-9CED-C27DBE2352E9}" type="datetimeFigureOut">
              <a:rPr lang="es-ES" smtClean="0"/>
              <a:pPr/>
              <a:t>22/08/2020</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DEBC8047-6208-4699-A04F-610D0AE3CC53}"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4"/>
          </p:nvPr>
        </p:nvSpPr>
        <p:spPr/>
        <p:txBody>
          <a:bodyPr rtlCol="0"/>
          <a:lstStyle/>
          <a:p>
            <a:fld id="{29F31833-D98C-4322-9CED-C27DBE2352E9}" type="datetimeFigureOut">
              <a:rPr lang="es-ES" smtClean="0"/>
              <a:pPr/>
              <a:t>22/08/2020</a:t>
            </a:fld>
            <a:endParaRPr lang="es-ES"/>
          </a:p>
        </p:txBody>
      </p:sp>
      <p:sp>
        <p:nvSpPr>
          <p:cNvPr id="22" name="21 Marcador de número de diapositiva"/>
          <p:cNvSpPr>
            <a:spLocks noGrp="1"/>
          </p:cNvSpPr>
          <p:nvPr>
            <p:ph type="sldNum" sz="quarter" idx="15"/>
          </p:nvPr>
        </p:nvSpPr>
        <p:spPr/>
        <p:txBody>
          <a:bodyPr rtlCol="0"/>
          <a:lstStyle/>
          <a:p>
            <a:fld id="{DEBC8047-6208-4699-A04F-610D0AE3CC53}" type="slidenum">
              <a:rPr lang="es-ES" smtClean="0"/>
              <a:pPr/>
              <a:t>‹Nº›</a:t>
            </a:fld>
            <a:endParaRPr lang="es-ES"/>
          </a:p>
        </p:txBody>
      </p:sp>
      <p:sp>
        <p:nvSpPr>
          <p:cNvPr id="23" name="22 Marcador de pie de página"/>
          <p:cNvSpPr>
            <a:spLocks noGrp="1"/>
          </p:cNvSpPr>
          <p:nvPr>
            <p:ph type="ftr" sz="quarter" idx="16"/>
          </p:nvPr>
        </p:nvSpPr>
        <p:spPr/>
        <p:txBody>
          <a:bodyPr rtlCol="0"/>
          <a:lstStyle/>
          <a:p>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fld id="{29F31833-D98C-4322-9CED-C27DBE2352E9}" type="datetimeFigureOut">
              <a:rPr lang="es-ES" smtClean="0"/>
              <a:pPr/>
              <a:t>22/08/2020</a:t>
            </a:fld>
            <a:endParaRPr lang="es-ES"/>
          </a:p>
        </p:txBody>
      </p:sp>
      <p:sp>
        <p:nvSpPr>
          <p:cNvPr id="18" name="17 Marcador de número de diapositiva"/>
          <p:cNvSpPr>
            <a:spLocks noGrp="1"/>
          </p:cNvSpPr>
          <p:nvPr>
            <p:ph type="sldNum" sz="quarter" idx="11"/>
          </p:nvPr>
        </p:nvSpPr>
        <p:spPr/>
        <p:txBody>
          <a:bodyPr rtlCol="0"/>
          <a:lstStyle/>
          <a:p>
            <a:fld id="{DEBC8047-6208-4699-A04F-610D0AE3CC53}" type="slidenum">
              <a:rPr lang="es-ES" smtClean="0"/>
              <a:pPr/>
              <a:t>‹Nº›</a:t>
            </a:fld>
            <a:endParaRPr lang="es-ES"/>
          </a:p>
        </p:txBody>
      </p:sp>
      <p:sp>
        <p:nvSpPr>
          <p:cNvPr id="21" name="20 Marcador de pie de página"/>
          <p:cNvSpPr>
            <a:spLocks noGrp="1"/>
          </p:cNvSpPr>
          <p:nvPr>
            <p:ph type="ftr" sz="quarter" idx="12"/>
          </p:nvPr>
        </p:nvSpPr>
        <p:spPr/>
        <p:txBody>
          <a:bodyPr rtlCol="0"/>
          <a:lstStyle/>
          <a:p>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9F31833-D98C-4322-9CED-C27DBE2352E9}" type="datetimeFigureOut">
              <a:rPr lang="es-ES" smtClean="0"/>
              <a:pPr/>
              <a:t>22/08/2020</a:t>
            </a:fld>
            <a:endParaRPr lang="es-ES"/>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s-ES"/>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EBC8047-6208-4699-A04F-610D0AE3CC53}"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143108" y="1785926"/>
            <a:ext cx="6172200" cy="1894362"/>
          </a:xfrm>
        </p:spPr>
        <p:txBody>
          <a:bodyPr/>
          <a:lstStyle/>
          <a:p>
            <a:r>
              <a:rPr lang="es-ES" dirty="0" smtClean="0"/>
              <a:t>Trabajo Práctico Nº 1: Las palabras clave</a:t>
            </a:r>
            <a:endParaRPr lang="es-ES" dirty="0"/>
          </a:p>
        </p:txBody>
      </p:sp>
      <p:sp>
        <p:nvSpPr>
          <p:cNvPr id="3" name="2 Subtítulo"/>
          <p:cNvSpPr>
            <a:spLocks noGrp="1"/>
          </p:cNvSpPr>
          <p:nvPr>
            <p:ph type="subTitle" idx="1"/>
          </p:nvPr>
        </p:nvSpPr>
        <p:spPr/>
        <p:txBody>
          <a:bodyPr/>
          <a:lstStyle/>
          <a:p>
            <a:r>
              <a:rPr lang="es-ES" dirty="0" smtClean="0"/>
              <a:t>INGLÉS PARA INGENIERÍA EN SISTEMAS</a:t>
            </a:r>
          </a:p>
          <a:p>
            <a:r>
              <a:rPr lang="es-ES" dirty="0" smtClean="0"/>
              <a:t>INGLÉS II PARA TUARI </a:t>
            </a:r>
          </a:p>
          <a:p>
            <a:r>
              <a:rPr lang="es-ES" smtClean="0"/>
              <a:t>2020</a:t>
            </a:r>
            <a:endParaRPr lang="es-ES" dirty="0" smtClean="0"/>
          </a:p>
          <a:p>
            <a:endParaRPr lang="es-E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357158" y="428604"/>
            <a:ext cx="8162925" cy="2143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428596" y="428604"/>
            <a:ext cx="8039100" cy="2419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571472" y="357166"/>
            <a:ext cx="7600950" cy="2552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285728"/>
            <a:ext cx="8705850" cy="2533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285720" y="357166"/>
            <a:ext cx="8486775" cy="2390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srcRect/>
          <a:stretch>
            <a:fillRect/>
          </a:stretch>
        </p:blipFill>
        <p:spPr bwMode="auto">
          <a:xfrm>
            <a:off x="285720" y="285728"/>
            <a:ext cx="8439150" cy="2352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srcRect/>
          <a:stretch>
            <a:fillRect/>
          </a:stretch>
        </p:blipFill>
        <p:spPr bwMode="auto">
          <a:xfrm>
            <a:off x="357158" y="357166"/>
            <a:ext cx="8343900" cy="2276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PARTE B</a:t>
            </a:r>
            <a:endParaRPr lang="es-ES" dirty="0"/>
          </a:p>
        </p:txBody>
      </p:sp>
      <p:sp>
        <p:nvSpPr>
          <p:cNvPr id="3" name="2 Marcador de contenido"/>
          <p:cNvSpPr>
            <a:spLocks noGrp="1"/>
          </p:cNvSpPr>
          <p:nvPr>
            <p:ph sz="quarter" idx="1"/>
          </p:nvPr>
        </p:nvSpPr>
        <p:spPr/>
        <p:txBody>
          <a:bodyPr/>
          <a:lstStyle/>
          <a:p>
            <a:pPr algn="just">
              <a:lnSpc>
                <a:spcPct val="150000"/>
              </a:lnSpc>
            </a:pPr>
            <a:endParaRPr lang="es-ES" b="1" dirty="0" smtClean="0"/>
          </a:p>
          <a:p>
            <a:pPr algn="just">
              <a:lnSpc>
                <a:spcPct val="150000"/>
              </a:lnSpc>
            </a:pPr>
            <a:endParaRPr lang="es-ES" b="1" dirty="0" smtClean="0"/>
          </a:p>
          <a:p>
            <a:pPr algn="just">
              <a:lnSpc>
                <a:spcPct val="150000"/>
              </a:lnSpc>
            </a:pPr>
            <a:r>
              <a:rPr lang="es-ES" b="1" dirty="0" smtClean="0"/>
              <a:t>LEA los textos a continuación y ASIGNE un título adecuado teniendo en cuenta las clasificaciones hechas en A.</a:t>
            </a:r>
          </a:p>
          <a:p>
            <a:endParaRPr lang="es-E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1- </a:t>
            </a:r>
            <a:r>
              <a:rPr lang="es-ES" dirty="0" err="1" smtClean="0"/>
              <a:t>Evolutionary</a:t>
            </a:r>
            <a:r>
              <a:rPr lang="es-ES" dirty="0" smtClean="0"/>
              <a:t> </a:t>
            </a:r>
            <a:r>
              <a:rPr lang="es-ES" dirty="0" err="1" smtClean="0"/>
              <a:t>Computation</a:t>
            </a:r>
            <a:r>
              <a:rPr lang="es-ES" dirty="0" smtClean="0"/>
              <a:t> </a:t>
            </a:r>
            <a:r>
              <a:rPr lang="es-ES" dirty="0" err="1" smtClean="0"/>
              <a:t>for</a:t>
            </a:r>
            <a:r>
              <a:rPr lang="es-ES" dirty="0" smtClean="0"/>
              <a:t> </a:t>
            </a:r>
            <a:r>
              <a:rPr lang="es-ES" dirty="0" err="1" smtClean="0"/>
              <a:t>Agents</a:t>
            </a:r>
            <a:r>
              <a:rPr lang="es-ES" dirty="0" smtClean="0"/>
              <a:t> in </a:t>
            </a:r>
            <a:r>
              <a:rPr lang="es-ES" dirty="0" err="1" smtClean="0"/>
              <a:t>Quasi</a:t>
            </a:r>
            <a:r>
              <a:rPr lang="es-ES" dirty="0" smtClean="0"/>
              <a:t>- </a:t>
            </a:r>
            <a:r>
              <a:rPr lang="es-ES" dirty="0" err="1" smtClean="0"/>
              <a:t>Ecosystem</a:t>
            </a:r>
            <a:endParaRPr lang="es-ES" dirty="0"/>
          </a:p>
        </p:txBody>
      </p:sp>
      <p:sp>
        <p:nvSpPr>
          <p:cNvPr id="3" name="2 Marcador de contenido"/>
          <p:cNvSpPr>
            <a:spLocks noGrp="1"/>
          </p:cNvSpPr>
          <p:nvPr>
            <p:ph sz="quarter" idx="1"/>
          </p:nvPr>
        </p:nvSpPr>
        <p:spPr/>
        <p:txBody>
          <a:bodyPr/>
          <a:lstStyle/>
          <a:p>
            <a:pPr algn="just"/>
            <a:r>
              <a:rPr lang="en-GB" dirty="0" smtClean="0"/>
              <a:t>This paper deals with a quasi-ecosystem by an evolutionary learning method for agents in the quasi-ecosystem. The quasi-ecosystem is composed of plant and herbivore agents, which are in a relationship of parasitism. The selfish behaviour which satisfies themselves leads to extinction because resources in the environment are finite. Evolutionary computation is adopted to update feed rules of herbivore agents. Extinctions can be avoided by maintaining numerical balance between each species. The effectiveness of the proposal approach is demonstrated by computer simulations.</a:t>
            </a:r>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 Artificial Intelligence</a:t>
            </a:r>
            <a:endParaRPr lang="es-ES" dirty="0"/>
          </a:p>
        </p:txBody>
      </p:sp>
      <p:sp>
        <p:nvSpPr>
          <p:cNvPr id="3" name="2 Marcador de contenido"/>
          <p:cNvSpPr>
            <a:spLocks noGrp="1"/>
          </p:cNvSpPr>
          <p:nvPr>
            <p:ph sz="quarter" idx="1"/>
          </p:nvPr>
        </p:nvSpPr>
        <p:spPr/>
        <p:txBody>
          <a:bodyPr>
            <a:normAutofit lnSpcReduction="10000"/>
          </a:bodyPr>
          <a:lstStyle/>
          <a:p>
            <a:pPr algn="just"/>
            <a:r>
              <a:rPr lang="en-GB" dirty="0" smtClean="0"/>
              <a:t>This is a complex, highly interdisciplinary branch of computer science that attempts to incorporate the principles of human intelligence and reasoning into computing systems. AI research is concerned with modelling all facets of human intelligence, but most often the research involves creating computer systems that have the ability to plan (automated deduction), adapt to different situations (machine learning), acquire human-like senses (machine vision and natural-language processing), and effect changes to the environment (robotics). Introductory courses in AI are offered at the undergraduate level; in- depth study is available at the graduate level.</a:t>
            </a:r>
            <a:endParaRPr lang="es-ES" dirty="0" smtClean="0"/>
          </a:p>
          <a:p>
            <a:pPr algn="just"/>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Temas</a:t>
            </a:r>
            <a:endParaRPr lang="es-ES" dirty="0"/>
          </a:p>
        </p:txBody>
      </p:sp>
      <p:sp>
        <p:nvSpPr>
          <p:cNvPr id="3" name="2 Marcador de contenido"/>
          <p:cNvSpPr>
            <a:spLocks noGrp="1"/>
          </p:cNvSpPr>
          <p:nvPr>
            <p:ph sz="quarter" idx="1"/>
          </p:nvPr>
        </p:nvSpPr>
        <p:spPr/>
        <p:txBody>
          <a:bodyPr/>
          <a:lstStyle/>
          <a:p>
            <a:r>
              <a:rPr lang="es-ES" dirty="0" smtClean="0"/>
              <a:t>Conceptual:</a:t>
            </a:r>
          </a:p>
          <a:p>
            <a:endParaRPr lang="es-ES" dirty="0" smtClean="0"/>
          </a:p>
          <a:p>
            <a:pPr lvl="1"/>
            <a:r>
              <a:rPr lang="es-ES" dirty="0" smtClean="0"/>
              <a:t>Palabras clave: concepto, función e importancia.</a:t>
            </a:r>
          </a:p>
          <a:p>
            <a:endParaRPr lang="es-ES" dirty="0" smtClean="0"/>
          </a:p>
          <a:p>
            <a:endParaRPr lang="es-ES" dirty="0" smtClean="0"/>
          </a:p>
          <a:p>
            <a:r>
              <a:rPr lang="es-ES" dirty="0" smtClean="0"/>
              <a:t>Escritura: </a:t>
            </a:r>
          </a:p>
          <a:p>
            <a:endParaRPr lang="es-ES" dirty="0" smtClean="0"/>
          </a:p>
          <a:p>
            <a:pPr lvl="1"/>
            <a:r>
              <a:rPr lang="es-ES" dirty="0" smtClean="0"/>
              <a:t>Introducir el título y autor de un trabajo de acuerdo a normas académicas en lengua materna.  </a:t>
            </a:r>
          </a:p>
          <a:p>
            <a:endParaRPr lang="es-ES" dirty="0" smtClean="0"/>
          </a:p>
          <a:p>
            <a:endParaRPr lang="es-E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just"/>
            <a:r>
              <a:rPr lang="es-ES" dirty="0" smtClean="0"/>
              <a:t>3- Industrial and systems Engineering</a:t>
            </a:r>
            <a:endParaRPr lang="es-ES" dirty="0"/>
          </a:p>
        </p:txBody>
      </p:sp>
      <p:sp>
        <p:nvSpPr>
          <p:cNvPr id="3" name="2 Marcador de contenido"/>
          <p:cNvSpPr>
            <a:spLocks noGrp="1"/>
          </p:cNvSpPr>
          <p:nvPr>
            <p:ph sz="quarter" idx="1"/>
          </p:nvPr>
        </p:nvSpPr>
        <p:spPr/>
        <p:txBody>
          <a:bodyPr/>
          <a:lstStyle/>
          <a:p>
            <a:pPr algn="just"/>
            <a:r>
              <a:rPr lang="en-GB" dirty="0" smtClean="0"/>
              <a:t>It is one of the fastest growing areas of engineering. It looks at the "big picture" of what makes organizations work best—the right combination of human and natural resources, technology and equipment, and information and finance. Industrial and systems engineering is vital to solving today's critical and complex problems in manufacturing, distribution of goods and services, health care, utilities, transportation, entertainment and the environment. Industrial and systems engineers design and refine processes and systems to improve quality, safety and productivity. </a:t>
            </a:r>
            <a:endParaRPr lang="es-ES" dirty="0" smtClean="0"/>
          </a:p>
          <a:p>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4- Group Theory</a:t>
            </a:r>
            <a:endParaRPr lang="es-ES" dirty="0"/>
          </a:p>
        </p:txBody>
      </p:sp>
      <p:sp>
        <p:nvSpPr>
          <p:cNvPr id="3" name="2 Marcador de contenido"/>
          <p:cNvSpPr>
            <a:spLocks noGrp="1"/>
          </p:cNvSpPr>
          <p:nvPr>
            <p:ph sz="quarter" idx="1"/>
          </p:nvPr>
        </p:nvSpPr>
        <p:spPr/>
        <p:txBody>
          <a:bodyPr>
            <a:normAutofit fontScale="77500" lnSpcReduction="20000"/>
          </a:bodyPr>
          <a:lstStyle/>
          <a:p>
            <a:pPr algn="just"/>
            <a:r>
              <a:rPr lang="en-GB" dirty="0" smtClean="0"/>
              <a:t>Formally, a </a:t>
            </a:r>
            <a:r>
              <a:rPr lang="en-GB" i="1" dirty="0" smtClean="0"/>
              <a:t>group</a:t>
            </a:r>
            <a:r>
              <a:rPr lang="en-GB" dirty="0" smtClean="0"/>
              <a:t> is a set G on which there is a multiplication '*' defined, satisfying the associative law. In addition, there is to be an element '1' in G with 1*g=g*1=g for every g in G; and every element g in G must have an inverse h satisfying g*h=h*g=1. </a:t>
            </a:r>
            <a:endParaRPr lang="es-ES" dirty="0"/>
          </a:p>
          <a:p>
            <a:pPr marL="0" indent="0" algn="just">
              <a:buNone/>
            </a:pPr>
            <a:r>
              <a:rPr lang="es-ES" dirty="0"/>
              <a:t> </a:t>
            </a:r>
            <a:r>
              <a:rPr lang="es-ES" dirty="0" smtClean="0"/>
              <a:t>   </a:t>
            </a:r>
            <a:r>
              <a:rPr lang="en-GB" dirty="0" smtClean="0"/>
              <a:t>A particularly important class of groups is the set of permutation groups, those in which the elements are permutations of some set, and the group operation is simply composition. For example, the symmetric group on N objects is the set of all N! rearrangements of the N elements. Other important examples include the alternating groups and the Mathieu groups. In some sense, every group is a permutation group, but interesting questions arise in relation to the action on the set. For example, one considers groups which are highly transitive (they include enough symmetries to permute many large subsets) or groups which preserve additional structure of the set being permuted (angles in space, for example). Many combinatorial questions can be reduced to questions about the symmetric group; even the Rubik's cube can be viewed as a puzzle concerning a particular permutation group. </a:t>
            </a:r>
            <a:endParaRPr lang="es-ES" dirty="0" smtClean="0"/>
          </a:p>
          <a:p>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5- FORCED VIBRATIONS AND RESONANCE</a:t>
            </a:r>
            <a:endParaRPr lang="es-ES" dirty="0"/>
          </a:p>
        </p:txBody>
      </p:sp>
      <p:sp>
        <p:nvSpPr>
          <p:cNvPr id="3" name="2 Marcador de contenido"/>
          <p:cNvSpPr>
            <a:spLocks noGrp="1"/>
          </p:cNvSpPr>
          <p:nvPr>
            <p:ph sz="quarter" idx="1"/>
          </p:nvPr>
        </p:nvSpPr>
        <p:spPr/>
        <p:txBody>
          <a:bodyPr/>
          <a:lstStyle/>
          <a:p>
            <a:pPr algn="just"/>
            <a:r>
              <a:rPr lang="en-GB" dirty="0" smtClean="0"/>
              <a:t>Everybody has at least a qualitative familiarity with resonance, and probably the most striking feature of the driven oscillator is the way in which a periodic force of a fixed size produces very different results depending on its frequency. In particular, if the driving frequency is made close to the natural frequency, then (as anyone who has pushed a swing knows) the amplitude of oscillation can be made very large by repeated applications of a quite small force. </a:t>
            </a:r>
            <a:endParaRPr lang="es-ES" dirty="0" smtClean="0"/>
          </a:p>
          <a:p>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just"/>
            <a:r>
              <a:rPr lang="es-ES" dirty="0" smtClean="0"/>
              <a:t>6- WHAT IS SYSTEMS ENGINEERING? </a:t>
            </a:r>
            <a:endParaRPr lang="es-ES" dirty="0"/>
          </a:p>
        </p:txBody>
      </p:sp>
      <p:sp>
        <p:nvSpPr>
          <p:cNvPr id="3" name="2 Marcador de contenido"/>
          <p:cNvSpPr>
            <a:spLocks noGrp="1"/>
          </p:cNvSpPr>
          <p:nvPr>
            <p:ph sz="quarter" idx="1"/>
          </p:nvPr>
        </p:nvSpPr>
        <p:spPr/>
        <p:txBody>
          <a:bodyPr>
            <a:normAutofit fontScale="77500" lnSpcReduction="20000"/>
          </a:bodyPr>
          <a:lstStyle/>
          <a:p>
            <a:pPr algn="just"/>
            <a:r>
              <a:rPr lang="en-US" dirty="0" smtClean="0"/>
              <a:t>Three commonly used definitions are provided by the best known technical standards that apply to this subject. They all have a common theme: </a:t>
            </a:r>
            <a:endParaRPr lang="es-ES" dirty="0" smtClean="0"/>
          </a:p>
          <a:p>
            <a:pPr marL="0" indent="0" algn="just">
              <a:buNone/>
            </a:pPr>
            <a:r>
              <a:rPr lang="en-US" dirty="0" smtClean="0"/>
              <a:t>• A logical sequence of activities and decisions that transforms an operational need into a description of system performance parameters and a preferred system configuration. (MIL-STD- 499A, Engineering Management, 1 May 1974. Now cancelled.)</a:t>
            </a:r>
            <a:endParaRPr lang="es-ES" dirty="0" smtClean="0"/>
          </a:p>
          <a:p>
            <a:pPr marL="0" indent="0" algn="just">
              <a:buNone/>
            </a:pPr>
            <a:r>
              <a:rPr lang="en-US" dirty="0" smtClean="0"/>
              <a:t> • An interdisciplinary approach that encompasses the entire technical effort, and evolves into and verifies an integrated and life cycle balanced set of system people, products, and process solutions that satisfy customer needs. (EIA Standard IS-632, Systems Engineering, December, 1994.)</a:t>
            </a:r>
            <a:endParaRPr lang="es-ES" dirty="0" smtClean="0"/>
          </a:p>
          <a:p>
            <a:pPr marL="0" indent="0" algn="just">
              <a:buNone/>
            </a:pPr>
            <a:r>
              <a:rPr lang="en-US" dirty="0" smtClean="0"/>
              <a:t> • An interdisciplinary, collaborative approach that derives, evolves and verifies a life-cycle balanced system solution which satisfies customer expectations and meets public acceptability. (IEEE P1220, Standard for Application and Management of the Systems Engineering Process, [Final Draft], 26 September 1994.</a:t>
            </a:r>
            <a:endParaRPr lang="es-ES" dirty="0" smtClean="0"/>
          </a:p>
          <a:p>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PARTE C</a:t>
            </a:r>
            <a:endParaRPr lang="es-ES" dirty="0"/>
          </a:p>
        </p:txBody>
      </p:sp>
      <p:sp>
        <p:nvSpPr>
          <p:cNvPr id="3" name="2 Marcador de contenido"/>
          <p:cNvSpPr>
            <a:spLocks noGrp="1"/>
          </p:cNvSpPr>
          <p:nvPr>
            <p:ph sz="quarter" idx="1"/>
          </p:nvPr>
        </p:nvSpPr>
        <p:spPr/>
        <p:txBody>
          <a:bodyPr>
            <a:normAutofit lnSpcReduction="10000"/>
          </a:bodyPr>
          <a:lstStyle/>
          <a:p>
            <a:pPr algn="just"/>
            <a:r>
              <a:rPr lang="es-AR" b="1" dirty="0" smtClean="0"/>
              <a:t>¿Qué temas se relacionan con las referencias bibliográficas a continuación?</a:t>
            </a:r>
            <a:endParaRPr lang="es-ES" dirty="0" smtClean="0"/>
          </a:p>
          <a:p>
            <a:pPr algn="just">
              <a:buNone/>
            </a:pPr>
            <a:r>
              <a:rPr lang="es-AR" dirty="0" smtClean="0"/>
              <a:t>  </a:t>
            </a:r>
            <a:endParaRPr lang="es-ES" dirty="0" smtClean="0"/>
          </a:p>
          <a:p>
            <a:pPr marL="0" indent="0">
              <a:buNone/>
            </a:pPr>
            <a:r>
              <a:rPr lang="en-IE" b="1" dirty="0" err="1" smtClean="0"/>
              <a:t>Temas</a:t>
            </a:r>
            <a:r>
              <a:rPr lang="en-IE" dirty="0" smtClean="0"/>
              <a:t>:</a:t>
            </a:r>
            <a:endParaRPr lang="es-ES" dirty="0" smtClean="0"/>
          </a:p>
          <a:p>
            <a:endParaRPr lang="es-ES" dirty="0" smtClean="0"/>
          </a:p>
          <a:p>
            <a:pPr lvl="0"/>
            <a:r>
              <a:rPr lang="en-IE" dirty="0" smtClean="0"/>
              <a:t>Computer science</a:t>
            </a:r>
            <a:endParaRPr lang="es-ES" dirty="0" smtClean="0"/>
          </a:p>
          <a:p>
            <a:pPr lvl="0"/>
            <a:r>
              <a:rPr lang="en-IE" dirty="0" smtClean="0"/>
              <a:t>Water pollution</a:t>
            </a:r>
            <a:endParaRPr lang="es-ES" dirty="0" smtClean="0"/>
          </a:p>
          <a:p>
            <a:pPr lvl="0"/>
            <a:r>
              <a:rPr lang="en-IE" dirty="0" smtClean="0"/>
              <a:t>Estimation of the accuracy</a:t>
            </a:r>
            <a:endParaRPr lang="es-ES" dirty="0" smtClean="0"/>
          </a:p>
          <a:p>
            <a:pPr lvl="0"/>
            <a:r>
              <a:rPr lang="en-IE" dirty="0" smtClean="0"/>
              <a:t>Map production</a:t>
            </a:r>
            <a:endParaRPr lang="es-ES" dirty="0" smtClean="0"/>
          </a:p>
          <a:p>
            <a:pPr lvl="0"/>
            <a:r>
              <a:rPr lang="en-IE" dirty="0" smtClean="0"/>
              <a:t>Mathematical analysis</a:t>
            </a:r>
            <a:endParaRPr lang="es-ES" dirty="0" smtClean="0"/>
          </a:p>
          <a:p>
            <a:pPr lvl="0"/>
            <a:r>
              <a:rPr lang="en-IE" dirty="0" smtClean="0"/>
              <a:t>Soil compressibility and settlement</a:t>
            </a:r>
            <a:endParaRPr lang="es-ES" dirty="0" smtClean="0"/>
          </a:p>
          <a:p>
            <a:pPr lvl="0"/>
            <a:r>
              <a:rPr lang="en-IE" dirty="0" smtClean="0"/>
              <a:t>Shape and size of the Earth</a:t>
            </a:r>
            <a:endParaRPr lang="es-ES" dirty="0" smtClean="0"/>
          </a:p>
          <a:p>
            <a:endParaRPr lang="es-E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MAP PRODUCTION</a:t>
            </a:r>
            <a:br>
              <a:rPr lang="es-ES" dirty="0" smtClean="0"/>
            </a:br>
            <a:endParaRPr lang="es-ES" dirty="0"/>
          </a:p>
        </p:txBody>
      </p:sp>
      <p:sp>
        <p:nvSpPr>
          <p:cNvPr id="3" name="2 Marcador de contenido"/>
          <p:cNvSpPr>
            <a:spLocks noGrp="1"/>
          </p:cNvSpPr>
          <p:nvPr>
            <p:ph sz="quarter" idx="1"/>
          </p:nvPr>
        </p:nvSpPr>
        <p:spPr/>
        <p:txBody>
          <a:bodyPr/>
          <a:lstStyle/>
          <a:p>
            <a:pPr algn="just"/>
            <a:r>
              <a:rPr lang="en-IE" dirty="0" smtClean="0"/>
              <a:t>a) </a:t>
            </a:r>
            <a:r>
              <a:rPr lang="en-IE" b="1" dirty="0" smtClean="0"/>
              <a:t>Campbell, J.</a:t>
            </a:r>
            <a:r>
              <a:rPr lang="en-IE" dirty="0" smtClean="0"/>
              <a:t> (1984).  </a:t>
            </a:r>
            <a:r>
              <a:rPr lang="en-IE" i="1" dirty="0" smtClean="0"/>
              <a:t>Introductory Cartography</a:t>
            </a:r>
            <a:r>
              <a:rPr lang="en-IE" dirty="0" smtClean="0"/>
              <a:t>. Prentice Hall. New Jersey. </a:t>
            </a:r>
            <a:endParaRPr lang="es-ES" dirty="0" smtClean="0"/>
          </a:p>
          <a:p>
            <a:pPr marL="0" indent="0" algn="just">
              <a:buNone/>
            </a:pPr>
            <a:r>
              <a:rPr lang="en-IE" dirty="0" smtClean="0"/>
              <a:t>The book is conceived as the text for a general, introductory course in cartography - the type of course that is a vital component of many undergraduate geography programs.</a:t>
            </a:r>
            <a:endParaRPr lang="es-ES" dirty="0" smtClean="0"/>
          </a:p>
          <a:p>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Shape</a:t>
            </a:r>
            <a:r>
              <a:rPr lang="es-ES" dirty="0" smtClean="0"/>
              <a:t> and </a:t>
            </a:r>
            <a:r>
              <a:rPr lang="es-ES" dirty="0" err="1" smtClean="0"/>
              <a:t>Size</a:t>
            </a:r>
            <a:r>
              <a:rPr lang="es-ES" dirty="0" smtClean="0"/>
              <a:t> of </a:t>
            </a:r>
            <a:r>
              <a:rPr lang="es-ES" dirty="0" err="1" smtClean="0"/>
              <a:t>the</a:t>
            </a:r>
            <a:r>
              <a:rPr lang="es-ES" dirty="0" smtClean="0"/>
              <a:t> </a:t>
            </a:r>
            <a:r>
              <a:rPr lang="es-ES" dirty="0" err="1" smtClean="0"/>
              <a:t>Earth</a:t>
            </a:r>
            <a:r>
              <a:rPr lang="es-ES" dirty="0" smtClean="0"/>
              <a:t> </a:t>
            </a:r>
            <a:endParaRPr lang="es-ES" dirty="0"/>
          </a:p>
        </p:txBody>
      </p:sp>
      <p:sp>
        <p:nvSpPr>
          <p:cNvPr id="3" name="2 Marcador de contenido"/>
          <p:cNvSpPr>
            <a:spLocks noGrp="1"/>
          </p:cNvSpPr>
          <p:nvPr>
            <p:ph sz="quarter" idx="1"/>
          </p:nvPr>
        </p:nvSpPr>
        <p:spPr/>
        <p:txBody>
          <a:bodyPr/>
          <a:lstStyle/>
          <a:p>
            <a:pPr algn="just"/>
            <a:r>
              <a:rPr lang="en-IE" dirty="0" smtClean="0"/>
              <a:t>b) </a:t>
            </a:r>
            <a:r>
              <a:rPr lang="en-IE" b="1" dirty="0" err="1" smtClean="0"/>
              <a:t>Wilford</a:t>
            </a:r>
            <a:r>
              <a:rPr lang="en-IE" b="1" dirty="0" smtClean="0"/>
              <a:t>, H.M.</a:t>
            </a:r>
            <a:r>
              <a:rPr lang="en-IE" dirty="0" smtClean="0"/>
              <a:t> (1981). </a:t>
            </a:r>
            <a:r>
              <a:rPr lang="en-IE" i="1" dirty="0" smtClean="0"/>
              <a:t>The Mapmakers</a:t>
            </a:r>
            <a:r>
              <a:rPr lang="en-IE" dirty="0" smtClean="0"/>
              <a:t>. Alfred A. Knopf. New York.</a:t>
            </a:r>
          </a:p>
          <a:p>
            <a:pPr marL="0" indent="0" algn="just">
              <a:buNone/>
            </a:pPr>
            <a:r>
              <a:rPr lang="en-IE" dirty="0" smtClean="0"/>
              <a:t>A non-technical history of cartography that includes a description of the expeditions to Lapland and Peru to verify the flattening of the </a:t>
            </a:r>
            <a:r>
              <a:rPr lang="en-IE" dirty="0"/>
              <a:t>e</a:t>
            </a:r>
            <a:r>
              <a:rPr lang="en-IE" dirty="0" smtClean="0"/>
              <a:t>arth at the poles.</a:t>
            </a:r>
            <a:endParaRPr lang="es-ES" dirty="0" smtClean="0"/>
          </a:p>
          <a:p>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lvl="0"/>
            <a:r>
              <a:rPr lang="en-IE" dirty="0" smtClean="0"/>
              <a:t>Computer Science</a:t>
            </a:r>
            <a:endParaRPr lang="es-ES" dirty="0"/>
          </a:p>
        </p:txBody>
      </p:sp>
      <p:sp>
        <p:nvSpPr>
          <p:cNvPr id="3" name="2 Marcador de contenido"/>
          <p:cNvSpPr>
            <a:spLocks noGrp="1"/>
          </p:cNvSpPr>
          <p:nvPr>
            <p:ph sz="quarter" idx="1"/>
          </p:nvPr>
        </p:nvSpPr>
        <p:spPr/>
        <p:txBody>
          <a:bodyPr/>
          <a:lstStyle/>
          <a:p>
            <a:pPr algn="just"/>
            <a:r>
              <a:rPr lang="en-US" dirty="0" smtClean="0"/>
              <a:t>c) </a:t>
            </a:r>
            <a:r>
              <a:rPr lang="en-US" b="1" dirty="0" smtClean="0"/>
              <a:t>Burris, S</a:t>
            </a:r>
            <a:r>
              <a:rPr lang="en-US" dirty="0" smtClean="0"/>
              <a:t>. (1998). Logic for Mathematics and Computer Science, Prentice Hall.</a:t>
            </a:r>
            <a:endParaRPr lang="es-ES" dirty="0" smtClean="0"/>
          </a:p>
          <a:p>
            <a:pPr marL="0" indent="0" algn="just">
              <a:buNone/>
            </a:pPr>
            <a:r>
              <a:rPr lang="en-US" dirty="0" smtClean="0"/>
              <a:t>This is an elective course for MSc students. Topics covered: Propositional logic, conjunctive and disjunctive normal forms, resolution, Horn clauses. </a:t>
            </a:r>
            <a:r>
              <a:rPr lang="en-US" dirty="0" err="1" smtClean="0"/>
              <a:t>Equational</a:t>
            </a:r>
            <a:r>
              <a:rPr lang="en-US" dirty="0" smtClean="0"/>
              <a:t> logic, unification, term rewrite systems, the Knuth-</a:t>
            </a:r>
            <a:r>
              <a:rPr lang="en-US" dirty="0" err="1" smtClean="0"/>
              <a:t>Bendix</a:t>
            </a:r>
            <a:r>
              <a:rPr lang="en-US" dirty="0" smtClean="0"/>
              <a:t> procedure. Predicate clause logic. Logic with quantifiers. Historical overview of the (modern) logics and computing.</a:t>
            </a:r>
            <a:endParaRPr lang="es-ES" dirty="0" smtClean="0"/>
          </a:p>
          <a:p>
            <a:pPr marL="0" indent="0">
              <a:buNone/>
            </a:pPr>
            <a:endParaRPr lang="es-ES" dirty="0" smtClean="0"/>
          </a:p>
          <a:p>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lvl="0"/>
            <a:r>
              <a:rPr lang="en-IE" dirty="0" smtClean="0"/>
              <a:t>Water pollution</a:t>
            </a:r>
            <a:endParaRPr lang="es-ES" dirty="0"/>
          </a:p>
        </p:txBody>
      </p:sp>
      <p:sp>
        <p:nvSpPr>
          <p:cNvPr id="3" name="2 Marcador de contenido"/>
          <p:cNvSpPr>
            <a:spLocks noGrp="1"/>
          </p:cNvSpPr>
          <p:nvPr>
            <p:ph sz="quarter" idx="1"/>
          </p:nvPr>
        </p:nvSpPr>
        <p:spPr/>
        <p:txBody>
          <a:bodyPr/>
          <a:lstStyle/>
          <a:p>
            <a:pPr algn="just"/>
            <a:r>
              <a:rPr lang="en-IE" dirty="0" smtClean="0"/>
              <a:t>d) </a:t>
            </a:r>
            <a:r>
              <a:rPr lang="en-IE" b="1" dirty="0" smtClean="0"/>
              <a:t>Chorley, R.J.</a:t>
            </a:r>
            <a:r>
              <a:rPr lang="en-IE" dirty="0" smtClean="0"/>
              <a:t> (1969). </a:t>
            </a:r>
            <a:r>
              <a:rPr lang="en-IE" i="1" dirty="0" smtClean="0"/>
              <a:t>Introduction to Geographical Hydrology</a:t>
            </a:r>
            <a:r>
              <a:rPr lang="en-IE" dirty="0" smtClean="0"/>
              <a:t>. Methuen. </a:t>
            </a:r>
            <a:endParaRPr lang="es-ES" dirty="0" smtClean="0"/>
          </a:p>
          <a:p>
            <a:pPr marL="0" indent="0" algn="just">
              <a:buNone/>
            </a:pPr>
            <a:r>
              <a:rPr lang="en-IE" dirty="0" smtClean="0"/>
              <a:t>This paperback is concerned with the interactions between water occurrence and human activity (world's water inventory, rain-making, use of groundwater, human use of rivers and choice in water use).</a:t>
            </a:r>
            <a:endParaRPr lang="es-ES" dirty="0" smtClean="0"/>
          </a:p>
          <a:p>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lvl="0"/>
            <a:r>
              <a:rPr lang="en-IE" dirty="0" smtClean="0"/>
              <a:t>Soil compressibility and settlement</a:t>
            </a:r>
            <a:r>
              <a:rPr lang="es-ES" dirty="0" smtClean="0"/>
              <a:t/>
            </a:r>
            <a:br>
              <a:rPr lang="es-ES" dirty="0" smtClean="0"/>
            </a:br>
            <a:endParaRPr lang="es-ES" dirty="0"/>
          </a:p>
        </p:txBody>
      </p:sp>
      <p:sp>
        <p:nvSpPr>
          <p:cNvPr id="3" name="2 Marcador de contenido"/>
          <p:cNvSpPr>
            <a:spLocks noGrp="1"/>
          </p:cNvSpPr>
          <p:nvPr>
            <p:ph sz="quarter" idx="1"/>
          </p:nvPr>
        </p:nvSpPr>
        <p:spPr/>
        <p:txBody>
          <a:bodyPr/>
          <a:lstStyle/>
          <a:p>
            <a:pPr algn="just"/>
            <a:r>
              <a:rPr lang="en-IE" dirty="0" smtClean="0"/>
              <a:t>e) </a:t>
            </a:r>
            <a:r>
              <a:rPr lang="en-IE" b="1" dirty="0" smtClean="0"/>
              <a:t>Whitlow, R.</a:t>
            </a:r>
            <a:r>
              <a:rPr lang="en-IE" dirty="0" smtClean="0"/>
              <a:t> (1983) ed. 1990. </a:t>
            </a:r>
            <a:r>
              <a:rPr lang="en-IE" i="1" dirty="0" smtClean="0"/>
              <a:t>Basic Soil Mechanics</a:t>
            </a:r>
            <a:r>
              <a:rPr lang="en-IE" dirty="0" smtClean="0"/>
              <a:t>. Longman Scientific &amp; Technical. Essex.</a:t>
            </a:r>
          </a:p>
          <a:p>
            <a:pPr marL="0" indent="0" algn="just">
              <a:buNone/>
            </a:pPr>
            <a:r>
              <a:rPr lang="en-IE" dirty="0" smtClean="0"/>
              <a:t>This book is intended as a main text in the basic theory and principles of soil mechanics in the fields of building and civil engineering. It is assumed that the reader will have a basic grounding of mathematics and science, particularly basic mechanics.</a:t>
            </a:r>
            <a:endParaRPr lang="es-ES" dirty="0" smtClean="0"/>
          </a:p>
          <a:p>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467544" y="260648"/>
            <a:ext cx="7467600" cy="5997280"/>
          </a:xfrm>
        </p:spPr>
        <p:txBody>
          <a:bodyPr>
            <a:normAutofit/>
          </a:bodyPr>
          <a:lstStyle/>
          <a:p>
            <a:endParaRPr lang="es-ES" dirty="0" smtClean="0"/>
          </a:p>
          <a:p>
            <a:r>
              <a:rPr lang="es-ES" dirty="0" smtClean="0"/>
              <a:t>Concepto:</a:t>
            </a:r>
          </a:p>
          <a:p>
            <a:pPr marL="0" indent="0" algn="just">
              <a:buNone/>
            </a:pPr>
            <a:r>
              <a:rPr lang="es-ES" dirty="0" smtClean="0"/>
              <a:t>Las </a:t>
            </a:r>
            <a:r>
              <a:rPr lang="es-ES" dirty="0" smtClean="0"/>
              <a:t>palabras clave son aquellos términos que le permiten al lector delimitar el campo semántico y el tema sobre el cual requiere información.</a:t>
            </a:r>
          </a:p>
          <a:p>
            <a:pPr algn="just"/>
            <a:endParaRPr lang="es-ES" dirty="0" smtClean="0"/>
          </a:p>
          <a:p>
            <a:pPr algn="just"/>
            <a:r>
              <a:rPr lang="es-ES" dirty="0" smtClean="0"/>
              <a:t>Función: nos permiten identificar con facilidad material afín.</a:t>
            </a:r>
          </a:p>
          <a:p>
            <a:pPr algn="just"/>
            <a:endParaRPr lang="es-ES" dirty="0" smtClean="0"/>
          </a:p>
          <a:p>
            <a:pPr algn="just"/>
            <a:r>
              <a:rPr lang="es-ES" dirty="0" smtClean="0"/>
              <a:t>Importancia: las palabras clave deberán producir resultados relevantes en un volumen de información cada vez más creciente, sobre todo en el medio digital.</a:t>
            </a:r>
          </a:p>
          <a:p>
            <a:pPr algn="just"/>
            <a:endParaRPr lang="es-E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lvl="0"/>
            <a:r>
              <a:rPr lang="en-IE" dirty="0" smtClean="0"/>
              <a:t>Mathematical Analysis</a:t>
            </a:r>
            <a:r>
              <a:rPr lang="es-ES" dirty="0" smtClean="0"/>
              <a:t/>
            </a:r>
            <a:br>
              <a:rPr lang="es-ES" dirty="0" smtClean="0"/>
            </a:br>
            <a:endParaRPr lang="es-ES" dirty="0"/>
          </a:p>
        </p:txBody>
      </p:sp>
      <p:sp>
        <p:nvSpPr>
          <p:cNvPr id="3" name="2 Marcador de contenido"/>
          <p:cNvSpPr>
            <a:spLocks noGrp="1"/>
          </p:cNvSpPr>
          <p:nvPr>
            <p:ph sz="quarter" idx="1"/>
          </p:nvPr>
        </p:nvSpPr>
        <p:spPr/>
        <p:txBody>
          <a:bodyPr/>
          <a:lstStyle/>
          <a:p>
            <a:pPr algn="just"/>
            <a:r>
              <a:rPr lang="en-IE" dirty="0" smtClean="0"/>
              <a:t>f) </a:t>
            </a:r>
            <a:r>
              <a:rPr lang="en-IE" b="1" dirty="0" smtClean="0"/>
              <a:t>Hutchinson, J</a:t>
            </a:r>
            <a:r>
              <a:rPr lang="en-IE" dirty="0" smtClean="0"/>
              <a:t>. (1994) </a:t>
            </a:r>
            <a:r>
              <a:rPr lang="en-IE" i="1" dirty="0" smtClean="0"/>
              <a:t>Equations and Functions</a:t>
            </a:r>
            <a:r>
              <a:rPr lang="en-IE" dirty="0" smtClean="0"/>
              <a:t>. Department of Mathematical Science ANU. </a:t>
            </a:r>
            <a:endParaRPr lang="es-ES" dirty="0" smtClean="0"/>
          </a:p>
          <a:p>
            <a:pPr marL="0" indent="0" algn="just">
              <a:buNone/>
            </a:pPr>
            <a:r>
              <a:rPr lang="en-IE" dirty="0" smtClean="0"/>
              <a:t>The material covered is basic to most of subsequent mathematics courses (e.g. differential equations, differential geometry, measure theory, numerical analysis, to name a few), as well as to much of theoretical physics, engineering, probability theory and statistics. Various interesting applications are included; in particular to fractals and to differential and integral equations.</a:t>
            </a:r>
            <a:endParaRPr lang="es-ES" dirty="0" smtClean="0"/>
          </a:p>
          <a:p>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lvl="0"/>
            <a:r>
              <a:rPr lang="en-IE" dirty="0" smtClean="0"/>
              <a:t>Estimation of the accuracy</a:t>
            </a:r>
            <a:r>
              <a:rPr lang="es-ES" dirty="0" smtClean="0"/>
              <a:t/>
            </a:r>
            <a:br>
              <a:rPr lang="es-ES" dirty="0" smtClean="0"/>
            </a:br>
            <a:endParaRPr lang="es-ES" dirty="0"/>
          </a:p>
        </p:txBody>
      </p:sp>
      <p:sp>
        <p:nvSpPr>
          <p:cNvPr id="3" name="2 Marcador de contenido"/>
          <p:cNvSpPr>
            <a:spLocks noGrp="1"/>
          </p:cNvSpPr>
          <p:nvPr>
            <p:ph sz="quarter" idx="1"/>
          </p:nvPr>
        </p:nvSpPr>
        <p:spPr/>
        <p:txBody>
          <a:bodyPr/>
          <a:lstStyle/>
          <a:p>
            <a:pPr algn="just"/>
            <a:r>
              <a:rPr lang="en-IE" dirty="0" smtClean="0"/>
              <a:t>g) </a:t>
            </a:r>
            <a:r>
              <a:rPr lang="en-IE" b="1" dirty="0" err="1" smtClean="0"/>
              <a:t>Hirvonen</a:t>
            </a:r>
            <a:r>
              <a:rPr lang="en-IE" b="1" dirty="0" smtClean="0"/>
              <a:t>, R.A.</a:t>
            </a:r>
            <a:r>
              <a:rPr lang="en-IE" dirty="0" smtClean="0"/>
              <a:t> (1979). </a:t>
            </a:r>
            <a:r>
              <a:rPr lang="en-IE" i="1" dirty="0" smtClean="0"/>
              <a:t>Adjustment by Least Squares in Geodesy and </a:t>
            </a:r>
            <a:r>
              <a:rPr lang="en-IE" i="1" dirty="0" err="1" smtClean="0"/>
              <a:t>Photogrammetry</a:t>
            </a:r>
            <a:r>
              <a:rPr lang="en-IE" dirty="0" smtClean="0"/>
              <a:t>.  Frederick </a:t>
            </a:r>
            <a:r>
              <a:rPr lang="en-IE" dirty="0" err="1" smtClean="0"/>
              <a:t>Ungar</a:t>
            </a:r>
            <a:r>
              <a:rPr lang="en-IE" dirty="0" smtClean="0"/>
              <a:t> Publishing Co. New York. </a:t>
            </a:r>
            <a:endParaRPr lang="es-ES" dirty="0" smtClean="0"/>
          </a:p>
          <a:p>
            <a:pPr marL="0" indent="0" algn="just">
              <a:buNone/>
            </a:pPr>
            <a:r>
              <a:rPr lang="en-IE" dirty="0" smtClean="0"/>
              <a:t>The original Finnish edition has been translated by the author and revised by him for English-reading students to demonstrate practical applications of the principle of least squares.</a:t>
            </a:r>
            <a:endParaRPr lang="es-ES" dirty="0" smtClean="0"/>
          </a:p>
          <a:p>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lvl="0" algn="just"/>
            <a:r>
              <a:rPr lang="es-AR" b="1" dirty="0" smtClean="0"/>
              <a:t>a. relea</a:t>
            </a:r>
            <a:r>
              <a:rPr lang="es-AR" dirty="0" smtClean="0"/>
              <a:t> los títulos y explicaciones propuestas.  </a:t>
            </a:r>
            <a:r>
              <a:rPr lang="es-AR" b="1" dirty="0" smtClean="0"/>
              <a:t>complete</a:t>
            </a:r>
            <a:r>
              <a:rPr lang="es-AR" dirty="0" smtClean="0"/>
              <a:t> las líneas sugeridas. </a:t>
            </a:r>
            <a:endParaRPr lang="es-ES" dirty="0"/>
          </a:p>
        </p:txBody>
      </p:sp>
      <p:sp>
        <p:nvSpPr>
          <p:cNvPr id="3" name="2 Marcador de contenido"/>
          <p:cNvSpPr>
            <a:spLocks noGrp="1"/>
          </p:cNvSpPr>
          <p:nvPr>
            <p:ph sz="quarter" idx="1"/>
          </p:nvPr>
        </p:nvSpPr>
        <p:spPr/>
        <p:txBody>
          <a:bodyPr/>
          <a:lstStyle/>
          <a:p>
            <a:pPr algn="just"/>
            <a:r>
              <a:rPr lang="es-ES" dirty="0" smtClean="0"/>
              <a:t>En su libro </a:t>
            </a:r>
            <a:r>
              <a:rPr lang="es-ES" i="1" dirty="0" err="1" smtClean="0"/>
              <a:t>Introduction</a:t>
            </a:r>
            <a:r>
              <a:rPr lang="es-ES" i="1" dirty="0" smtClean="0"/>
              <a:t> </a:t>
            </a:r>
            <a:r>
              <a:rPr lang="es-ES" i="1" dirty="0" err="1" smtClean="0"/>
              <a:t>to</a:t>
            </a:r>
            <a:r>
              <a:rPr lang="es-ES" i="1" dirty="0" smtClean="0"/>
              <a:t> </a:t>
            </a:r>
            <a:r>
              <a:rPr lang="es-ES" i="1" dirty="0" err="1" smtClean="0"/>
              <a:t>Cartography</a:t>
            </a:r>
            <a:r>
              <a:rPr lang="es-ES" dirty="0" smtClean="0"/>
              <a:t>, Campbell (1984) tratará...</a:t>
            </a:r>
            <a:endParaRPr lang="es-E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lstStyle/>
          <a:p>
            <a:r>
              <a:rPr lang="en-US" dirty="0" smtClean="0"/>
              <a:t>En </a:t>
            </a:r>
            <a:r>
              <a:rPr lang="en-US" i="1" dirty="0" smtClean="0"/>
              <a:t>The Mapmakers</a:t>
            </a:r>
            <a:r>
              <a:rPr lang="en-US" dirty="0" smtClean="0"/>
              <a:t>, </a:t>
            </a:r>
            <a:r>
              <a:rPr lang="en-US" dirty="0" err="1" smtClean="0"/>
              <a:t>Wilford</a:t>
            </a:r>
            <a:r>
              <a:rPr lang="en-US" dirty="0" smtClean="0"/>
              <a:t> (1981) describe… </a:t>
            </a:r>
            <a:endParaRPr lang="es-E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lstStyle/>
          <a:p>
            <a:r>
              <a:rPr lang="es-ES" dirty="0" smtClean="0"/>
              <a:t>En su obra, </a:t>
            </a:r>
            <a:r>
              <a:rPr lang="es-ES" dirty="0" err="1" smtClean="0"/>
              <a:t>Burris</a:t>
            </a:r>
            <a:r>
              <a:rPr lang="es-ES" dirty="0" smtClean="0"/>
              <a:t> (1998) desarrolla... </a:t>
            </a:r>
            <a:endParaRPr lang="es-E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b="1" smtClean="0"/>
              <a:t>b. elija</a:t>
            </a:r>
            <a:r>
              <a:rPr lang="es-AR" smtClean="0"/>
              <a:t> </a:t>
            </a:r>
            <a:r>
              <a:rPr lang="es-AR" dirty="0" smtClean="0"/>
              <a:t>uno de los apartados del ejercicio anterior y </a:t>
            </a:r>
            <a:r>
              <a:rPr lang="es-AR" b="1" dirty="0" smtClean="0"/>
              <a:t>explique</a:t>
            </a:r>
            <a:r>
              <a:rPr lang="es-AR" dirty="0" smtClean="0"/>
              <a:t> de qué trata.</a:t>
            </a:r>
            <a:endParaRPr lang="es-AR" dirty="0"/>
          </a:p>
        </p:txBody>
      </p:sp>
    </p:spTree>
    <p:extLst>
      <p:ext uri="{BB962C8B-B14F-4D97-AF65-F5344CB8AC3E}">
        <p14:creationId xmlns:p14="http://schemas.microsoft.com/office/powerpoint/2010/main" val="34351396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i="1" dirty="0" smtClean="0"/>
              <a:t>Importante</a:t>
            </a:r>
            <a:endParaRPr lang="es-ES" b="1" i="1" dirty="0"/>
          </a:p>
        </p:txBody>
      </p:sp>
      <p:sp>
        <p:nvSpPr>
          <p:cNvPr id="3" name="2 Marcador de contenido"/>
          <p:cNvSpPr>
            <a:spLocks noGrp="1"/>
          </p:cNvSpPr>
          <p:nvPr>
            <p:ph sz="quarter" idx="1"/>
          </p:nvPr>
        </p:nvSpPr>
        <p:spPr/>
        <p:txBody>
          <a:bodyPr/>
          <a:lstStyle/>
          <a:p>
            <a:pPr algn="just"/>
            <a:r>
              <a:rPr lang="es-AR" b="1" i="1" dirty="0" smtClean="0"/>
              <a:t>A menudo el significado de una palabra desconocida está expresado de manera explícita. En un texto, el autor puede definir, explicar, aclarar o acotar un concepto apelando a distintos recursos.</a:t>
            </a:r>
            <a:endParaRPr lang="es-ES" b="1" i="1" dirty="0" smtClean="0"/>
          </a:p>
          <a:p>
            <a:endParaRPr lang="es-E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 (</a:t>
            </a:r>
            <a:r>
              <a:rPr lang="es-ES" dirty="0" err="1" smtClean="0"/>
              <a:t>Parentheses</a:t>
            </a:r>
            <a:r>
              <a:rPr lang="es-ES" dirty="0" smtClean="0"/>
              <a:t>)</a:t>
            </a:r>
            <a:endParaRPr lang="es-ES" dirty="0"/>
          </a:p>
        </p:txBody>
      </p:sp>
      <p:sp>
        <p:nvSpPr>
          <p:cNvPr id="3" name="2 Marcador de contenido"/>
          <p:cNvSpPr>
            <a:spLocks noGrp="1"/>
          </p:cNvSpPr>
          <p:nvPr>
            <p:ph sz="quarter" idx="1"/>
          </p:nvPr>
        </p:nvSpPr>
        <p:spPr/>
        <p:txBody>
          <a:bodyPr/>
          <a:lstStyle/>
          <a:p>
            <a:r>
              <a:rPr lang="es-ES" b="1" i="1" dirty="0" err="1" smtClean="0"/>
              <a:t>To</a:t>
            </a:r>
            <a:r>
              <a:rPr lang="es-ES" b="1" i="1" dirty="0" smtClean="0"/>
              <a:t> </a:t>
            </a:r>
            <a:r>
              <a:rPr lang="es-ES" b="1" i="1" dirty="0" err="1" smtClean="0"/>
              <a:t>add</a:t>
            </a:r>
            <a:r>
              <a:rPr lang="es-ES" b="1" i="1" dirty="0" smtClean="0"/>
              <a:t> </a:t>
            </a:r>
            <a:r>
              <a:rPr lang="es-ES" b="1" i="1" dirty="0" err="1" smtClean="0"/>
              <a:t>information</a:t>
            </a:r>
            <a:r>
              <a:rPr lang="es-ES" b="1" i="1" dirty="0" smtClean="0"/>
              <a:t> </a:t>
            </a:r>
            <a:r>
              <a:rPr lang="es-ES" b="1" i="1" dirty="0" err="1" smtClean="0"/>
              <a:t>or</a:t>
            </a:r>
            <a:r>
              <a:rPr lang="es-ES" b="1" i="1" dirty="0" smtClean="0"/>
              <a:t> </a:t>
            </a:r>
            <a:r>
              <a:rPr lang="es-ES" b="1" i="1" dirty="0" err="1" smtClean="0"/>
              <a:t>to</a:t>
            </a:r>
            <a:r>
              <a:rPr lang="es-ES" b="1" i="1" dirty="0" smtClean="0"/>
              <a:t> </a:t>
            </a:r>
            <a:r>
              <a:rPr lang="es-ES" b="1" i="1" dirty="0" err="1" smtClean="0"/>
              <a:t>explain</a:t>
            </a:r>
            <a:r>
              <a:rPr lang="es-ES" b="1" i="1" dirty="0" smtClean="0"/>
              <a:t> </a:t>
            </a:r>
            <a:r>
              <a:rPr lang="es-ES" b="1" i="1" dirty="0" err="1" smtClean="0"/>
              <a:t>sth</a:t>
            </a:r>
            <a:r>
              <a:rPr lang="es-ES" b="1" i="1" dirty="0" smtClean="0"/>
              <a:t>. </a:t>
            </a:r>
          </a:p>
          <a:p>
            <a:endParaRPr lang="es-ES" dirty="0" smtClean="0"/>
          </a:p>
          <a:p>
            <a:endParaRPr lang="es-ES" dirty="0" smtClean="0"/>
          </a:p>
          <a:p>
            <a:pPr algn="just"/>
            <a:r>
              <a:rPr lang="es-ES" dirty="0" err="1" smtClean="0"/>
              <a:t>Optics</a:t>
            </a:r>
            <a:r>
              <a:rPr lang="es-ES" dirty="0" smtClean="0"/>
              <a:t> (</a:t>
            </a:r>
            <a:r>
              <a:rPr lang="es-ES" dirty="0" err="1" smtClean="0"/>
              <a:t>the</a:t>
            </a:r>
            <a:r>
              <a:rPr lang="es-ES" dirty="0" smtClean="0"/>
              <a:t> </a:t>
            </a:r>
            <a:r>
              <a:rPr lang="es-ES" dirty="0" err="1" smtClean="0"/>
              <a:t>scientific</a:t>
            </a:r>
            <a:r>
              <a:rPr lang="es-ES" dirty="0" smtClean="0"/>
              <a:t> </a:t>
            </a:r>
            <a:r>
              <a:rPr lang="es-ES" dirty="0" err="1" smtClean="0"/>
              <a:t>study</a:t>
            </a:r>
            <a:r>
              <a:rPr lang="es-ES" dirty="0" smtClean="0"/>
              <a:t> of light and </a:t>
            </a:r>
            <a:r>
              <a:rPr lang="es-ES" dirty="0" err="1" smtClean="0"/>
              <a:t>the</a:t>
            </a:r>
            <a:r>
              <a:rPr lang="es-ES" dirty="0" smtClean="0"/>
              <a:t> </a:t>
            </a:r>
            <a:r>
              <a:rPr lang="es-ES" dirty="0" err="1" smtClean="0"/>
              <a:t>way</a:t>
            </a:r>
            <a:r>
              <a:rPr lang="es-ES" dirty="0" smtClean="0"/>
              <a:t> </a:t>
            </a:r>
            <a:r>
              <a:rPr lang="es-ES" dirty="0" err="1" smtClean="0"/>
              <a:t>we</a:t>
            </a:r>
            <a:r>
              <a:rPr lang="es-ES" dirty="0" smtClean="0"/>
              <a:t> </a:t>
            </a:r>
            <a:r>
              <a:rPr lang="es-ES" dirty="0" err="1" smtClean="0"/>
              <a:t>see</a:t>
            </a:r>
            <a:r>
              <a:rPr lang="es-ES" dirty="0" smtClean="0"/>
              <a:t>) can </a:t>
            </a:r>
            <a:r>
              <a:rPr lang="es-ES" dirty="0" err="1" smtClean="0"/>
              <a:t>be</a:t>
            </a:r>
            <a:r>
              <a:rPr lang="es-ES" dirty="0" smtClean="0"/>
              <a:t> </a:t>
            </a:r>
            <a:r>
              <a:rPr lang="es-ES" dirty="0" err="1" smtClean="0"/>
              <a:t>studied</a:t>
            </a:r>
            <a:r>
              <a:rPr lang="es-ES" dirty="0" smtClean="0"/>
              <a:t> in La Plata and in Buenos Aires. </a:t>
            </a:r>
          </a:p>
          <a:p>
            <a:endParaRPr lang="es-ES" dirty="0" smtClean="0"/>
          </a:p>
          <a:p>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 (DASHES) </a:t>
            </a:r>
            <a:endParaRPr lang="es-ES" dirty="0"/>
          </a:p>
        </p:txBody>
      </p:sp>
      <p:sp>
        <p:nvSpPr>
          <p:cNvPr id="3" name="2 Marcador de contenido"/>
          <p:cNvSpPr>
            <a:spLocks noGrp="1"/>
          </p:cNvSpPr>
          <p:nvPr>
            <p:ph sz="quarter" idx="1"/>
          </p:nvPr>
        </p:nvSpPr>
        <p:spPr/>
        <p:txBody>
          <a:bodyPr/>
          <a:lstStyle/>
          <a:p>
            <a:r>
              <a:rPr lang="es-ES" dirty="0" err="1" smtClean="0"/>
              <a:t>To</a:t>
            </a:r>
            <a:r>
              <a:rPr lang="es-ES" dirty="0" smtClean="0"/>
              <a:t> </a:t>
            </a:r>
            <a:r>
              <a:rPr lang="es-ES" dirty="0" err="1" smtClean="0"/>
              <a:t>add</a:t>
            </a:r>
            <a:r>
              <a:rPr lang="es-ES" dirty="0" smtClean="0"/>
              <a:t> </a:t>
            </a:r>
            <a:r>
              <a:rPr lang="es-ES" dirty="0" err="1" smtClean="0"/>
              <a:t>information</a:t>
            </a:r>
            <a:r>
              <a:rPr lang="es-ES" dirty="0" smtClean="0"/>
              <a:t> </a:t>
            </a:r>
            <a:r>
              <a:rPr lang="es-ES" dirty="0" err="1" smtClean="0"/>
              <a:t>or</a:t>
            </a:r>
            <a:r>
              <a:rPr lang="es-ES" dirty="0" smtClean="0"/>
              <a:t> </a:t>
            </a:r>
            <a:r>
              <a:rPr lang="es-ES" dirty="0" err="1" smtClean="0"/>
              <a:t>to</a:t>
            </a:r>
            <a:r>
              <a:rPr lang="es-ES" dirty="0" smtClean="0"/>
              <a:t> </a:t>
            </a:r>
            <a:r>
              <a:rPr lang="es-ES" dirty="0" err="1" smtClean="0"/>
              <a:t>explain</a:t>
            </a:r>
            <a:r>
              <a:rPr lang="es-ES" dirty="0" smtClean="0"/>
              <a:t> </a:t>
            </a:r>
            <a:r>
              <a:rPr lang="es-ES" dirty="0" err="1" smtClean="0"/>
              <a:t>something</a:t>
            </a:r>
            <a:r>
              <a:rPr lang="es-ES" dirty="0" smtClean="0"/>
              <a:t>. </a:t>
            </a:r>
          </a:p>
          <a:p>
            <a:endParaRPr lang="es-ES" dirty="0" smtClean="0"/>
          </a:p>
          <a:p>
            <a:endParaRPr lang="es-ES" dirty="0" smtClean="0"/>
          </a:p>
          <a:p>
            <a:pPr marL="0" indent="0" algn="just">
              <a:buNone/>
            </a:pPr>
            <a:r>
              <a:rPr lang="es-ES" dirty="0" err="1" smtClean="0"/>
              <a:t>Optics</a:t>
            </a:r>
            <a:r>
              <a:rPr lang="es-ES" dirty="0"/>
              <a:t>—</a:t>
            </a:r>
            <a:r>
              <a:rPr lang="es-ES" dirty="0" err="1" smtClean="0"/>
              <a:t>the</a:t>
            </a:r>
            <a:r>
              <a:rPr lang="es-ES" dirty="0" smtClean="0"/>
              <a:t> </a:t>
            </a:r>
            <a:r>
              <a:rPr lang="es-ES" dirty="0" err="1" smtClean="0"/>
              <a:t>scientific</a:t>
            </a:r>
            <a:r>
              <a:rPr lang="es-ES" dirty="0" smtClean="0"/>
              <a:t> </a:t>
            </a:r>
            <a:r>
              <a:rPr lang="es-ES" dirty="0" err="1" smtClean="0"/>
              <a:t>study</a:t>
            </a:r>
            <a:r>
              <a:rPr lang="es-ES" dirty="0" smtClean="0"/>
              <a:t> of light and </a:t>
            </a:r>
            <a:r>
              <a:rPr lang="es-ES" dirty="0" err="1" smtClean="0"/>
              <a:t>the</a:t>
            </a:r>
            <a:r>
              <a:rPr lang="es-ES" dirty="0" smtClean="0"/>
              <a:t> </a:t>
            </a:r>
            <a:r>
              <a:rPr lang="es-ES" dirty="0" err="1" smtClean="0"/>
              <a:t>way</a:t>
            </a:r>
            <a:r>
              <a:rPr lang="es-ES" dirty="0" smtClean="0"/>
              <a:t> </a:t>
            </a:r>
            <a:r>
              <a:rPr lang="es-ES" dirty="0" err="1" smtClean="0"/>
              <a:t>we</a:t>
            </a:r>
            <a:r>
              <a:rPr lang="es-ES" dirty="0" smtClean="0"/>
              <a:t> </a:t>
            </a:r>
            <a:r>
              <a:rPr lang="es-ES" dirty="0" err="1" smtClean="0"/>
              <a:t>see</a:t>
            </a:r>
            <a:r>
              <a:rPr lang="es-ES" dirty="0" smtClean="0"/>
              <a:t>—can be </a:t>
            </a:r>
            <a:r>
              <a:rPr lang="es-ES" dirty="0" err="1" smtClean="0"/>
              <a:t>studied</a:t>
            </a:r>
            <a:r>
              <a:rPr lang="es-ES" dirty="0" smtClean="0"/>
              <a:t> in La Plata and in Buenos Aires. </a:t>
            </a:r>
          </a:p>
          <a:p>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3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30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3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3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Which</a:t>
            </a:r>
            <a:r>
              <a:rPr lang="es-ES" dirty="0" smtClean="0"/>
              <a:t> (</a:t>
            </a:r>
            <a:r>
              <a:rPr lang="es-ES" dirty="0" err="1" smtClean="0"/>
              <a:t>relative</a:t>
            </a:r>
            <a:r>
              <a:rPr lang="es-ES" dirty="0" smtClean="0"/>
              <a:t> </a:t>
            </a:r>
            <a:r>
              <a:rPr lang="es-ES" dirty="0" err="1" smtClean="0"/>
              <a:t>pronoun</a:t>
            </a:r>
            <a:r>
              <a:rPr lang="es-ES" dirty="0" smtClean="0"/>
              <a:t>)</a:t>
            </a:r>
            <a:endParaRPr lang="es-ES" dirty="0"/>
          </a:p>
        </p:txBody>
      </p:sp>
      <p:sp>
        <p:nvSpPr>
          <p:cNvPr id="3" name="2 Marcador de contenido"/>
          <p:cNvSpPr>
            <a:spLocks noGrp="1"/>
          </p:cNvSpPr>
          <p:nvPr>
            <p:ph sz="quarter" idx="1"/>
          </p:nvPr>
        </p:nvSpPr>
        <p:spPr/>
        <p:txBody>
          <a:bodyPr/>
          <a:lstStyle/>
          <a:p>
            <a:endParaRPr lang="es-ES" dirty="0" smtClean="0"/>
          </a:p>
          <a:p>
            <a:r>
              <a:rPr lang="es-ES" dirty="0" err="1" smtClean="0"/>
              <a:t>Optics</a:t>
            </a:r>
            <a:r>
              <a:rPr lang="es-ES" dirty="0" smtClean="0"/>
              <a:t>, </a:t>
            </a:r>
            <a:r>
              <a:rPr lang="es-ES" dirty="0" err="1" smtClean="0"/>
              <a:t>which</a:t>
            </a:r>
            <a:r>
              <a:rPr lang="es-ES" dirty="0" smtClean="0"/>
              <a:t> </a:t>
            </a:r>
            <a:r>
              <a:rPr lang="es-ES" dirty="0" err="1" smtClean="0"/>
              <a:t>is</a:t>
            </a:r>
            <a:r>
              <a:rPr lang="es-ES" dirty="0" smtClean="0"/>
              <a:t> </a:t>
            </a:r>
            <a:r>
              <a:rPr lang="es-ES" dirty="0" err="1" smtClean="0"/>
              <a:t>the</a:t>
            </a:r>
            <a:r>
              <a:rPr lang="es-ES" dirty="0" smtClean="0"/>
              <a:t> </a:t>
            </a:r>
            <a:r>
              <a:rPr lang="es-ES" dirty="0" err="1" smtClean="0"/>
              <a:t>scientific</a:t>
            </a:r>
            <a:r>
              <a:rPr lang="es-ES" dirty="0" smtClean="0"/>
              <a:t> </a:t>
            </a:r>
            <a:r>
              <a:rPr lang="es-ES" dirty="0" err="1" smtClean="0"/>
              <a:t>study</a:t>
            </a:r>
            <a:r>
              <a:rPr lang="es-ES" dirty="0" smtClean="0"/>
              <a:t> of light and </a:t>
            </a:r>
            <a:r>
              <a:rPr lang="es-ES" dirty="0" err="1" smtClean="0"/>
              <a:t>the</a:t>
            </a:r>
            <a:r>
              <a:rPr lang="es-ES" dirty="0" smtClean="0"/>
              <a:t> </a:t>
            </a:r>
            <a:r>
              <a:rPr lang="es-ES" dirty="0" err="1" smtClean="0"/>
              <a:t>way</a:t>
            </a:r>
            <a:r>
              <a:rPr lang="es-ES" dirty="0" smtClean="0"/>
              <a:t> </a:t>
            </a:r>
            <a:r>
              <a:rPr lang="es-ES" dirty="0" err="1" smtClean="0"/>
              <a:t>we</a:t>
            </a:r>
            <a:r>
              <a:rPr lang="es-ES" dirty="0" smtClean="0"/>
              <a:t> </a:t>
            </a:r>
            <a:r>
              <a:rPr lang="es-ES" dirty="0" err="1" smtClean="0"/>
              <a:t>see</a:t>
            </a:r>
            <a:r>
              <a:rPr lang="es-ES" dirty="0" smtClean="0"/>
              <a:t>, can </a:t>
            </a:r>
            <a:r>
              <a:rPr lang="es-ES" dirty="0" err="1" smtClean="0"/>
              <a:t>be</a:t>
            </a:r>
            <a:r>
              <a:rPr lang="es-ES" dirty="0" smtClean="0"/>
              <a:t> </a:t>
            </a:r>
            <a:r>
              <a:rPr lang="es-ES" dirty="0" err="1" smtClean="0"/>
              <a:t>studied</a:t>
            </a:r>
            <a:r>
              <a:rPr lang="es-ES" dirty="0" smtClean="0"/>
              <a:t> in La Plata and in Buenos Aires. </a:t>
            </a:r>
          </a:p>
          <a:p>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PARTE A</a:t>
            </a:r>
            <a:endParaRPr lang="es-ES" dirty="0"/>
          </a:p>
        </p:txBody>
      </p:sp>
      <p:sp>
        <p:nvSpPr>
          <p:cNvPr id="3" name="2 Marcador de contenido"/>
          <p:cNvSpPr>
            <a:spLocks noGrp="1"/>
          </p:cNvSpPr>
          <p:nvPr>
            <p:ph sz="quarter" idx="1"/>
          </p:nvPr>
        </p:nvSpPr>
        <p:spPr/>
        <p:txBody>
          <a:bodyPr/>
          <a:lstStyle/>
          <a:p>
            <a:endParaRPr lang="es-ES" b="1" dirty="0" smtClean="0"/>
          </a:p>
          <a:p>
            <a:endParaRPr lang="es-ES" b="1" dirty="0" smtClean="0"/>
          </a:p>
          <a:p>
            <a:pPr algn="just">
              <a:lnSpc>
                <a:spcPct val="150000"/>
              </a:lnSpc>
            </a:pPr>
            <a:r>
              <a:rPr lang="es-ES" b="1" dirty="0" smtClean="0"/>
              <a:t>¿Con cuál de los siguientes temas asociaría las palabras encerradas en el cuadro? </a:t>
            </a:r>
            <a:endParaRPr lang="es-ES" dirty="0" smtClean="0"/>
          </a:p>
          <a:p>
            <a:endParaRPr lang="es-E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That</a:t>
            </a:r>
            <a:r>
              <a:rPr lang="es-ES" dirty="0" smtClean="0"/>
              <a:t> </a:t>
            </a:r>
            <a:r>
              <a:rPr lang="es-ES" dirty="0" err="1" smtClean="0"/>
              <a:t>is</a:t>
            </a:r>
            <a:r>
              <a:rPr lang="es-ES" dirty="0" smtClean="0"/>
              <a:t>       </a:t>
            </a:r>
            <a:endParaRPr lang="es-ES" dirty="0"/>
          </a:p>
        </p:txBody>
      </p:sp>
      <p:sp>
        <p:nvSpPr>
          <p:cNvPr id="3" name="2 Marcador de contenido"/>
          <p:cNvSpPr>
            <a:spLocks noGrp="1"/>
          </p:cNvSpPr>
          <p:nvPr>
            <p:ph sz="quarter" idx="1"/>
          </p:nvPr>
        </p:nvSpPr>
        <p:spPr/>
        <p:txBody>
          <a:bodyPr>
            <a:normAutofit/>
          </a:bodyPr>
          <a:lstStyle/>
          <a:p>
            <a:pPr algn="just"/>
            <a:r>
              <a:rPr lang="es-ES" dirty="0" err="1" smtClean="0"/>
              <a:t>Optics</a:t>
            </a:r>
            <a:r>
              <a:rPr lang="es-ES" dirty="0" smtClean="0"/>
              <a:t>, </a:t>
            </a:r>
            <a:r>
              <a:rPr lang="es-ES" b="1" i="1" dirty="0" err="1" smtClean="0"/>
              <a:t>that</a:t>
            </a:r>
            <a:r>
              <a:rPr lang="es-ES" b="1" i="1" dirty="0" smtClean="0"/>
              <a:t> </a:t>
            </a:r>
            <a:r>
              <a:rPr lang="es-ES" b="1" i="1" dirty="0" err="1" smtClean="0"/>
              <a:t>is</a:t>
            </a:r>
            <a:r>
              <a:rPr lang="es-ES" dirty="0" smtClean="0"/>
              <a:t>, </a:t>
            </a:r>
            <a:r>
              <a:rPr lang="es-ES" dirty="0" err="1" smtClean="0"/>
              <a:t>the</a:t>
            </a:r>
            <a:r>
              <a:rPr lang="es-ES" dirty="0" smtClean="0"/>
              <a:t> </a:t>
            </a:r>
            <a:r>
              <a:rPr lang="es-ES" dirty="0" err="1" smtClean="0"/>
              <a:t>scientific</a:t>
            </a:r>
            <a:r>
              <a:rPr lang="es-ES" dirty="0" smtClean="0"/>
              <a:t> </a:t>
            </a:r>
            <a:r>
              <a:rPr lang="es-ES" dirty="0" err="1" smtClean="0"/>
              <a:t>study</a:t>
            </a:r>
            <a:r>
              <a:rPr lang="es-ES" dirty="0" smtClean="0"/>
              <a:t> of light and </a:t>
            </a:r>
            <a:r>
              <a:rPr lang="es-ES" dirty="0" err="1" smtClean="0"/>
              <a:t>the</a:t>
            </a:r>
            <a:r>
              <a:rPr lang="es-ES" dirty="0" smtClean="0"/>
              <a:t> </a:t>
            </a:r>
            <a:r>
              <a:rPr lang="es-ES" dirty="0" err="1" smtClean="0"/>
              <a:t>way</a:t>
            </a:r>
            <a:r>
              <a:rPr lang="es-ES" dirty="0" smtClean="0"/>
              <a:t> </a:t>
            </a:r>
            <a:r>
              <a:rPr lang="es-ES" dirty="0" err="1" smtClean="0"/>
              <a:t>we</a:t>
            </a:r>
            <a:r>
              <a:rPr lang="es-ES" dirty="0" smtClean="0"/>
              <a:t> </a:t>
            </a:r>
            <a:r>
              <a:rPr lang="es-ES" dirty="0" err="1" smtClean="0"/>
              <a:t>see</a:t>
            </a:r>
            <a:r>
              <a:rPr lang="es-ES" dirty="0" smtClean="0"/>
              <a:t>, can </a:t>
            </a:r>
            <a:r>
              <a:rPr lang="es-ES" dirty="0" err="1" smtClean="0"/>
              <a:t>be</a:t>
            </a:r>
            <a:r>
              <a:rPr lang="es-ES" dirty="0" smtClean="0"/>
              <a:t> </a:t>
            </a:r>
            <a:r>
              <a:rPr lang="es-ES" dirty="0" err="1" smtClean="0"/>
              <a:t>studied</a:t>
            </a:r>
            <a:r>
              <a:rPr lang="es-ES" dirty="0" smtClean="0"/>
              <a:t> in La Plata and in Buenos Aires. </a:t>
            </a:r>
          </a:p>
          <a:p>
            <a:endParaRPr lang="es-ES" dirty="0" smtClean="0"/>
          </a:p>
          <a:p>
            <a:endParaRPr lang="es-ES" dirty="0" smtClean="0"/>
          </a:p>
          <a:p>
            <a:pPr marL="0" indent="0">
              <a:buNone/>
            </a:pPr>
            <a:r>
              <a:rPr lang="es-ES" sz="2800" b="1" dirty="0" smtClean="0"/>
              <a:t>i. e. </a:t>
            </a:r>
            <a:r>
              <a:rPr lang="es-ES" dirty="0" smtClean="0"/>
              <a:t>(</a:t>
            </a:r>
            <a:r>
              <a:rPr lang="es-ES" dirty="0" err="1" smtClean="0"/>
              <a:t>written</a:t>
            </a:r>
            <a:r>
              <a:rPr lang="es-ES" dirty="0" smtClean="0"/>
              <a:t> </a:t>
            </a:r>
            <a:r>
              <a:rPr lang="es-ES" dirty="0" err="1" smtClean="0"/>
              <a:t>before</a:t>
            </a:r>
            <a:r>
              <a:rPr lang="es-ES" dirty="0" smtClean="0"/>
              <a:t> a </a:t>
            </a:r>
            <a:r>
              <a:rPr lang="es-ES" dirty="0" err="1" smtClean="0"/>
              <a:t>word</a:t>
            </a:r>
            <a:r>
              <a:rPr lang="es-ES" dirty="0" smtClean="0"/>
              <a:t> </a:t>
            </a:r>
            <a:r>
              <a:rPr lang="es-ES" dirty="0" err="1" smtClean="0"/>
              <a:t>or</a:t>
            </a:r>
            <a:r>
              <a:rPr lang="es-ES" dirty="0" smtClean="0"/>
              <a:t> </a:t>
            </a:r>
            <a:r>
              <a:rPr lang="es-ES" dirty="0" err="1" smtClean="0"/>
              <a:t>phrase</a:t>
            </a:r>
            <a:r>
              <a:rPr lang="es-ES" dirty="0" smtClean="0"/>
              <a:t> </a:t>
            </a:r>
            <a:r>
              <a:rPr lang="es-ES" dirty="0" err="1" smtClean="0"/>
              <a:t>that</a:t>
            </a:r>
            <a:r>
              <a:rPr lang="es-ES" dirty="0" smtClean="0"/>
              <a:t> </a:t>
            </a:r>
            <a:r>
              <a:rPr lang="es-ES" dirty="0" err="1" smtClean="0"/>
              <a:t>gives</a:t>
            </a:r>
            <a:r>
              <a:rPr lang="es-ES" dirty="0" smtClean="0"/>
              <a:t> </a:t>
            </a:r>
            <a:r>
              <a:rPr lang="es-ES" dirty="0" err="1" smtClean="0"/>
              <a:t>the</a:t>
            </a:r>
            <a:r>
              <a:rPr lang="es-ES" dirty="0" smtClean="0"/>
              <a:t> </a:t>
            </a:r>
            <a:r>
              <a:rPr lang="es-ES" dirty="0" err="1" smtClean="0"/>
              <a:t>exact</a:t>
            </a:r>
            <a:r>
              <a:rPr lang="es-ES" dirty="0" smtClean="0"/>
              <a:t> </a:t>
            </a:r>
            <a:r>
              <a:rPr lang="es-ES" dirty="0" err="1" smtClean="0"/>
              <a:t>meaning</a:t>
            </a:r>
            <a:r>
              <a:rPr lang="es-ES" dirty="0" smtClean="0"/>
              <a:t> of </a:t>
            </a:r>
            <a:r>
              <a:rPr lang="es-ES" dirty="0" err="1" smtClean="0"/>
              <a:t>something</a:t>
            </a:r>
            <a:r>
              <a:rPr lang="es-ES" dirty="0" smtClean="0"/>
              <a:t>)</a:t>
            </a:r>
          </a:p>
          <a:p>
            <a:endParaRPr lang="es-ES" dirty="0" smtClean="0"/>
          </a:p>
          <a:p>
            <a:r>
              <a:rPr lang="es-ES" dirty="0" err="1" smtClean="0"/>
              <a:t>Optics</a:t>
            </a:r>
            <a:r>
              <a:rPr lang="es-ES" dirty="0" smtClean="0"/>
              <a:t>, i. e. </a:t>
            </a:r>
            <a:r>
              <a:rPr lang="es-ES" dirty="0" err="1" smtClean="0"/>
              <a:t>the</a:t>
            </a:r>
            <a:r>
              <a:rPr lang="es-ES" dirty="0" smtClean="0"/>
              <a:t> </a:t>
            </a:r>
            <a:r>
              <a:rPr lang="es-ES" dirty="0" err="1" smtClean="0"/>
              <a:t>scientific</a:t>
            </a:r>
            <a:r>
              <a:rPr lang="es-ES" dirty="0" smtClean="0"/>
              <a:t> </a:t>
            </a:r>
            <a:r>
              <a:rPr lang="es-ES" dirty="0" err="1" smtClean="0"/>
              <a:t>study</a:t>
            </a:r>
            <a:r>
              <a:rPr lang="es-ES" dirty="0" smtClean="0"/>
              <a:t> of light and </a:t>
            </a:r>
            <a:r>
              <a:rPr lang="es-ES" dirty="0" err="1" smtClean="0"/>
              <a:t>the</a:t>
            </a:r>
            <a:r>
              <a:rPr lang="es-ES" dirty="0" smtClean="0"/>
              <a:t> </a:t>
            </a:r>
            <a:r>
              <a:rPr lang="es-ES" dirty="0" err="1" smtClean="0"/>
              <a:t>way</a:t>
            </a:r>
            <a:r>
              <a:rPr lang="es-ES" dirty="0" smtClean="0"/>
              <a:t> </a:t>
            </a:r>
            <a:r>
              <a:rPr lang="es-ES" dirty="0" err="1" smtClean="0"/>
              <a:t>we</a:t>
            </a:r>
            <a:r>
              <a:rPr lang="es-ES" dirty="0" smtClean="0"/>
              <a:t> </a:t>
            </a:r>
            <a:r>
              <a:rPr lang="es-ES" dirty="0" err="1" smtClean="0"/>
              <a:t>see</a:t>
            </a:r>
            <a:r>
              <a:rPr lang="es-ES" dirty="0" smtClean="0"/>
              <a:t>, can </a:t>
            </a:r>
            <a:r>
              <a:rPr lang="es-ES" dirty="0" err="1" smtClean="0"/>
              <a:t>be</a:t>
            </a:r>
            <a:r>
              <a:rPr lang="es-ES" dirty="0" smtClean="0"/>
              <a:t> </a:t>
            </a:r>
            <a:r>
              <a:rPr lang="es-ES" dirty="0" err="1" smtClean="0"/>
              <a:t>studied</a:t>
            </a:r>
            <a:r>
              <a:rPr lang="es-ES" dirty="0" smtClean="0"/>
              <a:t> in La Plata and in Buenos Aires. </a:t>
            </a:r>
          </a:p>
          <a:p>
            <a:endParaRPr lang="es-ES" dirty="0"/>
          </a:p>
        </p:txBody>
      </p:sp>
      <p:sp>
        <p:nvSpPr>
          <p:cNvPr id="4" name="3 Flecha curvada hacia la izquierda"/>
          <p:cNvSpPr/>
          <p:nvPr/>
        </p:nvSpPr>
        <p:spPr>
          <a:xfrm rot="19985240">
            <a:off x="6508204" y="-146237"/>
            <a:ext cx="2357454" cy="4068887"/>
          </a:xfrm>
          <a:prstGeom prst="curvedLeftArrow">
            <a:avLst>
              <a:gd name="adj1" fmla="val 23343"/>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2000" fill="hold"/>
                                        <p:tgtEl>
                                          <p:spTgt spid="4"/>
                                        </p:tgtEl>
                                        <p:attrNameLst>
                                          <p:attrName>ppt_x</p:attrName>
                                        </p:attrNameLst>
                                      </p:cBhvr>
                                      <p:tavLst>
                                        <p:tav tm="0">
                                          <p:val>
                                            <p:strVal val="#ppt_x"/>
                                          </p:val>
                                        </p:tav>
                                        <p:tav tm="100000">
                                          <p:val>
                                            <p:strVal val="#ppt_x"/>
                                          </p:val>
                                        </p:tav>
                                      </p:tavLst>
                                    </p:anim>
                                    <p:anim calcmode="lin" valueType="num">
                                      <p:cBhvr additive="base">
                                        <p:cTn id="20" dur="20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2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2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6632"/>
            <a:ext cx="7467600" cy="706090"/>
          </a:xfrm>
        </p:spPr>
        <p:txBody>
          <a:bodyPr/>
          <a:lstStyle/>
          <a:p>
            <a:r>
              <a:rPr lang="es-ES" dirty="0" err="1" smtClean="0"/>
              <a:t>Examples</a:t>
            </a:r>
            <a:r>
              <a:rPr lang="es-ES" dirty="0" smtClean="0"/>
              <a:t> </a:t>
            </a:r>
            <a:r>
              <a:rPr lang="es-ES" dirty="0" err="1" smtClean="0"/>
              <a:t>to</a:t>
            </a:r>
            <a:r>
              <a:rPr lang="es-ES" dirty="0" smtClean="0"/>
              <a:t> </a:t>
            </a:r>
            <a:r>
              <a:rPr lang="es-ES" dirty="0" err="1" smtClean="0"/>
              <a:t>analyse</a:t>
            </a:r>
            <a:endParaRPr lang="es-ES" dirty="0"/>
          </a:p>
        </p:txBody>
      </p:sp>
      <p:sp>
        <p:nvSpPr>
          <p:cNvPr id="3" name="2 Marcador de contenido"/>
          <p:cNvSpPr>
            <a:spLocks noGrp="1"/>
          </p:cNvSpPr>
          <p:nvPr>
            <p:ph sz="quarter" idx="1"/>
          </p:nvPr>
        </p:nvSpPr>
        <p:spPr>
          <a:xfrm>
            <a:off x="457200" y="1006113"/>
            <a:ext cx="7467600" cy="5493224"/>
          </a:xfrm>
        </p:spPr>
        <p:txBody>
          <a:bodyPr>
            <a:normAutofit fontScale="92500" lnSpcReduction="10000"/>
          </a:bodyPr>
          <a:lstStyle/>
          <a:p>
            <a:pPr algn="just"/>
            <a:r>
              <a:rPr lang="es-ES" dirty="0" err="1" smtClean="0"/>
              <a:t>Measured</a:t>
            </a:r>
            <a:r>
              <a:rPr lang="es-ES" dirty="0" smtClean="0"/>
              <a:t> data can be </a:t>
            </a:r>
            <a:r>
              <a:rPr lang="es-ES" dirty="0" err="1" smtClean="0"/>
              <a:t>stored</a:t>
            </a:r>
            <a:r>
              <a:rPr lang="es-ES" dirty="0" smtClean="0"/>
              <a:t> </a:t>
            </a:r>
            <a:r>
              <a:rPr lang="es-ES" dirty="0" err="1" smtClean="0"/>
              <a:t>on</a:t>
            </a:r>
            <a:r>
              <a:rPr lang="es-ES" dirty="0" smtClean="0"/>
              <a:t> a </a:t>
            </a:r>
            <a:r>
              <a:rPr lang="es-ES" dirty="0" err="1" smtClean="0">
                <a:solidFill>
                  <a:srgbClr val="00B050"/>
                </a:solidFill>
              </a:rPr>
              <a:t>hard</a:t>
            </a:r>
            <a:r>
              <a:rPr lang="es-ES" dirty="0" smtClean="0">
                <a:solidFill>
                  <a:srgbClr val="00B050"/>
                </a:solidFill>
              </a:rPr>
              <a:t> disk </a:t>
            </a:r>
            <a:r>
              <a:rPr lang="es-ES" dirty="0" err="1" smtClean="0"/>
              <a:t>or</a:t>
            </a:r>
            <a:r>
              <a:rPr lang="es-ES" dirty="0" smtClean="0"/>
              <a:t> </a:t>
            </a:r>
            <a:r>
              <a:rPr lang="es-ES" dirty="0" err="1" smtClean="0">
                <a:solidFill>
                  <a:srgbClr val="FF0000"/>
                </a:solidFill>
              </a:rPr>
              <a:t>floppies</a:t>
            </a:r>
            <a:r>
              <a:rPr lang="es-ES" dirty="0" smtClean="0">
                <a:solidFill>
                  <a:srgbClr val="FF0000"/>
                </a:solidFill>
              </a:rPr>
              <a:t> </a:t>
            </a:r>
            <a:r>
              <a:rPr lang="es-ES" dirty="0" smtClean="0"/>
              <a:t>in </a:t>
            </a:r>
            <a:r>
              <a:rPr lang="es-ES" dirty="0" err="1" smtClean="0"/>
              <a:t>the</a:t>
            </a:r>
            <a:r>
              <a:rPr lang="es-ES" dirty="0" smtClean="0"/>
              <a:t> </a:t>
            </a:r>
            <a:r>
              <a:rPr lang="es-ES" dirty="0" err="1" smtClean="0"/>
              <a:t>surface</a:t>
            </a:r>
            <a:r>
              <a:rPr lang="es-ES" dirty="0" smtClean="0"/>
              <a:t> </a:t>
            </a:r>
            <a:r>
              <a:rPr lang="es-ES" dirty="0" err="1" smtClean="0"/>
              <a:t>unit</a:t>
            </a:r>
            <a:r>
              <a:rPr lang="es-ES" dirty="0" smtClean="0"/>
              <a:t> </a:t>
            </a:r>
            <a:r>
              <a:rPr lang="es-ES" dirty="0" err="1" smtClean="0"/>
              <a:t>for</a:t>
            </a:r>
            <a:r>
              <a:rPr lang="es-ES" dirty="0" smtClean="0"/>
              <a:t> </a:t>
            </a:r>
            <a:r>
              <a:rPr lang="es-ES" dirty="0" err="1" smtClean="0"/>
              <a:t>subsequent</a:t>
            </a:r>
            <a:r>
              <a:rPr lang="es-ES" dirty="0" smtClean="0"/>
              <a:t> </a:t>
            </a:r>
            <a:r>
              <a:rPr lang="es-ES" dirty="0" err="1" smtClean="0"/>
              <a:t>processing</a:t>
            </a:r>
            <a:r>
              <a:rPr lang="es-ES" dirty="0" smtClean="0"/>
              <a:t> and </a:t>
            </a:r>
            <a:r>
              <a:rPr lang="es-ES" dirty="0" err="1" smtClean="0"/>
              <a:t>plotting</a:t>
            </a:r>
            <a:r>
              <a:rPr lang="es-ES" dirty="0" smtClean="0"/>
              <a:t> </a:t>
            </a:r>
            <a:r>
              <a:rPr lang="es-ES" dirty="0" err="1" smtClean="0"/>
              <a:t>or</a:t>
            </a:r>
            <a:r>
              <a:rPr lang="es-ES" dirty="0" smtClean="0"/>
              <a:t> </a:t>
            </a:r>
            <a:r>
              <a:rPr lang="es-ES" dirty="0" err="1" smtClean="0"/>
              <a:t>printing</a:t>
            </a:r>
            <a:r>
              <a:rPr lang="es-ES" dirty="0" smtClean="0"/>
              <a:t>.</a:t>
            </a:r>
          </a:p>
          <a:p>
            <a:pPr marL="0" indent="0" algn="just">
              <a:buNone/>
            </a:pPr>
            <a:endParaRPr lang="es-ES" dirty="0" smtClean="0"/>
          </a:p>
          <a:p>
            <a:pPr algn="just"/>
            <a:r>
              <a:rPr lang="es-ES" dirty="0" err="1" smtClean="0"/>
              <a:t>This</a:t>
            </a:r>
            <a:r>
              <a:rPr lang="es-ES" dirty="0" smtClean="0"/>
              <a:t> </a:t>
            </a:r>
            <a:r>
              <a:rPr lang="es-ES" dirty="0" err="1" smtClean="0"/>
              <a:t>probe</a:t>
            </a:r>
            <a:r>
              <a:rPr lang="es-ES" dirty="0" smtClean="0"/>
              <a:t> </a:t>
            </a:r>
            <a:r>
              <a:rPr lang="es-ES" dirty="0" err="1" smtClean="0"/>
              <a:t>is</a:t>
            </a:r>
            <a:r>
              <a:rPr lang="es-ES" dirty="0" smtClean="0"/>
              <a:t> </a:t>
            </a:r>
            <a:r>
              <a:rPr lang="es-ES" dirty="0" err="1" smtClean="0"/>
              <a:t>used</a:t>
            </a:r>
            <a:r>
              <a:rPr lang="es-ES" dirty="0" smtClean="0"/>
              <a:t> to determine </a:t>
            </a:r>
            <a:r>
              <a:rPr lang="es-ES" dirty="0" err="1" smtClean="0"/>
              <a:t>the</a:t>
            </a:r>
            <a:r>
              <a:rPr lang="es-ES" dirty="0" smtClean="0"/>
              <a:t> </a:t>
            </a:r>
            <a:r>
              <a:rPr lang="es-ES" dirty="0" err="1" smtClean="0">
                <a:solidFill>
                  <a:srgbClr val="FF0000"/>
                </a:solidFill>
              </a:rPr>
              <a:t>magnetizability</a:t>
            </a:r>
            <a:r>
              <a:rPr lang="es-ES" dirty="0" smtClean="0">
                <a:solidFill>
                  <a:srgbClr val="FF0000"/>
                </a:solidFill>
              </a:rPr>
              <a:t> </a:t>
            </a:r>
            <a:r>
              <a:rPr lang="es-ES" dirty="0" smtClean="0"/>
              <a:t>(</a:t>
            </a:r>
            <a:r>
              <a:rPr lang="es-ES" dirty="0" err="1" smtClean="0">
                <a:solidFill>
                  <a:srgbClr val="00B050"/>
                </a:solidFill>
              </a:rPr>
              <a:t>magnetic</a:t>
            </a:r>
            <a:r>
              <a:rPr lang="es-ES" dirty="0" smtClean="0">
                <a:solidFill>
                  <a:srgbClr val="00B050"/>
                </a:solidFill>
              </a:rPr>
              <a:t> </a:t>
            </a:r>
            <a:r>
              <a:rPr lang="es-ES" dirty="0" err="1" smtClean="0">
                <a:solidFill>
                  <a:srgbClr val="00B050"/>
                </a:solidFill>
              </a:rPr>
              <a:t>susceptability</a:t>
            </a:r>
            <a:r>
              <a:rPr lang="es-ES" dirty="0" smtClean="0"/>
              <a:t>) of </a:t>
            </a:r>
            <a:r>
              <a:rPr lang="es-ES" dirty="0" err="1" smtClean="0"/>
              <a:t>rocks</a:t>
            </a:r>
            <a:r>
              <a:rPr lang="es-ES" dirty="0" smtClean="0"/>
              <a:t>. </a:t>
            </a:r>
          </a:p>
          <a:p>
            <a:pPr algn="just"/>
            <a:endParaRPr lang="es-ES" dirty="0" smtClean="0"/>
          </a:p>
          <a:p>
            <a:pPr algn="just"/>
            <a:r>
              <a:rPr lang="es-ES" dirty="0" err="1" smtClean="0"/>
              <a:t>The</a:t>
            </a:r>
            <a:r>
              <a:rPr lang="es-ES" dirty="0" smtClean="0"/>
              <a:t> </a:t>
            </a:r>
            <a:r>
              <a:rPr lang="es-ES" dirty="0" err="1" smtClean="0"/>
              <a:t>physico-mechanical</a:t>
            </a:r>
            <a:r>
              <a:rPr lang="es-ES" dirty="0" smtClean="0"/>
              <a:t> </a:t>
            </a:r>
            <a:r>
              <a:rPr lang="es-ES" dirty="0" err="1" smtClean="0"/>
              <a:t>properties</a:t>
            </a:r>
            <a:r>
              <a:rPr lang="es-ES" dirty="0" smtClean="0"/>
              <a:t> of </a:t>
            </a:r>
            <a:r>
              <a:rPr lang="es-ES" dirty="0" err="1" smtClean="0"/>
              <a:t>rocks</a:t>
            </a:r>
            <a:r>
              <a:rPr lang="es-ES" dirty="0" smtClean="0"/>
              <a:t> in individual </a:t>
            </a:r>
            <a:r>
              <a:rPr lang="es-ES" dirty="0" err="1" smtClean="0"/>
              <a:t>areas</a:t>
            </a:r>
            <a:r>
              <a:rPr lang="es-ES" dirty="0" smtClean="0"/>
              <a:t> are </a:t>
            </a:r>
            <a:r>
              <a:rPr lang="es-ES" dirty="0" err="1" smtClean="0"/>
              <a:t>studied</a:t>
            </a:r>
            <a:r>
              <a:rPr lang="es-ES" dirty="0" smtClean="0"/>
              <a:t> </a:t>
            </a:r>
            <a:r>
              <a:rPr lang="es-ES" dirty="0" err="1" smtClean="0"/>
              <a:t>using</a:t>
            </a:r>
            <a:r>
              <a:rPr lang="es-ES" dirty="0" smtClean="0"/>
              <a:t> </a:t>
            </a:r>
            <a:r>
              <a:rPr lang="es-ES" dirty="0" smtClean="0">
                <a:solidFill>
                  <a:srgbClr val="FF0000"/>
                </a:solidFill>
              </a:rPr>
              <a:t>a </a:t>
            </a:r>
            <a:r>
              <a:rPr lang="es-ES" dirty="0" err="1" smtClean="0">
                <a:solidFill>
                  <a:srgbClr val="FF0000"/>
                </a:solidFill>
              </a:rPr>
              <a:t>system</a:t>
            </a:r>
            <a:r>
              <a:rPr lang="es-ES" dirty="0" smtClean="0">
                <a:solidFill>
                  <a:srgbClr val="FF0000"/>
                </a:solidFill>
              </a:rPr>
              <a:t> of </a:t>
            </a:r>
            <a:r>
              <a:rPr lang="es-ES" dirty="0" err="1" smtClean="0">
                <a:solidFill>
                  <a:srgbClr val="FF0000"/>
                </a:solidFill>
              </a:rPr>
              <a:t>intersection</a:t>
            </a:r>
            <a:r>
              <a:rPr lang="es-ES" dirty="0" smtClean="0">
                <a:solidFill>
                  <a:srgbClr val="FF0000"/>
                </a:solidFill>
              </a:rPr>
              <a:t> </a:t>
            </a:r>
            <a:r>
              <a:rPr lang="es-ES" dirty="0" err="1" smtClean="0">
                <a:solidFill>
                  <a:srgbClr val="FF0000"/>
                </a:solidFill>
              </a:rPr>
              <a:t>paths</a:t>
            </a:r>
            <a:r>
              <a:rPr lang="es-ES" dirty="0" smtClean="0"/>
              <a:t>–</a:t>
            </a:r>
            <a:r>
              <a:rPr lang="es-ES" dirty="0" err="1" smtClean="0">
                <a:solidFill>
                  <a:srgbClr val="00B050"/>
                </a:solidFill>
              </a:rPr>
              <a:t>rays</a:t>
            </a:r>
            <a:r>
              <a:rPr lang="es-ES" dirty="0" smtClean="0"/>
              <a:t>.</a:t>
            </a:r>
          </a:p>
          <a:p>
            <a:pPr algn="just"/>
            <a:endParaRPr lang="es-ES" dirty="0" smtClean="0"/>
          </a:p>
          <a:p>
            <a:pPr algn="just"/>
            <a:r>
              <a:rPr lang="es-ES" dirty="0" err="1" smtClean="0"/>
              <a:t>Many</a:t>
            </a:r>
            <a:r>
              <a:rPr lang="es-ES" dirty="0" smtClean="0"/>
              <a:t> </a:t>
            </a:r>
            <a:r>
              <a:rPr lang="es-ES" dirty="0" err="1" smtClean="0"/>
              <a:t>interpretation</a:t>
            </a:r>
            <a:r>
              <a:rPr lang="es-ES" dirty="0" smtClean="0"/>
              <a:t> </a:t>
            </a:r>
            <a:r>
              <a:rPr lang="es-ES" dirty="0" err="1" smtClean="0"/>
              <a:t>techniques</a:t>
            </a:r>
            <a:r>
              <a:rPr lang="es-ES" dirty="0" smtClean="0"/>
              <a:t> </a:t>
            </a:r>
            <a:r>
              <a:rPr lang="es-ES" dirty="0" err="1" smtClean="0"/>
              <a:t>have</a:t>
            </a:r>
            <a:r>
              <a:rPr lang="es-ES" dirty="0" smtClean="0"/>
              <a:t> </a:t>
            </a:r>
            <a:r>
              <a:rPr lang="es-ES" dirty="0" err="1" smtClean="0"/>
              <a:t>been</a:t>
            </a:r>
            <a:r>
              <a:rPr lang="es-ES" dirty="0" smtClean="0"/>
              <a:t> </a:t>
            </a:r>
            <a:r>
              <a:rPr lang="es-ES" dirty="0" err="1" smtClean="0"/>
              <a:t>suggested</a:t>
            </a:r>
            <a:r>
              <a:rPr lang="es-ES" dirty="0" smtClean="0"/>
              <a:t> </a:t>
            </a:r>
            <a:r>
              <a:rPr lang="es-ES" dirty="0" err="1" smtClean="0"/>
              <a:t>for</a:t>
            </a:r>
            <a:r>
              <a:rPr lang="es-ES" dirty="0" smtClean="0"/>
              <a:t> </a:t>
            </a:r>
            <a:r>
              <a:rPr lang="es-ES" dirty="0" err="1" smtClean="0"/>
              <a:t>seismic</a:t>
            </a:r>
            <a:r>
              <a:rPr lang="es-ES" dirty="0" smtClean="0"/>
              <a:t> </a:t>
            </a:r>
            <a:r>
              <a:rPr lang="es-ES" dirty="0" err="1" smtClean="0"/>
              <a:t>refraction</a:t>
            </a:r>
            <a:r>
              <a:rPr lang="es-ES" dirty="0" smtClean="0"/>
              <a:t> </a:t>
            </a:r>
            <a:r>
              <a:rPr lang="es-ES" dirty="0" err="1" smtClean="0"/>
              <a:t>surveying</a:t>
            </a:r>
            <a:r>
              <a:rPr lang="es-ES" dirty="0" smtClean="0"/>
              <a:t>.  </a:t>
            </a:r>
            <a:r>
              <a:rPr lang="es-ES" dirty="0" err="1" smtClean="0"/>
              <a:t>But</a:t>
            </a:r>
            <a:r>
              <a:rPr lang="es-ES" dirty="0" smtClean="0"/>
              <a:t> </a:t>
            </a:r>
            <a:r>
              <a:rPr lang="es-ES" dirty="0" err="1" smtClean="0"/>
              <a:t>many</a:t>
            </a:r>
            <a:r>
              <a:rPr lang="es-ES" dirty="0" smtClean="0"/>
              <a:t> of </a:t>
            </a:r>
            <a:r>
              <a:rPr lang="es-ES" dirty="0" err="1" smtClean="0"/>
              <a:t>them</a:t>
            </a:r>
            <a:r>
              <a:rPr lang="es-ES" dirty="0" smtClean="0"/>
              <a:t> (</a:t>
            </a:r>
            <a:r>
              <a:rPr lang="es-ES" dirty="0" err="1" smtClean="0">
                <a:solidFill>
                  <a:srgbClr val="FF0000"/>
                </a:solidFill>
              </a:rPr>
              <a:t>many</a:t>
            </a:r>
            <a:r>
              <a:rPr lang="es-ES" dirty="0" smtClean="0">
                <a:solidFill>
                  <a:srgbClr val="FF0000"/>
                </a:solidFill>
              </a:rPr>
              <a:t> </a:t>
            </a:r>
            <a:r>
              <a:rPr lang="es-ES" dirty="0" err="1" smtClean="0">
                <a:solidFill>
                  <a:srgbClr val="FF0000"/>
                </a:solidFill>
              </a:rPr>
              <a:t>interpretation</a:t>
            </a:r>
            <a:r>
              <a:rPr lang="es-ES" dirty="0" smtClean="0">
                <a:solidFill>
                  <a:srgbClr val="FF0000"/>
                </a:solidFill>
              </a:rPr>
              <a:t> </a:t>
            </a:r>
            <a:r>
              <a:rPr lang="es-ES" dirty="0" err="1" smtClean="0">
                <a:solidFill>
                  <a:srgbClr val="FF0000"/>
                </a:solidFill>
              </a:rPr>
              <a:t>techniques</a:t>
            </a:r>
            <a:r>
              <a:rPr lang="es-ES" dirty="0" smtClean="0"/>
              <a:t>), </a:t>
            </a:r>
            <a:r>
              <a:rPr lang="es-ES" dirty="0" err="1" smtClean="0"/>
              <a:t>including</a:t>
            </a:r>
            <a:r>
              <a:rPr lang="es-ES" dirty="0" smtClean="0"/>
              <a:t> </a:t>
            </a:r>
            <a:r>
              <a:rPr lang="es-ES" dirty="0" err="1" smtClean="0">
                <a:solidFill>
                  <a:srgbClr val="00B050"/>
                </a:solidFill>
              </a:rPr>
              <a:t>interpretation</a:t>
            </a:r>
            <a:r>
              <a:rPr lang="es-ES" dirty="0" smtClean="0">
                <a:solidFill>
                  <a:srgbClr val="00B050"/>
                </a:solidFill>
              </a:rPr>
              <a:t> software</a:t>
            </a:r>
            <a:r>
              <a:rPr lang="es-ES" dirty="0" smtClean="0"/>
              <a:t> </a:t>
            </a:r>
            <a:r>
              <a:rPr lang="es-ES" dirty="0" err="1" smtClean="0"/>
              <a:t>presently</a:t>
            </a:r>
            <a:r>
              <a:rPr lang="es-ES" dirty="0" smtClean="0"/>
              <a:t> </a:t>
            </a:r>
            <a:r>
              <a:rPr lang="es-ES" dirty="0" err="1" smtClean="0"/>
              <a:t>available</a:t>
            </a:r>
            <a:r>
              <a:rPr lang="es-ES" dirty="0" smtClean="0"/>
              <a:t> </a:t>
            </a:r>
            <a:r>
              <a:rPr lang="es-ES" dirty="0" err="1" smtClean="0"/>
              <a:t>on</a:t>
            </a:r>
            <a:r>
              <a:rPr lang="es-ES" dirty="0" smtClean="0"/>
              <a:t> </a:t>
            </a:r>
            <a:r>
              <a:rPr lang="es-ES" dirty="0" err="1" smtClean="0"/>
              <a:t>the</a:t>
            </a:r>
            <a:r>
              <a:rPr lang="es-ES" dirty="0" smtClean="0"/>
              <a:t> </a:t>
            </a:r>
            <a:r>
              <a:rPr lang="es-ES" dirty="0" err="1" smtClean="0"/>
              <a:t>market</a:t>
            </a:r>
            <a:r>
              <a:rPr lang="es-ES" dirty="0" smtClean="0"/>
              <a:t>, </a:t>
            </a:r>
            <a:r>
              <a:rPr lang="es-ES" dirty="0" err="1" smtClean="0"/>
              <a:t>expect</a:t>
            </a:r>
            <a:r>
              <a:rPr lang="es-ES" dirty="0" smtClean="0"/>
              <a:t> </a:t>
            </a:r>
            <a:r>
              <a:rPr lang="es-ES" dirty="0" err="1" smtClean="0"/>
              <a:t>too</a:t>
            </a:r>
            <a:r>
              <a:rPr lang="es-ES" dirty="0" smtClean="0"/>
              <a:t> </a:t>
            </a:r>
            <a:r>
              <a:rPr lang="es-ES" dirty="0" err="1" smtClean="0"/>
              <a:t>much</a:t>
            </a:r>
            <a:r>
              <a:rPr lang="es-ES" dirty="0" smtClean="0"/>
              <a:t> </a:t>
            </a:r>
            <a:r>
              <a:rPr lang="es-ES" dirty="0" err="1" smtClean="0"/>
              <a:t>from</a:t>
            </a:r>
            <a:r>
              <a:rPr lang="es-ES" dirty="0" smtClean="0"/>
              <a:t> </a:t>
            </a:r>
            <a:r>
              <a:rPr lang="es-ES" dirty="0" err="1" smtClean="0"/>
              <a:t>nature</a:t>
            </a:r>
            <a:r>
              <a:rPr lang="es-ES" dirty="0" smtClean="0"/>
              <a:t>. </a:t>
            </a:r>
            <a:endParaRPr lang="es-E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778098"/>
          </a:xfrm>
        </p:spPr>
        <p:txBody>
          <a:bodyPr/>
          <a:lstStyle/>
          <a:p>
            <a:r>
              <a:rPr lang="es-ES" dirty="0" smtClean="0"/>
              <a:t>EXAMPLES TO ANALISE</a:t>
            </a:r>
            <a:endParaRPr lang="es-ES" dirty="0"/>
          </a:p>
        </p:txBody>
      </p:sp>
      <p:sp>
        <p:nvSpPr>
          <p:cNvPr id="3" name="2 Marcador de contenido"/>
          <p:cNvSpPr>
            <a:spLocks noGrp="1"/>
          </p:cNvSpPr>
          <p:nvPr>
            <p:ph sz="quarter" idx="1"/>
          </p:nvPr>
        </p:nvSpPr>
        <p:spPr/>
        <p:txBody>
          <a:bodyPr/>
          <a:lstStyle/>
          <a:p>
            <a:pPr algn="just"/>
            <a:r>
              <a:rPr lang="es-ES" dirty="0" err="1" smtClean="0">
                <a:solidFill>
                  <a:srgbClr val="FF0000"/>
                </a:solidFill>
              </a:rPr>
              <a:t>Logstation</a:t>
            </a:r>
            <a:r>
              <a:rPr lang="es-ES" dirty="0" smtClean="0"/>
              <a:t>, </a:t>
            </a:r>
            <a:r>
              <a:rPr lang="es-ES" dirty="0" err="1" smtClean="0"/>
              <a:t>which</a:t>
            </a:r>
            <a:r>
              <a:rPr lang="es-ES" dirty="0" smtClean="0"/>
              <a:t> </a:t>
            </a:r>
            <a:r>
              <a:rPr lang="es-ES" dirty="0" err="1" smtClean="0"/>
              <a:t>is</a:t>
            </a:r>
            <a:r>
              <a:rPr lang="es-ES" dirty="0" smtClean="0"/>
              <a:t> </a:t>
            </a:r>
            <a:r>
              <a:rPr lang="es-ES" dirty="0" err="1" smtClean="0"/>
              <a:t>an</a:t>
            </a:r>
            <a:r>
              <a:rPr lang="es-ES" dirty="0" smtClean="0"/>
              <a:t> </a:t>
            </a:r>
            <a:r>
              <a:rPr lang="es-ES" dirty="0" err="1" smtClean="0">
                <a:solidFill>
                  <a:srgbClr val="00B050"/>
                </a:solidFill>
              </a:rPr>
              <a:t>Intergraph’s</a:t>
            </a:r>
            <a:r>
              <a:rPr lang="es-ES" dirty="0" smtClean="0">
                <a:solidFill>
                  <a:srgbClr val="00B050"/>
                </a:solidFill>
              </a:rPr>
              <a:t> </a:t>
            </a:r>
            <a:r>
              <a:rPr lang="es-ES" dirty="0" err="1" smtClean="0">
                <a:solidFill>
                  <a:srgbClr val="00B050"/>
                </a:solidFill>
              </a:rPr>
              <a:t>workstation</a:t>
            </a:r>
            <a:r>
              <a:rPr lang="es-ES" dirty="0" err="1"/>
              <a:t>-</a:t>
            </a:r>
            <a:r>
              <a:rPr lang="es-ES" dirty="0" err="1" smtClean="0"/>
              <a:t>based</a:t>
            </a:r>
            <a:r>
              <a:rPr lang="es-ES" dirty="0" smtClean="0"/>
              <a:t> log </a:t>
            </a:r>
            <a:r>
              <a:rPr lang="es-ES" dirty="0" err="1" smtClean="0"/>
              <a:t>analysis</a:t>
            </a:r>
            <a:r>
              <a:rPr lang="es-ES" dirty="0" smtClean="0"/>
              <a:t> software, </a:t>
            </a:r>
            <a:r>
              <a:rPr lang="es-ES" dirty="0" err="1" smtClean="0"/>
              <a:t>takes</a:t>
            </a:r>
            <a:r>
              <a:rPr lang="es-ES" dirty="0" smtClean="0"/>
              <a:t> full </a:t>
            </a:r>
            <a:r>
              <a:rPr lang="es-ES" dirty="0" err="1" smtClean="0"/>
              <a:t>advantage</a:t>
            </a:r>
            <a:r>
              <a:rPr lang="es-ES" dirty="0" smtClean="0"/>
              <a:t> of </a:t>
            </a:r>
            <a:r>
              <a:rPr lang="es-ES" dirty="0" err="1" smtClean="0"/>
              <a:t>sophisticated</a:t>
            </a:r>
            <a:r>
              <a:rPr lang="es-ES" dirty="0" smtClean="0"/>
              <a:t> </a:t>
            </a:r>
            <a:r>
              <a:rPr lang="es-ES" dirty="0" err="1" smtClean="0"/>
              <a:t>graphics</a:t>
            </a:r>
            <a:r>
              <a:rPr lang="es-ES" dirty="0" smtClean="0"/>
              <a:t> and </a:t>
            </a:r>
            <a:r>
              <a:rPr lang="es-ES" dirty="0" err="1" smtClean="0"/>
              <a:t>programming</a:t>
            </a:r>
            <a:r>
              <a:rPr lang="es-ES" dirty="0" smtClean="0"/>
              <a:t> </a:t>
            </a:r>
            <a:r>
              <a:rPr lang="es-ES" dirty="0" err="1" smtClean="0"/>
              <a:t>technology</a:t>
            </a:r>
            <a:r>
              <a:rPr lang="es-ES" dirty="0" smtClean="0"/>
              <a:t>.</a:t>
            </a:r>
          </a:p>
          <a:p>
            <a:pPr algn="just"/>
            <a:endParaRPr lang="es-ES" dirty="0" smtClean="0"/>
          </a:p>
          <a:p>
            <a:pPr algn="just"/>
            <a:r>
              <a:rPr lang="es-ES" dirty="0" err="1" smtClean="0"/>
              <a:t>The</a:t>
            </a:r>
            <a:r>
              <a:rPr lang="es-ES" dirty="0" smtClean="0"/>
              <a:t> concept has </a:t>
            </a:r>
            <a:r>
              <a:rPr lang="es-ES" dirty="0" err="1" smtClean="0"/>
              <a:t>been</a:t>
            </a:r>
            <a:r>
              <a:rPr lang="es-ES" dirty="0" smtClean="0"/>
              <a:t> </a:t>
            </a:r>
            <a:r>
              <a:rPr lang="es-ES" dirty="0" err="1" smtClean="0"/>
              <a:t>criticized</a:t>
            </a:r>
            <a:r>
              <a:rPr lang="es-ES" dirty="0" smtClean="0"/>
              <a:t> as </a:t>
            </a:r>
            <a:r>
              <a:rPr lang="es-ES" dirty="0" err="1" smtClean="0">
                <a:solidFill>
                  <a:srgbClr val="FF0000"/>
                </a:solidFill>
              </a:rPr>
              <a:t>tautological</a:t>
            </a:r>
            <a:r>
              <a:rPr lang="es-ES" dirty="0" smtClean="0"/>
              <a:t>, </a:t>
            </a:r>
            <a:r>
              <a:rPr lang="es-ES" dirty="0" err="1" smtClean="0"/>
              <a:t>that</a:t>
            </a:r>
            <a:r>
              <a:rPr lang="es-ES" dirty="0" smtClean="0"/>
              <a:t> </a:t>
            </a:r>
            <a:r>
              <a:rPr lang="es-ES" dirty="0" err="1" smtClean="0"/>
              <a:t>is</a:t>
            </a:r>
            <a:r>
              <a:rPr lang="es-ES" dirty="0" smtClean="0"/>
              <a:t>,</a:t>
            </a:r>
            <a:r>
              <a:rPr lang="es-ES" dirty="0" smtClean="0">
                <a:solidFill>
                  <a:srgbClr val="00B050"/>
                </a:solidFill>
              </a:rPr>
              <a:t> circular in </a:t>
            </a:r>
            <a:r>
              <a:rPr lang="es-ES" dirty="0" err="1" smtClean="0">
                <a:solidFill>
                  <a:srgbClr val="00B050"/>
                </a:solidFill>
              </a:rPr>
              <a:t>its</a:t>
            </a:r>
            <a:r>
              <a:rPr lang="es-ES" dirty="0" smtClean="0">
                <a:solidFill>
                  <a:srgbClr val="00B050"/>
                </a:solidFill>
              </a:rPr>
              <a:t> </a:t>
            </a:r>
            <a:r>
              <a:rPr lang="es-ES" dirty="0" err="1" smtClean="0">
                <a:solidFill>
                  <a:srgbClr val="00B050"/>
                </a:solidFill>
              </a:rPr>
              <a:t>reasoning</a:t>
            </a:r>
            <a:r>
              <a:rPr lang="es-ES" dirty="0" smtClean="0"/>
              <a:t>.</a:t>
            </a:r>
          </a:p>
          <a:p>
            <a:pPr algn="just"/>
            <a:endParaRPr lang="es-ES" dirty="0" smtClean="0"/>
          </a:p>
          <a:p>
            <a:pPr algn="just"/>
            <a:r>
              <a:rPr lang="es-ES" dirty="0" smtClean="0">
                <a:solidFill>
                  <a:srgbClr val="FF0000"/>
                </a:solidFill>
              </a:rPr>
              <a:t>Agile</a:t>
            </a:r>
            <a:r>
              <a:rPr lang="es-ES" dirty="0" smtClean="0"/>
              <a:t>–</a:t>
            </a:r>
            <a:r>
              <a:rPr lang="es-ES" dirty="0" err="1" smtClean="0"/>
              <a:t>denoting</a:t>
            </a:r>
            <a:r>
              <a:rPr lang="es-ES" dirty="0" smtClean="0"/>
              <a:t> </a:t>
            </a:r>
            <a:r>
              <a:rPr lang="es-ES" dirty="0" err="1" smtClean="0"/>
              <a:t>the</a:t>
            </a:r>
            <a:r>
              <a:rPr lang="es-ES" dirty="0" smtClean="0"/>
              <a:t> </a:t>
            </a:r>
            <a:r>
              <a:rPr lang="es-ES" dirty="0" err="1" smtClean="0"/>
              <a:t>quality</a:t>
            </a:r>
            <a:r>
              <a:rPr lang="es-ES" dirty="0" smtClean="0"/>
              <a:t> of </a:t>
            </a:r>
            <a:r>
              <a:rPr lang="es-ES" dirty="0" err="1" smtClean="0"/>
              <a:t>being</a:t>
            </a:r>
            <a:r>
              <a:rPr lang="es-ES" dirty="0" smtClean="0"/>
              <a:t> agile, </a:t>
            </a:r>
            <a:r>
              <a:rPr lang="es-ES" dirty="0" err="1" smtClean="0"/>
              <a:t>ready</a:t>
            </a:r>
            <a:r>
              <a:rPr lang="es-ES" dirty="0" smtClean="0"/>
              <a:t> </a:t>
            </a:r>
            <a:r>
              <a:rPr lang="es-ES" dirty="0" err="1" smtClean="0"/>
              <a:t>for</a:t>
            </a:r>
            <a:r>
              <a:rPr lang="es-ES" dirty="0" smtClean="0"/>
              <a:t> </a:t>
            </a:r>
            <a:r>
              <a:rPr lang="es-ES" dirty="0" err="1" smtClean="0"/>
              <a:t>motion</a:t>
            </a:r>
            <a:r>
              <a:rPr lang="es-ES" dirty="0" smtClean="0"/>
              <a:t>, </a:t>
            </a:r>
            <a:r>
              <a:rPr lang="es-ES" dirty="0" err="1" smtClean="0"/>
              <a:t>nimbleness</a:t>
            </a:r>
            <a:r>
              <a:rPr lang="es-ES" dirty="0" smtClean="0"/>
              <a:t>... </a:t>
            </a:r>
            <a:endParaRPr lang="es-E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2"/>
          <a:srcRect/>
          <a:stretch>
            <a:fillRect/>
          </a:stretch>
        </p:blipFill>
        <p:spPr bwMode="auto">
          <a:xfrm>
            <a:off x="642910" y="500043"/>
            <a:ext cx="7929618" cy="26432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sz="quarter" idx="1"/>
          </p:nvPr>
        </p:nvPicPr>
        <p:blipFill>
          <a:blip r:embed="rId2"/>
          <a:srcRect/>
          <a:stretch>
            <a:fillRect/>
          </a:stretch>
        </p:blipFill>
        <p:spPr bwMode="auto">
          <a:xfrm>
            <a:off x="357158" y="500042"/>
            <a:ext cx="8386044" cy="25109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928662" y="357166"/>
            <a:ext cx="7753350" cy="2781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 y="476672"/>
            <a:ext cx="8058150"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sz="quarter" idx="1"/>
          </p:nvPr>
        </p:nvPicPr>
        <p:blipFill>
          <a:blip r:embed="rId2"/>
          <a:srcRect/>
          <a:stretch>
            <a:fillRect/>
          </a:stretch>
        </p:blipFill>
        <p:spPr bwMode="auto">
          <a:xfrm>
            <a:off x="642910" y="500042"/>
            <a:ext cx="7467600" cy="24615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433</TotalTime>
  <Words>1829</Words>
  <Application>Microsoft Office PowerPoint</Application>
  <PresentationFormat>Presentación en pantalla (4:3)</PresentationFormat>
  <Paragraphs>118</Paragraphs>
  <Slides>42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42</vt:i4>
      </vt:variant>
    </vt:vector>
  </HeadingPairs>
  <TitlesOfParts>
    <vt:vector size="47" baseType="lpstr">
      <vt:lpstr>Arial</vt:lpstr>
      <vt:lpstr>Century Schoolbook</vt:lpstr>
      <vt:lpstr>Wingdings</vt:lpstr>
      <vt:lpstr>Wingdings 2</vt:lpstr>
      <vt:lpstr>Mirador</vt:lpstr>
      <vt:lpstr>Trabajo Práctico Nº 1: Las palabras clave</vt:lpstr>
      <vt:lpstr>Temas</vt:lpstr>
      <vt:lpstr>Presentación de PowerPoint</vt:lpstr>
      <vt:lpstr>PARTE 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PARTE B</vt:lpstr>
      <vt:lpstr>1- Evolutionary Computation for Agents in Quasi- Ecosystem</vt:lpstr>
      <vt:lpstr>2- Artificial Intelligence</vt:lpstr>
      <vt:lpstr>3- Industrial and systems Engineering</vt:lpstr>
      <vt:lpstr>4- Group Theory</vt:lpstr>
      <vt:lpstr>5- FORCED VIBRATIONS AND RESONANCE</vt:lpstr>
      <vt:lpstr>6- WHAT IS SYSTEMS ENGINEERING? </vt:lpstr>
      <vt:lpstr>PARTE C</vt:lpstr>
      <vt:lpstr>MAP PRODUCTION </vt:lpstr>
      <vt:lpstr>Shape and Size of the Earth </vt:lpstr>
      <vt:lpstr>Computer Science</vt:lpstr>
      <vt:lpstr>Water pollution</vt:lpstr>
      <vt:lpstr>Soil compressibility and settlement </vt:lpstr>
      <vt:lpstr>Mathematical Analysis </vt:lpstr>
      <vt:lpstr>Estimation of the accuracy </vt:lpstr>
      <vt:lpstr>a. relea los títulos y explicaciones propuestas.  complete las líneas sugeridas. </vt:lpstr>
      <vt:lpstr>Presentación de PowerPoint</vt:lpstr>
      <vt:lpstr>Presentación de PowerPoint</vt:lpstr>
      <vt:lpstr>b. elija uno de los apartados del ejercicio anterior y explique de qué trata.</vt:lpstr>
      <vt:lpstr>Importante</vt:lpstr>
      <vt:lpstr>(…..) (Parentheses)</vt:lpstr>
      <vt:lpstr>—…— (DASHES) </vt:lpstr>
      <vt:lpstr>Which (relative pronoun)</vt:lpstr>
      <vt:lpstr>That is       </vt:lpstr>
      <vt:lpstr>Examples to analyse</vt:lpstr>
      <vt:lpstr>EXAMPLES TO ANALISE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Palabras Clave</dc:title>
  <dc:creator>Usuario</dc:creator>
  <cp:lastModifiedBy>Sofía Schwab</cp:lastModifiedBy>
  <cp:revision>18</cp:revision>
  <dcterms:created xsi:type="dcterms:W3CDTF">2018-08-22T17:52:35Z</dcterms:created>
  <dcterms:modified xsi:type="dcterms:W3CDTF">2020-08-22T15:30:05Z</dcterms:modified>
</cp:coreProperties>
</file>