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6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normAutofit/>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685800" y="1600201"/>
            <a:ext cx="7772400" cy="3733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13" name="Content Placeholder 12"/>
          <p:cNvSpPr>
            <a:spLocks noGrp="1"/>
          </p:cNvSpPr>
          <p:nvPr>
            <p:ph sz="quarter" idx="13"/>
          </p:nvPr>
        </p:nvSpPr>
        <p:spPr>
          <a:xfrm>
            <a:off x="685800" y="1536192"/>
            <a:ext cx="3657600"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
        <p:nvSpPr>
          <p:cNvPr id="15" name="Content Placeholder 14"/>
          <p:cNvSpPr>
            <a:spLocks noGrp="1"/>
          </p:cNvSpPr>
          <p:nvPr>
            <p:ph sz="quarter" idx="13"/>
          </p:nvPr>
        </p:nvSpPr>
        <p:spPr>
          <a:xfrm>
            <a:off x="685800" y="2209800"/>
            <a:ext cx="3657600" cy="3200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s-ES" smtClean="0"/>
              <a:t>Haga clic para modificar el estilo de título del patrón</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13" name="Content Placeholder 12"/>
          <p:cNvSpPr>
            <a:spLocks noGrp="1"/>
          </p:cNvSpPr>
          <p:nvPr>
            <p:ph sz="quarter" idx="13"/>
          </p:nvPr>
        </p:nvSpPr>
        <p:spPr>
          <a:xfrm>
            <a:off x="4572000" y="609600"/>
            <a:ext cx="3886200" cy="4191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pPr/>
              <a:t>05/10/2020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s-ES" smtClean="0"/>
              <a:t>Haga clic para modificar el estilo de título del patrón</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l="-3000" r="-3000"/>
          </a:stretch>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4">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7A847CFC-816F-41D0-AAC0-9BF4FEBC753E}" type="datetimeFigureOut">
              <a:rPr lang="es-ES" smtClean="0"/>
              <a:pPr/>
              <a:t>05/10/2020</a:t>
            </a:fld>
            <a:endParaRPr lang="es-E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s-E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0" y="5157192"/>
            <a:ext cx="9144000" cy="1575048"/>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AR" sz="4000" b="1" dirty="0" smtClean="0"/>
              <a:t>Resolución</a:t>
            </a:r>
            <a:br>
              <a:rPr lang="es-AR" sz="4000" b="1" dirty="0" smtClean="0"/>
            </a:br>
            <a:r>
              <a:rPr lang="es-AR" sz="4000" b="1" dirty="0" smtClean="0"/>
              <a:t>TP N</a:t>
            </a:r>
            <a:r>
              <a:rPr lang="es-AR" sz="4000" b="1" dirty="0" smtClean="0"/>
              <a:t>° 7</a:t>
            </a:r>
            <a:r>
              <a:rPr lang="es-AR" sz="4000" b="1" dirty="0" smtClean="0"/>
              <a:t/>
            </a:r>
            <a:br>
              <a:rPr lang="es-AR" sz="4000" b="1" dirty="0" smtClean="0"/>
            </a:br>
            <a:r>
              <a:rPr lang="es-AR" sz="4000" b="1" dirty="0" smtClean="0"/>
              <a:t> Multimedia</a:t>
            </a:r>
            <a:endParaRPr lang="es-AR" sz="4000" b="1" dirty="0"/>
          </a:p>
        </p:txBody>
      </p:sp>
    </p:spTree>
    <p:extLst>
      <p:ext uri="{BB962C8B-B14F-4D97-AF65-F5344CB8AC3E}">
        <p14:creationId xmlns:p14="http://schemas.microsoft.com/office/powerpoint/2010/main" val="194447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260648"/>
            <a:ext cx="7772400" cy="6048672"/>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a:bodyPr>
          <a:lstStyle/>
          <a:p>
            <a:pPr marL="68580" lvl="0" indent="0">
              <a:buNone/>
            </a:pPr>
            <a:r>
              <a:rPr lang="es-ES" b="1" dirty="0"/>
              <a:t>LEA</a:t>
            </a:r>
            <a:r>
              <a:rPr lang="es-ES" dirty="0"/>
              <a:t> las afirmaciones propuestas y </a:t>
            </a:r>
            <a:r>
              <a:rPr lang="es-ES" b="1" dirty="0"/>
              <a:t>ESCRIBA VERDADERO </a:t>
            </a:r>
            <a:r>
              <a:rPr lang="es-ES" dirty="0"/>
              <a:t>o </a:t>
            </a:r>
            <a:r>
              <a:rPr lang="es-ES" b="1" dirty="0"/>
              <a:t>FALSO</a:t>
            </a:r>
            <a:r>
              <a:rPr lang="es-ES" dirty="0"/>
              <a:t>.  </a:t>
            </a:r>
            <a:r>
              <a:rPr lang="es-ES" b="1" dirty="0"/>
              <a:t>JUSTIFIQUE</a:t>
            </a:r>
            <a:r>
              <a:rPr lang="es-ES" dirty="0"/>
              <a:t> cada respuesta con información del texto. </a:t>
            </a:r>
            <a:endParaRPr lang="es-ES" dirty="0" smtClean="0"/>
          </a:p>
          <a:p>
            <a:pPr marL="68580" lvl="0" indent="0">
              <a:buNone/>
            </a:pPr>
            <a:endParaRPr lang="es-AR" dirty="0"/>
          </a:p>
          <a:p>
            <a:pPr marL="68580" lvl="0" indent="0">
              <a:buNone/>
            </a:pPr>
            <a:r>
              <a:rPr lang="es-ES" dirty="0" smtClean="0">
                <a:solidFill>
                  <a:srgbClr val="0070C0"/>
                </a:solidFill>
                <a:latin typeface="Arial Narrow" panose="020B0606020202030204" pitchFamily="34" charset="0"/>
              </a:rPr>
              <a:t>VERDADERA….</a:t>
            </a:r>
            <a:r>
              <a:rPr lang="es-ES" dirty="0" smtClean="0">
                <a:latin typeface="Arial Narrow" panose="020B0606020202030204" pitchFamily="34" charset="0"/>
              </a:rPr>
              <a:t> </a:t>
            </a:r>
            <a:r>
              <a:rPr lang="es-ES" dirty="0" smtClean="0"/>
              <a:t>“Los </a:t>
            </a:r>
            <a:r>
              <a:rPr lang="es-ES" dirty="0"/>
              <a:t>sitios de música han resuelto problemas de velocidad de reproducción a través de los </a:t>
            </a:r>
            <a:r>
              <a:rPr lang="es-ES" dirty="0" smtClean="0"/>
              <a:t>metarchivos, </a:t>
            </a:r>
            <a:r>
              <a:rPr lang="es-ES" dirty="0"/>
              <a:t>ya que en caso de pérdida de paquetes, sólo se compromete la calidad de resolución </a:t>
            </a:r>
            <a:r>
              <a:rPr lang="es-ES" dirty="0" smtClean="0"/>
              <a:t>temporariamente.</a:t>
            </a:r>
          </a:p>
          <a:p>
            <a:pPr marL="68580" lvl="0" indent="0">
              <a:buNone/>
            </a:pPr>
            <a:r>
              <a:rPr lang="es-ES" dirty="0" smtClean="0">
                <a:solidFill>
                  <a:srgbClr val="0070C0"/>
                </a:solidFill>
                <a:latin typeface="Arial Narrow" panose="020B0606020202030204" pitchFamily="34" charset="0"/>
              </a:rPr>
              <a:t>Justificación con información del texto: “</a:t>
            </a:r>
            <a:r>
              <a:rPr lang="en-US" i="1" dirty="0">
                <a:solidFill>
                  <a:srgbClr val="0070C0"/>
                </a:solidFill>
                <a:latin typeface="Arial Narrow" panose="020B0606020202030204" pitchFamily="34" charset="0"/>
              </a:rPr>
              <a:t>The use of interleaving to achieve error recovery is illustrated in Fig. 7-60. Here each packet holds the alternate time samples for an interval of 10 msec. Consequently, losing packet 3, as shown, does not create a gap in the music, but only lowers the temporal resolution for some interval.</a:t>
            </a:r>
            <a:r>
              <a:rPr lang="es-ES" dirty="0" smtClean="0">
                <a:solidFill>
                  <a:srgbClr val="0070C0"/>
                </a:solidFill>
                <a:latin typeface="Arial Narrow" panose="020B0606020202030204" pitchFamily="34" charset="0"/>
              </a:rPr>
              <a:t>”</a:t>
            </a:r>
          </a:p>
          <a:p>
            <a:pPr marL="68580" lvl="0" indent="0">
              <a:buNone/>
            </a:pPr>
            <a:endParaRPr lang="es-AR" dirty="0"/>
          </a:p>
          <a:p>
            <a:pPr marL="68580" lvl="0" indent="0">
              <a:buNone/>
            </a:pPr>
            <a:r>
              <a:rPr lang="es-ES" dirty="0" smtClean="0">
                <a:solidFill>
                  <a:srgbClr val="0070C0"/>
                </a:solidFill>
                <a:latin typeface="Arial Narrow" panose="020B0606020202030204" pitchFamily="34" charset="0"/>
              </a:rPr>
              <a:t>FALSA….</a:t>
            </a:r>
            <a:r>
              <a:rPr lang="es-ES" dirty="0" smtClean="0">
                <a:latin typeface="Arial Narrow" panose="020B0606020202030204" pitchFamily="34" charset="0"/>
              </a:rPr>
              <a:t> </a:t>
            </a:r>
            <a:r>
              <a:rPr lang="es-ES" dirty="0" smtClean="0"/>
              <a:t>“El </a:t>
            </a:r>
            <a:r>
              <a:rPr lang="es-ES" dirty="0"/>
              <a:t>entrelazado se puede utilizar tanto con audio comprimido o sin comprimir”</a:t>
            </a:r>
            <a:r>
              <a:rPr lang="es-ES" b="1" dirty="0"/>
              <a:t>.</a:t>
            </a:r>
            <a:endParaRPr lang="es-AR" dirty="0"/>
          </a:p>
          <a:p>
            <a:pPr marL="68580" lvl="0" indent="0">
              <a:buNone/>
            </a:pPr>
            <a:r>
              <a:rPr lang="es-ES" dirty="0" smtClean="0">
                <a:solidFill>
                  <a:srgbClr val="0070C0"/>
                </a:solidFill>
                <a:latin typeface="Arial Narrow" panose="020B0606020202030204" pitchFamily="34" charset="0"/>
              </a:rPr>
              <a:t>Justificación con información del texto: “</a:t>
            </a:r>
            <a:r>
              <a:rPr lang="en-US" i="1" dirty="0">
                <a:solidFill>
                  <a:srgbClr val="0070C0"/>
                </a:solidFill>
                <a:latin typeface="Arial Narrow" panose="020B0606020202030204" pitchFamily="34" charset="0"/>
              </a:rPr>
              <a:t>This particular scheme only works with uncompressed sampling</a:t>
            </a:r>
            <a:r>
              <a:rPr lang="es-ES" i="1" dirty="0" smtClean="0">
                <a:solidFill>
                  <a:srgbClr val="0070C0"/>
                </a:solidFill>
                <a:latin typeface="Arial Narrow" panose="020B0606020202030204" pitchFamily="34" charset="0"/>
              </a:rPr>
              <a:t>”.</a:t>
            </a:r>
          </a:p>
          <a:p>
            <a:pPr marL="68580" indent="0">
              <a:buNone/>
            </a:pPr>
            <a:endParaRPr lang="es-AR" dirty="0"/>
          </a:p>
        </p:txBody>
      </p:sp>
    </p:spTree>
    <p:extLst>
      <p:ext uri="{BB962C8B-B14F-4D97-AF65-F5344CB8AC3E}">
        <p14:creationId xmlns:p14="http://schemas.microsoft.com/office/powerpoint/2010/main" val="360026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332656"/>
            <a:ext cx="7772400" cy="6120680"/>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a:bodyPr>
          <a:lstStyle/>
          <a:p>
            <a:pPr marL="525780" lvl="0" indent="-457200">
              <a:buSzPct val="100000"/>
              <a:buFont typeface="+mj-lt"/>
              <a:buAutoNum type="arabicPeriod" startAt="8"/>
            </a:pPr>
            <a:r>
              <a:rPr lang="es-ES" b="1" dirty="0"/>
              <a:t>COMPARE </a:t>
            </a:r>
            <a:r>
              <a:rPr lang="es-ES" dirty="0"/>
              <a:t>el procedimiento que utiliza la tecnología </a:t>
            </a:r>
            <a:r>
              <a:rPr lang="es-ES" i="1" dirty="0" err="1"/>
              <a:t>push</a:t>
            </a:r>
            <a:r>
              <a:rPr lang="es-ES" dirty="0"/>
              <a:t> y el que utiliza la tecnología </a:t>
            </a:r>
            <a:r>
              <a:rPr lang="es-ES" i="1" dirty="0" err="1"/>
              <a:t>pull</a:t>
            </a:r>
            <a:r>
              <a:rPr lang="es-ES" i="1" dirty="0"/>
              <a:t>.   </a:t>
            </a:r>
            <a:r>
              <a:rPr lang="es-ES" b="1" dirty="0"/>
              <a:t>REDACTE</a:t>
            </a:r>
            <a:r>
              <a:rPr lang="es-ES" i="1" dirty="0"/>
              <a:t> </a:t>
            </a:r>
            <a:r>
              <a:rPr lang="es-ES" dirty="0"/>
              <a:t>un párrafo.</a:t>
            </a:r>
            <a:r>
              <a:rPr lang="es-ES" i="1" dirty="0"/>
              <a:t>  </a:t>
            </a:r>
            <a:endParaRPr lang="es-AR" dirty="0"/>
          </a:p>
          <a:p>
            <a:pPr marL="68580" indent="0">
              <a:buNone/>
            </a:pPr>
            <a:endParaRPr lang="es-AR" dirty="0" smtClean="0"/>
          </a:p>
          <a:p>
            <a:pPr marL="68580" indent="0" algn="just">
              <a:buNone/>
            </a:pPr>
            <a:r>
              <a:rPr lang="es-AR" dirty="0">
                <a:solidFill>
                  <a:srgbClr val="0070C0"/>
                </a:solidFill>
                <a:latin typeface="Arial Narrow" panose="020B0606020202030204" pitchFamily="34" charset="0"/>
              </a:rPr>
              <a:t>A continuación brindamos una respuesta modelo a modo de guía:</a:t>
            </a:r>
          </a:p>
          <a:p>
            <a:pPr marL="68580" indent="0" algn="just">
              <a:buNone/>
            </a:pPr>
            <a:endParaRPr lang="es-AR" dirty="0" smtClean="0"/>
          </a:p>
          <a:p>
            <a:pPr marL="68580" indent="0" algn="just">
              <a:buNone/>
            </a:pPr>
            <a:r>
              <a:rPr lang="es-AR" sz="2200" dirty="0" smtClean="0">
                <a:solidFill>
                  <a:srgbClr val="0070C0"/>
                </a:solidFill>
                <a:latin typeface="Arial Narrow" panose="020B0606020202030204" pitchFamily="34" charset="0"/>
              </a:rPr>
              <a:t>Tanto el procedimiento </a:t>
            </a:r>
            <a:r>
              <a:rPr lang="es-AR" sz="2200" i="1" dirty="0" err="1" smtClean="0">
                <a:solidFill>
                  <a:srgbClr val="0070C0"/>
                </a:solidFill>
                <a:latin typeface="Arial Narrow" panose="020B0606020202030204" pitchFamily="34" charset="0"/>
              </a:rPr>
              <a:t>pull</a:t>
            </a:r>
            <a:r>
              <a:rPr lang="es-AR" sz="2200" dirty="0" smtClean="0">
                <a:solidFill>
                  <a:srgbClr val="0070C0"/>
                </a:solidFill>
                <a:latin typeface="Arial Narrow" panose="020B0606020202030204" pitchFamily="34" charset="0"/>
              </a:rPr>
              <a:t> como el </a:t>
            </a:r>
            <a:r>
              <a:rPr lang="es-AR" sz="2200" i="1" dirty="0" err="1" smtClean="0">
                <a:solidFill>
                  <a:srgbClr val="0070C0"/>
                </a:solidFill>
                <a:latin typeface="Arial Narrow" panose="020B0606020202030204" pitchFamily="34" charset="0"/>
              </a:rPr>
              <a:t>push</a:t>
            </a:r>
            <a:r>
              <a:rPr lang="es-AR" sz="2200" i="1" dirty="0" smtClean="0">
                <a:solidFill>
                  <a:srgbClr val="0070C0"/>
                </a:solidFill>
                <a:latin typeface="Arial Narrow" panose="020B0606020202030204" pitchFamily="34" charset="0"/>
              </a:rPr>
              <a:t> </a:t>
            </a:r>
            <a:r>
              <a:rPr lang="es-AR" sz="2200" dirty="0" smtClean="0">
                <a:solidFill>
                  <a:srgbClr val="0070C0"/>
                </a:solidFill>
                <a:latin typeface="Arial Narrow" panose="020B0606020202030204" pitchFamily="34" charset="0"/>
              </a:rPr>
              <a:t>se utilizan para mantener el buffer lleno. Sin embargo, existen diferencias entre ellos que hacen al </a:t>
            </a:r>
            <a:r>
              <a:rPr lang="es-AR" sz="2200" dirty="0" err="1" smtClean="0">
                <a:solidFill>
                  <a:srgbClr val="0070C0"/>
                </a:solidFill>
                <a:latin typeface="Arial Narrow" panose="020B0606020202030204" pitchFamily="34" charset="0"/>
              </a:rPr>
              <a:t>push</a:t>
            </a:r>
            <a:r>
              <a:rPr lang="es-AR" sz="2200" dirty="0" smtClean="0">
                <a:solidFill>
                  <a:srgbClr val="0070C0"/>
                </a:solidFill>
                <a:latin typeface="Arial Narrow" panose="020B0606020202030204" pitchFamily="34" charset="0"/>
              </a:rPr>
              <a:t> el más usado. Cuando se utiliza el procedimiento </a:t>
            </a:r>
            <a:r>
              <a:rPr lang="es-AR" sz="2200" i="1" dirty="0" err="1" smtClean="0">
                <a:solidFill>
                  <a:srgbClr val="0070C0"/>
                </a:solidFill>
                <a:latin typeface="Arial Narrow" panose="020B0606020202030204" pitchFamily="34" charset="0"/>
              </a:rPr>
              <a:t>pull</a:t>
            </a:r>
            <a:r>
              <a:rPr lang="es-AR" sz="2200" dirty="0" smtClean="0">
                <a:solidFill>
                  <a:srgbClr val="0070C0"/>
                </a:solidFill>
                <a:latin typeface="Arial Narrow" panose="020B0606020202030204" pitchFamily="34" charset="0"/>
              </a:rPr>
              <a:t>, por ejemplo, el reproductor multimedia seguirá enviando pedidos para más bloques, siempre que tenga lugar en el buffer. Dichos pedidos son innecesarios, ya que el servidor ha cumplido con el envío en el primer pedido. Por el contrario, en el procedimiento </a:t>
            </a:r>
            <a:r>
              <a:rPr lang="es-AR" sz="2200" i="1" dirty="0" err="1" smtClean="0">
                <a:solidFill>
                  <a:srgbClr val="0070C0"/>
                </a:solidFill>
                <a:latin typeface="Arial Narrow" panose="020B0606020202030204" pitchFamily="34" charset="0"/>
              </a:rPr>
              <a:t>push</a:t>
            </a:r>
            <a:r>
              <a:rPr lang="es-AR" sz="2200" dirty="0" smtClean="0">
                <a:solidFill>
                  <a:srgbClr val="0070C0"/>
                </a:solidFill>
                <a:latin typeface="Arial Narrow" panose="020B0606020202030204" pitchFamily="34" charset="0"/>
              </a:rPr>
              <a:t>, el reproductor multimedia envía pedidos para reproducir, y ya sea que el servidor envíe la información a una velocidad normal o más rápidamente, esta se reproducirá sin alteraciones, debido a que el buffer carga parte del archivo antes de la reproducción, dejando un margen de tiempo y evitando baches.</a:t>
            </a:r>
            <a:endParaRPr lang="es-AR" sz="2200" dirty="0">
              <a:solidFill>
                <a:srgbClr val="0070C0"/>
              </a:solidFill>
              <a:latin typeface="Arial Narrow" panose="020B0606020202030204" pitchFamily="34" charset="0"/>
            </a:endParaRPr>
          </a:p>
        </p:txBody>
      </p:sp>
    </p:spTree>
    <p:extLst>
      <p:ext uri="{BB962C8B-B14F-4D97-AF65-F5344CB8AC3E}">
        <p14:creationId xmlns:p14="http://schemas.microsoft.com/office/powerpoint/2010/main" val="326410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735285"/>
            <a:ext cx="7772400" cy="1143000"/>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a:bodyPr>
          <a:lstStyle/>
          <a:p>
            <a:pPr lvl="0" algn="ctr"/>
            <a:r>
              <a:rPr lang="es-ES" b="1" dirty="0"/>
              <a:t>Actividad de Pre </a:t>
            </a:r>
            <a:r>
              <a:rPr lang="es-ES" b="1" dirty="0" smtClean="0"/>
              <a:t>lectura</a:t>
            </a:r>
            <a:endParaRPr lang="es-AR" dirty="0"/>
          </a:p>
        </p:txBody>
      </p:sp>
      <p:sp>
        <p:nvSpPr>
          <p:cNvPr id="3" name="2 Marcador de contenido"/>
          <p:cNvSpPr>
            <a:spLocks noGrp="1"/>
          </p:cNvSpPr>
          <p:nvPr>
            <p:ph idx="1"/>
          </p:nvPr>
        </p:nvSpPr>
        <p:spPr>
          <a:xfrm>
            <a:off x="683568" y="2060848"/>
            <a:ext cx="7772400" cy="3733800"/>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a:bodyPr>
          <a:lstStyle/>
          <a:p>
            <a:pPr marL="525780" indent="-457200">
              <a:buSzPct val="100000"/>
              <a:buFont typeface="+mj-lt"/>
              <a:buAutoNum type="arabicPeriod"/>
            </a:pPr>
            <a:r>
              <a:rPr lang="es-ES" b="1" dirty="0" smtClean="0"/>
              <a:t>OBSERVE</a:t>
            </a:r>
            <a:r>
              <a:rPr lang="es-ES" dirty="0" smtClean="0"/>
              <a:t> </a:t>
            </a:r>
            <a:r>
              <a:rPr lang="es-ES" dirty="0"/>
              <a:t>las palabras técnicas que se adjuntan en el recuadro.  </a:t>
            </a:r>
            <a:r>
              <a:rPr lang="es-ES" b="1" dirty="0"/>
              <a:t>BUSQUE</a:t>
            </a:r>
            <a:r>
              <a:rPr lang="es-ES" dirty="0"/>
              <a:t> en el diccionario aquellas que desconozca.  </a:t>
            </a:r>
            <a:r>
              <a:rPr lang="es-ES" b="1" dirty="0"/>
              <a:t>REDACTE</a:t>
            </a:r>
            <a:r>
              <a:rPr lang="es-ES" dirty="0"/>
              <a:t> un párrafo consignando lo que sabe del tema `Multimedia` y </a:t>
            </a:r>
            <a:r>
              <a:rPr lang="es-ES" b="1" dirty="0"/>
              <a:t>UTILICE</a:t>
            </a:r>
            <a:r>
              <a:rPr lang="es-ES" dirty="0"/>
              <a:t> alguna de las palabras del recuadro en su elaboración. </a:t>
            </a:r>
            <a:endParaRPr lang="es-ES" dirty="0" smtClean="0"/>
          </a:p>
          <a:p>
            <a:pPr marL="525780" indent="-457200">
              <a:buFont typeface="+mj-lt"/>
              <a:buAutoNum type="arabicPeriod"/>
            </a:pPr>
            <a:endParaRPr lang="es-AR" dirty="0"/>
          </a:p>
          <a:p>
            <a:pPr marL="68580" indent="0">
              <a:buNone/>
            </a:pPr>
            <a:r>
              <a:rPr lang="en-US" dirty="0"/>
              <a:t>Skin-decompress-concurrent- jitter- disjoint- metafile- interface- streaming media-buffer-bandwidth-combination-continuous media-push </a:t>
            </a:r>
            <a:r>
              <a:rPr lang="en-US" dirty="0" smtClean="0"/>
              <a:t>server-buffer</a:t>
            </a:r>
          </a:p>
          <a:p>
            <a:pPr marL="68580" indent="0">
              <a:buNone/>
            </a:pPr>
            <a:endParaRPr lang="en-US" dirty="0"/>
          </a:p>
          <a:p>
            <a:pPr marL="68580" indent="0">
              <a:buNone/>
            </a:pPr>
            <a:r>
              <a:rPr lang="en-US" dirty="0" err="1" smtClean="0">
                <a:solidFill>
                  <a:srgbClr val="0070C0"/>
                </a:solidFill>
                <a:latin typeface="Arial Narrow" panose="020B0606020202030204" pitchFamily="34" charset="0"/>
              </a:rPr>
              <a:t>Esta</a:t>
            </a:r>
            <a:r>
              <a:rPr lang="en-US" dirty="0" smtClean="0">
                <a:solidFill>
                  <a:srgbClr val="0070C0"/>
                </a:solidFill>
                <a:latin typeface="Arial Narrow" panose="020B0606020202030204" pitchFamily="34" charset="0"/>
              </a:rPr>
              <a:t> </a:t>
            </a:r>
            <a:r>
              <a:rPr lang="en-US" dirty="0" err="1" smtClean="0">
                <a:solidFill>
                  <a:srgbClr val="0070C0"/>
                </a:solidFill>
                <a:latin typeface="Arial Narrow" panose="020B0606020202030204" pitchFamily="34" charset="0"/>
              </a:rPr>
              <a:t>respuesta</a:t>
            </a:r>
            <a:r>
              <a:rPr lang="en-US" dirty="0" smtClean="0">
                <a:solidFill>
                  <a:srgbClr val="0070C0"/>
                </a:solidFill>
                <a:latin typeface="Arial Narrow" panose="020B0606020202030204" pitchFamily="34" charset="0"/>
              </a:rPr>
              <a:t> </a:t>
            </a:r>
            <a:r>
              <a:rPr lang="en-US" dirty="0" err="1" smtClean="0">
                <a:solidFill>
                  <a:srgbClr val="0070C0"/>
                </a:solidFill>
                <a:latin typeface="Arial Narrow" panose="020B0606020202030204" pitchFamily="34" charset="0"/>
              </a:rPr>
              <a:t>dependerá</a:t>
            </a:r>
            <a:r>
              <a:rPr lang="en-US" dirty="0" smtClean="0">
                <a:solidFill>
                  <a:srgbClr val="0070C0"/>
                </a:solidFill>
                <a:latin typeface="Arial Narrow" panose="020B0606020202030204" pitchFamily="34" charset="0"/>
              </a:rPr>
              <a:t> de </a:t>
            </a:r>
            <a:r>
              <a:rPr lang="en-US" dirty="0" err="1" smtClean="0">
                <a:solidFill>
                  <a:srgbClr val="0070C0"/>
                </a:solidFill>
                <a:latin typeface="Arial Narrow" panose="020B0606020202030204" pitchFamily="34" charset="0"/>
              </a:rPr>
              <a:t>su</a:t>
            </a:r>
            <a:r>
              <a:rPr lang="en-US" dirty="0" smtClean="0">
                <a:solidFill>
                  <a:srgbClr val="0070C0"/>
                </a:solidFill>
                <a:latin typeface="Arial Narrow" panose="020B0606020202030204" pitchFamily="34" charset="0"/>
              </a:rPr>
              <a:t> </a:t>
            </a:r>
            <a:r>
              <a:rPr lang="en-US" dirty="0" err="1" smtClean="0">
                <a:solidFill>
                  <a:srgbClr val="0070C0"/>
                </a:solidFill>
                <a:latin typeface="Arial Narrow" panose="020B0606020202030204" pitchFamily="34" charset="0"/>
              </a:rPr>
              <a:t>conocimiento</a:t>
            </a:r>
            <a:r>
              <a:rPr lang="en-US" dirty="0" smtClean="0">
                <a:solidFill>
                  <a:srgbClr val="0070C0"/>
                </a:solidFill>
                <a:latin typeface="Arial Narrow" panose="020B0606020202030204" pitchFamily="34" charset="0"/>
              </a:rPr>
              <a:t> </a:t>
            </a:r>
            <a:r>
              <a:rPr lang="en-US" dirty="0" err="1" smtClean="0">
                <a:solidFill>
                  <a:srgbClr val="0070C0"/>
                </a:solidFill>
                <a:latin typeface="Arial Narrow" panose="020B0606020202030204" pitchFamily="34" charset="0"/>
              </a:rPr>
              <a:t>sobre</a:t>
            </a:r>
            <a:r>
              <a:rPr lang="en-US" dirty="0" smtClean="0">
                <a:solidFill>
                  <a:srgbClr val="0070C0"/>
                </a:solidFill>
                <a:latin typeface="Arial Narrow" panose="020B0606020202030204" pitchFamily="34" charset="0"/>
              </a:rPr>
              <a:t> el </a:t>
            </a:r>
            <a:r>
              <a:rPr lang="en-US" dirty="0" err="1" smtClean="0">
                <a:solidFill>
                  <a:srgbClr val="0070C0"/>
                </a:solidFill>
                <a:latin typeface="Arial Narrow" panose="020B0606020202030204" pitchFamily="34" charset="0"/>
              </a:rPr>
              <a:t>tema</a:t>
            </a:r>
            <a:r>
              <a:rPr lang="en-US" dirty="0" smtClean="0">
                <a:solidFill>
                  <a:srgbClr val="0070C0"/>
                </a:solidFill>
                <a:latin typeface="Arial Narrow" panose="020B0606020202030204" pitchFamily="34" charset="0"/>
              </a:rPr>
              <a:t>. </a:t>
            </a:r>
            <a:r>
              <a:rPr lang="en-US" dirty="0" err="1" smtClean="0">
                <a:solidFill>
                  <a:srgbClr val="0070C0"/>
                </a:solidFill>
                <a:latin typeface="Arial Narrow" panose="020B0606020202030204" pitchFamily="34" charset="0"/>
              </a:rPr>
              <a:t>Recuerde</a:t>
            </a:r>
            <a:r>
              <a:rPr lang="en-US" dirty="0" smtClean="0">
                <a:solidFill>
                  <a:srgbClr val="0070C0"/>
                </a:solidFill>
                <a:latin typeface="Arial Narrow" panose="020B0606020202030204" pitchFamily="34" charset="0"/>
              </a:rPr>
              <a:t> </a:t>
            </a:r>
            <a:r>
              <a:rPr lang="en-US" dirty="0" err="1" smtClean="0">
                <a:solidFill>
                  <a:srgbClr val="0070C0"/>
                </a:solidFill>
                <a:latin typeface="Arial Narrow" panose="020B0606020202030204" pitchFamily="34" charset="0"/>
              </a:rPr>
              <a:t>elaborar</a:t>
            </a:r>
            <a:r>
              <a:rPr lang="en-US" dirty="0" smtClean="0">
                <a:solidFill>
                  <a:srgbClr val="0070C0"/>
                </a:solidFill>
                <a:latin typeface="Arial Narrow" panose="020B0606020202030204" pitchFamily="34" charset="0"/>
              </a:rPr>
              <a:t> la </a:t>
            </a:r>
            <a:r>
              <a:rPr lang="en-US" dirty="0" err="1" smtClean="0">
                <a:solidFill>
                  <a:srgbClr val="0070C0"/>
                </a:solidFill>
                <a:latin typeface="Arial Narrow" panose="020B0606020202030204" pitchFamily="34" charset="0"/>
              </a:rPr>
              <a:t>respuesta</a:t>
            </a:r>
            <a:r>
              <a:rPr lang="en-US" dirty="0" smtClean="0">
                <a:solidFill>
                  <a:srgbClr val="0070C0"/>
                </a:solidFill>
                <a:latin typeface="Arial Narrow" panose="020B0606020202030204" pitchFamily="34" charset="0"/>
              </a:rPr>
              <a:t> </a:t>
            </a:r>
            <a:r>
              <a:rPr lang="en-US" dirty="0" err="1" smtClean="0">
                <a:solidFill>
                  <a:srgbClr val="0070C0"/>
                </a:solidFill>
                <a:latin typeface="Arial Narrow" panose="020B0606020202030204" pitchFamily="34" charset="0"/>
              </a:rPr>
              <a:t>en</a:t>
            </a:r>
            <a:r>
              <a:rPr lang="en-US" dirty="0" smtClean="0">
                <a:solidFill>
                  <a:srgbClr val="0070C0"/>
                </a:solidFill>
                <a:latin typeface="Arial Narrow" panose="020B0606020202030204" pitchFamily="34" charset="0"/>
              </a:rPr>
              <a:t> forma de </a:t>
            </a:r>
            <a:r>
              <a:rPr lang="en-US" dirty="0" err="1" smtClean="0">
                <a:solidFill>
                  <a:srgbClr val="0070C0"/>
                </a:solidFill>
                <a:latin typeface="Arial Narrow" panose="020B0606020202030204" pitchFamily="34" charset="0"/>
              </a:rPr>
              <a:t>párrafo</a:t>
            </a:r>
            <a:r>
              <a:rPr lang="en-US" dirty="0" smtClean="0">
                <a:solidFill>
                  <a:srgbClr val="0070C0"/>
                </a:solidFill>
                <a:latin typeface="Arial Narrow" panose="020B0606020202030204" pitchFamily="34" charset="0"/>
              </a:rPr>
              <a:t>.</a:t>
            </a:r>
            <a:endParaRPr lang="es-AR" dirty="0">
              <a:solidFill>
                <a:srgbClr val="0070C0"/>
              </a:solidFill>
              <a:latin typeface="Arial Narrow" panose="020B0606020202030204" pitchFamily="34" charset="0"/>
            </a:endParaRPr>
          </a:p>
          <a:p>
            <a:pPr marL="68580" indent="0">
              <a:buNone/>
            </a:pPr>
            <a:endParaRPr lang="es-AR" dirty="0"/>
          </a:p>
          <a:p>
            <a:endParaRPr lang="es-AR" dirty="0"/>
          </a:p>
        </p:txBody>
      </p:sp>
    </p:spTree>
    <p:extLst>
      <p:ext uri="{BB962C8B-B14F-4D97-AF65-F5344CB8AC3E}">
        <p14:creationId xmlns:p14="http://schemas.microsoft.com/office/powerpoint/2010/main" val="278389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274638"/>
            <a:ext cx="7772400" cy="1210146"/>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a:bodyPr>
          <a:lstStyle/>
          <a:p>
            <a:pPr lvl="0" algn="ctr"/>
            <a:r>
              <a:rPr lang="es-ES" b="1" dirty="0" smtClean="0"/>
              <a:t>Gramática</a:t>
            </a:r>
            <a:endParaRPr lang="es-AR" dirty="0"/>
          </a:p>
        </p:txBody>
      </p:sp>
      <p:sp>
        <p:nvSpPr>
          <p:cNvPr id="3" name="2 Marcador de contenido"/>
          <p:cNvSpPr>
            <a:spLocks noGrp="1"/>
          </p:cNvSpPr>
          <p:nvPr>
            <p:ph idx="1"/>
          </p:nvPr>
        </p:nvSpPr>
        <p:spPr>
          <a:solidFill>
            <a:schemeClr val="lt1">
              <a:alpha val="60000"/>
            </a:schemeClr>
          </a:solidFill>
        </p:spPr>
        <p:style>
          <a:lnRef idx="2">
            <a:schemeClr val="dk1"/>
          </a:lnRef>
          <a:fillRef idx="1">
            <a:schemeClr val="lt1"/>
          </a:fillRef>
          <a:effectRef idx="0">
            <a:schemeClr val="dk1"/>
          </a:effectRef>
          <a:fontRef idx="minor">
            <a:schemeClr val="dk1"/>
          </a:fontRef>
        </p:style>
        <p:txBody>
          <a:bodyPr/>
          <a:lstStyle/>
          <a:p>
            <a:pPr marL="525780" indent="-457200">
              <a:buSzPct val="100000"/>
              <a:buFont typeface="+mj-lt"/>
              <a:buAutoNum type="arabicPeriod" startAt="2"/>
            </a:pPr>
            <a:r>
              <a:rPr lang="es-AR" dirty="0" smtClean="0"/>
              <a:t>(</a:t>
            </a:r>
            <a:r>
              <a:rPr lang="es-AR" dirty="0"/>
              <a:t>7.4. y 7.4.1)</a:t>
            </a:r>
            <a:r>
              <a:rPr lang="es-AR" b="1" dirty="0"/>
              <a:t> IDENTIFIQUE</a:t>
            </a:r>
            <a:r>
              <a:rPr lang="es-AR" dirty="0"/>
              <a:t> y </a:t>
            </a:r>
            <a:r>
              <a:rPr lang="es-AR" b="1" dirty="0"/>
              <a:t>SUBRAYE</a:t>
            </a:r>
            <a:r>
              <a:rPr lang="es-AR" dirty="0"/>
              <a:t> ejemplos </a:t>
            </a:r>
            <a:r>
              <a:rPr lang="es-AR" dirty="0" smtClean="0"/>
              <a:t>de:</a:t>
            </a:r>
          </a:p>
          <a:p>
            <a:pPr marL="525780" indent="-457200">
              <a:buSzPct val="100000"/>
              <a:buFont typeface="+mj-lt"/>
              <a:buAutoNum type="arabicPeriod" startAt="2"/>
            </a:pPr>
            <a:endParaRPr lang="es-AR" dirty="0"/>
          </a:p>
          <a:p>
            <a:pPr marL="525780" indent="-457200">
              <a:buSzPct val="100000"/>
              <a:buFont typeface="+mj-lt"/>
              <a:buAutoNum type="alphaLcParenR"/>
            </a:pPr>
            <a:r>
              <a:rPr lang="es-AR" dirty="0" smtClean="0"/>
              <a:t>Conectores </a:t>
            </a:r>
            <a:r>
              <a:rPr lang="es-AR" dirty="0"/>
              <a:t>que indiquen contraste y </a:t>
            </a:r>
            <a:r>
              <a:rPr lang="es-AR" dirty="0" smtClean="0"/>
              <a:t>consecuencia</a:t>
            </a:r>
          </a:p>
          <a:p>
            <a:pPr marL="525780" indent="-457200">
              <a:buSzPct val="100000"/>
              <a:buFont typeface="+mj-lt"/>
              <a:buAutoNum type="alphaLcParenR"/>
            </a:pPr>
            <a:r>
              <a:rPr lang="es-AR" dirty="0" smtClean="0"/>
              <a:t>Cognados</a:t>
            </a:r>
            <a:endParaRPr lang="es-AR" dirty="0"/>
          </a:p>
          <a:p>
            <a:pPr marL="525780" indent="-457200">
              <a:buSzPct val="100000"/>
              <a:buFont typeface="+mj-lt"/>
              <a:buAutoNum type="alphaLcParenR"/>
            </a:pPr>
            <a:r>
              <a:rPr lang="es-AR" dirty="0" smtClean="0"/>
              <a:t>Falsos cognados</a:t>
            </a:r>
          </a:p>
          <a:p>
            <a:pPr marL="525780" indent="-457200">
              <a:buSzPct val="100000"/>
              <a:buFont typeface="+mj-lt"/>
              <a:buAutoNum type="alphaLcParenR"/>
            </a:pPr>
            <a:r>
              <a:rPr lang="es-AR" dirty="0" smtClean="0"/>
              <a:t>Oraciones condicionales</a:t>
            </a:r>
          </a:p>
          <a:p>
            <a:pPr marL="525780" indent="-457200">
              <a:buSzPct val="100000"/>
              <a:buFont typeface="+mj-lt"/>
              <a:buAutoNum type="alphaLcParenR"/>
            </a:pPr>
            <a:r>
              <a:rPr lang="es-AR" dirty="0" smtClean="0"/>
              <a:t>Estructuras </a:t>
            </a:r>
            <a:r>
              <a:rPr lang="es-AR" dirty="0"/>
              <a:t>comparativas</a:t>
            </a:r>
          </a:p>
          <a:p>
            <a:pPr marL="68580" indent="0">
              <a:buNone/>
            </a:pPr>
            <a:endParaRPr lang="es-AR" dirty="0"/>
          </a:p>
        </p:txBody>
      </p:sp>
    </p:spTree>
    <p:extLst>
      <p:ext uri="{BB962C8B-B14F-4D97-AF65-F5344CB8AC3E}">
        <p14:creationId xmlns:p14="http://schemas.microsoft.com/office/powerpoint/2010/main" val="3149410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683568" y="332656"/>
            <a:ext cx="7776864" cy="6408712"/>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lnSpcReduction="10000"/>
          </a:bodyPr>
          <a:lstStyle/>
          <a:p>
            <a:pPr marL="525780" indent="-457200" algn="just">
              <a:buSzPct val="100000"/>
              <a:buFont typeface="+mj-lt"/>
              <a:buAutoNum type="alphaLcParenR"/>
            </a:pPr>
            <a:r>
              <a:rPr lang="es-AR" dirty="0" smtClean="0"/>
              <a:t>Conectores </a:t>
            </a:r>
            <a:r>
              <a:rPr lang="es-AR" dirty="0"/>
              <a:t>que indiquen contraste y </a:t>
            </a:r>
            <a:r>
              <a:rPr lang="es-AR" dirty="0" smtClean="0"/>
              <a:t>consecuencia</a:t>
            </a:r>
          </a:p>
          <a:p>
            <a:pPr marL="68580" indent="0" algn="just">
              <a:buSzPct val="100000"/>
              <a:buNone/>
            </a:pPr>
            <a:r>
              <a:rPr lang="es-AR" b="1" dirty="0">
                <a:solidFill>
                  <a:srgbClr val="0070C0"/>
                </a:solidFill>
                <a:latin typeface="Arial Narrow" panose="020B0606020202030204" pitchFamily="34" charset="0"/>
              </a:rPr>
              <a:t>C</a:t>
            </a:r>
            <a:r>
              <a:rPr lang="es-AR" b="1" dirty="0" smtClean="0">
                <a:solidFill>
                  <a:srgbClr val="0070C0"/>
                </a:solidFill>
                <a:latin typeface="Arial Narrow" panose="020B0606020202030204" pitchFamily="34" charset="0"/>
              </a:rPr>
              <a:t>onectores de contraste</a:t>
            </a:r>
            <a:r>
              <a:rPr lang="es-AR" dirty="0" smtClean="0">
                <a:solidFill>
                  <a:srgbClr val="0070C0"/>
                </a:solidFill>
                <a:latin typeface="Arial Narrow" panose="020B0606020202030204" pitchFamily="34" charset="0"/>
              </a:rPr>
              <a:t>: </a:t>
            </a:r>
            <a:r>
              <a:rPr lang="es-AR" dirty="0" err="1" smtClean="0">
                <a:solidFill>
                  <a:srgbClr val="0070C0"/>
                </a:solidFill>
                <a:latin typeface="Arial Narrow" panose="020B0606020202030204" pitchFamily="34" charset="0"/>
              </a:rPr>
              <a:t>but</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however</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nevertheless</a:t>
            </a:r>
            <a:r>
              <a:rPr lang="es-AR" dirty="0" smtClean="0">
                <a:solidFill>
                  <a:srgbClr val="0070C0"/>
                </a:solidFill>
                <a:latin typeface="Arial Narrow" panose="020B0606020202030204" pitchFamily="34" charset="0"/>
              </a:rPr>
              <a:t> – in </a:t>
            </a:r>
            <a:r>
              <a:rPr lang="es-AR" dirty="0" err="1" smtClean="0">
                <a:solidFill>
                  <a:srgbClr val="0070C0"/>
                </a:solidFill>
                <a:latin typeface="Arial Narrow" panose="020B0606020202030204" pitchFamily="34" charset="0"/>
              </a:rPr>
              <a:t>contrast</a:t>
            </a:r>
            <a:r>
              <a:rPr lang="es-AR" dirty="0" smtClean="0">
                <a:solidFill>
                  <a:srgbClr val="0070C0"/>
                </a:solidFill>
                <a:latin typeface="Arial Narrow" panose="020B0606020202030204" pitchFamily="34" charset="0"/>
              </a:rPr>
              <a:t> </a:t>
            </a:r>
            <a:endParaRPr lang="es-AR" dirty="0">
              <a:solidFill>
                <a:srgbClr val="0070C0"/>
              </a:solidFill>
              <a:latin typeface="Arial Narrow" panose="020B0606020202030204" pitchFamily="34" charset="0"/>
            </a:endParaRPr>
          </a:p>
          <a:p>
            <a:pPr marL="68580" indent="0" algn="just">
              <a:buSzPct val="100000"/>
              <a:buNone/>
            </a:pPr>
            <a:r>
              <a:rPr lang="es-AR" b="1" dirty="0" smtClean="0">
                <a:solidFill>
                  <a:srgbClr val="0070C0"/>
                </a:solidFill>
                <a:latin typeface="Arial Narrow" panose="020B0606020202030204" pitchFamily="34" charset="0"/>
              </a:rPr>
              <a:t>Conectores de consecuencia</a:t>
            </a:r>
            <a:r>
              <a:rPr lang="es-AR" dirty="0" smtClean="0">
                <a:solidFill>
                  <a:srgbClr val="0070C0"/>
                </a:solidFill>
                <a:latin typeface="Arial Narrow" panose="020B0606020202030204" pitchFamily="34" charset="0"/>
              </a:rPr>
              <a:t>: </a:t>
            </a:r>
            <a:r>
              <a:rPr lang="es-AR" dirty="0" err="1" smtClean="0">
                <a:solidFill>
                  <a:srgbClr val="0070C0"/>
                </a:solidFill>
                <a:latin typeface="Arial Narrow" panose="020B0606020202030204" pitchFamily="34" charset="0"/>
              </a:rPr>
              <a:t>thus</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consequently</a:t>
            </a:r>
            <a:endParaRPr lang="es-AR" dirty="0" smtClean="0">
              <a:solidFill>
                <a:srgbClr val="0070C0"/>
              </a:solidFill>
              <a:latin typeface="Arial Narrow" panose="020B0606020202030204" pitchFamily="34" charset="0"/>
            </a:endParaRPr>
          </a:p>
          <a:p>
            <a:pPr marL="525780" indent="-457200" algn="just">
              <a:buSzPct val="100000"/>
              <a:buFont typeface="+mj-lt"/>
              <a:buAutoNum type="alphaLcParenR" startAt="2"/>
            </a:pPr>
            <a:r>
              <a:rPr lang="es-AR" dirty="0" smtClean="0"/>
              <a:t>Cognados</a:t>
            </a:r>
          </a:p>
          <a:p>
            <a:pPr marL="68580" indent="0" algn="just">
              <a:buSzPct val="100000"/>
              <a:buNone/>
            </a:pPr>
            <a:r>
              <a:rPr lang="es-AR" b="1" dirty="0" smtClean="0">
                <a:solidFill>
                  <a:srgbClr val="0070C0"/>
                </a:solidFill>
                <a:latin typeface="Arial Narrow" panose="020B0606020202030204" pitchFamily="34" charset="0"/>
              </a:rPr>
              <a:t>Ejemplos de cognados</a:t>
            </a:r>
            <a:r>
              <a:rPr lang="es-AR" dirty="0" smtClean="0">
                <a:solidFill>
                  <a:srgbClr val="0070C0"/>
                </a:solidFill>
                <a:latin typeface="Arial Narrow" panose="020B0606020202030204" pitchFamily="34" charset="0"/>
              </a:rPr>
              <a:t>: </a:t>
            </a:r>
            <a:r>
              <a:rPr lang="es-AR" dirty="0" err="1" smtClean="0">
                <a:solidFill>
                  <a:srgbClr val="0070C0"/>
                </a:solidFill>
                <a:latin typeface="Arial Narrow" panose="020B0606020202030204" pitchFamily="34" charset="0"/>
              </a:rPr>
              <a:t>interactive</a:t>
            </a:r>
            <a:r>
              <a:rPr lang="es-AR" dirty="0" smtClean="0">
                <a:solidFill>
                  <a:srgbClr val="0070C0"/>
                </a:solidFill>
                <a:latin typeface="Arial Narrow" panose="020B0606020202030204" pitchFamily="34" charset="0"/>
              </a:rPr>
              <a:t> –</a:t>
            </a:r>
            <a:r>
              <a:rPr lang="es-AR" dirty="0" err="1" smtClean="0">
                <a:solidFill>
                  <a:srgbClr val="0070C0"/>
                </a:solidFill>
                <a:latin typeface="Arial Narrow" panose="020B0606020202030204" pitchFamily="34" charset="0"/>
              </a:rPr>
              <a:t>connections</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systems</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technology</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continuous</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usually</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normally</a:t>
            </a:r>
            <a:r>
              <a:rPr lang="es-AR" dirty="0" smtClean="0">
                <a:solidFill>
                  <a:srgbClr val="0070C0"/>
                </a:solidFill>
                <a:latin typeface="Arial Narrow" panose="020B0606020202030204" pitchFamily="34" charset="0"/>
              </a:rPr>
              <a:t> –</a:t>
            </a:r>
            <a:r>
              <a:rPr lang="es-AR" dirty="0" err="1" smtClean="0">
                <a:solidFill>
                  <a:srgbClr val="0070C0"/>
                </a:solidFill>
                <a:latin typeface="Arial Narrow" panose="020B0606020202030204" pitchFamily="34" charset="0"/>
              </a:rPr>
              <a:t>process</a:t>
            </a:r>
            <a:r>
              <a:rPr lang="es-AR" dirty="0" smtClean="0">
                <a:solidFill>
                  <a:srgbClr val="0070C0"/>
                </a:solidFill>
                <a:latin typeface="Arial Narrow" panose="020B0606020202030204" pitchFamily="34" charset="0"/>
              </a:rPr>
              <a:t> – dimensional – </a:t>
            </a:r>
            <a:r>
              <a:rPr lang="es-AR" dirty="0" err="1" smtClean="0">
                <a:solidFill>
                  <a:srgbClr val="0070C0"/>
                </a:solidFill>
                <a:latin typeface="Arial Narrow" panose="020B0606020202030204" pitchFamily="34" charset="0"/>
              </a:rPr>
              <a:t>acoustic</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microphone</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amplitude</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electrical</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animals</a:t>
            </a:r>
            <a:r>
              <a:rPr lang="es-AR" dirty="0" smtClean="0">
                <a:solidFill>
                  <a:srgbClr val="0070C0"/>
                </a:solidFill>
                <a:latin typeface="Arial Narrow" panose="020B0606020202030204" pitchFamily="34" charset="0"/>
              </a:rPr>
              <a:t> – formula – </a:t>
            </a:r>
            <a:r>
              <a:rPr lang="es-AR" dirty="0" err="1" smtClean="0">
                <a:solidFill>
                  <a:srgbClr val="0070C0"/>
                </a:solidFill>
                <a:latin typeface="Arial Narrow" panose="020B0606020202030204" pitchFamily="34" charset="0"/>
              </a:rPr>
              <a:t>result</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voltage</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stereo</a:t>
            </a:r>
            <a:r>
              <a:rPr lang="es-AR" dirty="0" smtClean="0">
                <a:solidFill>
                  <a:srgbClr val="0070C0"/>
                </a:solidFill>
                <a:latin typeface="Arial Narrow" panose="020B0606020202030204" pitchFamily="34" charset="0"/>
              </a:rPr>
              <a:t> – </a:t>
            </a:r>
            <a:r>
              <a:rPr lang="es-AR" dirty="0" err="1" smtClean="0">
                <a:solidFill>
                  <a:srgbClr val="0070C0"/>
                </a:solidFill>
                <a:latin typeface="Arial Narrow" panose="020B0606020202030204" pitchFamily="34" charset="0"/>
              </a:rPr>
              <a:t>music</a:t>
            </a:r>
            <a:r>
              <a:rPr lang="es-AR" dirty="0" smtClean="0">
                <a:solidFill>
                  <a:srgbClr val="0070C0"/>
                </a:solidFill>
                <a:latin typeface="Arial Narrow" panose="020B0606020202030204" pitchFamily="34" charset="0"/>
              </a:rPr>
              <a:t>.</a:t>
            </a:r>
          </a:p>
          <a:p>
            <a:pPr marL="525780" indent="-457200" algn="just">
              <a:buSzPct val="100000"/>
              <a:buFont typeface="+mj-lt"/>
              <a:buAutoNum type="alphaLcParenR" startAt="3"/>
            </a:pPr>
            <a:r>
              <a:rPr lang="es-AR" dirty="0" smtClean="0"/>
              <a:t>Falsos cognados</a:t>
            </a:r>
          </a:p>
          <a:p>
            <a:pPr marL="68580" indent="0" algn="just">
              <a:buSzPct val="100000"/>
              <a:buNone/>
            </a:pPr>
            <a:r>
              <a:rPr lang="es-AR" b="1" dirty="0" smtClean="0">
                <a:solidFill>
                  <a:srgbClr val="0070C0"/>
                </a:solidFill>
                <a:latin typeface="Arial Narrow" panose="020B0606020202030204" pitchFamily="34" charset="0"/>
              </a:rPr>
              <a:t>Ejemplos de falsos cognados:  </a:t>
            </a:r>
            <a:r>
              <a:rPr lang="es-AR" dirty="0" err="1" smtClean="0">
                <a:solidFill>
                  <a:srgbClr val="0070C0"/>
                </a:solidFill>
                <a:latin typeface="Arial Narrow" panose="020B0606020202030204" pitchFamily="34" charset="0"/>
              </a:rPr>
              <a:t>actually</a:t>
            </a:r>
            <a:r>
              <a:rPr lang="es-AR" dirty="0" smtClean="0">
                <a:solidFill>
                  <a:srgbClr val="0070C0"/>
                </a:solidFill>
                <a:latin typeface="Arial Narrow" panose="020B0606020202030204" pitchFamily="34" charset="0"/>
              </a:rPr>
              <a:t> (en realidad) – </a:t>
            </a:r>
            <a:r>
              <a:rPr lang="es-AR" dirty="0" err="1" smtClean="0">
                <a:solidFill>
                  <a:srgbClr val="0070C0"/>
                </a:solidFill>
                <a:latin typeface="Arial Narrow" panose="020B0606020202030204" pitchFamily="34" charset="0"/>
              </a:rPr>
              <a:t>quality</a:t>
            </a:r>
            <a:r>
              <a:rPr lang="es-AR" dirty="0" smtClean="0">
                <a:solidFill>
                  <a:srgbClr val="0070C0"/>
                </a:solidFill>
                <a:latin typeface="Arial Narrow" panose="020B0606020202030204" pitchFamily="34" charset="0"/>
              </a:rPr>
              <a:t> (calidad) - </a:t>
            </a:r>
            <a:r>
              <a:rPr lang="es-AR" dirty="0" err="1" smtClean="0">
                <a:solidFill>
                  <a:srgbClr val="0070C0"/>
                </a:solidFill>
                <a:latin typeface="Arial Narrow" panose="020B0606020202030204" pitchFamily="34" charset="0"/>
              </a:rPr>
              <a:t>large</a:t>
            </a:r>
            <a:r>
              <a:rPr lang="es-AR" dirty="0" smtClean="0">
                <a:solidFill>
                  <a:srgbClr val="0070C0"/>
                </a:solidFill>
                <a:latin typeface="Arial Narrow" panose="020B0606020202030204" pitchFamily="34" charset="0"/>
              </a:rPr>
              <a:t> (grande) – figures (cuando se utiliza como “cifras” es un falso cognado)</a:t>
            </a:r>
          </a:p>
          <a:p>
            <a:pPr marL="525780" indent="-457200" algn="just">
              <a:buSzPct val="100000"/>
              <a:buFont typeface="+mj-lt"/>
              <a:buAutoNum type="alphaLcParenR" startAt="4"/>
            </a:pPr>
            <a:r>
              <a:rPr lang="es-AR" dirty="0" smtClean="0"/>
              <a:t>Oraciones condicionales</a:t>
            </a:r>
          </a:p>
          <a:p>
            <a:pPr marL="68580" indent="0" algn="just">
              <a:buSzPct val="100000"/>
              <a:buNone/>
            </a:pPr>
            <a:r>
              <a:rPr lang="es-AR" b="1" dirty="0" smtClean="0">
                <a:solidFill>
                  <a:srgbClr val="0070C0"/>
                </a:solidFill>
                <a:latin typeface="Arial Narrow" panose="020B0606020202030204" pitchFamily="34" charset="0"/>
              </a:rPr>
              <a:t>Ejemplos:</a:t>
            </a:r>
            <a:r>
              <a:rPr lang="es-AR"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If</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it</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is</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too</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large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ear</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detects</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it</a:t>
            </a:r>
            <a:r>
              <a:rPr lang="es-AR" dirty="0" smtClean="0">
                <a:solidFill>
                  <a:srgbClr val="0070C0"/>
                </a:solidFill>
                <a:latin typeface="Arial Narrow" panose="020B0606020202030204" pitchFamily="34" charset="0"/>
              </a:rPr>
              <a:t>” – “</a:t>
            </a:r>
            <a:r>
              <a:rPr lang="es-AR" i="1" dirty="0" err="1" smtClean="0">
                <a:solidFill>
                  <a:srgbClr val="0070C0"/>
                </a:solidFill>
                <a:latin typeface="Arial Narrow" panose="020B0606020202030204" pitchFamily="34" charset="0"/>
              </a:rPr>
              <a:t>If</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publisher</a:t>
            </a:r>
            <a:r>
              <a:rPr lang="es-AR" i="1" dirty="0" smtClean="0">
                <a:solidFill>
                  <a:srgbClr val="0070C0"/>
                </a:solidFill>
                <a:latin typeface="Arial Narrow" panose="020B0606020202030204" pitchFamily="34" charset="0"/>
              </a:rPr>
              <a:t> of </a:t>
            </a:r>
            <a:r>
              <a:rPr lang="es-AR" i="1" dirty="0" err="1" smtClean="0">
                <a:solidFill>
                  <a:srgbClr val="0070C0"/>
                </a:solidFill>
                <a:latin typeface="Arial Narrow" panose="020B0606020202030204" pitchFamily="34" charset="0"/>
              </a:rPr>
              <a:t>this</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book</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wanted</a:t>
            </a:r>
            <a:r>
              <a:rPr lang="es-AR" i="1" dirty="0" smtClean="0">
                <a:solidFill>
                  <a:srgbClr val="0070C0"/>
                </a:solidFill>
                <a:latin typeface="Arial Narrow" panose="020B0606020202030204" pitchFamily="34" charset="0"/>
              </a:rPr>
              <a:t> to </a:t>
            </a:r>
            <a:r>
              <a:rPr lang="es-AR" i="1" dirty="0" err="1" smtClean="0">
                <a:solidFill>
                  <a:srgbClr val="0070C0"/>
                </a:solidFill>
                <a:latin typeface="Arial Narrow" panose="020B0606020202030204" pitchFamily="34" charset="0"/>
              </a:rPr>
              <a:t>join</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current</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hype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about</a:t>
            </a:r>
            <a:r>
              <a:rPr lang="es-AR" i="1" dirty="0" smtClean="0">
                <a:solidFill>
                  <a:srgbClr val="0070C0"/>
                </a:solidFill>
                <a:latin typeface="Arial Narrow" panose="020B0606020202030204" pitchFamily="34" charset="0"/>
              </a:rPr>
              <a:t> multimedia, </a:t>
            </a:r>
            <a:r>
              <a:rPr lang="es-AR" i="1" dirty="0" err="1" smtClean="0">
                <a:solidFill>
                  <a:srgbClr val="0070C0"/>
                </a:solidFill>
                <a:latin typeface="Arial Narrow" panose="020B0606020202030204" pitchFamily="34" charset="0"/>
              </a:rPr>
              <a:t>it</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could</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advertise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book</a:t>
            </a:r>
            <a:r>
              <a:rPr lang="es-AR" i="1" dirty="0" smtClean="0">
                <a:solidFill>
                  <a:srgbClr val="0070C0"/>
                </a:solidFill>
                <a:latin typeface="Arial Narrow" panose="020B0606020202030204" pitchFamily="34" charset="0"/>
              </a:rPr>
              <a:t> as </a:t>
            </a:r>
            <a:r>
              <a:rPr lang="es-AR" i="1" dirty="0" err="1" smtClean="0">
                <a:solidFill>
                  <a:srgbClr val="0070C0"/>
                </a:solidFill>
                <a:latin typeface="Arial Narrow" panose="020B0606020202030204" pitchFamily="34" charset="0"/>
              </a:rPr>
              <a:t>using</a:t>
            </a:r>
            <a:r>
              <a:rPr lang="es-AR" i="1" dirty="0" smtClean="0">
                <a:solidFill>
                  <a:srgbClr val="0070C0"/>
                </a:solidFill>
                <a:latin typeface="Arial Narrow" panose="020B0606020202030204" pitchFamily="34" charset="0"/>
              </a:rPr>
              <a:t> multimedia </a:t>
            </a:r>
            <a:r>
              <a:rPr lang="es-AR" i="1" dirty="0" err="1" smtClean="0">
                <a:solidFill>
                  <a:srgbClr val="0070C0"/>
                </a:solidFill>
                <a:latin typeface="Arial Narrow" panose="020B0606020202030204" pitchFamily="34" charset="0"/>
              </a:rPr>
              <a:t>technology</a:t>
            </a:r>
            <a:r>
              <a:rPr lang="es-AR" dirty="0" smtClean="0">
                <a:solidFill>
                  <a:srgbClr val="0070C0"/>
                </a:solidFill>
                <a:latin typeface="Arial Narrow" panose="020B0606020202030204" pitchFamily="34" charset="0"/>
              </a:rPr>
              <a:t>” </a:t>
            </a:r>
          </a:p>
          <a:p>
            <a:pPr marL="525780" indent="-457200" algn="just">
              <a:buSzPct val="100000"/>
              <a:buFont typeface="+mj-lt"/>
              <a:buAutoNum type="alphaLcParenR" startAt="5"/>
            </a:pPr>
            <a:r>
              <a:rPr lang="es-AR" dirty="0" smtClean="0"/>
              <a:t>Estructuras comparativas</a:t>
            </a:r>
          </a:p>
          <a:p>
            <a:pPr marL="68580" indent="0">
              <a:buNone/>
            </a:pPr>
            <a:r>
              <a:rPr lang="es-AR" dirty="0" smtClean="0">
                <a:solidFill>
                  <a:srgbClr val="0070C0"/>
                </a:solidFill>
                <a:latin typeface="Arial Narrow" panose="020B0606020202030204" pitchFamily="34" charset="0"/>
              </a:rPr>
              <a:t>“</a:t>
            </a:r>
            <a:r>
              <a:rPr lang="es-AR" i="1" dirty="0" err="1" smtClean="0">
                <a:solidFill>
                  <a:srgbClr val="0070C0"/>
                </a:solidFill>
                <a:latin typeface="Arial Narrow" panose="020B0606020202030204" pitchFamily="34" charset="0"/>
              </a:rPr>
              <a:t>While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this</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is</a:t>
            </a:r>
            <a:r>
              <a:rPr lang="es-AR" i="1" dirty="0" smtClean="0">
                <a:solidFill>
                  <a:srgbClr val="0070C0"/>
                </a:solidFill>
                <a:latin typeface="Arial Narrow" panose="020B0606020202030204" pitchFamily="34" charset="0"/>
              </a:rPr>
              <a:t> </a:t>
            </a:r>
            <a:r>
              <a:rPr lang="es-AR" b="1" i="1" dirty="0" err="1" smtClean="0">
                <a:solidFill>
                  <a:srgbClr val="0070C0"/>
                </a:solidFill>
                <a:latin typeface="Arial Narrow" panose="020B0606020202030204" pitchFamily="34" charset="0"/>
              </a:rPr>
              <a:t>lower</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than</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what</a:t>
            </a:r>
            <a:r>
              <a:rPr lang="es-AR" i="1" dirty="0" smtClean="0">
                <a:solidFill>
                  <a:srgbClr val="0070C0"/>
                </a:solidFill>
                <a:latin typeface="Arial Narrow" panose="020B0606020202030204" pitchFamily="34" charset="0"/>
              </a:rPr>
              <a:t> video </a:t>
            </a:r>
            <a:r>
              <a:rPr lang="es-AR" i="1" dirty="0" err="1" smtClean="0">
                <a:solidFill>
                  <a:srgbClr val="0070C0"/>
                </a:solidFill>
                <a:latin typeface="Arial Narrow" panose="020B0606020202030204" pitchFamily="34" charset="0"/>
              </a:rPr>
              <a:t>needs</a:t>
            </a:r>
            <a:r>
              <a:rPr lang="es-AR" i="1" dirty="0" smtClean="0">
                <a:solidFill>
                  <a:srgbClr val="0070C0"/>
                </a:solidFill>
                <a:latin typeface="Arial Narrow" panose="020B0606020202030204" pitchFamily="34" charset="0"/>
              </a:rPr>
              <a:t>...</a:t>
            </a:r>
            <a:r>
              <a:rPr lang="es-AR" dirty="0" smtClean="0">
                <a:solidFill>
                  <a:srgbClr val="0070C0"/>
                </a:solidFill>
                <a:latin typeface="Arial Narrow" panose="020B0606020202030204" pitchFamily="34" charset="0"/>
              </a:rPr>
              <a:t>” – </a:t>
            </a:r>
            <a:r>
              <a:rPr lang="es-AR" dirty="0">
                <a:solidFill>
                  <a:srgbClr val="0070C0"/>
                </a:solidFill>
                <a:latin typeface="Arial Narrow" panose="020B0606020202030204" pitchFamily="34" charset="0"/>
              </a:rPr>
              <a:t>“</a:t>
            </a:r>
            <a:r>
              <a:rPr lang="es-AR" i="1" dirty="0" smtClean="0">
                <a:solidFill>
                  <a:srgbClr val="0070C0"/>
                </a:solidFill>
                <a:latin typeface="Arial Narrow" panose="020B0606020202030204" pitchFamily="34" charset="0"/>
              </a:rPr>
              <a:t>to </a:t>
            </a:r>
            <a:r>
              <a:rPr lang="es-AR" i="1" dirty="0" err="1" smtClean="0">
                <a:solidFill>
                  <a:srgbClr val="0070C0"/>
                </a:solidFill>
                <a:latin typeface="Arial Narrow" panose="020B0606020202030204" pitchFamily="34" charset="0"/>
              </a:rPr>
              <a:t>hide</a:t>
            </a:r>
            <a:r>
              <a:rPr lang="es-AR" i="1" dirty="0" smtClean="0">
                <a:solidFill>
                  <a:srgbClr val="0070C0"/>
                </a:solidFill>
                <a:latin typeface="Arial Narrow" panose="020B0606020202030204" pitchFamily="34" charset="0"/>
              </a:rPr>
              <a:t> a </a:t>
            </a:r>
            <a:r>
              <a:rPr lang="es-AR" b="1" i="1" dirty="0" err="1" smtClean="0">
                <a:solidFill>
                  <a:srgbClr val="0070C0"/>
                </a:solidFill>
                <a:latin typeface="Arial Narrow" panose="020B0606020202030204" pitchFamily="34" charset="0"/>
              </a:rPr>
              <a:t>softer</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sound</a:t>
            </a:r>
            <a:r>
              <a:rPr lang="es-AR" i="1" dirty="0" smtClean="0">
                <a:solidFill>
                  <a:srgbClr val="0070C0"/>
                </a:solidFill>
                <a:latin typeface="Arial Narrow" panose="020B0606020202030204" pitchFamily="34" charset="0"/>
              </a:rPr>
              <a:t>” -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b="1" i="1" dirty="0" err="1" smtClean="0">
                <a:solidFill>
                  <a:srgbClr val="0070C0"/>
                </a:solidFill>
                <a:latin typeface="Arial Narrow" panose="020B0606020202030204" pitchFamily="34" charset="0"/>
              </a:rPr>
              <a:t>most</a:t>
            </a:r>
            <a:r>
              <a:rPr lang="es-AR" b="1" i="1" dirty="0" smtClean="0">
                <a:solidFill>
                  <a:srgbClr val="0070C0"/>
                </a:solidFill>
                <a:latin typeface="Arial Narrow" panose="020B0606020202030204" pitchFamily="34" charset="0"/>
              </a:rPr>
              <a:t> popular</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one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is</a:t>
            </a:r>
            <a:r>
              <a:rPr lang="es-AR" i="1" dirty="0" smtClean="0">
                <a:solidFill>
                  <a:srgbClr val="0070C0"/>
                </a:solidFill>
                <a:latin typeface="Arial Narrow" panose="020B0606020202030204" pitchFamily="34" charset="0"/>
              </a:rPr>
              <a:t> MPEG” – </a:t>
            </a:r>
            <a:r>
              <a:rPr lang="es-AR" dirty="0">
                <a:solidFill>
                  <a:srgbClr val="0070C0"/>
                </a:solidFill>
                <a:latin typeface="Arial Narrow" panose="020B0606020202030204" pitchFamily="34" charset="0"/>
              </a:rPr>
              <a:t>“</a:t>
            </a:r>
            <a:r>
              <a:rPr lang="es-AR" i="1" dirty="0" smtClean="0">
                <a:solidFill>
                  <a:srgbClr val="0070C0"/>
                </a:solidFill>
                <a:latin typeface="Arial Narrow" panose="020B0606020202030204" pitchFamily="34" charset="0"/>
              </a:rPr>
              <a:t>MP3 </a:t>
            </a:r>
            <a:r>
              <a:rPr lang="es-AR" i="1" dirty="0" err="1" smtClean="0">
                <a:solidFill>
                  <a:srgbClr val="0070C0"/>
                </a:solidFill>
                <a:latin typeface="Arial Narrow" panose="020B0606020202030204" pitchFamily="34" charset="0"/>
              </a:rPr>
              <a:t>is</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b="1" i="1" dirty="0" err="1" smtClean="0">
                <a:solidFill>
                  <a:srgbClr val="0070C0"/>
                </a:solidFill>
                <a:latin typeface="Arial Narrow" panose="020B0606020202030204" pitchFamily="34" charset="0"/>
              </a:rPr>
              <a:t>most</a:t>
            </a:r>
            <a:r>
              <a:rPr lang="es-AR" b="1" i="1" dirty="0" smtClean="0">
                <a:solidFill>
                  <a:srgbClr val="0070C0"/>
                </a:solidFill>
                <a:latin typeface="Arial Narrow" panose="020B0606020202030204" pitchFamily="34" charset="0"/>
              </a:rPr>
              <a:t> </a:t>
            </a:r>
            <a:r>
              <a:rPr lang="es-AR" b="1" i="1" dirty="0" err="1" smtClean="0">
                <a:solidFill>
                  <a:srgbClr val="0070C0"/>
                </a:solidFill>
                <a:latin typeface="Arial Narrow" panose="020B0606020202030204" pitchFamily="34" charset="0"/>
              </a:rPr>
              <a:t>powerful</a:t>
            </a:r>
            <a:r>
              <a:rPr lang="es-AR" i="1" dirty="0" smtClean="0">
                <a:solidFill>
                  <a:srgbClr val="0070C0"/>
                </a:solidFill>
                <a:latin typeface="Arial Narrow" panose="020B0606020202030204" pitchFamily="34" charset="0"/>
              </a:rPr>
              <a:t> and </a:t>
            </a:r>
            <a:r>
              <a:rPr lang="es-AR" b="1" i="1" dirty="0" err="1" smtClean="0">
                <a:solidFill>
                  <a:srgbClr val="0070C0"/>
                </a:solidFill>
                <a:latin typeface="Arial Narrow" panose="020B0606020202030204" pitchFamily="34" charset="0"/>
              </a:rPr>
              <a:t>best</a:t>
            </a:r>
            <a:r>
              <a:rPr lang="es-AR" b="1" i="1" dirty="0" smtClean="0">
                <a:solidFill>
                  <a:srgbClr val="0070C0"/>
                </a:solidFill>
                <a:latin typeface="Arial Narrow" panose="020B0606020202030204" pitchFamily="34" charset="0"/>
              </a:rPr>
              <a:t> </a:t>
            </a:r>
            <a:r>
              <a:rPr lang="es-AR" b="1" i="1" dirty="0" err="1" smtClean="0">
                <a:solidFill>
                  <a:srgbClr val="0070C0"/>
                </a:solidFill>
                <a:latin typeface="Arial Narrow" panose="020B0606020202030204" pitchFamily="34" charset="0"/>
              </a:rPr>
              <a:t>known</a:t>
            </a:r>
            <a:r>
              <a:rPr lang="es-AR" i="1" dirty="0" smtClean="0">
                <a:solidFill>
                  <a:srgbClr val="0070C0"/>
                </a:solidFill>
                <a:latin typeface="Arial Narrow" panose="020B0606020202030204" pitchFamily="34" charset="0"/>
              </a:rPr>
              <a:t>” - “</a:t>
            </a:r>
            <a:r>
              <a:rPr lang="es-AR" i="1" dirty="0" err="1" smtClean="0">
                <a:solidFill>
                  <a:srgbClr val="0070C0"/>
                </a:solidFill>
                <a:latin typeface="Arial Narrow" panose="020B0606020202030204" pitchFamily="34" charset="0"/>
              </a:rPr>
              <a:t>These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sounds</a:t>
            </a:r>
            <a:r>
              <a:rPr lang="es-AR" i="1" dirty="0" smtClean="0">
                <a:solidFill>
                  <a:srgbClr val="0070C0"/>
                </a:solidFill>
                <a:latin typeface="Arial Narrow" panose="020B0606020202030204" pitchFamily="34" charset="0"/>
              </a:rPr>
              <a:t> are </a:t>
            </a:r>
            <a:r>
              <a:rPr lang="es-AR" b="1" i="1" dirty="0" err="1" smtClean="0">
                <a:solidFill>
                  <a:srgbClr val="0070C0"/>
                </a:solidFill>
                <a:latin typeface="Arial Narrow" panose="020B0606020202030204" pitchFamily="34" charset="0"/>
              </a:rPr>
              <a:t>less</a:t>
            </a:r>
            <a:r>
              <a:rPr lang="es-AR" b="1" i="1" dirty="0" smtClean="0">
                <a:solidFill>
                  <a:srgbClr val="0070C0"/>
                </a:solidFill>
                <a:latin typeface="Arial Narrow" panose="020B0606020202030204" pitchFamily="34" charset="0"/>
              </a:rPr>
              <a:t> regular</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than</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vowels</a:t>
            </a:r>
            <a:r>
              <a:rPr lang="es-AR" i="1" dirty="0" smtClean="0">
                <a:solidFill>
                  <a:srgbClr val="0070C0"/>
                </a:solidFill>
                <a:latin typeface="Arial Narrow" panose="020B0606020202030204" pitchFamily="34" charset="0"/>
              </a:rPr>
              <a:t>”</a:t>
            </a:r>
            <a:endParaRPr lang="es-AR" i="1" dirty="0" smtClean="0">
              <a:solidFill>
                <a:srgbClr val="0070C0"/>
              </a:solidFill>
              <a:latin typeface="Arial Narrow" pitchFamily="34" charset="0"/>
              <a:cs typeface="Arial" pitchFamily="34" charset="0"/>
            </a:endParaRPr>
          </a:p>
          <a:p>
            <a:pPr marL="68580" indent="0">
              <a:buNone/>
            </a:pPr>
            <a:endParaRPr lang="es-AR" dirty="0" smtClean="0"/>
          </a:p>
          <a:p>
            <a:pPr marL="68580" indent="0">
              <a:buNone/>
            </a:pPr>
            <a:endParaRPr lang="es-AR" dirty="0"/>
          </a:p>
          <a:p>
            <a:pPr marL="68580" indent="0">
              <a:buNone/>
            </a:pPr>
            <a:endParaRPr lang="es-AR" dirty="0"/>
          </a:p>
        </p:txBody>
      </p:sp>
    </p:spTree>
    <p:extLst>
      <p:ext uri="{BB962C8B-B14F-4D97-AF65-F5344CB8AC3E}">
        <p14:creationId xmlns:p14="http://schemas.microsoft.com/office/powerpoint/2010/main" val="3407622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a:bodyPr>
          <a:lstStyle/>
          <a:p>
            <a:pPr lvl="0" algn="ctr"/>
            <a:r>
              <a:rPr lang="es-ES" b="1" dirty="0"/>
              <a:t>Actividades de </a:t>
            </a:r>
            <a:r>
              <a:rPr lang="es-ES" b="1" dirty="0" smtClean="0"/>
              <a:t>Lectura</a:t>
            </a:r>
            <a:endParaRPr lang="es-AR" dirty="0"/>
          </a:p>
        </p:txBody>
      </p:sp>
      <p:sp>
        <p:nvSpPr>
          <p:cNvPr id="3" name="2 Marcador de contenido"/>
          <p:cNvSpPr>
            <a:spLocks noGrp="1"/>
          </p:cNvSpPr>
          <p:nvPr>
            <p:ph idx="1"/>
          </p:nvPr>
        </p:nvSpPr>
        <p:spPr>
          <a:xfrm>
            <a:off x="685800" y="1600200"/>
            <a:ext cx="7772400" cy="3556992"/>
          </a:xfrm>
          <a:solidFill>
            <a:schemeClr val="lt1">
              <a:alpha val="60000"/>
            </a:schemeClr>
          </a:solidFill>
        </p:spPr>
        <p:style>
          <a:lnRef idx="2">
            <a:schemeClr val="dk1"/>
          </a:lnRef>
          <a:fillRef idx="1">
            <a:schemeClr val="lt1"/>
          </a:fillRef>
          <a:effectRef idx="0">
            <a:schemeClr val="dk1"/>
          </a:effectRef>
          <a:fontRef idx="minor">
            <a:schemeClr val="dk1"/>
          </a:fontRef>
        </p:style>
        <p:txBody>
          <a:bodyPr/>
          <a:lstStyle/>
          <a:p>
            <a:pPr marL="525780" lvl="0" indent="-457200">
              <a:buSzPct val="100000"/>
              <a:buFont typeface="+mj-lt"/>
              <a:buAutoNum type="arabicPeriod" startAt="3"/>
            </a:pPr>
            <a:r>
              <a:rPr lang="es-ES" dirty="0" smtClean="0"/>
              <a:t>(</a:t>
            </a:r>
            <a:r>
              <a:rPr lang="es-ES" dirty="0"/>
              <a:t>7.4</a:t>
            </a:r>
            <a:r>
              <a:rPr lang="es-ES" b="1" dirty="0"/>
              <a:t>) LEA</a:t>
            </a:r>
            <a:r>
              <a:rPr lang="es-ES" dirty="0"/>
              <a:t> el texto e </a:t>
            </a:r>
            <a:r>
              <a:rPr lang="es-ES" b="1" dirty="0"/>
              <a:t>IDENTIFIQUE</a:t>
            </a:r>
            <a:r>
              <a:rPr lang="es-ES" dirty="0"/>
              <a:t> a qué hacen referencia las expresiones </a:t>
            </a:r>
            <a:r>
              <a:rPr lang="es-ES" i="1" dirty="0" err="1"/>
              <a:t>the</a:t>
            </a:r>
            <a:r>
              <a:rPr lang="es-ES" i="1" dirty="0"/>
              <a:t> </a:t>
            </a:r>
            <a:r>
              <a:rPr lang="es-ES" i="1" dirty="0" err="1"/>
              <a:t>former</a:t>
            </a:r>
            <a:r>
              <a:rPr lang="es-ES" dirty="0"/>
              <a:t> y  </a:t>
            </a:r>
            <a:r>
              <a:rPr lang="es-ES" i="1" dirty="0" err="1"/>
              <a:t>the</a:t>
            </a:r>
            <a:r>
              <a:rPr lang="es-ES" i="1" dirty="0"/>
              <a:t> </a:t>
            </a:r>
            <a:r>
              <a:rPr lang="es-ES" i="1" dirty="0" err="1"/>
              <a:t>latter</a:t>
            </a:r>
            <a:r>
              <a:rPr lang="es-ES" dirty="0"/>
              <a:t>. ¿Qué tipo de referencia son? </a:t>
            </a:r>
            <a:r>
              <a:rPr lang="es-ES" b="1" dirty="0"/>
              <a:t>CLASIFÍQUELAS</a:t>
            </a:r>
            <a:r>
              <a:rPr lang="es-ES" dirty="0"/>
              <a:t> en anáfora o </a:t>
            </a:r>
            <a:r>
              <a:rPr lang="es-ES" dirty="0" err="1"/>
              <a:t>catáfora</a:t>
            </a:r>
            <a:r>
              <a:rPr lang="es-ES" dirty="0" smtClean="0"/>
              <a:t>.</a:t>
            </a:r>
          </a:p>
          <a:p>
            <a:pPr marL="68580" lvl="0" indent="0">
              <a:buSzPct val="100000"/>
              <a:buNone/>
            </a:pPr>
            <a:endParaRPr lang="es-AR" dirty="0"/>
          </a:p>
          <a:p>
            <a:pPr marL="68580" indent="0">
              <a:buNone/>
            </a:pPr>
            <a:r>
              <a:rPr lang="es-AR" dirty="0" smtClean="0">
                <a:solidFill>
                  <a:srgbClr val="0070C0"/>
                </a:solidFill>
                <a:latin typeface="Arial Narrow" panose="020B0606020202030204" pitchFamily="34" charset="0"/>
              </a:rPr>
              <a:t>La expresión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former</a:t>
            </a:r>
            <a:r>
              <a:rPr lang="es-AR" dirty="0" smtClean="0">
                <a:solidFill>
                  <a:srgbClr val="0070C0"/>
                </a:solidFill>
                <a:latin typeface="Arial Narrow" panose="020B0606020202030204" pitchFamily="34" charset="0"/>
              </a:rPr>
              <a:t> hace referencia a “</a:t>
            </a:r>
            <a:r>
              <a:rPr lang="es-AR" dirty="0" err="1" smtClean="0">
                <a:solidFill>
                  <a:srgbClr val="0070C0"/>
                </a:solidFill>
                <a:latin typeface="Arial Narrow" panose="020B0606020202030204" pitchFamily="34" charset="0"/>
              </a:rPr>
              <a:t>propeller</a:t>
            </a:r>
            <a:r>
              <a:rPr lang="es-AR" dirty="0" smtClean="0">
                <a:solidFill>
                  <a:srgbClr val="0070C0"/>
                </a:solidFill>
                <a:latin typeface="Arial Narrow" panose="020B0606020202030204" pitchFamily="34" charset="0"/>
              </a:rPr>
              <a:t> </a:t>
            </a:r>
            <a:r>
              <a:rPr lang="es-AR" dirty="0" err="1" smtClean="0">
                <a:solidFill>
                  <a:srgbClr val="0070C0"/>
                </a:solidFill>
                <a:latin typeface="Arial Narrow" panose="020B0606020202030204" pitchFamily="34" charset="0"/>
              </a:rPr>
              <a:t>heads</a:t>
            </a:r>
            <a:r>
              <a:rPr lang="es-AR" dirty="0" smtClean="0">
                <a:solidFill>
                  <a:srgbClr val="0070C0"/>
                </a:solidFill>
                <a:latin typeface="Arial Narrow" panose="020B0606020202030204" pitchFamily="34" charset="0"/>
              </a:rPr>
              <a:t>”, mientras que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latter</a:t>
            </a:r>
            <a:r>
              <a:rPr lang="es-AR" i="1" dirty="0" smtClean="0">
                <a:solidFill>
                  <a:srgbClr val="0070C0"/>
                </a:solidFill>
                <a:latin typeface="Arial Narrow" panose="020B0606020202030204" pitchFamily="34" charset="0"/>
              </a:rPr>
              <a:t> </a:t>
            </a:r>
            <a:r>
              <a:rPr lang="es-AR" dirty="0" smtClean="0">
                <a:solidFill>
                  <a:srgbClr val="0070C0"/>
                </a:solidFill>
                <a:latin typeface="Arial Narrow" panose="020B0606020202030204" pitchFamily="34" charset="0"/>
              </a:rPr>
              <a:t>hace referencia a “</a:t>
            </a:r>
            <a:r>
              <a:rPr lang="es-AR" dirty="0" err="1" smtClean="0">
                <a:solidFill>
                  <a:srgbClr val="0070C0"/>
                </a:solidFill>
                <a:latin typeface="Arial Narrow" panose="020B0606020202030204" pitchFamily="34" charset="0"/>
              </a:rPr>
              <a:t>suits</a:t>
            </a:r>
            <a:r>
              <a:rPr lang="es-AR" dirty="0" smtClean="0">
                <a:solidFill>
                  <a:srgbClr val="0070C0"/>
                </a:solidFill>
                <a:latin typeface="Arial Narrow" panose="020B0606020202030204" pitchFamily="34" charset="0"/>
              </a:rPr>
              <a:t>”. Ambas referencias son anafóricas.</a:t>
            </a:r>
          </a:p>
          <a:p>
            <a:pPr marL="68580" indent="0">
              <a:buNone/>
            </a:pPr>
            <a:endParaRPr lang="es-AR" dirty="0">
              <a:solidFill>
                <a:srgbClr val="0070C0"/>
              </a:solidFill>
              <a:latin typeface="Arial Narrow" panose="020B0606020202030204" pitchFamily="34" charset="0"/>
            </a:endParaRPr>
          </a:p>
          <a:p>
            <a:pPr marL="68580" indent="0" algn="just">
              <a:buNone/>
            </a:pPr>
            <a:r>
              <a:rPr lang="es-AR" dirty="0" smtClean="0">
                <a:solidFill>
                  <a:srgbClr val="0070C0"/>
                </a:solidFill>
                <a:latin typeface="Arial Narrow" panose="020B0606020202030204" pitchFamily="34" charset="0"/>
              </a:rPr>
              <a:t>Podemos encontrar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former</a:t>
            </a:r>
            <a:r>
              <a:rPr lang="es-AR" dirty="0" smtClean="0">
                <a:solidFill>
                  <a:srgbClr val="0070C0"/>
                </a:solidFill>
                <a:latin typeface="Arial Narrow" panose="020B0606020202030204" pitchFamily="34" charset="0"/>
              </a:rPr>
              <a:t> y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latter</a:t>
            </a:r>
            <a:r>
              <a:rPr lang="es-AR" i="1" dirty="0" smtClean="0">
                <a:solidFill>
                  <a:srgbClr val="0070C0"/>
                </a:solidFill>
                <a:latin typeface="Arial Narrow" panose="020B0606020202030204" pitchFamily="34" charset="0"/>
              </a:rPr>
              <a:t> </a:t>
            </a:r>
            <a:r>
              <a:rPr lang="es-AR" dirty="0" smtClean="0">
                <a:solidFill>
                  <a:srgbClr val="0070C0"/>
                </a:solidFill>
                <a:latin typeface="Arial Narrow" panose="020B0606020202030204" pitchFamily="34" charset="0"/>
              </a:rPr>
              <a:t>cuando se acaban de mencionar </a:t>
            </a:r>
            <a:r>
              <a:rPr lang="es-AR" b="1" dirty="0" smtClean="0">
                <a:solidFill>
                  <a:srgbClr val="0070C0"/>
                </a:solidFill>
                <a:latin typeface="Arial Narrow" panose="020B0606020202030204" pitchFamily="34" charset="0"/>
              </a:rPr>
              <a:t>dos</a:t>
            </a:r>
            <a:r>
              <a:rPr lang="es-AR" dirty="0" smtClean="0">
                <a:solidFill>
                  <a:srgbClr val="0070C0"/>
                </a:solidFill>
                <a:latin typeface="Arial Narrow" panose="020B0606020202030204" pitchFamily="34" charset="0"/>
              </a:rPr>
              <a:t> conceptos/términos: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former</a:t>
            </a:r>
            <a:r>
              <a:rPr lang="es-AR" dirty="0" smtClean="0">
                <a:solidFill>
                  <a:srgbClr val="0070C0"/>
                </a:solidFill>
                <a:latin typeface="Arial Narrow" panose="020B0606020202030204" pitchFamily="34" charset="0"/>
              </a:rPr>
              <a:t> siempre hace referencia al primero de los términos mencionados y </a:t>
            </a:r>
            <a:r>
              <a:rPr lang="es-AR" i="1" dirty="0" err="1" smtClean="0">
                <a:solidFill>
                  <a:srgbClr val="0070C0"/>
                </a:solidFill>
                <a:latin typeface="Arial Narrow" panose="020B0606020202030204" pitchFamily="34" charset="0"/>
              </a:rPr>
              <a:t>the</a:t>
            </a:r>
            <a:r>
              <a:rPr lang="es-AR" i="1" dirty="0" smtClean="0">
                <a:solidFill>
                  <a:srgbClr val="0070C0"/>
                </a:solidFill>
                <a:latin typeface="Arial Narrow" panose="020B0606020202030204" pitchFamily="34" charset="0"/>
              </a:rPr>
              <a:t> </a:t>
            </a:r>
            <a:r>
              <a:rPr lang="es-AR" i="1" dirty="0" err="1" smtClean="0">
                <a:solidFill>
                  <a:srgbClr val="0070C0"/>
                </a:solidFill>
                <a:latin typeface="Arial Narrow" panose="020B0606020202030204" pitchFamily="34" charset="0"/>
              </a:rPr>
              <a:t>latter</a:t>
            </a:r>
            <a:r>
              <a:rPr lang="es-AR" dirty="0" smtClean="0">
                <a:solidFill>
                  <a:srgbClr val="0070C0"/>
                </a:solidFill>
                <a:latin typeface="Arial Narrow" panose="020B0606020202030204" pitchFamily="34" charset="0"/>
              </a:rPr>
              <a:t> siempre hace referencia al segundo.</a:t>
            </a:r>
            <a:endParaRPr lang="es-AR" dirty="0">
              <a:solidFill>
                <a:srgbClr val="0070C0"/>
              </a:solidFill>
              <a:latin typeface="Arial Narrow" panose="020B0606020202030204" pitchFamily="34" charset="0"/>
            </a:endParaRPr>
          </a:p>
        </p:txBody>
      </p:sp>
    </p:spTree>
    <p:extLst>
      <p:ext uri="{BB962C8B-B14F-4D97-AF65-F5344CB8AC3E}">
        <p14:creationId xmlns:p14="http://schemas.microsoft.com/office/powerpoint/2010/main" val="1704052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16632"/>
            <a:ext cx="8136904" cy="6597352"/>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lnSpcReduction="10000"/>
          </a:bodyPr>
          <a:lstStyle/>
          <a:p>
            <a:pPr marL="525780" lvl="0" indent="-457200" algn="just">
              <a:buSzPct val="100000"/>
              <a:buFont typeface="+mj-lt"/>
              <a:buAutoNum type="arabicPeriod" startAt="4"/>
            </a:pPr>
            <a:r>
              <a:rPr lang="es-ES" b="1" dirty="0"/>
              <a:t>CONTESTE</a:t>
            </a:r>
            <a:r>
              <a:rPr lang="es-ES" dirty="0"/>
              <a:t> las siguientes preguntas relativas a la introducción a </a:t>
            </a:r>
            <a:r>
              <a:rPr lang="es-ES" i="1" dirty="0"/>
              <a:t>Multimedia</a:t>
            </a:r>
            <a:r>
              <a:rPr lang="es-ES" dirty="0"/>
              <a:t> (7.4.) y a la </a:t>
            </a:r>
            <a:r>
              <a:rPr lang="es-ES" i="1" dirty="0" smtClean="0"/>
              <a:t>Introducción </a:t>
            </a:r>
            <a:r>
              <a:rPr lang="es-ES" i="1" dirty="0"/>
              <a:t>a Audio digital</a:t>
            </a:r>
            <a:r>
              <a:rPr lang="es-ES" dirty="0"/>
              <a:t> (7.4.1</a:t>
            </a:r>
            <a:r>
              <a:rPr lang="es-ES" dirty="0" smtClean="0"/>
              <a:t>).</a:t>
            </a:r>
          </a:p>
          <a:p>
            <a:pPr marL="811530" lvl="1" indent="-342900" algn="just">
              <a:buFont typeface="+mj-lt"/>
              <a:buAutoNum type="alphaLcParenR"/>
            </a:pPr>
            <a:r>
              <a:rPr lang="es-ES" sz="1800" dirty="0" smtClean="0"/>
              <a:t>La </a:t>
            </a:r>
            <a:r>
              <a:rPr lang="es-ES" sz="1800" dirty="0"/>
              <a:t>siguiente cita fue extraída del texto de </a:t>
            </a:r>
            <a:r>
              <a:rPr lang="es-ES" sz="1800" dirty="0" err="1"/>
              <a:t>Tannenbaum</a:t>
            </a:r>
            <a:r>
              <a:rPr lang="es-ES" sz="1800" dirty="0"/>
              <a:t>: </a:t>
            </a:r>
            <a:r>
              <a:rPr lang="es-ES" sz="1800" b="1" i="1" dirty="0"/>
              <a:t>“Los recursos </a:t>
            </a:r>
            <a:r>
              <a:rPr lang="es-ES" sz="1800" b="1" i="1" dirty="0" err="1"/>
              <a:t>multimediales</a:t>
            </a:r>
            <a:r>
              <a:rPr lang="es-ES" sz="1800" b="1" i="1" dirty="0"/>
              <a:t> son el santo grial de la red”</a:t>
            </a:r>
            <a:r>
              <a:rPr lang="es-ES" sz="1800" dirty="0"/>
              <a:t>. ¿Adhiere a esta postura? </a:t>
            </a:r>
            <a:r>
              <a:rPr lang="es-ES" sz="1800" b="1" dirty="0"/>
              <a:t>EXPLIQUE</a:t>
            </a:r>
            <a:r>
              <a:rPr lang="es-ES" sz="1800" dirty="0" smtClean="0"/>
              <a:t>. </a:t>
            </a:r>
          </a:p>
          <a:p>
            <a:pPr marL="468630" lvl="1" indent="0" algn="just">
              <a:buNone/>
            </a:pPr>
            <a:r>
              <a:rPr lang="es-ES" sz="1800" dirty="0" smtClean="0">
                <a:solidFill>
                  <a:srgbClr val="0070C0"/>
                </a:solidFill>
                <a:latin typeface="Arial Narrow" panose="020B0606020202030204" pitchFamily="34" charset="0"/>
              </a:rPr>
              <a:t>Esta respuesta dependerá de su punto de vista. No olvide incluir una frase introductoria y responder en forma de párrafo.</a:t>
            </a:r>
          </a:p>
          <a:p>
            <a:pPr marL="468630" lvl="1" indent="0" algn="just">
              <a:buNone/>
            </a:pPr>
            <a:r>
              <a:rPr lang="es-ES" sz="1800" dirty="0" smtClean="0">
                <a:solidFill>
                  <a:srgbClr val="0070C0"/>
                </a:solidFill>
                <a:latin typeface="Arial Narrow" panose="020B0606020202030204" pitchFamily="34" charset="0"/>
              </a:rPr>
              <a:t>Nota: se considera “el santo grial” al </a:t>
            </a:r>
            <a:r>
              <a:rPr lang="es-AR" sz="1800" dirty="0">
                <a:solidFill>
                  <a:srgbClr val="0070C0"/>
                </a:solidFill>
                <a:latin typeface="Arial Narrow" panose="020B0606020202030204" pitchFamily="34" charset="0"/>
              </a:rPr>
              <a:t>objeto de máximo valor en su categoría</a:t>
            </a:r>
            <a:r>
              <a:rPr lang="es-AR" sz="1800" dirty="0" smtClean="0">
                <a:solidFill>
                  <a:srgbClr val="0070C0"/>
                </a:solidFill>
                <a:latin typeface="Arial Narrow" panose="020B0606020202030204" pitchFamily="34" charset="0"/>
              </a:rPr>
              <a:t>. En este caso, para </a:t>
            </a:r>
            <a:r>
              <a:rPr lang="es-AR" sz="1800" dirty="0" err="1" smtClean="0">
                <a:solidFill>
                  <a:srgbClr val="0070C0"/>
                </a:solidFill>
                <a:latin typeface="Arial Narrow" panose="020B0606020202030204" pitchFamily="34" charset="0"/>
              </a:rPr>
              <a:t>Tennenbaum</a:t>
            </a:r>
            <a:r>
              <a:rPr lang="es-AR" sz="1800" dirty="0" smtClean="0">
                <a:solidFill>
                  <a:srgbClr val="0070C0"/>
                </a:solidFill>
                <a:latin typeface="Arial Narrow" panose="020B0606020202030204" pitchFamily="34" charset="0"/>
              </a:rPr>
              <a:t>, los recursos </a:t>
            </a:r>
            <a:r>
              <a:rPr lang="es-AR" sz="1800" dirty="0" err="1" smtClean="0">
                <a:solidFill>
                  <a:srgbClr val="0070C0"/>
                </a:solidFill>
                <a:latin typeface="Arial Narrow" panose="020B0606020202030204" pitchFamily="34" charset="0"/>
              </a:rPr>
              <a:t>multimediales</a:t>
            </a:r>
            <a:r>
              <a:rPr lang="es-AR" sz="1800" dirty="0" smtClean="0">
                <a:solidFill>
                  <a:srgbClr val="0070C0"/>
                </a:solidFill>
                <a:latin typeface="Arial Narrow" panose="020B0606020202030204" pitchFamily="34" charset="0"/>
              </a:rPr>
              <a:t> son el objeto de máximo valor de la red.</a:t>
            </a:r>
          </a:p>
          <a:p>
            <a:pPr marL="811530" lvl="1" indent="-342900" algn="just">
              <a:buFont typeface="+mj-lt"/>
              <a:buAutoNum type="alphaLcParenR" startAt="2"/>
            </a:pPr>
            <a:r>
              <a:rPr lang="es-ES" sz="1800" b="1" dirty="0" smtClean="0"/>
              <a:t>EXPLIQUE</a:t>
            </a:r>
            <a:r>
              <a:rPr lang="es-ES" sz="1800" dirty="0" smtClean="0"/>
              <a:t> </a:t>
            </a:r>
            <a:r>
              <a:rPr lang="es-ES" sz="1800" dirty="0"/>
              <a:t>por qué podría decirse que este libro es un ejemplo de </a:t>
            </a:r>
            <a:r>
              <a:rPr lang="es-ES" sz="1800" dirty="0" smtClean="0"/>
              <a:t>‘multimedia’.</a:t>
            </a:r>
          </a:p>
          <a:p>
            <a:pPr marL="468630" lvl="1" indent="0" algn="just">
              <a:buNone/>
            </a:pPr>
            <a:r>
              <a:rPr lang="es-ES" sz="1800" dirty="0" smtClean="0">
                <a:solidFill>
                  <a:srgbClr val="0070C0"/>
                </a:solidFill>
                <a:latin typeface="Arial Narrow" panose="020B0606020202030204" pitchFamily="34" charset="0"/>
              </a:rPr>
              <a:t>Según el autor, podría decirse que el libro es un ejemplo de multimedia porque utiliza dos medios: el texto y los gráficos.</a:t>
            </a:r>
            <a:endParaRPr lang="es-AR" sz="1800" dirty="0">
              <a:solidFill>
                <a:srgbClr val="0070C0"/>
              </a:solidFill>
              <a:latin typeface="Arial Narrow" panose="020B0606020202030204" pitchFamily="34" charset="0"/>
            </a:endParaRPr>
          </a:p>
          <a:p>
            <a:pPr marL="811530" lvl="1" indent="-342900" algn="just">
              <a:buFont typeface="+mj-lt"/>
              <a:buAutoNum type="alphaLcParenR" startAt="3"/>
            </a:pPr>
            <a:r>
              <a:rPr lang="es-ES" sz="1800" b="1" dirty="0"/>
              <a:t>EXPLIQUE </a:t>
            </a:r>
            <a:r>
              <a:rPr lang="es-ES" sz="1800" dirty="0"/>
              <a:t>qué implica utilizar la palabra ‘multimedia</a:t>
            </a:r>
            <a:r>
              <a:rPr lang="es-ES" sz="1800" dirty="0" smtClean="0"/>
              <a:t>’.</a:t>
            </a:r>
          </a:p>
          <a:p>
            <a:pPr marL="468630" lvl="1" indent="0" algn="just">
              <a:buNone/>
            </a:pPr>
            <a:r>
              <a:rPr lang="es-ES" sz="1800" dirty="0" smtClean="0">
                <a:solidFill>
                  <a:srgbClr val="0070C0"/>
                </a:solidFill>
                <a:latin typeface="Arial Narrow" panose="020B0606020202030204" pitchFamily="34" charset="0"/>
              </a:rPr>
              <a:t>Implica referirse a dos o más medios. Además, cuando se utiliza este término, comúnmente se hace referencia a la combinación de dos o más medios continuos (producidos durante un intervalo de tiempo definido).</a:t>
            </a:r>
            <a:endParaRPr lang="es-AR" sz="1800" dirty="0">
              <a:solidFill>
                <a:srgbClr val="0070C0"/>
              </a:solidFill>
              <a:latin typeface="Arial Narrow" panose="020B0606020202030204" pitchFamily="34" charset="0"/>
            </a:endParaRPr>
          </a:p>
          <a:p>
            <a:pPr marL="811530" lvl="1" indent="-342900" algn="just">
              <a:buFont typeface="+mj-lt"/>
              <a:buAutoNum type="alphaLcParenR" startAt="4"/>
            </a:pPr>
            <a:r>
              <a:rPr lang="es-ES" sz="1800" b="1" dirty="0"/>
              <a:t>EXPLIQUE</a:t>
            </a:r>
            <a:r>
              <a:rPr lang="es-ES" sz="1800" dirty="0"/>
              <a:t> por qué muchos comienzan a `salivar´ ni bien escuchan la palabra multimedia.  ¿Quiénes serían estos sujetos?  ¿Por qué</a:t>
            </a:r>
            <a:r>
              <a:rPr lang="es-ES" sz="1800" dirty="0" smtClean="0"/>
              <a:t>?</a:t>
            </a:r>
          </a:p>
          <a:p>
            <a:pPr marL="468630" lvl="1" indent="0" algn="just">
              <a:buNone/>
            </a:pPr>
            <a:r>
              <a:rPr lang="es-ES" sz="1800" dirty="0" smtClean="0">
                <a:solidFill>
                  <a:srgbClr val="0070C0"/>
                </a:solidFill>
                <a:latin typeface="Arial Narrow" panose="020B0606020202030204" pitchFamily="34" charset="0"/>
              </a:rPr>
              <a:t>Estos sujetos comienzan a salivar ya que encuentran en la “multimedia” oportunidades de trabajo que podrían beneficiarlos. Estos sujetos son los “</a:t>
            </a:r>
            <a:r>
              <a:rPr lang="es-ES" sz="1800" dirty="0" err="1" smtClean="0">
                <a:solidFill>
                  <a:srgbClr val="0070C0"/>
                </a:solidFill>
                <a:latin typeface="Arial Narrow" panose="020B0606020202030204" pitchFamily="34" charset="0"/>
              </a:rPr>
              <a:t>propeller</a:t>
            </a:r>
            <a:r>
              <a:rPr lang="es-ES" sz="1800" dirty="0" smtClean="0">
                <a:solidFill>
                  <a:srgbClr val="0070C0"/>
                </a:solidFill>
                <a:latin typeface="Arial Narrow" panose="020B0606020202030204" pitchFamily="34" charset="0"/>
              </a:rPr>
              <a:t> </a:t>
            </a:r>
            <a:r>
              <a:rPr lang="es-ES" sz="1800" dirty="0" err="1" smtClean="0">
                <a:solidFill>
                  <a:srgbClr val="0070C0"/>
                </a:solidFill>
                <a:latin typeface="Arial Narrow" panose="020B0606020202030204" pitchFamily="34" charset="0"/>
              </a:rPr>
              <a:t>heads</a:t>
            </a:r>
            <a:r>
              <a:rPr lang="es-ES" sz="1800" dirty="0">
                <a:solidFill>
                  <a:srgbClr val="0070C0"/>
                </a:solidFill>
                <a:latin typeface="Arial Narrow" panose="020B0606020202030204" pitchFamily="34" charset="0"/>
              </a:rPr>
              <a:t>” y los “</a:t>
            </a:r>
            <a:r>
              <a:rPr lang="es-ES" sz="1800" dirty="0" err="1" smtClean="0">
                <a:solidFill>
                  <a:srgbClr val="0070C0"/>
                </a:solidFill>
                <a:latin typeface="Arial Narrow" panose="020B0606020202030204" pitchFamily="34" charset="0"/>
              </a:rPr>
              <a:t>suits</a:t>
            </a:r>
            <a:r>
              <a:rPr lang="es-ES" sz="1800" dirty="0" smtClean="0">
                <a:solidFill>
                  <a:srgbClr val="0070C0"/>
                </a:solidFill>
                <a:latin typeface="Arial Narrow" panose="020B0606020202030204" pitchFamily="34" charset="0"/>
              </a:rPr>
              <a:t>”, es decir, los expertos en computación y los hombres de negocios.</a:t>
            </a:r>
            <a:endParaRPr lang="es-AR" sz="1800" dirty="0">
              <a:solidFill>
                <a:srgbClr val="0070C0"/>
              </a:solidFill>
              <a:latin typeface="Arial Narrow" panose="020B0606020202030204" pitchFamily="34" charset="0"/>
            </a:endParaRPr>
          </a:p>
          <a:p>
            <a:pPr marL="68580" lvl="0" indent="0">
              <a:buSzPct val="100000"/>
              <a:buNone/>
            </a:pPr>
            <a:endParaRPr lang="es-ES" dirty="0" smtClean="0"/>
          </a:p>
        </p:txBody>
      </p:sp>
    </p:spTree>
    <p:extLst>
      <p:ext uri="{BB962C8B-B14F-4D97-AF65-F5344CB8AC3E}">
        <p14:creationId xmlns:p14="http://schemas.microsoft.com/office/powerpoint/2010/main" val="2771918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44624"/>
            <a:ext cx="7992888" cy="6813376"/>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lnSpcReduction="10000"/>
          </a:bodyPr>
          <a:lstStyle/>
          <a:p>
            <a:pPr marL="512763" lvl="1" indent="-342900" algn="just">
              <a:buSzPct val="100000"/>
              <a:buFont typeface="+mj-lt"/>
              <a:buAutoNum type="alphaLcParenR" startAt="5"/>
            </a:pPr>
            <a:r>
              <a:rPr lang="es-ES" sz="1800" dirty="0"/>
              <a:t>Teniendo en cuenta las posturas propuestas, </a:t>
            </a:r>
            <a:r>
              <a:rPr lang="es-ES" sz="1800" b="1" dirty="0"/>
              <a:t>CONSIGNE</a:t>
            </a:r>
            <a:r>
              <a:rPr lang="es-ES" sz="1800" dirty="0"/>
              <a:t> a cuál adhiere el autor.  </a:t>
            </a:r>
            <a:r>
              <a:rPr lang="es-ES" sz="1800" b="1" dirty="0"/>
              <a:t>JUSTIFIQUE</a:t>
            </a:r>
            <a:r>
              <a:rPr lang="es-ES" sz="1800" dirty="0"/>
              <a:t> su elección con una cita del texto o </a:t>
            </a:r>
            <a:r>
              <a:rPr lang="es-ES" sz="1800" b="1" dirty="0"/>
              <a:t>MÁRQUELA</a:t>
            </a:r>
            <a:r>
              <a:rPr lang="es-ES" sz="1800" dirty="0"/>
              <a:t>. </a:t>
            </a:r>
            <a:endParaRPr lang="es-ES" sz="1800" dirty="0" smtClean="0"/>
          </a:p>
          <a:p>
            <a:pPr marL="169863" lvl="1" indent="0" algn="just">
              <a:buSzPct val="100000"/>
              <a:buNone/>
            </a:pPr>
            <a:r>
              <a:rPr lang="es-ES" sz="1800" dirty="0" err="1" smtClean="0">
                <a:solidFill>
                  <a:srgbClr val="0070C0"/>
                </a:solidFill>
                <a:latin typeface="Arial Narrow" pitchFamily="34" charset="0"/>
              </a:rPr>
              <a:t>Tannenbaum</a:t>
            </a:r>
            <a:r>
              <a:rPr lang="es-ES" sz="1800" dirty="0" smtClean="0">
                <a:solidFill>
                  <a:srgbClr val="0070C0"/>
                </a:solidFill>
                <a:latin typeface="Arial Narrow" pitchFamily="34" charset="0"/>
              </a:rPr>
              <a:t> explica que muchas personas consideran que el audio puro también es un ejemplo de multimedia. Aunque, según el autor, esto no sea correcto (sostiene que </a:t>
            </a:r>
            <a:r>
              <a:rPr lang="es-ES" sz="1800" i="1" dirty="0" err="1" smtClean="0">
                <a:solidFill>
                  <a:srgbClr val="0070C0"/>
                </a:solidFill>
                <a:latin typeface="Arial Narrow" pitchFamily="34" charset="0"/>
              </a:rPr>
              <a:t>streaming</a:t>
            </a:r>
            <a:r>
              <a:rPr lang="es-ES" sz="1800" i="1" dirty="0" smtClean="0">
                <a:solidFill>
                  <a:srgbClr val="0070C0"/>
                </a:solidFill>
                <a:latin typeface="Arial Narrow" pitchFamily="34" charset="0"/>
              </a:rPr>
              <a:t> media </a:t>
            </a:r>
            <a:r>
              <a:rPr lang="es-ES" sz="1800" dirty="0" smtClean="0">
                <a:solidFill>
                  <a:srgbClr val="0070C0"/>
                </a:solidFill>
                <a:latin typeface="Arial Narrow" pitchFamily="34" charset="0"/>
              </a:rPr>
              <a:t>sería un término más apropiado en lugar de</a:t>
            </a:r>
            <a:r>
              <a:rPr lang="es-ES" sz="1800" i="1" dirty="0" smtClean="0">
                <a:solidFill>
                  <a:srgbClr val="0070C0"/>
                </a:solidFill>
                <a:latin typeface="Arial Narrow" pitchFamily="34" charset="0"/>
              </a:rPr>
              <a:t> multimedia)</a:t>
            </a:r>
            <a:r>
              <a:rPr lang="es-ES" sz="1800" dirty="0" smtClean="0">
                <a:solidFill>
                  <a:srgbClr val="0070C0"/>
                </a:solidFill>
                <a:latin typeface="Arial Narrow" pitchFamily="34" charset="0"/>
              </a:rPr>
              <a:t>, lo tomará como cierto (quizá, a los efectos del capítulo, la diferencia terminológica no sea tan importante).</a:t>
            </a:r>
          </a:p>
          <a:p>
            <a:pPr marL="169863" lvl="1" indent="0" algn="just">
              <a:buSzPct val="100000"/>
              <a:buNone/>
            </a:pPr>
            <a:endParaRPr lang="es-ES" sz="1800" dirty="0" smtClean="0">
              <a:solidFill>
                <a:srgbClr val="0070C0"/>
              </a:solidFill>
              <a:latin typeface="Arial Narrow" pitchFamily="34" charset="0"/>
            </a:endParaRPr>
          </a:p>
          <a:p>
            <a:pPr marL="169863" lvl="1" indent="0" algn="just">
              <a:buSzPct val="100000"/>
              <a:buNone/>
            </a:pPr>
            <a:endParaRPr lang="es-ES" sz="1800" dirty="0">
              <a:solidFill>
                <a:srgbClr val="0070C0"/>
              </a:solidFill>
              <a:latin typeface="Arial Narrow" pitchFamily="34" charset="0"/>
            </a:endParaRPr>
          </a:p>
          <a:p>
            <a:pPr marL="169863" lvl="1" indent="0" algn="just">
              <a:buSzPct val="100000"/>
              <a:buNone/>
            </a:pPr>
            <a:endParaRPr lang="es-ES" sz="1800" dirty="0" smtClean="0">
              <a:solidFill>
                <a:srgbClr val="0070C0"/>
              </a:solidFill>
              <a:latin typeface="Arial Narrow" pitchFamily="34" charset="0"/>
            </a:endParaRPr>
          </a:p>
          <a:p>
            <a:pPr marL="169863" lvl="1" indent="0" algn="just">
              <a:buSzPct val="100000"/>
              <a:buNone/>
            </a:pPr>
            <a:r>
              <a:rPr lang="es-ES" sz="1800" b="1" dirty="0" smtClean="0">
                <a:solidFill>
                  <a:srgbClr val="0070C0"/>
                </a:solidFill>
                <a:latin typeface="Arial Narrow" pitchFamily="34" charset="0"/>
              </a:rPr>
              <a:t>f)</a:t>
            </a:r>
            <a:r>
              <a:rPr lang="es-ES" sz="1800" b="1" dirty="0" smtClean="0"/>
              <a:t> EXPLIQUE</a:t>
            </a:r>
            <a:r>
              <a:rPr lang="es-ES" sz="1800" dirty="0" smtClean="0"/>
              <a:t> </a:t>
            </a:r>
            <a:r>
              <a:rPr lang="es-ES" sz="1800" dirty="0"/>
              <a:t>de qué manera se compara el oído humano con un micrófono. </a:t>
            </a:r>
            <a:endParaRPr lang="es-ES" sz="1800" dirty="0" smtClean="0"/>
          </a:p>
          <a:p>
            <a:pPr marL="169863" lvl="1" indent="0" algn="just">
              <a:buSzPct val="100000"/>
              <a:buNone/>
            </a:pPr>
            <a:r>
              <a:rPr lang="es-ES" sz="1800" dirty="0" smtClean="0">
                <a:solidFill>
                  <a:srgbClr val="0070C0"/>
                </a:solidFill>
                <a:latin typeface="Arial Narrow" panose="020B0606020202030204" pitchFamily="34" charset="0"/>
              </a:rPr>
              <a:t>Se los compara a partir del hecho de que ambos envían señales que permiten la captación del sonido. Al recibir una onda sonora, el oído envía una señal por medio del sistema nervioso al cerebro, el cual percibe esa señal como un sonido, mientras que el micrófono envía señales eléctricas que representan la amplitud del sonido.</a:t>
            </a:r>
            <a:endParaRPr lang="es-AR" sz="1800" dirty="0">
              <a:solidFill>
                <a:srgbClr val="0070C0"/>
              </a:solidFill>
              <a:latin typeface="Arial Narrow" panose="020B0606020202030204" pitchFamily="34" charset="0"/>
            </a:endParaRPr>
          </a:p>
          <a:p>
            <a:pPr marL="169863" lvl="1" indent="0" algn="just">
              <a:buSzPct val="100000"/>
              <a:buNone/>
            </a:pPr>
            <a:r>
              <a:rPr lang="es-ES" sz="1800" dirty="0" smtClean="0">
                <a:solidFill>
                  <a:srgbClr val="0070C0"/>
                </a:solidFill>
              </a:rPr>
              <a:t>g) </a:t>
            </a:r>
            <a:r>
              <a:rPr lang="es-ES" sz="1800" b="1" dirty="0" smtClean="0"/>
              <a:t>EXPLIQUE</a:t>
            </a:r>
            <a:r>
              <a:rPr lang="es-ES" sz="1800" dirty="0" smtClean="0"/>
              <a:t> </a:t>
            </a:r>
            <a:r>
              <a:rPr lang="es-ES" sz="1800" dirty="0"/>
              <a:t>por qué se establece una comparación entre el sistema auditivo y el visual. </a:t>
            </a:r>
            <a:endParaRPr lang="es-ES" sz="1800" dirty="0" smtClean="0"/>
          </a:p>
          <a:p>
            <a:pPr marL="169863" lvl="1" indent="0" algn="just">
              <a:buSzPct val="100000"/>
              <a:buNone/>
            </a:pPr>
            <a:r>
              <a:rPr lang="es-ES" sz="1800" dirty="0" smtClean="0">
                <a:solidFill>
                  <a:srgbClr val="0070C0"/>
                </a:solidFill>
                <a:latin typeface="Arial Narrow" panose="020B0606020202030204" pitchFamily="34" charset="0"/>
              </a:rPr>
              <a:t>Se compara al sistema auditivo con el visual por su sensibilidad al cambio de sonidos y de luz, respectivamente. A partir de esta comparación, se concluye que el oído es más sensible al cambio que el ojo.</a:t>
            </a:r>
            <a:endParaRPr lang="es-AR" sz="1800" dirty="0">
              <a:solidFill>
                <a:srgbClr val="0070C0"/>
              </a:solidFill>
              <a:latin typeface="Arial Narrow" panose="020B0606020202030204" pitchFamily="34" charset="0"/>
            </a:endParaRPr>
          </a:p>
          <a:p>
            <a:pPr marL="169863" lvl="1" indent="0" algn="just">
              <a:buSzPct val="100000"/>
              <a:buNone/>
            </a:pPr>
            <a:r>
              <a:rPr lang="es-AR" sz="1800" b="1" dirty="0" smtClean="0">
                <a:solidFill>
                  <a:srgbClr val="0070C0"/>
                </a:solidFill>
                <a:latin typeface="Arial Narrow" panose="020B0606020202030204" pitchFamily="34" charset="0"/>
              </a:rPr>
              <a:t>h) </a:t>
            </a:r>
            <a:r>
              <a:rPr lang="es-ES" sz="1800" b="1" dirty="0" smtClean="0"/>
              <a:t>EXPLIQUE</a:t>
            </a:r>
            <a:r>
              <a:rPr lang="es-ES" sz="1800" dirty="0" smtClean="0"/>
              <a:t> </a:t>
            </a:r>
            <a:r>
              <a:rPr lang="es-ES" sz="1800" dirty="0"/>
              <a:t>cómo funciona el convertidor análogo digital. </a:t>
            </a:r>
            <a:endParaRPr lang="es-ES" sz="1800" dirty="0" smtClean="0"/>
          </a:p>
          <a:p>
            <a:pPr marL="169863" lvl="1" indent="0" algn="just">
              <a:buSzPct val="100000"/>
              <a:buNone/>
            </a:pPr>
            <a:r>
              <a:rPr lang="es-ES" sz="1800" dirty="0" smtClean="0">
                <a:solidFill>
                  <a:srgbClr val="0070C0"/>
                </a:solidFill>
                <a:latin typeface="Arial Narrow" panose="020B0606020202030204" pitchFamily="34" charset="0"/>
              </a:rPr>
              <a:t>El convertidor análogo digital representa una onda de sonido en una señal digital tomando el voltaje eléctrico de la onda como entrada (input) y generando un número binario como salida (output).</a:t>
            </a:r>
            <a:endParaRPr lang="es-AR" sz="1800" dirty="0">
              <a:solidFill>
                <a:srgbClr val="0070C0"/>
              </a:solidFill>
              <a:latin typeface="Arial Narrow" panose="020B0606020202030204" pitchFamily="34" charset="0"/>
            </a:endParaRPr>
          </a:p>
          <a:p>
            <a:pPr marL="68580" indent="0">
              <a:buNone/>
            </a:pP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668" y="1700808"/>
            <a:ext cx="6084676"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30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404664"/>
            <a:ext cx="7772400" cy="4320480"/>
          </a:xfrm>
          <a:solidFill>
            <a:schemeClr val="lt1">
              <a:alpha val="60000"/>
            </a:schemeClr>
          </a:solidFill>
        </p:spPr>
        <p:style>
          <a:lnRef idx="2">
            <a:schemeClr val="dk1"/>
          </a:lnRef>
          <a:fillRef idx="1">
            <a:schemeClr val="lt1"/>
          </a:fillRef>
          <a:effectRef idx="0">
            <a:schemeClr val="dk1"/>
          </a:effectRef>
          <a:fontRef idx="minor">
            <a:schemeClr val="dk1"/>
          </a:fontRef>
        </p:style>
        <p:txBody>
          <a:bodyPr>
            <a:normAutofit/>
          </a:bodyPr>
          <a:lstStyle/>
          <a:p>
            <a:pPr marL="525780" lvl="0" indent="-457200">
              <a:buSzPct val="100000"/>
              <a:buFont typeface="+mj-lt"/>
              <a:buAutoNum type="arabicPeriod" startAt="5"/>
            </a:pPr>
            <a:r>
              <a:rPr lang="es-ES" b="1" dirty="0"/>
              <a:t>LEA</a:t>
            </a:r>
            <a:r>
              <a:rPr lang="es-ES" dirty="0"/>
              <a:t> el apartado 7. 4. 2. “</a:t>
            </a:r>
            <a:r>
              <a:rPr lang="es-ES" b="1" i="1" dirty="0"/>
              <a:t>Audio </a:t>
            </a:r>
            <a:r>
              <a:rPr lang="es-ES" b="1" i="1" dirty="0" err="1"/>
              <a:t>Compression</a:t>
            </a:r>
            <a:r>
              <a:rPr lang="es-ES" i="1" dirty="0"/>
              <a:t>”</a:t>
            </a:r>
            <a:r>
              <a:rPr lang="es-ES" dirty="0"/>
              <a:t>.  </a:t>
            </a:r>
            <a:r>
              <a:rPr lang="es-ES" b="1" dirty="0"/>
              <a:t>REDACTE</a:t>
            </a:r>
            <a:r>
              <a:rPr lang="es-ES" dirty="0"/>
              <a:t> un resumen utilizando el siguiente comienzo.</a:t>
            </a:r>
            <a:endParaRPr lang="es-AR" dirty="0"/>
          </a:p>
          <a:p>
            <a:pPr marL="68580" indent="0">
              <a:buNone/>
            </a:pPr>
            <a:r>
              <a:rPr lang="es-ES" i="1" dirty="0"/>
              <a:t>“Se pueden comprimir archivos de audio utilizando dos vías diferentes: la codificación de ondas o la codificación perceptual” </a:t>
            </a:r>
            <a:endParaRPr lang="es-AR" dirty="0"/>
          </a:p>
          <a:p>
            <a:pPr marL="68580" indent="0" algn="just">
              <a:buNone/>
            </a:pPr>
            <a:r>
              <a:rPr lang="es-AR" sz="1800" dirty="0" smtClean="0">
                <a:solidFill>
                  <a:srgbClr val="0070C0"/>
                </a:solidFill>
                <a:latin typeface="Arial Narrow" panose="020B0606020202030204" pitchFamily="34" charset="0"/>
              </a:rPr>
              <a:t>A continuación brindamos una respuesta modelo a modo de guía:</a:t>
            </a:r>
          </a:p>
          <a:p>
            <a:pPr marL="68580" indent="0" algn="just">
              <a:buNone/>
            </a:pPr>
            <a:endParaRPr lang="es-AR" sz="1800" dirty="0" smtClean="0">
              <a:solidFill>
                <a:srgbClr val="0070C0"/>
              </a:solidFill>
              <a:latin typeface="Arial Narrow" panose="020B0606020202030204" pitchFamily="34" charset="0"/>
            </a:endParaRPr>
          </a:p>
          <a:p>
            <a:pPr marL="68580" indent="0" algn="just">
              <a:buNone/>
            </a:pPr>
            <a:r>
              <a:rPr lang="es-AR" sz="1800" i="1" dirty="0">
                <a:solidFill>
                  <a:srgbClr val="0070C0"/>
                </a:solidFill>
                <a:latin typeface="Arial Narrow" panose="020B0606020202030204" pitchFamily="34" charset="0"/>
              </a:rPr>
              <a:t>Se pueden comprimir archivos de audio utilizando dos vías diferentes: la codificación de ondas o la codificación </a:t>
            </a:r>
            <a:r>
              <a:rPr lang="es-AR" sz="1800" i="1" dirty="0" smtClean="0">
                <a:solidFill>
                  <a:srgbClr val="0070C0"/>
                </a:solidFill>
                <a:latin typeface="Arial Narrow" panose="020B0606020202030204" pitchFamily="34" charset="0"/>
              </a:rPr>
              <a:t>perceptual</a:t>
            </a:r>
            <a:r>
              <a:rPr lang="es-AR" sz="1800" dirty="0" smtClean="0">
                <a:solidFill>
                  <a:srgbClr val="0070C0"/>
                </a:solidFill>
                <a:latin typeface="Arial Narrow" panose="020B0606020202030204" pitchFamily="34" charset="0"/>
              </a:rPr>
              <a:t>. En el primer caso, se transforma la señal matemáticamente en los componentes de frecuencia. Luego, la amplitud de cada componente se codifica de una forma mínima. En el segundo caso, sólo se codifican aquellos sonidos más altos o que se perciben por sobre otros más suaves. En otras palabras, se codifican los sonidos que enmascaran a otros, que se perciben primero, y se omiten los demás. De esta manera se utiliza la menor cantidad posible de bits.</a:t>
            </a:r>
          </a:p>
          <a:p>
            <a:pPr marL="68580" indent="0">
              <a:buNone/>
            </a:pPr>
            <a:endParaRPr lang="es-AR" sz="1800" dirty="0">
              <a:solidFill>
                <a:srgbClr val="0070C0"/>
              </a:solidFill>
              <a:latin typeface="Arial Narrow" panose="020B0606020202030204" pitchFamily="34" charset="0"/>
            </a:endParaRPr>
          </a:p>
        </p:txBody>
      </p:sp>
    </p:spTree>
    <p:extLst>
      <p:ext uri="{BB962C8B-B14F-4D97-AF65-F5344CB8AC3E}">
        <p14:creationId xmlns:p14="http://schemas.microsoft.com/office/powerpoint/2010/main" val="87793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404664"/>
            <a:ext cx="7772400" cy="3733800"/>
          </a:xfrm>
          <a:solidFill>
            <a:schemeClr val="lt1">
              <a:alpha val="60000"/>
            </a:schemeClr>
          </a:solidFill>
        </p:spPr>
        <p:style>
          <a:lnRef idx="2">
            <a:schemeClr val="dk1"/>
          </a:lnRef>
          <a:fillRef idx="1">
            <a:schemeClr val="lt1"/>
          </a:fillRef>
          <a:effectRef idx="0">
            <a:schemeClr val="dk1"/>
          </a:effectRef>
          <a:fontRef idx="minor">
            <a:schemeClr val="dk1"/>
          </a:fontRef>
        </p:style>
        <p:txBody>
          <a:bodyPr/>
          <a:lstStyle/>
          <a:p>
            <a:pPr marL="525780" lvl="0" indent="-457200" algn="just">
              <a:buSzPct val="100000"/>
              <a:buFont typeface="+mj-lt"/>
              <a:buAutoNum type="arabicPeriod" startAt="6"/>
            </a:pPr>
            <a:r>
              <a:rPr lang="es-ES" b="1" dirty="0"/>
              <a:t>LEA</a:t>
            </a:r>
            <a:r>
              <a:rPr lang="es-ES" dirty="0"/>
              <a:t> el apartado 7.4.3 “</a:t>
            </a:r>
            <a:r>
              <a:rPr lang="es-ES" dirty="0" err="1"/>
              <a:t>Streaming</a:t>
            </a:r>
            <a:r>
              <a:rPr lang="es-ES" dirty="0"/>
              <a:t> </a:t>
            </a:r>
            <a:r>
              <a:rPr lang="es-ES" dirty="0" smtClean="0"/>
              <a:t> Audio</a:t>
            </a:r>
            <a:r>
              <a:rPr lang="es-ES" dirty="0"/>
              <a:t>” e </a:t>
            </a:r>
            <a:r>
              <a:rPr lang="es-ES" b="1" dirty="0" smtClean="0"/>
              <a:t>IDENTIFIQUE</a:t>
            </a:r>
            <a:r>
              <a:rPr lang="es-ES" dirty="0" smtClean="0"/>
              <a:t> </a:t>
            </a:r>
            <a:r>
              <a:rPr lang="es-ES" dirty="0"/>
              <a:t>los procedimientos diferentes para reproducir música.  </a:t>
            </a:r>
            <a:r>
              <a:rPr lang="es-ES" b="1" dirty="0"/>
              <a:t>CARACTERÍCELOS</a:t>
            </a:r>
            <a:r>
              <a:rPr lang="es-ES" dirty="0"/>
              <a:t>. </a:t>
            </a:r>
            <a:endParaRPr lang="es-AR" dirty="0"/>
          </a:p>
          <a:p>
            <a:pPr marL="68580" indent="0" algn="just">
              <a:buNone/>
            </a:pPr>
            <a:r>
              <a:rPr lang="es-AR" dirty="0" smtClean="0">
                <a:solidFill>
                  <a:srgbClr val="0070C0"/>
                </a:solidFill>
                <a:latin typeface="Arial Narrow" panose="020B0606020202030204" pitchFamily="34" charset="0"/>
              </a:rPr>
              <a:t>Para reproducir música en la web puede utilizarse la reproducción por </a:t>
            </a:r>
            <a:r>
              <a:rPr lang="es-AR" b="1" dirty="0" smtClean="0">
                <a:solidFill>
                  <a:srgbClr val="0070C0"/>
                </a:solidFill>
                <a:latin typeface="Arial Narrow" panose="020B0606020202030204" pitchFamily="34" charset="0"/>
              </a:rPr>
              <a:t>hipervínculo</a:t>
            </a:r>
            <a:r>
              <a:rPr lang="es-AR" dirty="0" smtClean="0">
                <a:solidFill>
                  <a:srgbClr val="0070C0"/>
                </a:solidFill>
                <a:latin typeface="Arial Narrow" panose="020B0606020202030204" pitchFamily="34" charset="0"/>
              </a:rPr>
              <a:t> o por </a:t>
            </a:r>
            <a:r>
              <a:rPr lang="es-AR" b="1" dirty="0" smtClean="0">
                <a:solidFill>
                  <a:srgbClr val="0070C0"/>
                </a:solidFill>
                <a:latin typeface="Arial Narrow" panose="020B0606020202030204" pitchFamily="34" charset="0"/>
              </a:rPr>
              <a:t>metarchivo</a:t>
            </a:r>
            <a:r>
              <a:rPr lang="es-AR" dirty="0" smtClean="0">
                <a:solidFill>
                  <a:srgbClr val="0070C0"/>
                </a:solidFill>
                <a:latin typeface="Arial Narrow" panose="020B0606020202030204" pitchFamily="34" charset="0"/>
              </a:rPr>
              <a:t>. En el primer caso, se hace uso de un hipervínculo: se hace </a:t>
            </a:r>
            <a:r>
              <a:rPr lang="es-AR" dirty="0" err="1" smtClean="0">
                <a:solidFill>
                  <a:srgbClr val="0070C0"/>
                </a:solidFill>
                <a:latin typeface="Arial Narrow" panose="020B0606020202030204" pitchFamily="34" charset="0"/>
              </a:rPr>
              <a:t>click</a:t>
            </a:r>
            <a:r>
              <a:rPr lang="es-AR" dirty="0" smtClean="0">
                <a:solidFill>
                  <a:srgbClr val="0070C0"/>
                </a:solidFill>
                <a:latin typeface="Arial Narrow" panose="020B0606020202030204" pitchFamily="34" charset="0"/>
              </a:rPr>
              <a:t> en un link que </a:t>
            </a:r>
            <a:r>
              <a:rPr lang="es-AR" dirty="0" err="1" smtClean="0">
                <a:solidFill>
                  <a:srgbClr val="0070C0"/>
                </a:solidFill>
                <a:latin typeface="Arial Narrow" panose="020B0606020202030204" pitchFamily="34" charset="0"/>
              </a:rPr>
              <a:t>redirecciona</a:t>
            </a:r>
            <a:r>
              <a:rPr lang="es-AR" dirty="0" smtClean="0">
                <a:solidFill>
                  <a:srgbClr val="0070C0"/>
                </a:solidFill>
                <a:latin typeface="Arial Narrow" panose="020B0606020202030204" pitchFamily="34" charset="0"/>
              </a:rPr>
              <a:t> al usuario hacia el audio. Luego el buscador busca el reproductor apropiado y lo reproduce. En el caso del metarchivo, el archivo a reproducir no se encuentra en el mismo servidor que el link, sino que se aloja en uno especial, por lo que la carga es comparativamente más rápida que con el uso de hipervínculos.</a:t>
            </a:r>
            <a:endParaRPr lang="es-AR" dirty="0">
              <a:solidFill>
                <a:srgbClr val="0070C0"/>
              </a:solidFill>
              <a:latin typeface="Arial Narrow" panose="020B0606020202030204" pitchFamily="34" charset="0"/>
            </a:endParaRPr>
          </a:p>
        </p:txBody>
      </p:sp>
    </p:spTree>
    <p:extLst>
      <p:ext uri="{BB962C8B-B14F-4D97-AF65-F5344CB8AC3E}">
        <p14:creationId xmlns:p14="http://schemas.microsoft.com/office/powerpoint/2010/main" val="2411155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p urbano">
  <a:themeElements>
    <a:clrScheme name="Personalizado 21">
      <a:dk1>
        <a:sysClr val="windowText" lastClr="000000"/>
      </a:dk1>
      <a:lt1>
        <a:sysClr val="window" lastClr="FFFFFF"/>
      </a:lt1>
      <a:dk2>
        <a:srgbClr val="1F497D"/>
      </a:dk2>
      <a:lt2>
        <a:srgbClr val="EEECE1"/>
      </a:lt2>
      <a:accent1>
        <a:srgbClr val="4F81BD"/>
      </a:accent1>
      <a:accent2>
        <a:srgbClr val="D99694"/>
      </a:accent2>
      <a:accent3>
        <a:srgbClr val="9BBB59"/>
      </a:accent3>
      <a:accent4>
        <a:srgbClr val="8064A2"/>
      </a:accent4>
      <a:accent5>
        <a:srgbClr val="4BACC6"/>
      </a:accent5>
      <a:accent6>
        <a:srgbClr val="F79646"/>
      </a:accent6>
      <a:hlink>
        <a:srgbClr val="0000FF"/>
      </a:hlink>
      <a:folHlink>
        <a:srgbClr val="800080"/>
      </a:folHlink>
    </a:clrScheme>
    <a:fontScheme name="pop urbano">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op urban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emplate>
  <TotalTime>306</TotalTime>
  <Words>1539</Words>
  <Application>Microsoft Office PowerPoint</Application>
  <PresentationFormat>Presentación en pantalla (4:3)</PresentationFormat>
  <Paragraphs>73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Narrow</vt:lpstr>
      <vt:lpstr>Gill Sans MT</vt:lpstr>
      <vt:lpstr>Wingdings 3</vt:lpstr>
      <vt:lpstr>pop urbano</vt:lpstr>
      <vt:lpstr>Resolución TP N° 7  Multimedia</vt:lpstr>
      <vt:lpstr>Actividad de Pre lectura</vt:lpstr>
      <vt:lpstr>Gramática</vt:lpstr>
      <vt:lpstr>Presentación de PowerPoint</vt:lpstr>
      <vt:lpstr>Actividades de Lectura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Resolución TP Multimedia</dc:title>
  <dc:creator>Usuario</dc:creator>
  <cp:lastModifiedBy>Sofía Schwab</cp:lastModifiedBy>
  <cp:revision>34</cp:revision>
  <dcterms:created xsi:type="dcterms:W3CDTF">2020-08-29T21:00:44Z</dcterms:created>
  <dcterms:modified xsi:type="dcterms:W3CDTF">2020-10-05T15:09:44Z</dcterms:modified>
</cp:coreProperties>
</file>