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1" r:id="rId4"/>
    <p:sldId id="262" r:id="rId5"/>
    <p:sldId id="264" r:id="rId6"/>
    <p:sldId id="263" r:id="rId7"/>
    <p:sldId id="265" r:id="rId8"/>
    <p:sldId id="266" r:id="rId9"/>
    <p:sldId id="269" r:id="rId10"/>
    <p:sldId id="270" r:id="rId11"/>
    <p:sldId id="271" r:id="rId1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2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TaxiToGo</a:t>
            </a:r>
            <a:r>
              <a:rPr lang="it-IT" baseline="0" dirty="0"/>
              <a:t> </a:t>
            </a:r>
            <a:r>
              <a:rPr lang="it-IT" baseline="0" dirty="0" err="1"/>
              <a:t>FeedBack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Semplicità</c:v>
                </c:pt>
                <c:pt idx="1">
                  <c:v>Velocità</c:v>
                </c:pt>
                <c:pt idx="2">
                  <c:v>Smart</c:v>
                </c:pt>
                <c:pt idx="3">
                  <c:v>Affidabilità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94-4C38-B437-37096D13FD95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Semplicità</c:v>
                </c:pt>
                <c:pt idx="1">
                  <c:v>Velocità</c:v>
                </c:pt>
                <c:pt idx="2">
                  <c:v>Smart</c:v>
                </c:pt>
                <c:pt idx="3">
                  <c:v>Affidabilità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94-4C38-B437-37096D13F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0000304"/>
        <c:axId val="460003216"/>
      </c:barChart>
      <c:lineChart>
        <c:grouping val="standard"/>
        <c:varyColors val="0"/>
        <c:ser>
          <c:idx val="2"/>
          <c:order val="2"/>
          <c:tx>
            <c:strRef>
              <c:f>Foglio1!$D$1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Semplicità</c:v>
                </c:pt>
                <c:pt idx="1">
                  <c:v>Velocità</c:v>
                </c:pt>
                <c:pt idx="2">
                  <c:v>Smart</c:v>
                </c:pt>
                <c:pt idx="3">
                  <c:v>Affidabilità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094-4C38-B437-37096D13F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8923520"/>
        <c:axId val="418921856"/>
      </c:lineChart>
      <c:catAx>
        <c:axId val="46000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60003216"/>
        <c:crosses val="autoZero"/>
        <c:auto val="1"/>
        <c:lblAlgn val="ctr"/>
        <c:lblOffset val="100"/>
        <c:noMultiLvlLbl val="0"/>
      </c:catAx>
      <c:valAx>
        <c:axId val="46000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60000304"/>
        <c:crosses val="autoZero"/>
        <c:crossBetween val="between"/>
      </c:valAx>
      <c:valAx>
        <c:axId val="4189218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8923520"/>
        <c:crosses val="max"/>
        <c:crossBetween val="between"/>
      </c:valAx>
      <c:catAx>
        <c:axId val="418923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189218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A22DD2-5486-4F92-92F0-C5CF7CD86EC4}" type="datetime1">
              <a:rPr lang="it-IT" smtClean="0"/>
              <a:t>11/02/24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536D80-00B6-4C61-84A7-2B257A1E56B7}" type="datetime1">
              <a:rPr lang="it-IT" smtClean="0"/>
              <a:t>11/02/24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manuele-Chiummo/Taxi-Project/tree/mai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taxitogo2024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it" dirty="0"/>
              <a:t>TaxiToGo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it-IT" b="0" i="0" dirty="0">
                <a:solidFill>
                  <a:srgbClr val="1CADE4"/>
                </a:solidFill>
                <a:effectLst/>
                <a:latin typeface="Söhne"/>
              </a:rPr>
              <a:t>Il servizio di taxi più premiato </a:t>
            </a:r>
            <a:r>
              <a:rPr lang="it-IT" b="0" i="0" dirty="0" err="1">
                <a:solidFill>
                  <a:srgbClr val="1CADE4"/>
                </a:solidFill>
                <a:effectLst/>
                <a:latin typeface="Söhne"/>
              </a:rPr>
              <a:t>d’italia</a:t>
            </a:r>
            <a:endParaRPr lang="it" dirty="0">
              <a:solidFill>
                <a:srgbClr val="1CADE4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C09A86-5EBF-9746-3623-34F621F887A9}"/>
              </a:ext>
            </a:extLst>
          </p:cNvPr>
          <p:cNvSpPr txBox="1"/>
          <p:nvPr/>
        </p:nvSpPr>
        <p:spPr>
          <a:xfrm>
            <a:off x="9333781" y="727228"/>
            <a:ext cx="24116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Progetto a cura di: </a:t>
            </a:r>
            <a:br>
              <a:rPr lang="it-IT" sz="1100" dirty="0"/>
            </a:br>
            <a:r>
              <a:rPr lang="it-IT" sz="1100" dirty="0"/>
              <a:t>Emanuele Chiummo – 0124002453</a:t>
            </a:r>
          </a:p>
          <a:p>
            <a:endParaRPr lang="it-IT" sz="1100" dirty="0"/>
          </a:p>
          <a:p>
            <a:r>
              <a:rPr lang="it-IT" sz="1100" dirty="0"/>
              <a:t>Programmazione III</a:t>
            </a:r>
          </a:p>
          <a:p>
            <a:endParaRPr lang="it-IT" sz="1100" dirty="0"/>
          </a:p>
          <a:p>
            <a:r>
              <a:rPr lang="it-IT" sz="1100" dirty="0"/>
              <a:t>A.A. 2023/2024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02E095-705C-19FB-C767-EB2D10679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47" y="820962"/>
            <a:ext cx="980824" cy="1089804"/>
          </a:xfrm>
          <a:prstGeom prst="rect">
            <a:avLst/>
          </a:prstGeom>
        </p:spPr>
      </p:pic>
      <p:sp>
        <p:nvSpPr>
          <p:cNvPr id="9" name="Segnaposto data 8">
            <a:extLst>
              <a:ext uri="{FF2B5EF4-FFF2-40B4-BE49-F238E27FC236}">
                <a16:creationId xmlns:a16="http://schemas.microsoft.com/office/drawing/2014/main" id="{8C18B9BE-EBAC-5572-212D-A31B922C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B41908CC-A572-1AA3-E7C2-88250844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B3FB5-8C8A-9719-C3A1-666573E0A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76969B-07D5-A3E6-F960-21D273ED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Software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F77D51-C43B-A96F-E830-42353EE6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009" y="4784562"/>
            <a:ext cx="2844799" cy="365125"/>
          </a:xfrm>
        </p:spPr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1A699C-48D9-751F-96D9-32F5F228D575}"/>
              </a:ext>
            </a:extLst>
          </p:cNvPr>
          <p:cNvSpPr txBox="1"/>
          <p:nvPr/>
        </p:nvSpPr>
        <p:spPr>
          <a:xfrm>
            <a:off x="581192" y="2170071"/>
            <a:ext cx="71350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it-IT" dirty="0"/>
              <a:t>Il</a:t>
            </a:r>
            <a:r>
              <a:rPr lang="it-IT" dirty="0">
                <a:effectLst/>
              </a:rPr>
              <a:t> </a:t>
            </a:r>
            <a:r>
              <a:rPr lang="it-IT" b="1" dirty="0">
                <a:effectLst/>
              </a:rPr>
              <a:t>Prototipo</a:t>
            </a:r>
            <a:r>
              <a:rPr lang="it-IT" dirty="0">
                <a:effectLst/>
              </a:rPr>
              <a:t> del progetto è stato realizzato utilizzando MySQL per il database, il framework </a:t>
            </a:r>
            <a:r>
              <a:rPr lang="it-IT" dirty="0" err="1">
                <a:effectLst/>
              </a:rPr>
              <a:t>SpringBoot</a:t>
            </a:r>
            <a:r>
              <a:rPr lang="it-IT" dirty="0">
                <a:effectLst/>
              </a:rPr>
              <a:t> per la parte Back-End e </a:t>
            </a:r>
            <a:r>
              <a:rPr lang="it-IT" dirty="0" err="1">
                <a:effectLst/>
              </a:rPr>
              <a:t>Angulr</a:t>
            </a:r>
            <a:r>
              <a:rPr lang="it-IT" dirty="0">
                <a:effectLst/>
              </a:rPr>
              <a:t> JS per la parte front-end. </a:t>
            </a:r>
          </a:p>
          <a:p>
            <a:pPr algn="l" rtl="0"/>
            <a:endParaRPr lang="it-IT" dirty="0">
              <a:effectLst/>
            </a:endParaRPr>
          </a:p>
          <a:p>
            <a:pPr algn="l" rtl="0"/>
            <a:r>
              <a:rPr lang="it-IT" dirty="0"/>
              <a:t>Il tutto è stato sviluppato all’interno di un repository GitHub</a:t>
            </a:r>
          </a:p>
          <a:p>
            <a:pPr algn="l" rtl="0"/>
            <a:endParaRPr lang="it-IT" dirty="0">
              <a:effectLst/>
            </a:endParaRPr>
          </a:p>
          <a:p>
            <a:pPr algn="l" rtl="0"/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85D1EC7-F277-FDCB-7487-EBD8D43C5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79" y="1097908"/>
            <a:ext cx="3724191" cy="442040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E93F28F-5A86-53F6-1116-FA19AF44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579">
            <a:off x="-437845" y="4619396"/>
            <a:ext cx="2617110" cy="2703149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7C5DABF-6058-C96A-5268-812CF710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D783F3-FFCE-682E-5A89-5ADC86C92101}"/>
              </a:ext>
            </a:extLst>
          </p:cNvPr>
          <p:cNvSpPr txBox="1"/>
          <p:nvPr/>
        </p:nvSpPr>
        <p:spPr>
          <a:xfrm>
            <a:off x="581192" y="3876035"/>
            <a:ext cx="638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linkClick r:id="rId4"/>
              </a:rPr>
              <a:t>https://github.com/Emanuele-Chiummo/Taxi-Project/tree/main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065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B4C61-9D49-AB11-BA37-377CD1D95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8C15F-3B27-0CB2-A1C0-C8D70728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Design Patterns Utilizzati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6AC527-57A3-B73D-5744-23691660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009" y="4784562"/>
            <a:ext cx="2844799" cy="365125"/>
          </a:xfrm>
        </p:spPr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5697A3-0EF7-5F5B-625D-6F8F2D079D27}"/>
              </a:ext>
            </a:extLst>
          </p:cNvPr>
          <p:cNvSpPr txBox="1"/>
          <p:nvPr/>
        </p:nvSpPr>
        <p:spPr>
          <a:xfrm>
            <a:off x="581190" y="2245405"/>
            <a:ext cx="80013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effectLst/>
              </a:rPr>
              <a:t>Sigleton</a:t>
            </a:r>
            <a:r>
              <a:rPr lang="it-IT" b="1" dirty="0">
                <a:effectLst/>
              </a:rPr>
              <a:t> Pattern: </a:t>
            </a:r>
            <a:r>
              <a:rPr lang="it-IT" dirty="0">
                <a:effectLst/>
              </a:rPr>
              <a:t>utilizzato all’ interno dei repository del progetto. Assicura che una sola istanza di ciascuna di queste classi esista nell’applicazione, fornendo un’ unica porta di accesso a tali istanze. </a:t>
            </a: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Factory</a:t>
            </a:r>
            <a:r>
              <a:rPr lang="it-IT" b="1" dirty="0"/>
              <a:t> </a:t>
            </a:r>
            <a:r>
              <a:rPr lang="it-IT" b="1" dirty="0" err="1"/>
              <a:t>method</a:t>
            </a:r>
            <a:r>
              <a:rPr lang="it-IT" b="1" dirty="0"/>
              <a:t>: </a:t>
            </a:r>
            <a:r>
              <a:rPr lang="it-IT" dirty="0"/>
              <a:t>utilizzato ad esempio nella classe </a:t>
            </a:r>
            <a:r>
              <a:rPr lang="it-IT" dirty="0" err="1"/>
              <a:t>RequestService</a:t>
            </a:r>
            <a:r>
              <a:rPr lang="it-IT" dirty="0"/>
              <a:t>, il metodo </a:t>
            </a:r>
            <a:r>
              <a:rPr lang="it-IT" dirty="0" err="1"/>
              <a:t>createRequest</a:t>
            </a:r>
            <a:r>
              <a:rPr lang="it-IT" dirty="0"/>
              <a:t>() funge da </a:t>
            </a:r>
            <a:r>
              <a:rPr lang="it-IT" dirty="0" err="1"/>
              <a:t>factory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per la creazione di nuovi oggetti. Separando la logica principale del servizio, facilitandone l’estensione e la personalizzazione. 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/>
              </a:rPr>
              <a:t>DTO (Data Transfer Object): </a:t>
            </a:r>
            <a:r>
              <a:rPr lang="it-IT" dirty="0">
                <a:effectLst/>
              </a:rPr>
              <a:t>Sono presenti diversi DTO all’ interno </a:t>
            </a:r>
            <a:r>
              <a:rPr lang="it-IT" dirty="0"/>
              <a:t>del progetto, vengono utilizzati per trasferire i dati tra il livello di persistenza dei dati e il livello di presentazione. Attraverso l’utilizzo dei mapper convertiamo le entità JPA (presenti nei model) in DTO e viceversa</a:t>
            </a: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C8C9463-8E17-FE75-BA7E-0BD7FCA3D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183" y="1890876"/>
            <a:ext cx="3476625" cy="3810000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4C62C95-7A13-5070-EA22-042E8614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8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" dirty="0"/>
              <a:t>Chi Siamo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E9D8BC-A774-9E0C-7D0D-8268BFCB7D24}"/>
              </a:ext>
            </a:extLst>
          </p:cNvPr>
          <p:cNvSpPr txBox="1"/>
          <p:nvPr/>
        </p:nvSpPr>
        <p:spPr>
          <a:xfrm>
            <a:off x="4373349" y="2056930"/>
            <a:ext cx="3445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/>
              <a:t>TaxiToGo</a:t>
            </a:r>
            <a:r>
              <a:rPr lang="it-IT" sz="4800" b="1" dirty="0"/>
              <a:t> </a:t>
            </a:r>
          </a:p>
          <a:p>
            <a:pPr algn="ctr"/>
            <a:r>
              <a:rPr lang="it-IT" sz="4800" b="1" dirty="0"/>
              <a:t>in tre parole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C768DED-590E-3B4C-1C6E-5B517C2C624C}"/>
              </a:ext>
            </a:extLst>
          </p:cNvPr>
          <p:cNvSpPr/>
          <p:nvPr/>
        </p:nvSpPr>
        <p:spPr>
          <a:xfrm>
            <a:off x="8578849" y="1329333"/>
            <a:ext cx="2791326" cy="10587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Semplicità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30130C35-D9CE-0982-072B-51BFC86C4479}"/>
              </a:ext>
            </a:extLst>
          </p:cNvPr>
          <p:cNvSpPr/>
          <p:nvPr/>
        </p:nvSpPr>
        <p:spPr>
          <a:xfrm>
            <a:off x="8578849" y="3069901"/>
            <a:ext cx="2791326" cy="10587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Velocità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64D974C6-8A77-40F0-3334-4AF8D6005DE6}"/>
              </a:ext>
            </a:extLst>
          </p:cNvPr>
          <p:cNvSpPr/>
          <p:nvPr/>
        </p:nvSpPr>
        <p:spPr>
          <a:xfrm>
            <a:off x="8578849" y="4808307"/>
            <a:ext cx="2791326" cy="10587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Smart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38F57C78-2A7A-9EF8-A945-9DDC971FE8B3}"/>
              </a:ext>
            </a:extLst>
          </p:cNvPr>
          <p:cNvSpPr/>
          <p:nvPr/>
        </p:nvSpPr>
        <p:spPr>
          <a:xfrm>
            <a:off x="8731249" y="3222301"/>
            <a:ext cx="2791326" cy="1058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Velocità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5F71FE8-8577-CF93-91AE-B36765D78E6D}"/>
              </a:ext>
            </a:extLst>
          </p:cNvPr>
          <p:cNvSpPr/>
          <p:nvPr/>
        </p:nvSpPr>
        <p:spPr>
          <a:xfrm>
            <a:off x="8731249" y="4960707"/>
            <a:ext cx="2791326" cy="1058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Sicurezza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6306DD27-1116-7FC8-DEDD-9DDF34DDB0DB}"/>
              </a:ext>
            </a:extLst>
          </p:cNvPr>
          <p:cNvSpPr/>
          <p:nvPr/>
        </p:nvSpPr>
        <p:spPr>
          <a:xfrm>
            <a:off x="8731249" y="1481733"/>
            <a:ext cx="2791326" cy="105877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Affidabilità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EDFCE0B-9DDF-CDAD-3E9F-87F3E007FBAA}"/>
              </a:ext>
            </a:extLst>
          </p:cNvPr>
          <p:cNvSpPr txBox="1"/>
          <p:nvPr/>
        </p:nvSpPr>
        <p:spPr>
          <a:xfrm>
            <a:off x="4033689" y="3774439"/>
            <a:ext cx="4124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Nasce con l’intento di semplificare, velocizzare e rendere Smart il processo di prenotazione e gestione delle corse.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9244C2D6-4234-F669-0AC8-2EC75DA61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9" y="2487719"/>
            <a:ext cx="3810000" cy="2609850"/>
          </a:xfrm>
          <a:prstGeom prst="rect">
            <a:avLst/>
          </a:prstGeom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89C185-D90C-9FEC-137C-3DB3D986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56AC5A-EFF3-7E56-A6C2-BBB402C4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860637-BA99-6429-79D8-C451E70A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effettuare </a:t>
            </a:r>
            <a:r>
              <a:rPr lang="it-IT" dirty="0" err="1"/>
              <a:t>uNA</a:t>
            </a:r>
            <a:r>
              <a:rPr lang="it-IT" dirty="0"/>
              <a:t> Prenotazione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CA6CAF-0C51-34D1-1175-17F375E7F646}"/>
              </a:ext>
            </a:extLst>
          </p:cNvPr>
          <p:cNvSpPr txBox="1"/>
          <p:nvPr/>
        </p:nvSpPr>
        <p:spPr>
          <a:xfrm>
            <a:off x="581192" y="2110835"/>
            <a:ext cx="534202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Da noi Effettuare una prenotazione è semplicissimo: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Clicca </a:t>
            </a:r>
            <a:r>
              <a:rPr lang="it-IT" sz="2000" dirty="0"/>
              <a:t>sul bottone Prenota un Taxi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Seleziona</a:t>
            </a:r>
            <a:r>
              <a:rPr lang="it-IT" sz="2000" dirty="0"/>
              <a:t> la tratta che vuoi effettuare</a:t>
            </a:r>
            <a:r>
              <a:rPr lang="it-IT" sz="2000" b="1" dirty="0"/>
              <a:t>, </a:t>
            </a:r>
            <a:r>
              <a:rPr lang="it-IT" sz="2000" dirty="0"/>
              <a:t>inserisci data e ora della cors</a:t>
            </a:r>
            <a:r>
              <a:rPr lang="it-IT" sz="2000" b="1" dirty="0"/>
              <a:t>a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Inserisci</a:t>
            </a:r>
            <a:r>
              <a:rPr lang="it-IT" sz="2000" dirty="0"/>
              <a:t> i dati di pagamento e clicca su paga ora.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Servizio Email: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Invia una email all’ indirizzo </a:t>
            </a:r>
            <a:r>
              <a:rPr lang="it-IT" dirty="0">
                <a:hlinkClick r:id="rId2"/>
              </a:rPr>
              <a:t>taxitogo2024@gmail.com</a:t>
            </a:r>
            <a:r>
              <a:rPr lang="it-IT" dirty="0"/>
              <a:t> con le info della corsa.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5847BC-DDAE-B2C4-174B-6EACB9925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808" y="2466707"/>
            <a:ext cx="3810000" cy="3381375"/>
          </a:xfrm>
          <a:prstGeom prst="rect">
            <a:avLst/>
          </a:prstGeom>
        </p:spPr>
      </p:pic>
      <p:sp>
        <p:nvSpPr>
          <p:cNvPr id="6" name="Segnaposto data 5">
            <a:extLst>
              <a:ext uri="{FF2B5EF4-FFF2-40B4-BE49-F238E27FC236}">
                <a16:creationId xmlns:a16="http://schemas.microsoft.com/office/drawing/2014/main" id="{E69B606D-2E84-75AE-3969-04F583F0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20C2AE32-9F72-F3D3-F2D6-BB7C9AFD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9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F1BA65-0C10-4CC1-50AD-E44806E8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Feedback dei clienti</a:t>
            </a:r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0F07E6E0-F223-975D-6511-CD2CA17BD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550789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DBF026-BAEA-B7A5-8A21-D17FDEC2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B10015-6169-4EAD-9E52-A9538604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8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it" dirty="0"/>
              <a:t>TaxiToGo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it" dirty="0">
                <a:solidFill>
                  <a:srgbClr val="1CADE4"/>
                </a:solidFill>
              </a:rPr>
              <a:t>Progettazione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1EEAC83-9168-F30B-ECAF-A8639AB1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EABFACFA-BF33-92D2-FE26-59051421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7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D7C44-1338-9945-1190-21BC6757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Design and Developer Goals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809507-9697-4F94-3852-4D910D63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009" y="4784562"/>
            <a:ext cx="2844799" cy="365125"/>
          </a:xfrm>
        </p:spPr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9FAF90-838F-E2FA-EE19-A41565126B4F}"/>
              </a:ext>
            </a:extLst>
          </p:cNvPr>
          <p:cNvSpPr txBox="1"/>
          <p:nvPr/>
        </p:nvSpPr>
        <p:spPr>
          <a:xfrm>
            <a:off x="581190" y="2245405"/>
            <a:ext cx="80013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Pattern</a:t>
            </a:r>
            <a:r>
              <a:rPr lang="it-IT" dirty="0">
                <a:effectLst/>
                <a:latin typeface="Arial" panose="020B0604020202020204" pitchFamily="34" charset="0"/>
              </a:rPr>
              <a:t>:</a:t>
            </a:r>
            <a:br>
              <a:rPr lang="it-IT" dirty="0">
                <a:effectLst/>
              </a:rPr>
            </a:br>
            <a:r>
              <a:rPr lang="it-IT" dirty="0">
                <a:effectLst/>
                <a:latin typeface="Arial" panose="020B0604020202020204" pitchFamily="34" charset="0"/>
              </a:rPr>
              <a:t>usare almeno due pattern per persona (almeno uno per chi sceglie la modalità Web Application) tra i design pattern noti.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Conformit</a:t>
            </a:r>
            <a:r>
              <a:rPr lang="it-IT" b="1" dirty="0">
                <a:latin typeface="Arial" panose="020B0604020202020204" pitchFamily="34" charset="0"/>
              </a:rPr>
              <a:t>à</a:t>
            </a:r>
            <a:r>
              <a:rPr lang="it-IT" b="1" dirty="0">
                <a:effectLst/>
                <a:latin typeface="Arial" panose="020B0604020202020204" pitchFamily="34" charset="0"/>
              </a:rPr>
              <a:t> alle linee guida:</a:t>
            </a:r>
            <a:br>
              <a:rPr lang="it-IT" dirty="0">
                <a:effectLst/>
              </a:rPr>
            </a:br>
            <a:r>
              <a:rPr lang="it-IT" dirty="0">
                <a:effectLst/>
                <a:latin typeface="Arial" panose="020B0604020202020204" pitchFamily="34" charset="0"/>
              </a:rPr>
              <a:t>attenersi ai principi della programmazione </a:t>
            </a:r>
            <a:r>
              <a:rPr lang="it-IT" b="1" dirty="0">
                <a:effectLst/>
                <a:latin typeface="Arial" panose="020B0604020202020204" pitchFamily="34" charset="0"/>
              </a:rPr>
              <a:t>SOLID</a:t>
            </a:r>
            <a:r>
              <a:rPr lang="it-IT" dirty="0"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Piattaforma di destinazione:</a:t>
            </a:r>
            <a:br>
              <a:rPr lang="it-IT" b="1" dirty="0">
                <a:effectLst/>
              </a:rPr>
            </a:br>
            <a:r>
              <a:rPr lang="it-IT" dirty="0">
                <a:effectLst/>
                <a:latin typeface="Arial" panose="020B0604020202020204" pitchFamily="34" charset="0"/>
              </a:rPr>
              <a:t>Il sistema deve essere sviluppato in Java</a:t>
            </a:r>
          </a:p>
          <a:p>
            <a:pPr algn="l" rtl="0"/>
            <a:r>
              <a:rPr lang="it-IT" dirty="0">
                <a:latin typeface="Arial" panose="020B0604020202020204" pitchFamily="34" charset="0"/>
              </a:rPr>
              <a:t>    inserire sufficienti </a:t>
            </a:r>
            <a:r>
              <a:rPr lang="it-IT" b="1" dirty="0">
                <a:latin typeface="Arial" panose="020B0604020202020204" pitchFamily="34" charset="0"/>
              </a:rPr>
              <a:t>commenti</a:t>
            </a:r>
            <a:r>
              <a:rPr lang="it-IT" dirty="0">
                <a:latin typeface="Arial" panose="020B0604020202020204" pitchFamily="34" charset="0"/>
              </a:rPr>
              <a:t> (anche per </a:t>
            </a:r>
            <a:r>
              <a:rPr lang="it-IT" b="1" dirty="0" err="1">
                <a:latin typeface="Arial" panose="020B0604020202020204" pitchFamily="34" charset="0"/>
              </a:rPr>
              <a:t>Javadoc</a:t>
            </a:r>
            <a:r>
              <a:rPr lang="it-IT" dirty="0">
                <a:latin typeface="Arial" panose="020B0604020202020204" pitchFamily="34" charset="0"/>
              </a:rPr>
              <a:t>) e annotazioni;</a:t>
            </a:r>
          </a:p>
          <a:p>
            <a:r>
              <a:rPr lang="it-IT" dirty="0">
                <a:latin typeface="Arial" panose="020B0604020202020204" pitchFamily="34" charset="0"/>
              </a:rPr>
              <a:t>    gestione delle </a:t>
            </a:r>
            <a:r>
              <a:rPr lang="it-IT" b="1" i="0" dirty="0">
                <a:effectLst/>
                <a:latin typeface="Open Sans" panose="020B0606030504020204" pitchFamily="34" charset="0"/>
              </a:rPr>
              <a:t>eccezioni</a:t>
            </a:r>
            <a:r>
              <a:rPr lang="it-IT" b="0" i="0" dirty="0">
                <a:solidFill>
                  <a:srgbClr val="67748E"/>
                </a:solidFill>
                <a:effectLst/>
                <a:latin typeface="Open Sans" panose="020B0606030504020204" pitchFamily="34" charset="0"/>
              </a:rPr>
              <a:t>;</a:t>
            </a:r>
          </a:p>
          <a:p>
            <a:endParaRPr lang="it-IT" b="1" dirty="0">
              <a:effectLst/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latin typeface="Arial" panose="020B0604020202020204" pitchFamily="34" charset="0"/>
              </a:rPr>
              <a:t>Usare i file o Database</a:t>
            </a:r>
            <a:br>
              <a:rPr lang="it-IT" dirty="0">
                <a:effectLst/>
              </a:rPr>
            </a:br>
            <a:r>
              <a:rPr lang="it-IT" dirty="0">
                <a:effectLst/>
                <a:latin typeface="Arial" panose="020B0604020202020204" pitchFamily="34" charset="0"/>
              </a:rPr>
              <a:t>L’interfaccia si adatterà in base al tipo gestore che effettua l’accesso (se è  un dipendente o se è il cliente finale)</a:t>
            </a: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C6D4A8D-4022-2065-3519-89DB2C0E2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183" y="1890876"/>
            <a:ext cx="3476625" cy="3810000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C77E416-4F5E-E580-4AA7-DE8792C4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8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D7C44-1338-9945-1190-21BC6757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Sequence - Class Diagrams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809507-9697-4F94-3852-4D910D63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009" y="4784562"/>
            <a:ext cx="2844799" cy="365125"/>
          </a:xfrm>
        </p:spPr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9FAF90-838F-E2FA-EE19-A41565126B4F}"/>
              </a:ext>
            </a:extLst>
          </p:cNvPr>
          <p:cNvSpPr txBox="1"/>
          <p:nvPr/>
        </p:nvSpPr>
        <p:spPr>
          <a:xfrm>
            <a:off x="581192" y="2453596"/>
            <a:ext cx="8001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it-IT" dirty="0">
                <a:effectLst/>
              </a:rPr>
              <a:t>Per lo sviluppo sono stati creati dei </a:t>
            </a:r>
            <a:r>
              <a:rPr lang="it-IT" b="1" dirty="0" err="1">
                <a:effectLst/>
              </a:rPr>
              <a:t>sequence</a:t>
            </a:r>
            <a:r>
              <a:rPr lang="it-IT" dirty="0"/>
              <a:t> – </a:t>
            </a:r>
            <a:r>
              <a:rPr lang="it-IT" b="1" dirty="0"/>
              <a:t>class</a:t>
            </a:r>
            <a:r>
              <a:rPr lang="it-IT" dirty="0"/>
              <a:t> </a:t>
            </a:r>
            <a:r>
              <a:rPr lang="it-IT" b="1" dirty="0"/>
              <a:t>diagram</a:t>
            </a:r>
            <a:r>
              <a:rPr lang="it-IT" dirty="0"/>
              <a:t> </a:t>
            </a:r>
          </a:p>
          <a:p>
            <a:pPr algn="l" rtl="0"/>
            <a:r>
              <a:rPr lang="it-IT" dirty="0"/>
              <a:t>Per rendere lo sviluppo molto più chiaro e veloce. </a:t>
            </a:r>
            <a:br>
              <a:rPr lang="it-IT" dirty="0"/>
            </a:br>
            <a:br>
              <a:rPr lang="it-IT" dirty="0"/>
            </a:br>
            <a:r>
              <a:rPr lang="it-IT" dirty="0"/>
              <a:t>Così da poter definire fin da subito il </a:t>
            </a:r>
            <a:r>
              <a:rPr lang="it-IT" b="1" dirty="0"/>
              <a:t>business need </a:t>
            </a:r>
            <a:r>
              <a:rPr lang="it-IT" dirty="0"/>
              <a:t>dell’applicazione   </a:t>
            </a:r>
            <a:r>
              <a:rPr lang="it-IT" dirty="0">
                <a:effectLst/>
              </a:rPr>
              <a:t> </a:t>
            </a: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CF8E9AD-BF19-1F6B-F279-4C4FC7946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408" y="2053390"/>
            <a:ext cx="3581400" cy="3810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DF36104-D6DD-167A-0C43-1DC9883F7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3970996"/>
            <a:ext cx="2255925" cy="2406320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403B1E6-5EFA-CD16-9C93-76963D78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4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D7C44-1338-9945-1190-21BC6757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Subsystem decomposition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809507-9697-4F94-3852-4D910D63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009" y="4784562"/>
            <a:ext cx="2844799" cy="365125"/>
          </a:xfrm>
        </p:spPr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9FAF90-838F-E2FA-EE19-A41565126B4F}"/>
              </a:ext>
            </a:extLst>
          </p:cNvPr>
          <p:cNvSpPr txBox="1"/>
          <p:nvPr/>
        </p:nvSpPr>
        <p:spPr>
          <a:xfrm>
            <a:off x="581192" y="2170071"/>
            <a:ext cx="7600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Payment Management</a:t>
            </a:r>
            <a:br>
              <a:rPr lang="it-IT" dirty="0">
                <a:effectLst/>
              </a:rPr>
            </a:br>
            <a:r>
              <a:rPr lang="it-IT" dirty="0">
                <a:effectLst/>
                <a:latin typeface="Arial" panose="020B0604020202020204" pitchFamily="34" charset="0"/>
              </a:rPr>
              <a:t>Permette di gestire i pagamenti con carta di credito, bancomat e contanti.</a:t>
            </a:r>
            <a:br>
              <a:rPr lang="it-IT" dirty="0">
                <a:effectLst/>
                <a:latin typeface="Arial" panose="020B0604020202020204" pitchFamily="34" charset="0"/>
              </a:rPr>
            </a:br>
            <a:endParaRPr lang="it-IT" dirty="0">
              <a:effectLst/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DBMS:</a:t>
            </a:r>
            <a:r>
              <a:rPr lang="it-IT" dirty="0">
                <a:effectLst/>
                <a:latin typeface="Arial" panose="020B0604020202020204" pitchFamily="34" charset="0"/>
              </a:rPr>
              <a:t> </a:t>
            </a:r>
          </a:p>
          <a:p>
            <a:pPr algn="l" rtl="0"/>
            <a:r>
              <a:rPr lang="it-IT" dirty="0">
                <a:latin typeface="Arial" panose="020B0604020202020204" pitchFamily="34" charset="0"/>
              </a:rPr>
              <a:t>    </a:t>
            </a:r>
            <a:r>
              <a:rPr lang="it-IT" dirty="0">
                <a:effectLst/>
                <a:latin typeface="Arial" panose="020B0604020202020204" pitchFamily="34" charset="0"/>
              </a:rPr>
              <a:t>Contiene le informazioni riguardo gli ordini e gli utenti registrati.</a:t>
            </a:r>
          </a:p>
          <a:p>
            <a:pPr algn="l" rtl="0"/>
            <a:endParaRPr lang="it-IT" dirty="0"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Email:</a:t>
            </a:r>
            <a:br>
              <a:rPr lang="it-IT" b="1" dirty="0">
                <a:effectLst/>
                <a:latin typeface="Arial" panose="020B0604020202020204" pitchFamily="34" charset="0"/>
              </a:rPr>
            </a:br>
            <a:r>
              <a:rPr lang="it-IT" dirty="0">
                <a:effectLst/>
                <a:latin typeface="Arial" panose="020B0604020202020204" pitchFamily="34" charset="0"/>
              </a:rPr>
              <a:t>Permette all’ utente di inviare una email ed effettuare una prenotazione senza passare dall</a:t>
            </a:r>
            <a:r>
              <a:rPr lang="it-IT" dirty="0">
                <a:latin typeface="Arial" panose="020B0604020202020204" pitchFamily="34" charset="0"/>
              </a:rPr>
              <a:t>’ interfaccia web</a:t>
            </a: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E8DEFE8-01DC-416D-8407-164E5D96F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3" y="4967125"/>
            <a:ext cx="2161658" cy="19130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B5F6384-D745-CF96-65AC-DFE05E75C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39" y="2210409"/>
            <a:ext cx="4800561" cy="3432401"/>
          </a:xfrm>
          <a:prstGeom prst="rect">
            <a:avLst/>
          </a:prstGeom>
        </p:spPr>
      </p:pic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3FFFEB-8BB7-D57D-4E06-06F84528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D7C44-1338-9945-1190-21BC6757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Test di usabilità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809507-9697-4F94-3852-4D910D63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009" y="4784562"/>
            <a:ext cx="2844799" cy="365125"/>
          </a:xfrm>
        </p:spPr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9FAF90-838F-E2FA-EE19-A41565126B4F}"/>
              </a:ext>
            </a:extLst>
          </p:cNvPr>
          <p:cNvSpPr txBox="1"/>
          <p:nvPr/>
        </p:nvSpPr>
        <p:spPr>
          <a:xfrm>
            <a:off x="581192" y="2170071"/>
            <a:ext cx="76002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Partecipanti:</a:t>
            </a:r>
            <a:br>
              <a:rPr lang="it-IT" dirty="0">
                <a:effectLst/>
              </a:rPr>
            </a:br>
            <a:r>
              <a:rPr lang="it-IT" dirty="0"/>
              <a:t>10 persone che non conoscevano con esattezza il sistema ma avevano una panoramica generale.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/>
              <a:t>Test navigazione </a:t>
            </a:r>
            <a:br>
              <a:rPr lang="it-IT" b="1" dirty="0"/>
            </a:br>
            <a:r>
              <a:rPr lang="it-IT" dirty="0"/>
              <a:t>Gli utenti hanno navigato all’interno dell’applicazione e ne definivano la semplicità, l’immediatezza e la stabilità.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/>
              <a:t>Test Prenotazione</a:t>
            </a:r>
            <a:br>
              <a:rPr lang="it-IT" b="1" dirty="0"/>
            </a:br>
            <a:r>
              <a:rPr lang="it-IT" dirty="0"/>
              <a:t>Prova ad effettuare una prenotazione e ne definivamo la semplicità, la non immediatezza, la difficoltà.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effectLst/>
              </a:rPr>
              <a:t>Test Gestione Corse: </a:t>
            </a:r>
            <a:br>
              <a:rPr lang="it-IT" b="1" dirty="0">
                <a:effectLst/>
              </a:rPr>
            </a:br>
            <a:r>
              <a:rPr lang="it-IT" dirty="0">
                <a:effectLst/>
              </a:rPr>
              <a:t>I tassisti hanno provato a navigare all’ interno dell</a:t>
            </a:r>
            <a:r>
              <a:rPr lang="it-IT" dirty="0"/>
              <a:t>’ interfaccia per gestire le richieste di prenotazione, in modo da poter accettare o rifiutare le corse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effectLst/>
              </a:rPr>
              <a:t>Test Admin: </a:t>
            </a:r>
            <a:br>
              <a:rPr lang="it-IT" dirty="0">
                <a:effectLst/>
              </a:rPr>
            </a:br>
            <a:r>
              <a:rPr lang="it-IT" dirty="0">
                <a:effectLst/>
              </a:rPr>
              <a:t>Gli Admin hanno navigato all’interno dell’ interfaccia per visualizzare tutte le funzionalità, gestione anagrafica, gestione corse, e visualizzazione delle statistiche.</a:t>
            </a: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95784BF-0AD3-450E-89CA-B753BC183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74" y="3036013"/>
            <a:ext cx="3810000" cy="3381375"/>
          </a:xfrm>
          <a:prstGeom prst="rect">
            <a:avLst/>
          </a:prstGeom>
        </p:spPr>
      </p:pic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0C8A1C6-9C34-7256-584B-C74F2C12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124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3_TF33552983" id="{792024A4-83F0-453F-A4BD-1CB3E5CCBFB1}" vid="{E95525AB-6E82-4195-972A-6448D521CC3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{FFC9604E-D640-49D5-82CC-1C5741AF0A94}tf33552983_win32</Template>
  <TotalTime>426</TotalTime>
  <Words>679</Words>
  <Application>Microsoft Macintosh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Lato</vt:lpstr>
      <vt:lpstr>Open Sans</vt:lpstr>
      <vt:lpstr>Söhne</vt:lpstr>
      <vt:lpstr>Wingdings 2</vt:lpstr>
      <vt:lpstr>DividendVTI</vt:lpstr>
      <vt:lpstr>TaxiToGo</vt:lpstr>
      <vt:lpstr>Chi Siamo</vt:lpstr>
      <vt:lpstr>Come effettuare uNA Prenotazione</vt:lpstr>
      <vt:lpstr>Feedback dei clienti</vt:lpstr>
      <vt:lpstr>TaxiToGo</vt:lpstr>
      <vt:lpstr>Progettazione – Design and Developer Goals</vt:lpstr>
      <vt:lpstr>Progettazione – Sequence - Class Diagrams</vt:lpstr>
      <vt:lpstr>Progettazione – Subsystem decomposition</vt:lpstr>
      <vt:lpstr>Progettazione – Test di usabilità</vt:lpstr>
      <vt:lpstr>Progettazione – Software</vt:lpstr>
      <vt:lpstr>Progettazione – Design Patterns Utilizzati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SightShop</dc:title>
  <dc:creator>Emanuele Chiummo</dc:creator>
  <cp:lastModifiedBy>Emanuele Chiummo</cp:lastModifiedBy>
  <cp:revision>9</cp:revision>
  <dcterms:created xsi:type="dcterms:W3CDTF">2023-02-20T18:45:33Z</dcterms:created>
  <dcterms:modified xsi:type="dcterms:W3CDTF">2024-02-11T12:17:13Z</dcterms:modified>
</cp:coreProperties>
</file>