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1" r:id="rId4"/>
    <p:sldId id="264" r:id="rId5"/>
    <p:sldId id="263" r:id="rId6"/>
    <p:sldId id="265" r:id="rId7"/>
    <p:sldId id="266" r:id="rId8"/>
    <p:sldId id="274" r:id="rId9"/>
    <p:sldId id="270" r:id="rId10"/>
    <p:sldId id="275" r:id="rId11"/>
    <p:sldId id="276" r:id="rId12"/>
    <p:sldId id="277" r:id="rId13"/>
    <p:sldId id="271" r:id="rId14"/>
    <p:sldId id="272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A22DD2-5486-4F92-92F0-C5CF7CD86EC4}" type="datetime1">
              <a:rPr lang="it-IT" smtClean="0"/>
              <a:t>18/02/24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536D80-00B6-4C61-84A7-2B257A1E56B7}" type="datetime1">
              <a:rPr lang="it-IT" smtClean="0"/>
              <a:t>18/02/24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taxitogo2024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taxitogo2024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manuele-Chiummo/Taxi-Project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TaxiToGo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-IT" b="0" i="0" dirty="0">
                <a:solidFill>
                  <a:srgbClr val="1CADE4"/>
                </a:solidFill>
                <a:effectLst/>
                <a:latin typeface="Söhne"/>
              </a:rPr>
              <a:t>Il servizio di taxi più premiato </a:t>
            </a:r>
            <a:r>
              <a:rPr lang="it-IT" b="0" i="0" dirty="0" err="1">
                <a:solidFill>
                  <a:srgbClr val="1CADE4"/>
                </a:solidFill>
                <a:effectLst/>
                <a:latin typeface="Söhne"/>
              </a:rPr>
              <a:t>d’italia</a:t>
            </a:r>
            <a:endParaRPr lang="it" dirty="0">
              <a:solidFill>
                <a:srgbClr val="1CADE4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C09A86-5EBF-9746-3623-34F621F887A9}"/>
              </a:ext>
            </a:extLst>
          </p:cNvPr>
          <p:cNvSpPr txBox="1"/>
          <p:nvPr/>
        </p:nvSpPr>
        <p:spPr>
          <a:xfrm>
            <a:off x="9333781" y="727228"/>
            <a:ext cx="2411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Progetto a cura di: </a:t>
            </a:r>
            <a:br>
              <a:rPr lang="it-IT" sz="1100" dirty="0"/>
            </a:br>
            <a:r>
              <a:rPr lang="it-IT" sz="1100" dirty="0"/>
              <a:t>Emanuele Chiummo – 0124002453</a:t>
            </a:r>
          </a:p>
          <a:p>
            <a:endParaRPr lang="it-IT" sz="1100" dirty="0"/>
          </a:p>
          <a:p>
            <a:r>
              <a:rPr lang="it-IT" sz="1100" dirty="0"/>
              <a:t>Programmazione III</a:t>
            </a:r>
          </a:p>
          <a:p>
            <a:endParaRPr lang="it-IT" sz="1100" dirty="0"/>
          </a:p>
          <a:p>
            <a:r>
              <a:rPr lang="it-IT" sz="1100" dirty="0"/>
              <a:t>A.A. 2023/2024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02E095-705C-19FB-C767-EB2D10679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47" y="820962"/>
            <a:ext cx="980824" cy="1089804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C18B9BE-EBAC-5572-212D-A31B922C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B41908CC-A572-1AA3-E7C2-88250844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– Attori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2" y="2170071"/>
            <a:ext cx="7600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it-IT" dirty="0"/>
              <a:t>3 attori: </a:t>
            </a:r>
          </a:p>
          <a:p>
            <a:pPr algn="l" rtl="0"/>
            <a:endParaRPr lang="it-IT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Admin : ha la possibilità di inserire/modificare/disattivare utenti-corse-destinazioni e di visualizzare le statistiche all’interno di una dashboard.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it-IT" dirty="0">
              <a:effectLst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dirty="0"/>
              <a:t>Utente: ha la possibilità di prenotare una corsa in due modi, interfaccia web compilando il </a:t>
            </a:r>
            <a:r>
              <a:rPr lang="it-IT" dirty="0" err="1"/>
              <a:t>form</a:t>
            </a:r>
            <a:r>
              <a:rPr lang="it-IT" dirty="0"/>
              <a:t> e procedendo con il pagamento online, inviando una mail a </a:t>
            </a:r>
            <a:r>
              <a:rPr lang="it-IT" dirty="0">
                <a:hlinkClick r:id="rId2"/>
              </a:rPr>
              <a:t>taxitogo2024@gmail.com</a:t>
            </a:r>
            <a:r>
              <a:rPr lang="it-IT" dirty="0"/>
              <a:t>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Tass</a:t>
            </a:r>
            <a:r>
              <a:rPr lang="it-IT" dirty="0"/>
              <a:t>ista: accettare o rifiutare una chiamata, potrà visualizzare le sue corse. </a:t>
            </a:r>
            <a:r>
              <a:rPr lang="it-IT" dirty="0">
                <a:effectLst/>
              </a:rPr>
              <a:t> </a:t>
            </a: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5784BF-0AD3-450E-89CA-B753BC183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4" y="3036013"/>
            <a:ext cx="3810000" cy="3381375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C8A1C6-9C34-7256-584B-C74F2C12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2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7B05B-01D6-66BA-EB5C-46C8C68E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STRUTTURA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F9B84-21E6-B392-9A6A-C944E3D1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1" dirty="0" err="1"/>
              <a:t>It.parthenope.taxi</a:t>
            </a:r>
            <a:r>
              <a:rPr lang="it-IT" b="1" dirty="0"/>
              <a:t> </a:t>
            </a:r>
            <a:r>
              <a:rPr lang="it-IT" dirty="0"/>
              <a:t>= classe principale del progetto. Qui troviamo il </a:t>
            </a:r>
            <a:r>
              <a:rPr lang="it-IT" dirty="0" err="1"/>
              <a:t>main</a:t>
            </a:r>
            <a:r>
              <a:rPr lang="it-IT" dirty="0"/>
              <a:t> che esegue l’applicazione</a:t>
            </a:r>
          </a:p>
          <a:p>
            <a:r>
              <a:rPr lang="it-IT" b="1" dirty="0" err="1"/>
              <a:t>It.parthenope.taxi.controller</a:t>
            </a:r>
            <a:r>
              <a:rPr lang="it-IT" b="1" dirty="0"/>
              <a:t> </a:t>
            </a:r>
            <a:r>
              <a:rPr lang="it-IT" dirty="0"/>
              <a:t>= contiene i controller che gestiscono le richieste http. Rappresentano la faccia dell’app</a:t>
            </a:r>
          </a:p>
          <a:p>
            <a:r>
              <a:rPr lang="it-IT" b="1" dirty="0" err="1"/>
              <a:t>It.parthenope.taxi.dto</a:t>
            </a:r>
            <a:r>
              <a:rPr lang="it-IT" b="1" dirty="0"/>
              <a:t> </a:t>
            </a:r>
            <a:r>
              <a:rPr lang="it-IT" dirty="0"/>
              <a:t>= contiene classi che servono per trasferire dati tra vari strati dell’applicazione, da FE a BE</a:t>
            </a:r>
          </a:p>
          <a:p>
            <a:r>
              <a:rPr lang="it-IT" b="1" dirty="0" err="1"/>
              <a:t>It.parthenope.mapper</a:t>
            </a:r>
            <a:r>
              <a:rPr lang="it-IT" b="1" dirty="0"/>
              <a:t> </a:t>
            </a:r>
            <a:r>
              <a:rPr lang="it-IT" dirty="0"/>
              <a:t>= contiene le interfacce che si occupano della mappatura tra le entità (model) e DTO</a:t>
            </a:r>
          </a:p>
          <a:p>
            <a:r>
              <a:rPr lang="it-IT" b="1" dirty="0" err="1"/>
              <a:t>It.parthenope.mapper.impl</a:t>
            </a:r>
            <a:r>
              <a:rPr lang="it-IT" b="1" dirty="0"/>
              <a:t> </a:t>
            </a:r>
            <a:r>
              <a:rPr lang="it-IT" dirty="0"/>
              <a:t>= contiene l’implementazione del mapper</a:t>
            </a:r>
          </a:p>
          <a:p>
            <a:r>
              <a:rPr lang="it-IT" b="1" dirty="0" err="1"/>
              <a:t>It.parthenope.taxi.model</a:t>
            </a:r>
            <a:r>
              <a:rPr lang="it-IT" b="1" dirty="0"/>
              <a:t> </a:t>
            </a:r>
            <a:r>
              <a:rPr lang="it-IT" dirty="0"/>
              <a:t>= Gestisce la relazione con il DB tramite ORM (Object </a:t>
            </a:r>
            <a:r>
              <a:rPr lang="it-IT" dirty="0" err="1"/>
              <a:t>Relational</a:t>
            </a:r>
            <a:r>
              <a:rPr lang="it-IT" dirty="0"/>
              <a:t> Mapping) come JPA.</a:t>
            </a:r>
          </a:p>
          <a:p>
            <a:r>
              <a:rPr lang="it-IT" b="1" dirty="0" err="1"/>
              <a:t>It.parthenope.taxi.repository</a:t>
            </a:r>
            <a:r>
              <a:rPr lang="it-IT" b="1" dirty="0"/>
              <a:t> </a:t>
            </a:r>
            <a:r>
              <a:rPr lang="it-IT" dirty="0"/>
              <a:t>= contiene le classi che astraggono la logica di accesso ai dati. </a:t>
            </a:r>
          </a:p>
          <a:p>
            <a:r>
              <a:rPr lang="it-IT" b="1" dirty="0" err="1"/>
              <a:t>It.parthenope.taxi.service</a:t>
            </a:r>
            <a:r>
              <a:rPr lang="it-IT" b="1" dirty="0"/>
              <a:t> </a:t>
            </a:r>
            <a:r>
              <a:rPr lang="it-IT" dirty="0"/>
              <a:t>= contiene le interfacce che verranno utilizzate per recuperare e persistere i dati</a:t>
            </a:r>
          </a:p>
          <a:p>
            <a:r>
              <a:rPr lang="it-IT" b="1" dirty="0" err="1"/>
              <a:t>It.parthenope.taxi.service.impl</a:t>
            </a:r>
            <a:r>
              <a:rPr lang="it-IT" b="1" dirty="0"/>
              <a:t> </a:t>
            </a:r>
            <a:r>
              <a:rPr lang="it-IT" dirty="0"/>
              <a:t>= contiene l’implementazione dei servizi. </a:t>
            </a:r>
          </a:p>
          <a:p>
            <a:r>
              <a:rPr lang="it-IT" b="1" dirty="0" err="1"/>
              <a:t>It.parthenope.taxi.email</a:t>
            </a:r>
            <a:r>
              <a:rPr lang="it-IT" b="1" dirty="0"/>
              <a:t> </a:t>
            </a:r>
            <a:r>
              <a:rPr lang="it-IT" dirty="0"/>
              <a:t>= contiene il </a:t>
            </a:r>
            <a:r>
              <a:rPr lang="it-IT" dirty="0" err="1"/>
              <a:t>configuration</a:t>
            </a:r>
            <a:r>
              <a:rPr lang="it-IT" dirty="0"/>
              <a:t>, il </a:t>
            </a:r>
            <a:r>
              <a:rPr lang="it-IT" dirty="0" err="1"/>
              <a:t>listener</a:t>
            </a:r>
            <a:r>
              <a:rPr lang="it-IT" dirty="0"/>
              <a:t>, e il </a:t>
            </a:r>
            <a:r>
              <a:rPr lang="it-IT" dirty="0" err="1"/>
              <a:t>thread</a:t>
            </a:r>
            <a:r>
              <a:rPr lang="it-IT" dirty="0"/>
              <a:t> per la gestione del server email.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D6D8E3-AB2E-BD92-D2FC-D4BB4699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AA77EC-3537-B2EF-F1F0-B76E42E5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9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3003B-EA7C-E086-93D9-75D744D6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SOLID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A59B6F-8AE4-C03D-46D0-04F47240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3200" b="1" dirty="0" err="1"/>
              <a:t>S</a:t>
            </a:r>
            <a:r>
              <a:rPr lang="it-IT" sz="3200" dirty="0"/>
              <a:t> </a:t>
            </a:r>
            <a:r>
              <a:rPr lang="it-IT" dirty="0"/>
              <a:t>: Rispetta il principio Sigle </a:t>
            </a:r>
            <a:r>
              <a:rPr lang="it-IT" dirty="0" err="1"/>
              <a:t>Responsability</a:t>
            </a:r>
            <a:r>
              <a:rPr lang="it-IT" dirty="0"/>
              <a:t> in quanto ogni package ha una responsabilità unica</a:t>
            </a:r>
          </a:p>
          <a:p>
            <a:r>
              <a:rPr lang="it-IT" sz="3200" b="1" dirty="0"/>
              <a:t>O</a:t>
            </a:r>
            <a:r>
              <a:rPr lang="it-IT" dirty="0"/>
              <a:t> : Rispetta l’Open / </a:t>
            </a:r>
            <a:r>
              <a:rPr lang="it-IT" dirty="0" err="1"/>
              <a:t>Closed</a:t>
            </a:r>
            <a:r>
              <a:rPr lang="it-IT" dirty="0"/>
              <a:t> in quanto grazie ai service e ai mapper può essere esteso senza modificare il codice </a:t>
            </a:r>
          </a:p>
          <a:p>
            <a:r>
              <a:rPr lang="it-IT" sz="3200" b="1" dirty="0"/>
              <a:t>L</a:t>
            </a:r>
            <a:r>
              <a:rPr lang="it-IT" dirty="0"/>
              <a:t> : Rispetta il </a:t>
            </a:r>
            <a:r>
              <a:rPr lang="it-IT" dirty="0" err="1"/>
              <a:t>Liskov</a:t>
            </a:r>
            <a:r>
              <a:rPr lang="it-IT" dirty="0"/>
              <a:t> </a:t>
            </a:r>
            <a:r>
              <a:rPr lang="it-IT" dirty="0" err="1"/>
              <a:t>Substitution</a:t>
            </a:r>
            <a:r>
              <a:rPr lang="it-IT" dirty="0"/>
              <a:t> in quanto l’uso di interfacce ed implementazione consentono la sostituzione delle implementazioni senza cambiare il comportamento</a:t>
            </a:r>
          </a:p>
          <a:p>
            <a:r>
              <a:rPr lang="it-IT" sz="3500" b="1" dirty="0"/>
              <a:t>I </a:t>
            </a:r>
            <a:r>
              <a:rPr lang="it-IT" dirty="0"/>
              <a:t>: Rispetta Interface </a:t>
            </a:r>
            <a:r>
              <a:rPr lang="it-IT" dirty="0" err="1"/>
              <a:t>Segregation</a:t>
            </a:r>
            <a:r>
              <a:rPr lang="it-IT" dirty="0"/>
              <a:t> in quanto l’uso di interfacce per definire operazioni permette al client di non dipendere da metodi che non </a:t>
            </a:r>
            <a:r>
              <a:rPr lang="it-IT" dirty="0" err="1"/>
              <a:t>utiliza</a:t>
            </a:r>
            <a:endParaRPr lang="it-IT" dirty="0"/>
          </a:p>
          <a:p>
            <a:r>
              <a:rPr lang="it-IT" sz="3500" b="1" dirty="0"/>
              <a:t>D </a:t>
            </a:r>
            <a:r>
              <a:rPr lang="it-IT" sz="1600" dirty="0"/>
              <a:t>: Rispetta </a:t>
            </a:r>
            <a:r>
              <a:rPr lang="it-IT" sz="1600" dirty="0" err="1"/>
              <a:t>Dependency</a:t>
            </a:r>
            <a:r>
              <a:rPr lang="it-IT" sz="1600" dirty="0"/>
              <a:t> </a:t>
            </a:r>
            <a:r>
              <a:rPr lang="it-IT" sz="1600" dirty="0" err="1"/>
              <a:t>Inversion</a:t>
            </a:r>
            <a:r>
              <a:rPr lang="it-IT" sz="1600" dirty="0"/>
              <a:t> in quanto le classi di alto livello come il controller non dipendono da classi di basso livello come i repository, ma entrambe dipendono da astrazioni. 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7CD983-F01C-91A1-BD4E-573B35C9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786169-1A0D-9863-5038-1A4EC68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1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B4C61-9D49-AB11-BA37-377CD1D9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8C15F-3B27-0CB2-A1C0-C8D70728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Componente </a:t>
            </a:r>
            <a:r>
              <a:rPr lang="it-IT" dirty="0" err="1"/>
              <a:t>EMAIl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6AC527-57A3-B73D-5744-23691660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697A3-0EF7-5F5B-625D-6F8F2D079D27}"/>
              </a:ext>
            </a:extLst>
          </p:cNvPr>
          <p:cNvSpPr txBox="1"/>
          <p:nvPr/>
        </p:nvSpPr>
        <p:spPr>
          <a:xfrm>
            <a:off x="581190" y="2245405"/>
            <a:ext cx="800133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</a:rPr>
              <a:t>Concetti utilizzati: </a:t>
            </a:r>
            <a:r>
              <a:rPr lang="it-IT" dirty="0" err="1">
                <a:effectLst/>
              </a:rPr>
              <a:t>Dependency</a:t>
            </a:r>
            <a:r>
              <a:rPr lang="it-IT" dirty="0">
                <a:effectLst/>
              </a:rPr>
              <a:t> Injection (@</a:t>
            </a:r>
            <a:r>
              <a:rPr lang="it-IT" dirty="0" err="1">
                <a:effectLst/>
              </a:rPr>
              <a:t>Autowired</a:t>
            </a:r>
            <a:r>
              <a:rPr lang="it-IT" dirty="0">
                <a:effectLst/>
              </a:rPr>
              <a:t>), </a:t>
            </a:r>
            <a:r>
              <a:rPr lang="it-IT" dirty="0" err="1">
                <a:effectLst/>
              </a:rPr>
              <a:t>Configuration</a:t>
            </a:r>
            <a:r>
              <a:rPr lang="it-IT" dirty="0">
                <a:effectLst/>
              </a:rPr>
              <a:t> (@</a:t>
            </a:r>
            <a:r>
              <a:rPr lang="it-IT" dirty="0" err="1">
                <a:effectLst/>
              </a:rPr>
              <a:t>Configuration</a:t>
            </a:r>
            <a:r>
              <a:rPr lang="it-IT" dirty="0">
                <a:effectLst/>
              </a:rPr>
              <a:t>), Valori </a:t>
            </a:r>
            <a:r>
              <a:rPr lang="it-IT" dirty="0" err="1">
                <a:effectLst/>
              </a:rPr>
              <a:t>externalizzati</a:t>
            </a:r>
            <a:r>
              <a:rPr lang="it-IT" dirty="0">
                <a:effectLst/>
              </a:rPr>
              <a:t> (@</a:t>
            </a:r>
            <a:r>
              <a:rPr lang="it-IT" dirty="0"/>
              <a:t>V</a:t>
            </a:r>
            <a:r>
              <a:rPr lang="it-IT" dirty="0">
                <a:effectLst/>
              </a:rPr>
              <a:t>alue), Gestione delle </a:t>
            </a:r>
            <a:r>
              <a:rPr lang="it-IT" dirty="0" err="1">
                <a:effectLst/>
              </a:rPr>
              <a:t>eccezzioni</a:t>
            </a:r>
            <a:r>
              <a:rPr lang="it-IT" dirty="0">
                <a:effectLst/>
              </a:rPr>
              <a:t>(</a:t>
            </a:r>
            <a:r>
              <a:rPr lang="it-IT" dirty="0" err="1">
                <a:effectLst/>
              </a:rPr>
              <a:t>try</a:t>
            </a:r>
            <a:r>
              <a:rPr lang="it-IT" dirty="0">
                <a:effectLst/>
              </a:rPr>
              <a:t>-catch), </a:t>
            </a:r>
            <a:r>
              <a:rPr lang="it-IT" dirty="0" err="1">
                <a:effectLst/>
              </a:rPr>
              <a:t>Multithrreading</a:t>
            </a:r>
            <a:r>
              <a:rPr lang="it-IT" dirty="0">
                <a:effectLst/>
              </a:rPr>
              <a:t> (</a:t>
            </a:r>
            <a:r>
              <a:rPr lang="it-IT" dirty="0" err="1">
                <a:effectLst/>
              </a:rPr>
              <a:t>KeepAlive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runnable</a:t>
            </a:r>
            <a:r>
              <a:rPr lang="it-IT" dirty="0">
                <a:effectLst/>
              </a:rPr>
              <a:t>) di tipo Background. 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Singleton</a:t>
            </a:r>
            <a:r>
              <a:rPr lang="it-IT" dirty="0">
                <a:effectLst/>
              </a:rPr>
              <a:t>: Il pattern Singleton è implicitamente utilizzato nella definizione dei </a:t>
            </a:r>
            <a:r>
              <a:rPr lang="it-IT" dirty="0" err="1">
                <a:effectLst/>
              </a:rPr>
              <a:t>bean</a:t>
            </a:r>
            <a:r>
              <a:rPr lang="it-IT" dirty="0">
                <a:effectLst/>
              </a:rPr>
              <a:t> con @Bean in una classe @</a:t>
            </a:r>
            <a:r>
              <a:rPr lang="it-IT" dirty="0" err="1">
                <a:effectLst/>
              </a:rPr>
              <a:t>Configuration</a:t>
            </a:r>
            <a:r>
              <a:rPr lang="it-IT" dirty="0">
                <a:effectLst/>
              </a:rPr>
              <a:t> in Spring.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Observer</a:t>
            </a:r>
            <a:r>
              <a:rPr lang="it-IT" dirty="0">
                <a:effectLst/>
              </a:rPr>
              <a:t>: Questo pattern è utilizzato nella gestione delle email in arrivo. </a:t>
            </a:r>
            <a:r>
              <a:rPr lang="it-IT" dirty="0" err="1">
                <a:effectLst/>
              </a:rPr>
              <a:t>EmailListener</a:t>
            </a:r>
            <a:r>
              <a:rPr lang="it-IT" dirty="0">
                <a:effectLst/>
              </a:rPr>
              <a:t> agisce come un </a:t>
            </a:r>
            <a:r>
              <a:rPr lang="it-IT" dirty="0" err="1">
                <a:effectLst/>
              </a:rPr>
              <a:t>observer</a:t>
            </a:r>
            <a:r>
              <a:rPr lang="it-IT" dirty="0">
                <a:effectLst/>
              </a:rPr>
              <a:t> che rimane in ascolto di nuove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effectLst/>
              </a:rPr>
              <a:t>Factory</a:t>
            </a:r>
            <a:r>
              <a:rPr lang="it-IT" b="1" dirty="0">
                <a:effectLst/>
              </a:rPr>
              <a:t> Method:</a:t>
            </a:r>
            <a:r>
              <a:rPr lang="it-IT" dirty="0">
                <a:effectLst/>
              </a:rPr>
              <a:t> Anche se non esplicitamente indicato come tale, il concetto dietro l'uso di @Bean per creare istanze di Session e </a:t>
            </a:r>
            <a:r>
              <a:rPr lang="it-IT" dirty="0" err="1">
                <a:effectLst/>
              </a:rPr>
              <a:t>EmailListener</a:t>
            </a:r>
            <a:r>
              <a:rPr lang="it-IT" dirty="0">
                <a:effectLst/>
              </a:rPr>
              <a:t> rientra nella logica del </a:t>
            </a:r>
            <a:r>
              <a:rPr lang="it-IT" dirty="0" err="1">
                <a:effectLst/>
              </a:rPr>
              <a:t>Factory</a:t>
            </a:r>
            <a:r>
              <a:rPr lang="it-IT" dirty="0">
                <a:effectLst/>
              </a:rPr>
              <a:t> Method pattern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8C9463-8E17-FE75-BA7E-0BD7FCA3D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83" y="1890876"/>
            <a:ext cx="3476625" cy="38100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4C62C95-7A13-5070-EA22-042E8614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8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E2547-6F90-0B38-32D2-DC101EC61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7B4CD6-C975-FD6D-2A07-51911ED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Componente richieste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1336E-42A3-47D9-AE3B-C47CCC12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A18D63-6262-AB22-DF56-FC5F4CAB6422}"/>
              </a:ext>
            </a:extLst>
          </p:cNvPr>
          <p:cNvSpPr txBox="1"/>
          <p:nvPr/>
        </p:nvSpPr>
        <p:spPr>
          <a:xfrm>
            <a:off x="581190" y="2245405"/>
            <a:ext cx="80013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Concetti Utilizzati: </a:t>
            </a:r>
            <a:r>
              <a:rPr lang="it-IT" dirty="0">
                <a:effectLst/>
              </a:rPr>
              <a:t>Annotazioni (@</a:t>
            </a:r>
            <a:r>
              <a:rPr lang="it-IT" dirty="0" err="1">
                <a:effectLst/>
              </a:rPr>
              <a:t>Autowired</a:t>
            </a:r>
            <a:r>
              <a:rPr lang="it-IT" dirty="0">
                <a:effectLst/>
              </a:rPr>
              <a:t>, @Service, @Repository,@</a:t>
            </a:r>
            <a:r>
              <a:rPr lang="it-IT" dirty="0" err="1">
                <a:effectLst/>
              </a:rPr>
              <a:t>Entity</a:t>
            </a:r>
            <a:r>
              <a:rPr lang="it-IT" dirty="0">
                <a:effectLst/>
              </a:rPr>
              <a:t>, @</a:t>
            </a:r>
            <a:r>
              <a:rPr lang="it-IT" dirty="0" err="1">
                <a:effectLst/>
              </a:rPr>
              <a:t>RestController</a:t>
            </a:r>
            <a:r>
              <a:rPr lang="it-IT" dirty="0"/>
              <a:t>, </a:t>
            </a:r>
            <a:r>
              <a:rPr lang="it-IT" dirty="0" err="1">
                <a:effectLst/>
              </a:rPr>
              <a:t>Dependency</a:t>
            </a:r>
            <a:r>
              <a:rPr lang="it-IT" dirty="0">
                <a:effectLst/>
              </a:rPr>
              <a:t> Injection (@</a:t>
            </a:r>
            <a:r>
              <a:rPr lang="it-IT" dirty="0" err="1">
                <a:effectLst/>
              </a:rPr>
              <a:t>Autowired</a:t>
            </a:r>
            <a:r>
              <a:rPr lang="it-IT" dirty="0">
                <a:effectLst/>
              </a:rPr>
              <a:t>), </a:t>
            </a:r>
            <a:r>
              <a:rPr lang="it-IT" dirty="0" err="1"/>
              <a:t>Generics</a:t>
            </a:r>
            <a:r>
              <a:rPr lang="it-IT" dirty="0"/>
              <a:t>, Eccezioni (</a:t>
            </a:r>
            <a:r>
              <a:rPr lang="it-IT" dirty="0" err="1"/>
              <a:t>try</a:t>
            </a:r>
            <a:r>
              <a:rPr lang="it-IT" dirty="0"/>
              <a:t> catch)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Adapter Pattern: </a:t>
            </a:r>
            <a:r>
              <a:rPr lang="it-IT" dirty="0"/>
              <a:t>il mapper che converte tra entità e DTO.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Singleton Pattern: </a:t>
            </a:r>
            <a:r>
              <a:rPr lang="it-IT" dirty="0"/>
              <a:t>componenti di default @Service, @Repository, e @Controller per spring.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Model </a:t>
            </a:r>
            <a:r>
              <a:rPr lang="it-IT" b="1" dirty="0" err="1"/>
              <a:t>View</a:t>
            </a:r>
            <a:r>
              <a:rPr lang="it-IT" b="1" dirty="0"/>
              <a:t> Controller </a:t>
            </a:r>
            <a:r>
              <a:rPr lang="it-IT" dirty="0"/>
              <a:t>: il server comunica con il front-end tramite i controller i model e le </a:t>
            </a:r>
            <a:r>
              <a:rPr lang="it-IT" dirty="0" err="1"/>
              <a:t>view</a:t>
            </a:r>
            <a:r>
              <a:rPr lang="it-IT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Factory</a:t>
            </a:r>
            <a:r>
              <a:rPr lang="it-IT" b="1" dirty="0"/>
              <a:t> Pattern: </a:t>
            </a:r>
            <a:r>
              <a:rPr lang="it-IT" dirty="0"/>
              <a:t>utilizzato esplicitamente per la creazione di oggetti senza esporre la logica di creazione al client. </a:t>
            </a:r>
            <a:endParaRPr lang="it-IT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98A109-1EEF-F0F5-37FF-9EC28CF2B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83" y="1890876"/>
            <a:ext cx="3476625" cy="38100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423A547-6614-6767-1688-30944C76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2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" dirty="0"/>
              <a:t>Chi Siamo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E9D8BC-A774-9E0C-7D0D-8268BFCB7D24}"/>
              </a:ext>
            </a:extLst>
          </p:cNvPr>
          <p:cNvSpPr txBox="1"/>
          <p:nvPr/>
        </p:nvSpPr>
        <p:spPr>
          <a:xfrm>
            <a:off x="4373349" y="2056930"/>
            <a:ext cx="3445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/>
              <a:t>TaxiToGo</a:t>
            </a:r>
            <a:r>
              <a:rPr lang="it-IT" sz="4800" b="1" dirty="0"/>
              <a:t> </a:t>
            </a:r>
          </a:p>
          <a:p>
            <a:pPr algn="ctr"/>
            <a:r>
              <a:rPr lang="it-IT" sz="4800" b="1" dirty="0"/>
              <a:t>in tre parole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C768DED-590E-3B4C-1C6E-5B517C2C624C}"/>
              </a:ext>
            </a:extLst>
          </p:cNvPr>
          <p:cNvSpPr/>
          <p:nvPr/>
        </p:nvSpPr>
        <p:spPr>
          <a:xfrm>
            <a:off x="8578849" y="1329333"/>
            <a:ext cx="2791326" cy="1058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Semplicità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0130C35-D9CE-0982-072B-51BFC86C4479}"/>
              </a:ext>
            </a:extLst>
          </p:cNvPr>
          <p:cNvSpPr/>
          <p:nvPr/>
        </p:nvSpPr>
        <p:spPr>
          <a:xfrm>
            <a:off x="8578849" y="3069901"/>
            <a:ext cx="2791326" cy="1058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Velocità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4D974C6-8A77-40F0-3334-4AF8D6005DE6}"/>
              </a:ext>
            </a:extLst>
          </p:cNvPr>
          <p:cNvSpPr/>
          <p:nvPr/>
        </p:nvSpPr>
        <p:spPr>
          <a:xfrm>
            <a:off x="8578849" y="4808307"/>
            <a:ext cx="2791326" cy="1058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Smart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38F57C78-2A7A-9EF8-A945-9DDC971FE8B3}"/>
              </a:ext>
            </a:extLst>
          </p:cNvPr>
          <p:cNvSpPr/>
          <p:nvPr/>
        </p:nvSpPr>
        <p:spPr>
          <a:xfrm>
            <a:off x="8731249" y="3222301"/>
            <a:ext cx="2791326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Velocità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5F71FE8-8577-CF93-91AE-B36765D78E6D}"/>
              </a:ext>
            </a:extLst>
          </p:cNvPr>
          <p:cNvSpPr/>
          <p:nvPr/>
        </p:nvSpPr>
        <p:spPr>
          <a:xfrm>
            <a:off x="8731249" y="4960707"/>
            <a:ext cx="2791326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Sicurezza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6306DD27-1116-7FC8-DEDD-9DDF34DDB0DB}"/>
              </a:ext>
            </a:extLst>
          </p:cNvPr>
          <p:cNvSpPr/>
          <p:nvPr/>
        </p:nvSpPr>
        <p:spPr>
          <a:xfrm>
            <a:off x="8731249" y="1481733"/>
            <a:ext cx="2791326" cy="10587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Affidabilità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EDFCE0B-9DDF-CDAD-3E9F-87F3E007FBAA}"/>
              </a:ext>
            </a:extLst>
          </p:cNvPr>
          <p:cNvSpPr txBox="1"/>
          <p:nvPr/>
        </p:nvSpPr>
        <p:spPr>
          <a:xfrm>
            <a:off x="4033689" y="3774439"/>
            <a:ext cx="4124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Nasce con l’intento di semplificare, velocizzare e rendere Smart il processo di prenotazione e gestione delle corse.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244C2D6-4234-F669-0AC8-2EC75DA6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9" y="2487719"/>
            <a:ext cx="3810000" cy="2609850"/>
          </a:xfrm>
          <a:prstGeom prst="rect">
            <a:avLst/>
          </a:prstGeo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89C185-D90C-9FEC-137C-3DB3D986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56AC5A-EFF3-7E56-A6C2-BBB402C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860637-BA99-6429-79D8-C451E70A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effettuare </a:t>
            </a:r>
            <a:r>
              <a:rPr lang="it-IT" dirty="0" err="1"/>
              <a:t>uNA</a:t>
            </a:r>
            <a:r>
              <a:rPr lang="it-IT" dirty="0"/>
              <a:t> Prenotazione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CA6CAF-0C51-34D1-1175-17F375E7F646}"/>
              </a:ext>
            </a:extLst>
          </p:cNvPr>
          <p:cNvSpPr txBox="1"/>
          <p:nvPr/>
        </p:nvSpPr>
        <p:spPr>
          <a:xfrm>
            <a:off x="581192" y="2110835"/>
            <a:ext cx="534202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Da noi Effettuare una prenotazione è semplicissimo: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Clicca </a:t>
            </a:r>
            <a:r>
              <a:rPr lang="it-IT" sz="2000" dirty="0"/>
              <a:t>sul bottone Prenota un Taxi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Seleziona</a:t>
            </a:r>
            <a:r>
              <a:rPr lang="it-IT" sz="2000" dirty="0"/>
              <a:t> la tratta che vuoi effettuare</a:t>
            </a:r>
            <a:r>
              <a:rPr lang="it-IT" sz="2000" b="1" dirty="0"/>
              <a:t>, </a:t>
            </a:r>
            <a:r>
              <a:rPr lang="it-IT" sz="2000" dirty="0"/>
              <a:t>inserisci data e ora della cors</a:t>
            </a:r>
            <a:r>
              <a:rPr lang="it-IT" sz="2000" b="1" dirty="0"/>
              <a:t>a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Inserisci</a:t>
            </a:r>
            <a:r>
              <a:rPr lang="it-IT" sz="2000" dirty="0"/>
              <a:t> i dati di pagamento e clicca su paga ora.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Servizio Email: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Invia una email all’ indirizzo </a:t>
            </a:r>
            <a:r>
              <a:rPr lang="it-IT" dirty="0">
                <a:hlinkClick r:id="rId2"/>
              </a:rPr>
              <a:t>taxitogo2024@gmail.com</a:t>
            </a:r>
            <a:r>
              <a:rPr lang="it-IT" dirty="0"/>
              <a:t> con le info della corsa.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5847BC-DDAE-B2C4-174B-6EACB9925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08" y="2466707"/>
            <a:ext cx="3810000" cy="3381375"/>
          </a:xfrm>
          <a:prstGeom prst="rect">
            <a:avLst/>
          </a:prstGeom>
        </p:spPr>
      </p:pic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69B606D-2E84-75AE-3969-04F583F0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0C2AE32-9F72-F3D3-F2D6-BB7C9AFD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9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TaxiToGo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" dirty="0">
                <a:solidFill>
                  <a:srgbClr val="1CADE4"/>
                </a:solidFill>
              </a:rPr>
              <a:t>Progettazione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EEAC83-9168-F30B-ECAF-A8639AB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ABFACFA-BF33-92D2-FE26-59051421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7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Design and Developer Goals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0" y="2245405"/>
            <a:ext cx="80013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Pattern</a:t>
            </a:r>
            <a:r>
              <a:rPr lang="it-IT" dirty="0">
                <a:effectLst/>
                <a:latin typeface="Arial" panose="020B0604020202020204" pitchFamily="34" charset="0"/>
              </a:rPr>
              <a:t>: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usare almeno due pattern per persona (almeno uno per chi sceglie la modalità Web Application) tra i design pattern noti.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Conformit</a:t>
            </a:r>
            <a:r>
              <a:rPr lang="it-IT" b="1" dirty="0">
                <a:latin typeface="Arial" panose="020B0604020202020204" pitchFamily="34" charset="0"/>
              </a:rPr>
              <a:t>à</a:t>
            </a:r>
            <a:r>
              <a:rPr lang="it-IT" b="1" dirty="0">
                <a:effectLst/>
                <a:latin typeface="Arial" panose="020B0604020202020204" pitchFamily="34" charset="0"/>
              </a:rPr>
              <a:t> alle linee guida: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attenersi ai principi della programmazione </a:t>
            </a:r>
            <a:r>
              <a:rPr lang="it-IT" b="1" dirty="0">
                <a:effectLst/>
                <a:latin typeface="Arial" panose="020B0604020202020204" pitchFamily="34" charset="0"/>
              </a:rPr>
              <a:t>SOLID</a:t>
            </a:r>
            <a:r>
              <a:rPr lang="it-IT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Piattaforma di destinazione:</a:t>
            </a:r>
            <a:br>
              <a:rPr lang="it-IT" b="1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Il sistema deve essere sviluppato in Java</a:t>
            </a:r>
          </a:p>
          <a:p>
            <a:pPr algn="l" rtl="0"/>
            <a:r>
              <a:rPr lang="it-IT" dirty="0">
                <a:latin typeface="Arial" panose="020B0604020202020204" pitchFamily="34" charset="0"/>
              </a:rPr>
              <a:t>    inserire sufficienti </a:t>
            </a:r>
            <a:r>
              <a:rPr lang="it-IT" b="1" dirty="0">
                <a:latin typeface="Arial" panose="020B0604020202020204" pitchFamily="34" charset="0"/>
              </a:rPr>
              <a:t>commenti</a:t>
            </a:r>
            <a:r>
              <a:rPr lang="it-IT" dirty="0">
                <a:latin typeface="Arial" panose="020B0604020202020204" pitchFamily="34" charset="0"/>
              </a:rPr>
              <a:t> (anche per </a:t>
            </a:r>
            <a:r>
              <a:rPr lang="it-IT" b="1" dirty="0" err="1">
                <a:latin typeface="Arial" panose="020B0604020202020204" pitchFamily="34" charset="0"/>
              </a:rPr>
              <a:t>Javadoc</a:t>
            </a:r>
            <a:r>
              <a:rPr lang="it-IT" dirty="0">
                <a:latin typeface="Arial" panose="020B0604020202020204" pitchFamily="34" charset="0"/>
              </a:rPr>
              <a:t>) e annotazioni;</a:t>
            </a:r>
          </a:p>
          <a:p>
            <a:r>
              <a:rPr lang="it-IT" dirty="0">
                <a:latin typeface="Arial" panose="020B0604020202020204" pitchFamily="34" charset="0"/>
              </a:rPr>
              <a:t>    gestione delle </a:t>
            </a:r>
            <a:r>
              <a:rPr lang="it-IT" b="1" i="0" dirty="0">
                <a:effectLst/>
                <a:latin typeface="Open Sans" panose="020B0606030504020204" pitchFamily="34" charset="0"/>
              </a:rPr>
              <a:t>eccezioni</a:t>
            </a:r>
            <a:r>
              <a:rPr lang="it-IT" b="0" i="0" dirty="0">
                <a:solidFill>
                  <a:srgbClr val="67748E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endParaRPr lang="it-IT" b="1" dirty="0">
              <a:effectLst/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</a:rPr>
              <a:t>Usare i file o Database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L’interfaccia si adatterà in base al tipo gestore che effettua l’accesso (se è  un dipendente o se è il cliente finale)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6D4A8D-4022-2065-3519-89DB2C0E2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83" y="1890876"/>
            <a:ext cx="3476625" cy="38100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77E416-4F5E-E580-4AA7-DE8792C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Sequence - Class Diagrams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2" y="2453596"/>
            <a:ext cx="8001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it-IT" dirty="0">
                <a:effectLst/>
              </a:rPr>
              <a:t>Per lo sviluppo sono stati creati dei </a:t>
            </a:r>
            <a:r>
              <a:rPr lang="it-IT" b="1" dirty="0" err="1">
                <a:effectLst/>
              </a:rPr>
              <a:t>sequence</a:t>
            </a:r>
            <a:r>
              <a:rPr lang="it-IT" dirty="0"/>
              <a:t> – </a:t>
            </a:r>
            <a:r>
              <a:rPr lang="it-IT" b="1" dirty="0"/>
              <a:t>class</a:t>
            </a:r>
            <a:r>
              <a:rPr lang="it-IT" dirty="0"/>
              <a:t> </a:t>
            </a:r>
            <a:r>
              <a:rPr lang="it-IT" b="1" dirty="0"/>
              <a:t>diagram</a:t>
            </a:r>
            <a:r>
              <a:rPr lang="it-IT" dirty="0"/>
              <a:t> </a:t>
            </a:r>
          </a:p>
          <a:p>
            <a:pPr algn="l" rtl="0"/>
            <a:r>
              <a:rPr lang="it-IT" dirty="0"/>
              <a:t>Per rendere lo sviluppo molto più chiaro e veloce.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Così da poter definire fin da subito il </a:t>
            </a:r>
            <a:r>
              <a:rPr lang="it-IT" b="1" dirty="0"/>
              <a:t>business need </a:t>
            </a:r>
            <a:r>
              <a:rPr lang="it-IT" dirty="0"/>
              <a:t>dell’applicazione   </a:t>
            </a:r>
            <a:r>
              <a:rPr lang="it-IT" dirty="0">
                <a:effectLst/>
              </a:rPr>
              <a:t> 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F8E9AD-BF19-1F6B-F279-4C4FC7946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08" y="2053390"/>
            <a:ext cx="3581400" cy="381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DF36104-D6DD-167A-0C43-1DC9883F7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970996"/>
            <a:ext cx="2255925" cy="2406320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03B1E6-5EFA-CD16-9C93-76963D78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Subsystem decomposition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2" y="2170071"/>
            <a:ext cx="7600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Payment Management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Permette di gestire i pagamenti con carta di credito, bancomat e contanti.</a:t>
            </a:r>
            <a:br>
              <a:rPr lang="it-IT" dirty="0">
                <a:effectLst/>
                <a:latin typeface="Arial" panose="020B0604020202020204" pitchFamily="34" charset="0"/>
              </a:rPr>
            </a:br>
            <a:endParaRPr lang="it-IT" dirty="0">
              <a:effectLst/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DBMS:</a:t>
            </a:r>
            <a:r>
              <a:rPr lang="it-IT" dirty="0">
                <a:effectLst/>
                <a:latin typeface="Arial" panose="020B0604020202020204" pitchFamily="34" charset="0"/>
              </a:rPr>
              <a:t> </a:t>
            </a:r>
          </a:p>
          <a:p>
            <a:pPr algn="l" rtl="0"/>
            <a:r>
              <a:rPr lang="it-IT" dirty="0">
                <a:latin typeface="Arial" panose="020B0604020202020204" pitchFamily="34" charset="0"/>
              </a:rPr>
              <a:t>    </a:t>
            </a:r>
            <a:r>
              <a:rPr lang="it-IT" dirty="0">
                <a:effectLst/>
                <a:latin typeface="Arial" panose="020B0604020202020204" pitchFamily="34" charset="0"/>
              </a:rPr>
              <a:t>Contiene le informazioni riguardo gli ordini e gli utenti registrati.</a:t>
            </a:r>
          </a:p>
          <a:p>
            <a:pPr algn="l" rtl="0"/>
            <a:endParaRPr lang="it-IT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Email:</a:t>
            </a:r>
            <a:br>
              <a:rPr lang="it-IT" b="1" dirty="0">
                <a:effectLst/>
                <a:latin typeface="Arial" panose="020B0604020202020204" pitchFamily="34" charset="0"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Permette all’ utente di inviare una email ed effettuare una prenotazione senza passare dall</a:t>
            </a:r>
            <a:r>
              <a:rPr lang="it-IT" dirty="0">
                <a:latin typeface="Arial" panose="020B0604020202020204" pitchFamily="34" charset="0"/>
              </a:rPr>
              <a:t>’ interfaccia web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8DEFE8-01DC-416D-8407-164E5D96F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3" y="4967125"/>
            <a:ext cx="2161658" cy="19130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5F6384-D745-CF96-65AC-DFE05E75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39" y="2210409"/>
            <a:ext cx="4800561" cy="3432401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3FFFEB-8BB7-D57D-4E06-06F84528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TaxiToGo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" dirty="0">
                <a:solidFill>
                  <a:srgbClr val="1CADE4"/>
                </a:solidFill>
              </a:rPr>
              <a:t>Implementazione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EEAC83-9168-F30B-ECAF-A8639AB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ABFACFA-BF33-92D2-FE26-59051421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1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B3FB5-8C8A-9719-C3A1-666573E0A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6969B-07D5-A3E6-F960-21D273ED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– Software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F77D51-C43B-A96F-E830-42353EE6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1A699C-48D9-751F-96D9-32F5F228D575}"/>
              </a:ext>
            </a:extLst>
          </p:cNvPr>
          <p:cNvSpPr txBox="1"/>
          <p:nvPr/>
        </p:nvSpPr>
        <p:spPr>
          <a:xfrm>
            <a:off x="581192" y="2170071"/>
            <a:ext cx="7135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it-IT" dirty="0"/>
              <a:t>Il</a:t>
            </a:r>
            <a:r>
              <a:rPr lang="it-IT" dirty="0">
                <a:effectLst/>
              </a:rPr>
              <a:t> </a:t>
            </a:r>
            <a:r>
              <a:rPr lang="it-IT" b="1" dirty="0">
                <a:effectLst/>
              </a:rPr>
              <a:t>Prototipo</a:t>
            </a:r>
            <a:r>
              <a:rPr lang="it-IT" dirty="0">
                <a:effectLst/>
              </a:rPr>
              <a:t> del progetto è stato realizzato utilizzando MySQL per il database, il framework </a:t>
            </a:r>
            <a:r>
              <a:rPr lang="it-IT" dirty="0" err="1">
                <a:effectLst/>
              </a:rPr>
              <a:t>SpringBoot</a:t>
            </a:r>
            <a:r>
              <a:rPr lang="it-IT" dirty="0">
                <a:effectLst/>
              </a:rPr>
              <a:t> per la parte Back-End e </a:t>
            </a:r>
            <a:r>
              <a:rPr lang="it-IT" dirty="0" err="1">
                <a:effectLst/>
              </a:rPr>
              <a:t>Angular</a:t>
            </a:r>
            <a:r>
              <a:rPr lang="it-IT" dirty="0">
                <a:effectLst/>
              </a:rPr>
              <a:t> 2+ per la parte front-end. </a:t>
            </a:r>
          </a:p>
          <a:p>
            <a:pPr algn="l" rtl="0"/>
            <a:endParaRPr lang="it-IT" dirty="0">
              <a:effectLst/>
            </a:endParaRPr>
          </a:p>
          <a:p>
            <a:pPr algn="l" rtl="0"/>
            <a:r>
              <a:rPr lang="it-IT" dirty="0"/>
              <a:t>Ho usufruito dei </a:t>
            </a:r>
            <a:r>
              <a:rPr lang="it-IT" dirty="0" err="1"/>
              <a:t>sguenti</a:t>
            </a:r>
            <a:r>
              <a:rPr lang="it-IT" dirty="0"/>
              <a:t> strumenti: </a:t>
            </a:r>
            <a:r>
              <a:rPr lang="it-IT" dirty="0" err="1"/>
              <a:t>swagger-ui</a:t>
            </a:r>
            <a:r>
              <a:rPr lang="it-IT" dirty="0"/>
              <a:t> </a:t>
            </a:r>
          </a:p>
          <a:p>
            <a:pPr algn="l" rtl="0"/>
            <a:endParaRPr lang="it-IT" dirty="0"/>
          </a:p>
          <a:p>
            <a:pPr algn="l" rtl="0"/>
            <a:endParaRPr lang="it-IT" dirty="0"/>
          </a:p>
          <a:p>
            <a:pPr algn="l" rtl="0"/>
            <a:r>
              <a:rPr lang="it-IT" dirty="0"/>
              <a:t>Il tutto è stato sviluppato all’interno di un repository GitHub</a:t>
            </a:r>
          </a:p>
          <a:p>
            <a:pPr algn="l" rtl="0"/>
            <a:endParaRPr lang="it-IT" dirty="0">
              <a:effectLst/>
            </a:endParaRPr>
          </a:p>
          <a:p>
            <a:pPr algn="l" rtl="0"/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5D1EC7-F277-FDCB-7487-EBD8D43C5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79" y="1097908"/>
            <a:ext cx="3724191" cy="44204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E93F28F-5A86-53F6-1116-FA19AF44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579">
            <a:off x="-437845" y="4619396"/>
            <a:ext cx="2617110" cy="2703149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7C5DABF-6058-C96A-5268-812CF710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D783F3-FFCE-682E-5A89-5ADC86C92101}"/>
              </a:ext>
            </a:extLst>
          </p:cNvPr>
          <p:cNvSpPr txBox="1"/>
          <p:nvPr/>
        </p:nvSpPr>
        <p:spPr>
          <a:xfrm>
            <a:off x="1748689" y="4721083"/>
            <a:ext cx="638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4"/>
              </a:rPr>
              <a:t>https://github.com/Emanuele-Chiummo/Taxi-Project/tree/main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06584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{FFC9604E-D640-49D5-82CC-1C5741AF0A94}tf33552983_win32</Template>
  <TotalTime>846</TotalTime>
  <Words>1049</Words>
  <Application>Microsoft Macintosh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Lato</vt:lpstr>
      <vt:lpstr>Open Sans</vt:lpstr>
      <vt:lpstr>Söhne</vt:lpstr>
      <vt:lpstr>Wingdings 2</vt:lpstr>
      <vt:lpstr>DividendVTI</vt:lpstr>
      <vt:lpstr>TaxiToGo</vt:lpstr>
      <vt:lpstr>Chi Siamo</vt:lpstr>
      <vt:lpstr>Come effettuare uNA Prenotazione</vt:lpstr>
      <vt:lpstr>TaxiToGo</vt:lpstr>
      <vt:lpstr>Progettazione – Design and Developer Goals</vt:lpstr>
      <vt:lpstr>Progettazione – Sequence - Class Diagrams</vt:lpstr>
      <vt:lpstr>Progettazione – Subsystem decomposition</vt:lpstr>
      <vt:lpstr>TaxiToGo</vt:lpstr>
      <vt:lpstr>Implementazione – Software</vt:lpstr>
      <vt:lpstr>IMPLEMENTAZIONE – Attori</vt:lpstr>
      <vt:lpstr>IMPLEMENTAZIONE - STRUTTURA</vt:lpstr>
      <vt:lpstr>IMPLEMENTAZIONE - SOLID</vt:lpstr>
      <vt:lpstr>Progettazione – Componente EMAIl</vt:lpstr>
      <vt:lpstr>Progettazione – Componente richieste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SightShop</dc:title>
  <dc:creator>Emanuele Chiummo</dc:creator>
  <cp:lastModifiedBy>Emanuele Chiummo</cp:lastModifiedBy>
  <cp:revision>12</cp:revision>
  <dcterms:created xsi:type="dcterms:W3CDTF">2023-02-20T18:45:33Z</dcterms:created>
  <dcterms:modified xsi:type="dcterms:W3CDTF">2024-02-18T22:09:14Z</dcterms:modified>
</cp:coreProperties>
</file>