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4" r:id="rId7"/>
    <p:sldId id="285" r:id="rId8"/>
    <p:sldId id="286" r:id="rId9"/>
    <p:sldId id="287" r:id="rId10"/>
    <p:sldId id="281" r:id="rId11"/>
    <p:sldId id="282" r:id="rId12"/>
    <p:sldId id="283" r:id="rId13"/>
    <p:sldId id="280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27/04/2022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67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7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4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6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23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43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42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15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27/04/2022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3256384"/>
            <a:ext cx="3485073" cy="837644"/>
          </a:xfrm>
        </p:spPr>
        <p:txBody>
          <a:bodyPr rtlCol="0">
            <a:normAutofit/>
          </a:bodyPr>
          <a:lstStyle/>
          <a:p>
            <a:pPr algn="l"/>
            <a:r>
              <a:rPr lang="it-IT" sz="4000" dirty="0"/>
              <a:t>DRS – Team 4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1F976992-702D-423E-9BF4-18C0FD78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it-IT" sz="2000" dirty="0"/>
              <a:t>Quality </a:t>
            </a:r>
            <a:r>
              <a:rPr lang="it-IT" sz="2000" dirty="0" err="1"/>
              <a:t>Function</a:t>
            </a:r>
            <a:r>
              <a:rPr lang="it-IT" sz="2000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609600"/>
            <a:ext cx="6104621" cy="678024"/>
          </a:xfrm>
        </p:spPr>
        <p:txBody>
          <a:bodyPr rtlCol="0" anchor="b">
            <a:normAutofit/>
          </a:bodyPr>
          <a:lstStyle/>
          <a:p>
            <a:r>
              <a:rPr lang="it-IT" sz="4000" dirty="0"/>
              <a:t>QFD – Concept Generation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2191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101" b="-1"/>
          <a:stretch/>
        </p:blipFill>
        <p:spPr>
          <a:xfrm>
            <a:off x="-83417" y="10"/>
            <a:ext cx="3834323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221" y="276775"/>
            <a:ext cx="6104621" cy="67802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/>
              <a:t>QFD - Customer </a:t>
            </a:r>
            <a:r>
              <a:rPr lang="it-IT" sz="4000" dirty="0" err="1"/>
              <a:t>Requirements</a:t>
            </a:r>
            <a:endParaRPr lang="it-IT" sz="400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430" y="1231573"/>
            <a:ext cx="7925052" cy="5234541"/>
          </a:xfrm>
        </p:spPr>
        <p:txBody>
          <a:bodyPr rtlCol="0" anchor="t">
            <a:noAutofit/>
          </a:bodyPr>
          <a:lstStyle/>
          <a:p>
            <a:r>
              <a:rPr lang="it-IT" sz="1800" dirty="0"/>
              <a:t>Fast </a:t>
            </a:r>
            <a:r>
              <a:rPr lang="it-IT" sz="1800" dirty="0" err="1"/>
              <a:t>response</a:t>
            </a:r>
            <a:r>
              <a:rPr lang="it-IT" sz="1800" dirty="0"/>
              <a:t> :</a:t>
            </a:r>
          </a:p>
          <a:p>
            <a:pPr marL="36900" indent="0">
              <a:buNone/>
            </a:pPr>
            <a:r>
              <a:rPr lang="it-IT" sz="1800" dirty="0"/>
              <a:t>The speed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which</a:t>
            </a:r>
            <a:r>
              <a:rPr lang="it-IT" sz="1800" dirty="0"/>
              <a:t> the DRS </a:t>
            </a:r>
            <a:r>
              <a:rPr lang="it-IT" sz="1800" dirty="0" err="1"/>
              <a:t>responds</a:t>
            </a:r>
            <a:r>
              <a:rPr lang="it-IT" sz="1800" dirty="0"/>
              <a:t> to the pilot </a:t>
            </a:r>
            <a:r>
              <a:rPr lang="it-IT" sz="1800" dirty="0" err="1"/>
              <a:t>command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</a:t>
            </a:r>
            <a:r>
              <a:rPr lang="it-IT" sz="1800" dirty="0" err="1"/>
              <a:t>prioritary</a:t>
            </a:r>
            <a:r>
              <a:rPr lang="it-IT" sz="1800" dirty="0"/>
              <a:t> </a:t>
            </a:r>
            <a:r>
              <a:rPr lang="it-IT" sz="1800" dirty="0" err="1"/>
              <a:t>requirement</a:t>
            </a:r>
            <a:r>
              <a:rPr lang="it-IT" sz="1800" dirty="0"/>
              <a:t> to  take </a:t>
            </a:r>
            <a:r>
              <a:rPr lang="it-IT" sz="1800" dirty="0" err="1"/>
              <a:t>advantage</a:t>
            </a:r>
            <a:r>
              <a:rPr lang="it-IT" sz="1800" dirty="0"/>
              <a:t> of </a:t>
            </a:r>
            <a:r>
              <a:rPr lang="it-IT" sz="1800" dirty="0" err="1"/>
              <a:t>all</a:t>
            </a:r>
            <a:r>
              <a:rPr lang="it-IT" sz="1800" dirty="0"/>
              <a:t> the DRS zone in order to </a:t>
            </a:r>
            <a:r>
              <a:rPr lang="it-IT" sz="1800" dirty="0" err="1"/>
              <a:t>maximize</a:t>
            </a:r>
            <a:r>
              <a:rPr lang="it-IT" sz="1800" dirty="0"/>
              <a:t> the </a:t>
            </a:r>
            <a:r>
              <a:rPr lang="it-IT" sz="1800" dirty="0" err="1"/>
              <a:t>effectiveness</a:t>
            </a:r>
            <a:r>
              <a:rPr lang="it-IT" sz="1800" dirty="0"/>
              <a:t> of </a:t>
            </a:r>
            <a:r>
              <a:rPr lang="it-IT" sz="1800" dirty="0" err="1"/>
              <a:t>overtak</a:t>
            </a:r>
            <a:r>
              <a:rPr lang="it-IT" sz="1800" dirty="0"/>
              <a:t> </a:t>
            </a:r>
            <a:r>
              <a:rPr lang="it-IT" sz="1800" dirty="0" err="1"/>
              <a:t>while</a:t>
            </a:r>
            <a:r>
              <a:rPr lang="it-IT" sz="1800" dirty="0"/>
              <a:t> </a:t>
            </a:r>
            <a:r>
              <a:rPr lang="it-IT" sz="1800" dirty="0" err="1"/>
              <a:t>ensuring</a:t>
            </a:r>
            <a:r>
              <a:rPr lang="it-IT" sz="1800" dirty="0"/>
              <a:t> 	the </a:t>
            </a:r>
            <a:r>
              <a:rPr lang="it-IT" sz="1800" dirty="0" err="1"/>
              <a:t>driver’s</a:t>
            </a:r>
            <a:r>
              <a:rPr lang="it-IT" sz="1800" dirty="0"/>
              <a:t> </a:t>
            </a:r>
            <a:r>
              <a:rPr lang="it-IT" sz="1800" dirty="0" err="1"/>
              <a:t>safety</a:t>
            </a:r>
            <a:r>
              <a:rPr lang="it-IT" sz="1800" dirty="0"/>
              <a:t>.</a:t>
            </a:r>
          </a:p>
          <a:p>
            <a:r>
              <a:rPr lang="it-IT" sz="1800" dirty="0"/>
              <a:t>Low </a:t>
            </a:r>
            <a:r>
              <a:rPr lang="it-IT" sz="1800" dirty="0" err="1"/>
              <a:t>actuation</a:t>
            </a:r>
            <a:r>
              <a:rPr lang="it-IT" sz="1800" dirty="0"/>
              <a:t> force:</a:t>
            </a:r>
          </a:p>
          <a:p>
            <a:pPr marL="36900" indent="0">
              <a:buNone/>
            </a:pPr>
            <a:r>
              <a:rPr lang="it-IT" sz="1800" dirty="0" err="1"/>
              <a:t>Another</a:t>
            </a:r>
            <a:r>
              <a:rPr lang="it-IT" sz="1800" dirty="0"/>
              <a:t> key </a:t>
            </a:r>
            <a:r>
              <a:rPr lang="it-IT" sz="1800" dirty="0" err="1"/>
              <a:t>requirement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the </a:t>
            </a:r>
            <a:r>
              <a:rPr lang="it-IT" sz="1800" dirty="0" err="1"/>
              <a:t>magnitude</a:t>
            </a:r>
            <a:r>
              <a:rPr lang="it-IT" sz="1800" dirty="0"/>
              <a:t> of the </a:t>
            </a:r>
            <a:r>
              <a:rPr lang="it-IT" sz="1800" dirty="0" err="1"/>
              <a:t>actuation</a:t>
            </a:r>
            <a:r>
              <a:rPr lang="it-IT" sz="1800" dirty="0"/>
              <a:t> force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should</a:t>
            </a:r>
            <a:r>
              <a:rPr lang="it-IT" sz="1800" dirty="0"/>
              <a:t> be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little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in order to </a:t>
            </a:r>
            <a:r>
              <a:rPr lang="it-IT" sz="1800" dirty="0" err="1"/>
              <a:t>minimize</a:t>
            </a:r>
            <a:r>
              <a:rPr lang="it-IT" sz="1800" dirty="0"/>
              <a:t> the power </a:t>
            </a:r>
            <a:r>
              <a:rPr lang="it-IT" sz="1800" dirty="0" err="1"/>
              <a:t>consumption</a:t>
            </a:r>
            <a:r>
              <a:rPr lang="it-IT" sz="1800" dirty="0"/>
              <a:t> of the car.</a:t>
            </a:r>
          </a:p>
          <a:p>
            <a:r>
              <a:rPr lang="it-IT" sz="1800" dirty="0" err="1"/>
              <a:t>Allow</a:t>
            </a:r>
            <a:r>
              <a:rPr lang="it-IT" sz="1800" dirty="0"/>
              <a:t> </a:t>
            </a:r>
            <a:r>
              <a:rPr lang="it-IT" sz="1800" dirty="0" err="1"/>
              <a:t>only</a:t>
            </a:r>
            <a:r>
              <a:rPr lang="it-IT" sz="1800" dirty="0"/>
              <a:t> 1 degree of </a:t>
            </a:r>
            <a:r>
              <a:rPr lang="it-IT" sz="1800" dirty="0" err="1"/>
              <a:t>freedom</a:t>
            </a:r>
            <a:r>
              <a:rPr lang="it-IT" sz="1800" dirty="0"/>
              <a:t>:</a:t>
            </a:r>
          </a:p>
          <a:p>
            <a:pPr marL="36900" indent="0">
              <a:buNone/>
            </a:pPr>
            <a:r>
              <a:rPr lang="it-IT" sz="1800" dirty="0" err="1"/>
              <a:t>Since</a:t>
            </a:r>
            <a:r>
              <a:rPr lang="it-IT" sz="1800" dirty="0"/>
              <a:t> the </a:t>
            </a:r>
            <a:r>
              <a:rPr lang="it-IT" sz="1800" dirty="0" err="1"/>
              <a:t>actuator</a:t>
            </a:r>
            <a:r>
              <a:rPr lang="it-IT" sz="1800" dirty="0"/>
              <a:t> controls </a:t>
            </a:r>
            <a:r>
              <a:rPr lang="it-IT" sz="1800" dirty="0" err="1"/>
              <a:t>only</a:t>
            </a:r>
            <a:r>
              <a:rPr lang="it-IT" sz="1800" dirty="0"/>
              <a:t> one degree of </a:t>
            </a:r>
            <a:r>
              <a:rPr lang="it-IT" sz="1800" dirty="0" err="1"/>
              <a:t>freedom</a:t>
            </a:r>
            <a:r>
              <a:rPr lang="it-IT" sz="1800" dirty="0"/>
              <a:t>, the </a:t>
            </a:r>
            <a:r>
              <a:rPr lang="it-IT" sz="1800" dirty="0" err="1"/>
              <a:t>mechanism</a:t>
            </a:r>
            <a:r>
              <a:rPr lang="it-IT" sz="1800" dirty="0"/>
              <a:t> </a:t>
            </a:r>
            <a:r>
              <a:rPr lang="it-IT" sz="1800" dirty="0" err="1"/>
              <a:t>should</a:t>
            </a:r>
            <a:r>
              <a:rPr lang="it-IT" sz="1800" dirty="0"/>
              <a:t> </a:t>
            </a:r>
            <a:r>
              <a:rPr lang="it-IT" sz="1800" dirty="0" err="1"/>
              <a:t>comply</a:t>
            </a:r>
            <a:r>
              <a:rPr lang="it-IT" sz="1800" dirty="0"/>
              <a:t> with </a:t>
            </a:r>
            <a:r>
              <a:rPr lang="it-IT" sz="1800" dirty="0" err="1"/>
              <a:t>thisrequirement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well</a:t>
            </a:r>
            <a:r>
              <a:rPr lang="it-IT" sz="1800" dirty="0"/>
              <a:t>; </a:t>
            </a:r>
            <a:r>
              <a:rPr lang="it-IT" sz="1800" dirty="0" err="1"/>
              <a:t>therefore</a:t>
            </a:r>
            <a:r>
              <a:rPr lang="it-IT" sz="1800" dirty="0"/>
              <a:t> </a:t>
            </a:r>
            <a:r>
              <a:rPr lang="it-IT" sz="1800" dirty="0" err="1"/>
              <a:t>any</a:t>
            </a:r>
            <a:r>
              <a:rPr lang="it-IT" sz="1800" dirty="0"/>
              <a:t>  </a:t>
            </a:r>
            <a:r>
              <a:rPr lang="it-IT" sz="1800" dirty="0" err="1"/>
              <a:t>deviation</a:t>
            </a:r>
            <a:r>
              <a:rPr lang="it-IT" sz="1800" dirty="0"/>
              <a:t> from the </a:t>
            </a:r>
            <a:r>
              <a:rPr lang="it-IT" sz="1800" dirty="0" err="1"/>
              <a:t>ideal</a:t>
            </a:r>
            <a:r>
              <a:rPr lang="it-IT" sz="1800" dirty="0"/>
              <a:t> </a:t>
            </a:r>
            <a:r>
              <a:rPr lang="it-IT" sz="1800" dirty="0" err="1"/>
              <a:t>movement</a:t>
            </a:r>
            <a:r>
              <a:rPr lang="it-IT" sz="1800" dirty="0"/>
              <a:t> </a:t>
            </a:r>
            <a:r>
              <a:rPr lang="it-IT" sz="1800" dirty="0" err="1"/>
              <a:t>should</a:t>
            </a:r>
            <a:r>
              <a:rPr lang="it-IT" sz="1800" dirty="0"/>
              <a:t> be </a:t>
            </a:r>
            <a:r>
              <a:rPr lang="it-IT" sz="1800" dirty="0" err="1"/>
              <a:t>minimal</a:t>
            </a:r>
            <a:r>
              <a:rPr lang="it-IT" sz="1800" dirty="0"/>
              <a:t>.</a:t>
            </a:r>
          </a:p>
          <a:p>
            <a:r>
              <a:rPr lang="it-IT" sz="1800" dirty="0"/>
              <a:t>Minimum drag </a:t>
            </a:r>
            <a:r>
              <a:rPr lang="it-IT" sz="1800" dirty="0" err="1"/>
              <a:t>resistance</a:t>
            </a:r>
            <a:r>
              <a:rPr lang="it-IT" sz="1800" dirty="0"/>
              <a:t>:</a:t>
            </a:r>
          </a:p>
          <a:p>
            <a:pPr marL="36900" indent="0">
              <a:buNone/>
            </a:pPr>
            <a:r>
              <a:rPr lang="it-IT" sz="1800" dirty="0"/>
              <a:t>The air flow </a:t>
            </a:r>
            <a:r>
              <a:rPr lang="it-IT" sz="1800" dirty="0" err="1"/>
              <a:t>aroun</a:t>
            </a:r>
            <a:r>
              <a:rPr lang="it-IT" sz="1800" dirty="0"/>
              <a:t> the DRS and the </a:t>
            </a:r>
            <a:r>
              <a:rPr lang="it-IT" sz="1800" dirty="0" err="1"/>
              <a:t>rear</a:t>
            </a:r>
            <a:r>
              <a:rPr lang="it-IT" sz="1800" dirty="0"/>
              <a:t> </a:t>
            </a:r>
            <a:r>
              <a:rPr lang="it-IT" sz="1800" dirty="0" err="1"/>
              <a:t>main</a:t>
            </a:r>
            <a:r>
              <a:rPr lang="it-IT" sz="1800" dirty="0"/>
              <a:t> </a:t>
            </a:r>
            <a:r>
              <a:rPr lang="it-IT" sz="1800" dirty="0" err="1"/>
              <a:t>wing</a:t>
            </a:r>
            <a:r>
              <a:rPr lang="it-IT" sz="1800" dirty="0"/>
              <a:t> are </a:t>
            </a:r>
            <a:r>
              <a:rPr lang="it-IT" sz="1800" dirty="0" err="1"/>
              <a:t>important</a:t>
            </a:r>
            <a:r>
              <a:rPr lang="it-IT" sz="1800" dirty="0"/>
              <a:t> to </a:t>
            </a:r>
            <a:r>
              <a:rPr lang="it-IT" sz="1800" dirty="0" err="1"/>
              <a:t>maximize</a:t>
            </a:r>
            <a:r>
              <a:rPr lang="it-IT" sz="1800" dirty="0"/>
              <a:t> performance and reduce non-</a:t>
            </a:r>
            <a:r>
              <a:rPr lang="it-IT" sz="1800" dirty="0" err="1"/>
              <a:t>ideal</a:t>
            </a:r>
            <a:r>
              <a:rPr lang="it-IT" sz="1800" dirty="0"/>
              <a:t> </a:t>
            </a:r>
            <a:r>
              <a:rPr lang="it-IT" sz="1800" dirty="0" err="1"/>
              <a:t>disturbing</a:t>
            </a:r>
            <a:r>
              <a:rPr lang="it-IT" sz="1800" dirty="0"/>
              <a:t> flows.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101" b="-1"/>
          <a:stretch/>
        </p:blipFill>
        <p:spPr>
          <a:xfrm>
            <a:off x="-83417" y="10"/>
            <a:ext cx="383432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221" y="276775"/>
            <a:ext cx="6104621" cy="67802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/>
              <a:t>QFD - Customer </a:t>
            </a:r>
            <a:r>
              <a:rPr lang="it-IT" sz="4000" dirty="0" err="1"/>
              <a:t>Requirements</a:t>
            </a:r>
            <a:endParaRPr lang="it-IT" sz="400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430" y="1231573"/>
            <a:ext cx="7925052" cy="5234541"/>
          </a:xfrm>
        </p:spPr>
        <p:txBody>
          <a:bodyPr rtlCol="0" anchor="t">
            <a:normAutofit/>
          </a:bodyPr>
          <a:lstStyle/>
          <a:p>
            <a:r>
              <a:rPr lang="it-IT" sz="1900" dirty="0" err="1"/>
              <a:t>Avoid</a:t>
            </a:r>
            <a:r>
              <a:rPr lang="it-IT" sz="1900" dirty="0"/>
              <a:t> </a:t>
            </a:r>
            <a:r>
              <a:rPr lang="it-IT" sz="1900" dirty="0" err="1"/>
              <a:t>residual</a:t>
            </a:r>
            <a:r>
              <a:rPr lang="it-IT" sz="1900" dirty="0"/>
              <a:t> </a:t>
            </a:r>
            <a:r>
              <a:rPr lang="it-IT" sz="1900" dirty="0" err="1"/>
              <a:t>oscillations</a:t>
            </a:r>
            <a:r>
              <a:rPr lang="it-IT" sz="1900" dirty="0"/>
              <a:t>:</a:t>
            </a:r>
          </a:p>
          <a:p>
            <a:pPr marL="36900" indent="0">
              <a:buNone/>
            </a:pPr>
            <a:r>
              <a:rPr lang="it-IT" sz="1900" dirty="0"/>
              <a:t>The DRS </a:t>
            </a:r>
            <a:r>
              <a:rPr lang="it-IT" sz="1900" dirty="0" err="1"/>
              <a:t>should</a:t>
            </a:r>
            <a:r>
              <a:rPr lang="it-IT" sz="1900" dirty="0"/>
              <a:t> </a:t>
            </a:r>
            <a:r>
              <a:rPr lang="it-IT" sz="1900" dirty="0" err="1"/>
              <a:t>ideally</a:t>
            </a:r>
            <a:r>
              <a:rPr lang="it-IT" sz="1900" dirty="0"/>
              <a:t> stop </a:t>
            </a:r>
            <a:r>
              <a:rPr lang="it-IT" sz="1900" dirty="0" err="1"/>
              <a:t>exactly</a:t>
            </a:r>
            <a:r>
              <a:rPr lang="it-IT" sz="1900" dirty="0"/>
              <a:t> in the </a:t>
            </a:r>
            <a:r>
              <a:rPr lang="it-IT" sz="1900" dirty="0" err="1"/>
              <a:t>final</a:t>
            </a:r>
            <a:r>
              <a:rPr lang="it-IT" sz="1900" dirty="0"/>
              <a:t> position </a:t>
            </a:r>
            <a:r>
              <a:rPr lang="it-IT" sz="1900" dirty="0" err="1"/>
              <a:t>without</a:t>
            </a:r>
            <a:r>
              <a:rPr lang="it-IT" sz="1900" dirty="0"/>
              <a:t> </a:t>
            </a:r>
            <a:r>
              <a:rPr lang="it-IT" sz="1900" dirty="0" err="1"/>
              <a:t>ascillating</a:t>
            </a:r>
            <a:r>
              <a:rPr lang="it-IT" sz="1900" dirty="0"/>
              <a:t> </a:t>
            </a:r>
            <a:r>
              <a:rPr lang="it-IT" sz="1900" dirty="0" err="1"/>
              <a:t>about</a:t>
            </a:r>
            <a:r>
              <a:rPr lang="it-IT" sz="1900" dirty="0"/>
              <a:t> </a:t>
            </a:r>
            <a:r>
              <a:rPr lang="it-IT" sz="1900" dirty="0" err="1"/>
              <a:t>it</a:t>
            </a:r>
            <a:r>
              <a:rPr lang="it-IT" sz="1900" dirty="0"/>
              <a:t>; </a:t>
            </a:r>
            <a:r>
              <a:rPr lang="it-IT" sz="1900" dirty="0" err="1"/>
              <a:t>this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spurious</a:t>
            </a:r>
            <a:r>
              <a:rPr lang="it-IT" sz="1900" dirty="0"/>
              <a:t> </a:t>
            </a:r>
            <a:r>
              <a:rPr lang="it-IT" sz="1900" dirty="0" err="1"/>
              <a:t>displacements</a:t>
            </a:r>
            <a:r>
              <a:rPr lang="it-IT" sz="1900" dirty="0"/>
              <a:t> </a:t>
            </a:r>
            <a:r>
              <a:rPr lang="it-IT" sz="1900" dirty="0" err="1"/>
              <a:t>need</a:t>
            </a:r>
            <a:r>
              <a:rPr lang="it-IT" sz="1900" dirty="0"/>
              <a:t> to be </a:t>
            </a:r>
            <a:r>
              <a:rPr lang="it-IT" sz="1900" dirty="0" err="1"/>
              <a:t>kept</a:t>
            </a:r>
            <a:r>
              <a:rPr lang="it-IT" sz="1900" dirty="0"/>
              <a:t> </a:t>
            </a:r>
            <a:r>
              <a:rPr lang="it-IT" sz="1900" dirty="0" err="1"/>
              <a:t>as</a:t>
            </a:r>
            <a:r>
              <a:rPr lang="it-IT" sz="1900" dirty="0"/>
              <a:t> </a:t>
            </a:r>
            <a:r>
              <a:rPr lang="it-IT" sz="1900" dirty="0" err="1"/>
              <a:t>little</a:t>
            </a:r>
            <a:r>
              <a:rPr lang="it-IT" sz="1900" dirty="0"/>
              <a:t> </a:t>
            </a:r>
            <a:r>
              <a:rPr lang="it-IT" sz="1900" dirty="0" err="1"/>
              <a:t>as</a:t>
            </a:r>
            <a:r>
              <a:rPr lang="it-IT" sz="1900" dirty="0"/>
              <a:t> </a:t>
            </a:r>
            <a:r>
              <a:rPr lang="it-IT" sz="1900" dirty="0" err="1"/>
              <a:t>possible</a:t>
            </a:r>
            <a:r>
              <a:rPr lang="it-IT" sz="1900" dirty="0"/>
              <a:t> and the time </a:t>
            </a:r>
            <a:r>
              <a:rPr lang="it-IT" sz="1900" dirty="0" err="1"/>
              <a:t>taken</a:t>
            </a:r>
            <a:r>
              <a:rPr lang="it-IT" sz="1900" dirty="0"/>
              <a:t> by the system to </a:t>
            </a:r>
            <a:r>
              <a:rPr lang="it-IT" sz="1900" dirty="0" err="1"/>
              <a:t>stabilize</a:t>
            </a:r>
            <a:r>
              <a:rPr lang="it-IT" sz="1900" dirty="0"/>
              <a:t> in the </a:t>
            </a:r>
            <a:r>
              <a:rPr lang="it-IT" sz="1900" dirty="0" err="1"/>
              <a:t>final</a:t>
            </a:r>
            <a:r>
              <a:rPr lang="it-IT" sz="1900" dirty="0"/>
              <a:t> position </a:t>
            </a:r>
            <a:r>
              <a:rPr lang="it-IT" sz="1900" dirty="0" err="1"/>
              <a:t>should</a:t>
            </a:r>
            <a:r>
              <a:rPr lang="it-IT" sz="1900" dirty="0"/>
              <a:t> be </a:t>
            </a:r>
            <a:r>
              <a:rPr lang="it-IT" sz="1900" dirty="0" err="1"/>
              <a:t>minimal</a:t>
            </a:r>
            <a:r>
              <a:rPr lang="it-IT" sz="1900" dirty="0"/>
              <a:t>.</a:t>
            </a:r>
          </a:p>
          <a:p>
            <a:r>
              <a:rPr lang="it-IT" sz="1900" dirty="0" err="1"/>
              <a:t>Reliable</a:t>
            </a:r>
            <a:r>
              <a:rPr lang="it-IT" sz="1900" dirty="0"/>
              <a:t> and safe:</a:t>
            </a:r>
          </a:p>
          <a:p>
            <a:pPr marL="36900" indent="0">
              <a:buNone/>
            </a:pPr>
            <a:r>
              <a:rPr lang="it-IT" sz="1900" dirty="0" err="1"/>
              <a:t>This</a:t>
            </a:r>
            <a:r>
              <a:rPr lang="it-IT" sz="1900" dirty="0"/>
              <a:t> </a:t>
            </a:r>
            <a:r>
              <a:rPr lang="it-IT" sz="1900" dirty="0" err="1"/>
              <a:t>requirement</a:t>
            </a:r>
            <a:r>
              <a:rPr lang="it-IT" sz="1900" dirty="0"/>
              <a:t> </a:t>
            </a:r>
            <a:r>
              <a:rPr lang="it-IT" sz="1900" dirty="0" err="1"/>
              <a:t>states</a:t>
            </a:r>
            <a:r>
              <a:rPr lang="it-IT" sz="1900" dirty="0"/>
              <a:t> a </a:t>
            </a:r>
            <a:r>
              <a:rPr lang="it-IT" sz="1900" dirty="0" err="1"/>
              <a:t>boundary</a:t>
            </a:r>
            <a:r>
              <a:rPr lang="it-IT" sz="1900" dirty="0"/>
              <a:t> (from </a:t>
            </a:r>
            <a:r>
              <a:rPr lang="it-IT" sz="1900" dirty="0" err="1"/>
              <a:t>regulations</a:t>
            </a:r>
            <a:r>
              <a:rPr lang="it-IT" sz="1900" dirty="0"/>
              <a:t>) on </a:t>
            </a:r>
            <a:r>
              <a:rPr lang="it-IT" sz="1900" dirty="0" err="1"/>
              <a:t>movement</a:t>
            </a:r>
            <a:r>
              <a:rPr lang="it-IT" sz="1900" dirty="0"/>
              <a:t> range, speed and </a:t>
            </a:r>
            <a:r>
              <a:rPr lang="it-IT" sz="1900" dirty="0" err="1"/>
              <a:t>accelerations</a:t>
            </a:r>
            <a:r>
              <a:rPr lang="it-IT" sz="1900" dirty="0"/>
              <a:t>.</a:t>
            </a:r>
          </a:p>
          <a:p>
            <a:r>
              <a:rPr lang="it-IT" sz="1900" dirty="0"/>
              <a:t>Easy to </a:t>
            </a:r>
            <a:r>
              <a:rPr lang="it-IT" sz="1900" dirty="0" err="1"/>
              <a:t>assemble</a:t>
            </a:r>
            <a:r>
              <a:rPr lang="it-IT" sz="1900" dirty="0"/>
              <a:t>:</a:t>
            </a:r>
          </a:p>
          <a:p>
            <a:pPr marL="36900" indent="0">
              <a:buNone/>
            </a:pP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might</a:t>
            </a:r>
            <a:r>
              <a:rPr lang="it-IT" sz="1900" dirty="0"/>
              <a:t> be </a:t>
            </a:r>
            <a:r>
              <a:rPr lang="it-IT" sz="1900" dirty="0" err="1"/>
              <a:t>needed</a:t>
            </a:r>
            <a:r>
              <a:rPr lang="it-IT" sz="1900" dirty="0"/>
              <a:t> a fast </a:t>
            </a:r>
            <a:r>
              <a:rPr lang="it-IT" sz="1900" dirty="0" err="1"/>
              <a:t>replacement</a:t>
            </a:r>
            <a:r>
              <a:rPr lang="it-IT" sz="1900" dirty="0"/>
              <a:t> of parts </a:t>
            </a:r>
            <a:r>
              <a:rPr lang="it-IT" sz="1900" dirty="0" err="1"/>
              <a:t>during</a:t>
            </a:r>
            <a:r>
              <a:rPr lang="it-IT" sz="1900" dirty="0"/>
              <a:t> races.</a:t>
            </a:r>
          </a:p>
          <a:p>
            <a:r>
              <a:rPr lang="it-IT" sz="1900" dirty="0" err="1"/>
              <a:t>Lightweight</a:t>
            </a:r>
            <a:endParaRPr lang="it-IT" sz="1900" dirty="0"/>
          </a:p>
          <a:p>
            <a:pPr marL="36900" indent="0">
              <a:buNone/>
            </a:pPr>
            <a:r>
              <a:rPr lang="it-IT" sz="1900" dirty="0"/>
              <a:t>A light system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easier</a:t>
            </a:r>
            <a:r>
              <a:rPr lang="it-IT" sz="1900" dirty="0"/>
              <a:t> to </a:t>
            </a:r>
            <a:r>
              <a:rPr lang="it-IT" sz="1900" dirty="0" err="1"/>
              <a:t>actuate</a:t>
            </a:r>
            <a:r>
              <a:rPr lang="it-IT" sz="1900" dirty="0"/>
              <a:t> and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less</a:t>
            </a:r>
            <a:r>
              <a:rPr lang="it-IT" sz="1900" dirty="0"/>
              <a:t> </a:t>
            </a:r>
            <a:r>
              <a:rPr lang="it-IT" sz="1900" dirty="0" err="1"/>
              <a:t>burdensome</a:t>
            </a:r>
            <a:r>
              <a:rPr lang="it-IT" sz="1900" dirty="0"/>
              <a:t> on the car.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7309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101" b="-1"/>
          <a:stretch/>
        </p:blipFill>
        <p:spPr>
          <a:xfrm>
            <a:off x="-83417" y="10"/>
            <a:ext cx="383432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221" y="276775"/>
            <a:ext cx="7002673" cy="67802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/>
              <a:t>QFD – Engineering </a:t>
            </a:r>
            <a:r>
              <a:rPr lang="it-IT" sz="4000" dirty="0" err="1"/>
              <a:t>Specifications</a:t>
            </a:r>
            <a:endParaRPr lang="it-IT" sz="400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430" y="1231573"/>
            <a:ext cx="7925052" cy="5234541"/>
          </a:xfrm>
        </p:spPr>
        <p:txBody>
          <a:bodyPr rtlCol="0" anchor="t">
            <a:normAutofit fontScale="92500" lnSpcReduction="10000"/>
          </a:bodyPr>
          <a:lstStyle/>
          <a:p>
            <a:r>
              <a:rPr lang="it-IT" sz="1900" dirty="0"/>
              <a:t>Opening time</a:t>
            </a:r>
          </a:p>
          <a:p>
            <a:pPr marL="36900" indent="0">
              <a:buNone/>
            </a:pPr>
            <a:r>
              <a:rPr lang="it-IT" sz="1900" dirty="0"/>
              <a:t>The opening time </a:t>
            </a:r>
            <a:r>
              <a:rPr lang="it-IT" sz="1900" dirty="0" err="1"/>
              <a:t>determines</a:t>
            </a:r>
            <a:r>
              <a:rPr lang="it-IT" sz="1900" dirty="0"/>
              <a:t> </a:t>
            </a:r>
            <a:r>
              <a:rPr lang="it-IT" sz="1900" dirty="0" err="1"/>
              <a:t>how</a:t>
            </a:r>
            <a:r>
              <a:rPr lang="it-IT" sz="1900" dirty="0"/>
              <a:t>  </a:t>
            </a:r>
            <a:r>
              <a:rPr lang="it-IT" sz="1900" dirty="0" err="1"/>
              <a:t>quick</a:t>
            </a:r>
            <a:r>
              <a:rPr lang="it-IT" sz="1900" dirty="0"/>
              <a:t> the DRS </a:t>
            </a:r>
            <a:r>
              <a:rPr lang="it-IT" sz="1900" dirty="0" err="1"/>
              <a:t>opens</a:t>
            </a:r>
            <a:r>
              <a:rPr lang="it-IT" sz="1900" dirty="0"/>
              <a:t> and </a:t>
            </a:r>
            <a:r>
              <a:rPr lang="it-IT" sz="1900" dirty="0" err="1"/>
              <a:t>therefore</a:t>
            </a:r>
            <a:r>
              <a:rPr lang="it-IT" sz="1900" dirty="0"/>
              <a:t> </a:t>
            </a:r>
            <a:r>
              <a:rPr lang="it-IT" sz="1900" dirty="0" err="1"/>
              <a:t>how</a:t>
            </a:r>
            <a:r>
              <a:rPr lang="it-IT" sz="1900" dirty="0"/>
              <a:t> </a:t>
            </a:r>
            <a:r>
              <a:rPr lang="it-IT" sz="1900" dirty="0" err="1"/>
              <a:t>much</a:t>
            </a:r>
            <a:r>
              <a:rPr lang="it-IT" sz="1900" dirty="0"/>
              <a:t> </a:t>
            </a:r>
            <a:r>
              <a:rPr lang="it-IT" sz="1900" dirty="0" err="1"/>
              <a:t>it</a:t>
            </a:r>
            <a:r>
              <a:rPr lang="it-IT" sz="1900" dirty="0"/>
              <a:t> can be </a:t>
            </a:r>
            <a:r>
              <a:rPr lang="it-IT" sz="1900" dirty="0" err="1"/>
              <a:t>exploited</a:t>
            </a:r>
            <a:endParaRPr lang="it-IT" sz="1900" dirty="0"/>
          </a:p>
          <a:p>
            <a:r>
              <a:rPr lang="it-IT" sz="1900" dirty="0" err="1"/>
              <a:t>Number</a:t>
            </a:r>
            <a:r>
              <a:rPr lang="it-IT" sz="1900" dirty="0"/>
              <a:t> of </a:t>
            </a:r>
            <a:r>
              <a:rPr lang="it-IT" sz="1900" dirty="0" err="1"/>
              <a:t>actuators</a:t>
            </a:r>
            <a:r>
              <a:rPr lang="it-IT" sz="1900" dirty="0"/>
              <a:t>:</a:t>
            </a:r>
          </a:p>
          <a:p>
            <a:pPr marL="36900" indent="0">
              <a:buNone/>
            </a:pPr>
            <a:r>
              <a:rPr lang="it-IT" sz="1900" dirty="0"/>
              <a:t>Using multiple </a:t>
            </a:r>
            <a:r>
              <a:rPr lang="it-IT" sz="1900" dirty="0" err="1"/>
              <a:t>actuators</a:t>
            </a:r>
            <a:r>
              <a:rPr lang="it-IT" sz="1900" dirty="0"/>
              <a:t> (on MULTIPLE MECHANISMS) </a:t>
            </a:r>
            <a:r>
              <a:rPr lang="it-IT" sz="1900" dirty="0" err="1"/>
              <a:t>may</a:t>
            </a:r>
            <a:r>
              <a:rPr lang="it-IT" sz="1900" dirty="0"/>
              <a:t> help the drag </a:t>
            </a:r>
            <a:r>
              <a:rPr lang="it-IT" sz="1900" dirty="0" err="1"/>
              <a:t>reduction</a:t>
            </a:r>
            <a:r>
              <a:rPr lang="it-IT" sz="1900" dirty="0"/>
              <a:t> (e.g. exploit the </a:t>
            </a:r>
            <a:r>
              <a:rPr lang="it-IT" sz="1900" dirty="0" err="1"/>
              <a:t>main</a:t>
            </a:r>
            <a:r>
              <a:rPr lang="it-IT" sz="1900" dirty="0"/>
              <a:t> </a:t>
            </a:r>
            <a:r>
              <a:rPr lang="it-IT" sz="1900" dirty="0" err="1"/>
              <a:t>wing</a:t>
            </a:r>
            <a:r>
              <a:rPr lang="it-IT" sz="1900" dirty="0"/>
              <a:t> supports) of the </a:t>
            </a:r>
            <a:r>
              <a:rPr lang="it-IT" sz="1900" dirty="0" err="1"/>
              <a:t>actuators</a:t>
            </a:r>
            <a:r>
              <a:rPr lang="it-IT" sz="1900" dirty="0"/>
              <a:t>.</a:t>
            </a:r>
          </a:p>
          <a:p>
            <a:r>
              <a:rPr lang="it-IT" sz="1900" dirty="0" err="1"/>
              <a:t>Actuating</a:t>
            </a:r>
            <a:r>
              <a:rPr lang="it-IT" sz="1900" dirty="0"/>
              <a:t> power:</a:t>
            </a:r>
          </a:p>
          <a:p>
            <a:pPr marL="36900" indent="0">
              <a:buNone/>
            </a:pPr>
            <a:r>
              <a:rPr lang="it-IT" sz="1900" dirty="0"/>
              <a:t>The power </a:t>
            </a:r>
            <a:r>
              <a:rPr lang="it-IT" sz="1900" dirty="0" err="1"/>
              <a:t>needed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the DRS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stolen</a:t>
            </a:r>
            <a:r>
              <a:rPr lang="it-IT" sz="1900" dirty="0"/>
              <a:t> from the </a:t>
            </a:r>
            <a:r>
              <a:rPr lang="it-IT" sz="1900" dirty="0" err="1"/>
              <a:t>engine</a:t>
            </a:r>
            <a:r>
              <a:rPr lang="it-IT" sz="1900" dirty="0"/>
              <a:t> </a:t>
            </a:r>
            <a:r>
              <a:rPr lang="it-IT" sz="1900" dirty="0" err="1"/>
              <a:t>gearbox</a:t>
            </a:r>
            <a:r>
              <a:rPr lang="it-IT" sz="1900" dirty="0"/>
              <a:t> </a:t>
            </a:r>
            <a:r>
              <a:rPr lang="it-IT" sz="1900" dirty="0" err="1"/>
              <a:t>reducing</a:t>
            </a:r>
            <a:r>
              <a:rPr lang="it-IT" sz="1900" dirty="0"/>
              <a:t> </a:t>
            </a:r>
            <a:r>
              <a:rPr lang="it-IT" sz="1900" dirty="0" err="1"/>
              <a:t>it’s</a:t>
            </a:r>
            <a:r>
              <a:rPr lang="it-IT" sz="1900" dirty="0"/>
              <a:t> performance, </a:t>
            </a:r>
            <a:r>
              <a:rPr lang="it-IT" sz="1900" dirty="0" err="1"/>
              <a:t>therefore</a:t>
            </a:r>
            <a:r>
              <a:rPr lang="it-IT" sz="1900" dirty="0"/>
              <a:t> 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should</a:t>
            </a:r>
            <a:r>
              <a:rPr lang="it-IT" sz="1900" dirty="0"/>
              <a:t> be </a:t>
            </a:r>
            <a:r>
              <a:rPr lang="it-IT" sz="1900" dirty="0" err="1"/>
              <a:t>minimal</a:t>
            </a:r>
            <a:r>
              <a:rPr lang="it-IT" sz="1900" dirty="0"/>
              <a:t>.</a:t>
            </a:r>
          </a:p>
          <a:p>
            <a:r>
              <a:rPr lang="it-IT" sz="1900" dirty="0" err="1"/>
              <a:t>Actuator</a:t>
            </a:r>
            <a:r>
              <a:rPr lang="it-IT" sz="1900" dirty="0"/>
              <a:t> </a:t>
            </a:r>
            <a:r>
              <a:rPr lang="it-IT" sz="1900" dirty="0" err="1"/>
              <a:t>width</a:t>
            </a:r>
            <a:r>
              <a:rPr lang="it-IT" sz="1900" dirty="0"/>
              <a:t> :</a:t>
            </a:r>
          </a:p>
          <a:p>
            <a:pPr marL="36900" indent="0">
              <a:buNone/>
            </a:pPr>
            <a:r>
              <a:rPr lang="it-IT" sz="1900" dirty="0"/>
              <a:t>A </a:t>
            </a:r>
            <a:r>
              <a:rPr lang="it-IT" sz="1900" dirty="0" err="1"/>
              <a:t>wider</a:t>
            </a:r>
            <a:r>
              <a:rPr lang="it-IT" sz="1900" dirty="0"/>
              <a:t> </a:t>
            </a:r>
            <a:r>
              <a:rPr lang="it-IT" sz="1900" dirty="0" err="1"/>
              <a:t>actuator</a:t>
            </a:r>
            <a:r>
              <a:rPr lang="it-IT" sz="1900" dirty="0"/>
              <a:t> </a:t>
            </a:r>
            <a:r>
              <a:rPr lang="it-IT" sz="1900" dirty="0" err="1"/>
              <a:t>generally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more drag force to be </a:t>
            </a:r>
            <a:r>
              <a:rPr lang="it-IT" sz="1900" dirty="0" err="1"/>
              <a:t>overcomed</a:t>
            </a:r>
            <a:r>
              <a:rPr lang="it-IT" sz="1900" dirty="0"/>
              <a:t>. 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should</a:t>
            </a:r>
            <a:r>
              <a:rPr lang="it-IT" sz="1900" dirty="0"/>
              <a:t> be </a:t>
            </a:r>
            <a:r>
              <a:rPr lang="it-IT" sz="1900" dirty="0" err="1"/>
              <a:t>minimal</a:t>
            </a:r>
            <a:r>
              <a:rPr lang="it-IT" sz="1900" dirty="0"/>
              <a:t> </a:t>
            </a:r>
            <a:r>
              <a:rPr lang="it-IT" sz="1900" dirty="0" err="1"/>
              <a:t>as</a:t>
            </a:r>
            <a:r>
              <a:rPr lang="it-IT" sz="1900" dirty="0"/>
              <a:t> </a:t>
            </a:r>
            <a:r>
              <a:rPr lang="it-IT" sz="1900" dirty="0" err="1"/>
              <a:t>well</a:t>
            </a:r>
            <a:r>
              <a:rPr lang="it-IT" sz="1900" dirty="0"/>
              <a:t>.</a:t>
            </a:r>
          </a:p>
          <a:p>
            <a:r>
              <a:rPr lang="it-IT" sz="1900" dirty="0" err="1"/>
              <a:t>Distance</a:t>
            </a:r>
            <a:r>
              <a:rPr lang="it-IT" sz="1900" dirty="0"/>
              <a:t> </a:t>
            </a:r>
            <a:r>
              <a:rPr lang="it-IT" sz="1900" dirty="0" err="1"/>
              <a:t>between</a:t>
            </a:r>
            <a:r>
              <a:rPr lang="it-IT" sz="1900" dirty="0"/>
              <a:t> </a:t>
            </a:r>
            <a:r>
              <a:rPr lang="it-IT" sz="1900" dirty="0" err="1"/>
              <a:t>actuator</a:t>
            </a:r>
            <a:r>
              <a:rPr lang="it-IT" sz="1900" dirty="0"/>
              <a:t> and flap </a:t>
            </a:r>
            <a:r>
              <a:rPr lang="it-IT" sz="1900" dirty="0" err="1"/>
              <a:t>grounded</a:t>
            </a:r>
            <a:r>
              <a:rPr lang="it-IT" sz="1900" dirty="0"/>
              <a:t> joint:</a:t>
            </a:r>
          </a:p>
          <a:p>
            <a:pPr marL="36900" indent="0">
              <a:buNone/>
            </a:pP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determines</a:t>
            </a:r>
            <a:r>
              <a:rPr lang="it-IT" sz="1900" dirty="0"/>
              <a:t> the leverage of the </a:t>
            </a:r>
            <a:r>
              <a:rPr lang="it-IT" sz="1900" dirty="0" err="1"/>
              <a:t>mechanism</a:t>
            </a:r>
            <a:r>
              <a:rPr lang="it-IT" sz="1900" dirty="0"/>
              <a:t> and the </a:t>
            </a:r>
            <a:r>
              <a:rPr lang="it-IT" sz="1900" dirty="0" err="1"/>
              <a:t>disturbance</a:t>
            </a:r>
            <a:r>
              <a:rPr lang="it-IT" sz="1900" dirty="0"/>
              <a:t> on the air flow.</a:t>
            </a:r>
          </a:p>
          <a:p>
            <a:pPr marL="36900" indent="0">
              <a:buNone/>
            </a:pPr>
            <a:endParaRPr lang="it-IT" sz="19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01694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101" b="-1"/>
          <a:stretch/>
        </p:blipFill>
        <p:spPr>
          <a:xfrm>
            <a:off x="-83417" y="10"/>
            <a:ext cx="383432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221" y="276775"/>
            <a:ext cx="7002673" cy="67802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/>
              <a:t>QFD – Engineering </a:t>
            </a:r>
            <a:r>
              <a:rPr lang="it-IT" sz="4000" dirty="0" err="1"/>
              <a:t>Specifications</a:t>
            </a:r>
            <a:endParaRPr lang="it-IT" sz="40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A7B08B6-4FC4-43DE-8E6F-FC5A99A19672}"/>
              </a:ext>
            </a:extLst>
          </p:cNvPr>
          <p:cNvSpPr txBox="1">
            <a:spLocks/>
          </p:cNvSpPr>
          <p:nvPr/>
        </p:nvSpPr>
        <p:spPr>
          <a:xfrm>
            <a:off x="4291830" y="1383973"/>
            <a:ext cx="7925052" cy="52345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 dirty="0" err="1"/>
              <a:t>Overshoot</a:t>
            </a:r>
            <a:r>
              <a:rPr lang="it-IT" sz="1900" dirty="0"/>
              <a:t>:</a:t>
            </a:r>
          </a:p>
          <a:p>
            <a:pPr marL="36900" indent="0">
              <a:buNone/>
            </a:pPr>
            <a:r>
              <a:rPr lang="it-IT" sz="1900" dirty="0"/>
              <a:t>The </a:t>
            </a:r>
            <a:r>
              <a:rPr lang="it-IT" sz="1900" dirty="0" err="1"/>
              <a:t>overshoot</a:t>
            </a:r>
            <a:r>
              <a:rPr lang="it-IT" sz="1900" dirty="0"/>
              <a:t> </a:t>
            </a:r>
            <a:r>
              <a:rPr lang="it-IT" sz="1900" dirty="0" err="1"/>
              <a:t>determines</a:t>
            </a:r>
            <a:r>
              <a:rPr lang="it-IT" sz="1900" dirty="0"/>
              <a:t> a </a:t>
            </a:r>
            <a:r>
              <a:rPr lang="it-IT" sz="1900" dirty="0" err="1"/>
              <a:t>spurious</a:t>
            </a:r>
            <a:r>
              <a:rPr lang="it-IT" sz="1900" dirty="0"/>
              <a:t> </a:t>
            </a:r>
            <a:r>
              <a:rPr lang="it-IT" sz="1900" dirty="0" err="1"/>
              <a:t>variation</a:t>
            </a:r>
            <a:r>
              <a:rPr lang="it-IT" sz="1900" dirty="0"/>
              <a:t> of performance of the system </a:t>
            </a:r>
            <a:r>
              <a:rPr lang="it-IT" sz="1900" dirty="0" err="1"/>
              <a:t>which</a:t>
            </a:r>
            <a:r>
              <a:rPr lang="it-IT" sz="1900" dirty="0"/>
              <a:t> </a:t>
            </a:r>
            <a:r>
              <a:rPr lang="it-IT" sz="1900" dirty="0" err="1"/>
              <a:t>needs</a:t>
            </a:r>
            <a:r>
              <a:rPr lang="it-IT" sz="1900" dirty="0"/>
              <a:t> to be </a:t>
            </a:r>
            <a:r>
              <a:rPr lang="it-IT" sz="1900" dirty="0" err="1"/>
              <a:t>as</a:t>
            </a:r>
            <a:r>
              <a:rPr lang="it-IT" sz="1900" dirty="0"/>
              <a:t> </a:t>
            </a:r>
            <a:r>
              <a:rPr lang="it-IT" sz="1900" dirty="0" err="1"/>
              <a:t>little</a:t>
            </a:r>
            <a:r>
              <a:rPr lang="it-IT" sz="1900" dirty="0"/>
              <a:t> </a:t>
            </a:r>
            <a:r>
              <a:rPr lang="it-IT" sz="1900" dirty="0" err="1"/>
              <a:t>as</a:t>
            </a:r>
            <a:r>
              <a:rPr lang="it-IT" sz="1900" dirty="0"/>
              <a:t> </a:t>
            </a:r>
            <a:r>
              <a:rPr lang="it-IT" sz="1900" dirty="0" err="1"/>
              <a:t>possible</a:t>
            </a:r>
            <a:endParaRPr lang="it-IT" sz="1900" dirty="0"/>
          </a:p>
          <a:p>
            <a:r>
              <a:rPr lang="it-IT" sz="1900" dirty="0" err="1"/>
              <a:t>Oscillation</a:t>
            </a:r>
            <a:r>
              <a:rPr lang="it-IT" sz="1900" dirty="0"/>
              <a:t> </a:t>
            </a:r>
            <a:r>
              <a:rPr lang="it-IT" sz="1900" dirty="0" err="1"/>
              <a:t>stabilizing</a:t>
            </a:r>
            <a:r>
              <a:rPr lang="it-IT" sz="1900" dirty="0"/>
              <a:t> time:</a:t>
            </a:r>
          </a:p>
          <a:p>
            <a:pPr marL="36900" indent="0">
              <a:buNone/>
            </a:pPr>
            <a:r>
              <a:rPr lang="it-IT" sz="1900" dirty="0"/>
              <a:t>The speed </a:t>
            </a:r>
            <a:r>
              <a:rPr lang="it-IT" sz="1900" dirty="0" err="1"/>
              <a:t>at</a:t>
            </a:r>
            <a:r>
              <a:rPr lang="it-IT" sz="1900" dirty="0"/>
              <a:t> </a:t>
            </a:r>
            <a:r>
              <a:rPr lang="it-IT" sz="1900" dirty="0" err="1"/>
              <a:t>which</a:t>
            </a:r>
            <a:r>
              <a:rPr lang="it-IT" sz="1900" dirty="0"/>
              <a:t> the </a:t>
            </a:r>
            <a:r>
              <a:rPr lang="it-IT" sz="1900" dirty="0" err="1"/>
              <a:t>overshoot</a:t>
            </a:r>
            <a:r>
              <a:rPr lang="it-IT" sz="1900" dirty="0"/>
              <a:t> </a:t>
            </a:r>
            <a:r>
              <a:rPr lang="it-IT" sz="1900" dirty="0" err="1"/>
              <a:t>settles</a:t>
            </a:r>
            <a:r>
              <a:rPr lang="it-IT" sz="1900" dirty="0"/>
              <a:t> on the </a:t>
            </a:r>
            <a:r>
              <a:rPr lang="it-IT" sz="1900" dirty="0" err="1"/>
              <a:t>final</a:t>
            </a:r>
            <a:r>
              <a:rPr lang="it-IT" sz="1900" dirty="0"/>
              <a:t> position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</a:t>
            </a:r>
            <a:r>
              <a:rPr lang="it-IT" sz="1900" dirty="0" err="1"/>
              <a:t>evaluate</a:t>
            </a:r>
            <a:r>
              <a:rPr lang="it-IT" sz="1900" dirty="0"/>
              <a:t> the reliability of the DRS.</a:t>
            </a:r>
          </a:p>
          <a:p>
            <a:r>
              <a:rPr lang="it-IT" sz="1900" dirty="0"/>
              <a:t>Opening angle </a:t>
            </a:r>
            <a:r>
              <a:rPr lang="it-IT" sz="1900" dirty="0" err="1"/>
              <a:t>limit</a:t>
            </a:r>
            <a:r>
              <a:rPr lang="it-IT" sz="1900" dirty="0"/>
              <a:t>:</a:t>
            </a:r>
          </a:p>
          <a:p>
            <a:pPr marL="36900" indent="0">
              <a:buNone/>
            </a:pPr>
            <a:r>
              <a:rPr lang="it-IT" sz="1900" dirty="0"/>
              <a:t>The angle of the open </a:t>
            </a:r>
            <a:r>
              <a:rPr lang="it-IT" sz="1900" dirty="0" err="1"/>
              <a:t>configuration</a:t>
            </a:r>
            <a:r>
              <a:rPr lang="it-IT" sz="1900" dirty="0"/>
              <a:t> </a:t>
            </a:r>
            <a:r>
              <a:rPr lang="it-IT" sz="1900" dirty="0" err="1"/>
              <a:t>determines</a:t>
            </a:r>
            <a:r>
              <a:rPr lang="it-IT" sz="1900" dirty="0"/>
              <a:t> </a:t>
            </a:r>
            <a:r>
              <a:rPr lang="it-IT" sz="1900" dirty="0" err="1"/>
              <a:t>how</a:t>
            </a:r>
            <a:r>
              <a:rPr lang="it-IT" sz="1900" dirty="0"/>
              <a:t> the force acts on the DRS and </a:t>
            </a:r>
            <a:r>
              <a:rPr lang="it-IT" sz="1900" dirty="0" err="1"/>
              <a:t>therefore</a:t>
            </a:r>
            <a:r>
              <a:rPr lang="it-IT" sz="1900" dirty="0"/>
              <a:t> the </a:t>
            </a:r>
            <a:r>
              <a:rPr lang="it-IT" sz="1900" dirty="0" err="1"/>
              <a:t>magnitude</a:t>
            </a:r>
            <a:r>
              <a:rPr lang="it-IT" sz="1900" dirty="0"/>
              <a:t> of drag and </a:t>
            </a:r>
            <a:r>
              <a:rPr lang="it-IT" sz="1900" dirty="0" err="1"/>
              <a:t>downforce</a:t>
            </a:r>
            <a:r>
              <a:rPr lang="it-IT" sz="1900" dirty="0"/>
              <a:t>.</a:t>
            </a:r>
          </a:p>
          <a:p>
            <a:r>
              <a:rPr lang="it-IT" sz="1900" dirty="0" err="1"/>
              <a:t>Number</a:t>
            </a:r>
            <a:r>
              <a:rPr lang="it-IT" sz="1900" dirty="0"/>
              <a:t> of </a:t>
            </a:r>
            <a:r>
              <a:rPr lang="it-IT" sz="1900" dirty="0" err="1"/>
              <a:t>mechanism</a:t>
            </a:r>
            <a:r>
              <a:rPr lang="it-IT" sz="1900" dirty="0"/>
              <a:t> </a:t>
            </a:r>
            <a:r>
              <a:rPr lang="it-IT" sz="1900" dirty="0" err="1"/>
              <a:t>components</a:t>
            </a:r>
            <a:r>
              <a:rPr lang="it-IT" sz="1900"/>
              <a:t>:</a:t>
            </a:r>
          </a:p>
          <a:p>
            <a:pPr marL="36900" indent="0">
              <a:buNone/>
            </a:pPr>
            <a:endParaRPr lang="it-IT" sz="1900" u="sng" dirty="0"/>
          </a:p>
          <a:p>
            <a:r>
              <a:rPr lang="it-IT" sz="1900" dirty="0"/>
              <a:t>Time to </a:t>
            </a:r>
            <a:r>
              <a:rPr lang="it-IT" sz="1900" dirty="0" err="1"/>
              <a:t>repair</a:t>
            </a:r>
            <a:r>
              <a:rPr lang="it-IT" sz="1900" dirty="0"/>
              <a:t>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211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101" b="-1"/>
          <a:stretch/>
        </p:blipFill>
        <p:spPr>
          <a:xfrm>
            <a:off x="-83417" y="10"/>
            <a:ext cx="383432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221" y="276775"/>
            <a:ext cx="7002673" cy="67802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/>
              <a:t>QFD – Engineering </a:t>
            </a:r>
            <a:r>
              <a:rPr lang="it-IT" sz="4000" dirty="0" err="1"/>
              <a:t>Specifications</a:t>
            </a:r>
            <a:endParaRPr lang="it-IT" sz="400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430" y="1231573"/>
            <a:ext cx="7925052" cy="5234541"/>
          </a:xfrm>
        </p:spPr>
        <p:txBody>
          <a:bodyPr rtlCol="0" anchor="t">
            <a:normAutofit fontScale="92500" lnSpcReduction="10000"/>
          </a:bodyPr>
          <a:lstStyle/>
          <a:p>
            <a:r>
              <a:rPr lang="it-IT" sz="1900" dirty="0"/>
              <a:t>Opening time</a:t>
            </a:r>
          </a:p>
          <a:p>
            <a:pPr marL="36900" indent="0">
              <a:buNone/>
            </a:pPr>
            <a:r>
              <a:rPr lang="it-IT" sz="1900" dirty="0"/>
              <a:t>The opening time </a:t>
            </a:r>
            <a:r>
              <a:rPr lang="it-IT" sz="1900" dirty="0" err="1"/>
              <a:t>determines</a:t>
            </a:r>
            <a:r>
              <a:rPr lang="it-IT" sz="1900" dirty="0"/>
              <a:t> </a:t>
            </a:r>
            <a:r>
              <a:rPr lang="it-IT" sz="1900" dirty="0" err="1"/>
              <a:t>how</a:t>
            </a:r>
            <a:r>
              <a:rPr lang="it-IT" sz="1900" dirty="0"/>
              <a:t>  </a:t>
            </a:r>
            <a:r>
              <a:rPr lang="it-IT" sz="1900" dirty="0" err="1"/>
              <a:t>quick</a:t>
            </a:r>
            <a:r>
              <a:rPr lang="it-IT" sz="1900" dirty="0"/>
              <a:t> the DRS </a:t>
            </a:r>
            <a:r>
              <a:rPr lang="it-IT" sz="1900" dirty="0" err="1"/>
              <a:t>opens</a:t>
            </a:r>
            <a:r>
              <a:rPr lang="it-IT" sz="1900" dirty="0"/>
              <a:t> and </a:t>
            </a:r>
            <a:r>
              <a:rPr lang="it-IT" sz="1900" dirty="0" err="1"/>
              <a:t>therefore</a:t>
            </a:r>
            <a:r>
              <a:rPr lang="it-IT" sz="1900" dirty="0"/>
              <a:t> </a:t>
            </a:r>
            <a:r>
              <a:rPr lang="it-IT" sz="1900" dirty="0" err="1"/>
              <a:t>how</a:t>
            </a:r>
            <a:r>
              <a:rPr lang="it-IT" sz="1900" dirty="0"/>
              <a:t> </a:t>
            </a:r>
            <a:r>
              <a:rPr lang="it-IT" sz="1900" dirty="0" err="1"/>
              <a:t>much</a:t>
            </a:r>
            <a:r>
              <a:rPr lang="it-IT" sz="1900" dirty="0"/>
              <a:t> </a:t>
            </a:r>
            <a:r>
              <a:rPr lang="it-IT" sz="1900" dirty="0" err="1"/>
              <a:t>it</a:t>
            </a:r>
            <a:r>
              <a:rPr lang="it-IT" sz="1900" dirty="0"/>
              <a:t> can be </a:t>
            </a:r>
            <a:r>
              <a:rPr lang="it-IT" sz="1900" dirty="0" err="1"/>
              <a:t>exploited</a:t>
            </a:r>
            <a:endParaRPr lang="it-IT" sz="1900" dirty="0"/>
          </a:p>
          <a:p>
            <a:r>
              <a:rPr lang="it-IT" sz="1900" dirty="0" err="1"/>
              <a:t>Number</a:t>
            </a:r>
            <a:r>
              <a:rPr lang="it-IT" sz="1900" dirty="0"/>
              <a:t> of </a:t>
            </a:r>
            <a:r>
              <a:rPr lang="it-IT" sz="1900" dirty="0" err="1"/>
              <a:t>actuators</a:t>
            </a:r>
            <a:r>
              <a:rPr lang="it-IT" sz="1900" dirty="0"/>
              <a:t>:</a:t>
            </a:r>
          </a:p>
          <a:p>
            <a:pPr marL="36900" indent="0">
              <a:buNone/>
            </a:pPr>
            <a:r>
              <a:rPr lang="it-IT" sz="1900" dirty="0"/>
              <a:t>Using multiple </a:t>
            </a:r>
            <a:r>
              <a:rPr lang="it-IT" sz="1900" dirty="0" err="1"/>
              <a:t>actuators</a:t>
            </a:r>
            <a:r>
              <a:rPr lang="it-IT" sz="1900" dirty="0"/>
              <a:t> (on MULTIPLE MECHANISMS) </a:t>
            </a:r>
            <a:r>
              <a:rPr lang="it-IT" sz="1900" dirty="0" err="1"/>
              <a:t>may</a:t>
            </a:r>
            <a:r>
              <a:rPr lang="it-IT" sz="1900" dirty="0"/>
              <a:t> help the drag </a:t>
            </a:r>
            <a:r>
              <a:rPr lang="it-IT" sz="1900" dirty="0" err="1"/>
              <a:t>reduction</a:t>
            </a:r>
            <a:r>
              <a:rPr lang="it-IT" sz="1900" dirty="0"/>
              <a:t> (e.g. exploit the </a:t>
            </a:r>
            <a:r>
              <a:rPr lang="it-IT" sz="1900" dirty="0" err="1"/>
              <a:t>main</a:t>
            </a:r>
            <a:r>
              <a:rPr lang="it-IT" sz="1900" dirty="0"/>
              <a:t> </a:t>
            </a:r>
            <a:r>
              <a:rPr lang="it-IT" sz="1900" dirty="0" err="1"/>
              <a:t>wing</a:t>
            </a:r>
            <a:r>
              <a:rPr lang="it-IT" sz="1900" dirty="0"/>
              <a:t> supports) of the </a:t>
            </a:r>
            <a:r>
              <a:rPr lang="it-IT" sz="1900" dirty="0" err="1"/>
              <a:t>actuators</a:t>
            </a:r>
            <a:r>
              <a:rPr lang="it-IT" sz="1900" dirty="0"/>
              <a:t>.</a:t>
            </a:r>
          </a:p>
          <a:p>
            <a:r>
              <a:rPr lang="it-IT" sz="1900" dirty="0" err="1"/>
              <a:t>Actuating</a:t>
            </a:r>
            <a:r>
              <a:rPr lang="it-IT" sz="1900" dirty="0"/>
              <a:t> power:</a:t>
            </a:r>
          </a:p>
          <a:p>
            <a:pPr marL="36900" indent="0">
              <a:buNone/>
            </a:pPr>
            <a:r>
              <a:rPr lang="it-IT" sz="1900" dirty="0"/>
              <a:t>The power </a:t>
            </a:r>
            <a:r>
              <a:rPr lang="it-IT" sz="1900" dirty="0" err="1"/>
              <a:t>needed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the DRS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stolen</a:t>
            </a:r>
            <a:r>
              <a:rPr lang="it-IT" sz="1900" dirty="0"/>
              <a:t> from the </a:t>
            </a:r>
            <a:r>
              <a:rPr lang="it-IT" sz="1900" dirty="0" err="1"/>
              <a:t>engine</a:t>
            </a:r>
            <a:r>
              <a:rPr lang="it-IT" sz="1900" dirty="0"/>
              <a:t> </a:t>
            </a:r>
            <a:r>
              <a:rPr lang="it-IT" sz="1900" dirty="0" err="1"/>
              <a:t>gearbox</a:t>
            </a:r>
            <a:r>
              <a:rPr lang="it-IT" sz="1900" dirty="0"/>
              <a:t> </a:t>
            </a:r>
            <a:r>
              <a:rPr lang="it-IT" sz="1900" dirty="0" err="1"/>
              <a:t>reducing</a:t>
            </a:r>
            <a:r>
              <a:rPr lang="it-IT" sz="1900" dirty="0"/>
              <a:t> </a:t>
            </a:r>
            <a:r>
              <a:rPr lang="it-IT" sz="1900" dirty="0" err="1"/>
              <a:t>it’s</a:t>
            </a:r>
            <a:r>
              <a:rPr lang="it-IT" sz="1900" dirty="0"/>
              <a:t> performance, </a:t>
            </a:r>
            <a:r>
              <a:rPr lang="it-IT" sz="1900" dirty="0" err="1"/>
              <a:t>therefore</a:t>
            </a:r>
            <a:r>
              <a:rPr lang="it-IT" sz="1900" dirty="0"/>
              <a:t> 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should</a:t>
            </a:r>
            <a:r>
              <a:rPr lang="it-IT" sz="1900" dirty="0"/>
              <a:t> be </a:t>
            </a:r>
            <a:r>
              <a:rPr lang="it-IT" sz="1900" dirty="0" err="1"/>
              <a:t>minimal</a:t>
            </a:r>
            <a:r>
              <a:rPr lang="it-IT" sz="1900" dirty="0"/>
              <a:t>.</a:t>
            </a:r>
          </a:p>
          <a:p>
            <a:r>
              <a:rPr lang="it-IT" sz="1900" dirty="0" err="1"/>
              <a:t>Actuator</a:t>
            </a:r>
            <a:r>
              <a:rPr lang="it-IT" sz="1900" dirty="0"/>
              <a:t> </a:t>
            </a:r>
            <a:r>
              <a:rPr lang="it-IT" sz="1900" dirty="0" err="1"/>
              <a:t>width</a:t>
            </a:r>
            <a:r>
              <a:rPr lang="it-IT" sz="1900" dirty="0"/>
              <a:t> :</a:t>
            </a:r>
          </a:p>
          <a:p>
            <a:pPr marL="36900" indent="0">
              <a:buNone/>
            </a:pPr>
            <a:r>
              <a:rPr lang="it-IT" sz="1900" dirty="0"/>
              <a:t>A </a:t>
            </a:r>
            <a:r>
              <a:rPr lang="it-IT" sz="1900" dirty="0" err="1"/>
              <a:t>wider</a:t>
            </a:r>
            <a:r>
              <a:rPr lang="it-IT" sz="1900" dirty="0"/>
              <a:t> </a:t>
            </a:r>
            <a:r>
              <a:rPr lang="it-IT" sz="1900" dirty="0" err="1"/>
              <a:t>actuator</a:t>
            </a:r>
            <a:r>
              <a:rPr lang="it-IT" sz="1900" dirty="0"/>
              <a:t> </a:t>
            </a:r>
            <a:r>
              <a:rPr lang="it-IT" sz="1900" dirty="0" err="1"/>
              <a:t>generally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more drag force to be </a:t>
            </a:r>
            <a:r>
              <a:rPr lang="it-IT" sz="1900" dirty="0" err="1"/>
              <a:t>overcomed</a:t>
            </a:r>
            <a:r>
              <a:rPr lang="it-IT" sz="1900" dirty="0"/>
              <a:t>. 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should</a:t>
            </a:r>
            <a:r>
              <a:rPr lang="it-IT" sz="1900" dirty="0"/>
              <a:t> be </a:t>
            </a:r>
            <a:r>
              <a:rPr lang="it-IT" sz="1900" dirty="0" err="1"/>
              <a:t>minimal</a:t>
            </a:r>
            <a:r>
              <a:rPr lang="it-IT" sz="1900" dirty="0"/>
              <a:t> </a:t>
            </a:r>
            <a:r>
              <a:rPr lang="it-IT" sz="1900" dirty="0" err="1"/>
              <a:t>as</a:t>
            </a:r>
            <a:r>
              <a:rPr lang="it-IT" sz="1900" dirty="0"/>
              <a:t> </a:t>
            </a:r>
            <a:r>
              <a:rPr lang="it-IT" sz="1900" dirty="0" err="1"/>
              <a:t>well</a:t>
            </a:r>
            <a:r>
              <a:rPr lang="it-IT" sz="1900" dirty="0"/>
              <a:t>.</a:t>
            </a:r>
          </a:p>
          <a:p>
            <a:r>
              <a:rPr lang="it-IT" sz="1900" dirty="0" err="1"/>
              <a:t>Distance</a:t>
            </a:r>
            <a:r>
              <a:rPr lang="it-IT" sz="1900" dirty="0"/>
              <a:t> </a:t>
            </a:r>
            <a:r>
              <a:rPr lang="it-IT" sz="1900" dirty="0" err="1"/>
              <a:t>between</a:t>
            </a:r>
            <a:r>
              <a:rPr lang="it-IT" sz="1900" dirty="0"/>
              <a:t> </a:t>
            </a:r>
            <a:r>
              <a:rPr lang="it-IT" sz="1900" dirty="0" err="1"/>
              <a:t>actuator</a:t>
            </a:r>
            <a:r>
              <a:rPr lang="it-IT" sz="1900" dirty="0"/>
              <a:t> and flap </a:t>
            </a:r>
            <a:r>
              <a:rPr lang="it-IT" sz="1900" dirty="0" err="1"/>
              <a:t>grounded</a:t>
            </a:r>
            <a:r>
              <a:rPr lang="it-IT" sz="1900" dirty="0"/>
              <a:t> joint:</a:t>
            </a:r>
          </a:p>
          <a:p>
            <a:pPr marL="36900" indent="0">
              <a:buNone/>
            </a:pP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determines</a:t>
            </a:r>
            <a:r>
              <a:rPr lang="it-IT" sz="1900" dirty="0"/>
              <a:t> the leverage of the </a:t>
            </a:r>
            <a:r>
              <a:rPr lang="it-IT" sz="1900" dirty="0" err="1"/>
              <a:t>mechanism</a:t>
            </a:r>
            <a:r>
              <a:rPr lang="it-IT" sz="1900" dirty="0"/>
              <a:t> and the </a:t>
            </a:r>
            <a:r>
              <a:rPr lang="it-IT" sz="1900" dirty="0" err="1"/>
              <a:t>disturbance</a:t>
            </a:r>
            <a:r>
              <a:rPr lang="it-IT" sz="1900" dirty="0"/>
              <a:t> on the air flow.</a:t>
            </a:r>
          </a:p>
          <a:p>
            <a:pPr marL="36900" indent="0">
              <a:buNone/>
            </a:pPr>
            <a:endParaRPr lang="it-IT" sz="19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307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609600"/>
            <a:ext cx="6104621" cy="678024"/>
          </a:xfrm>
        </p:spPr>
        <p:txBody>
          <a:bodyPr rtlCol="0" anchor="b">
            <a:normAutofit/>
          </a:bodyPr>
          <a:lstStyle/>
          <a:p>
            <a:r>
              <a:rPr lang="it-IT" sz="3400" dirty="0"/>
              <a:t>QFD - Engineering </a:t>
            </a:r>
            <a:r>
              <a:rPr lang="it-IT" sz="3400" dirty="0" err="1"/>
              <a:t>Specifications</a:t>
            </a:r>
            <a:endParaRPr lang="it-IT" sz="340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864" y="1732449"/>
            <a:ext cx="5766319" cy="4058751"/>
          </a:xfrm>
        </p:spPr>
        <p:txBody>
          <a:bodyPr rtlCol="0" anchor="t">
            <a:normAutofit fontScale="32500" lnSpcReduction="20000"/>
          </a:bodyPr>
          <a:lstStyle/>
          <a:p>
            <a:r>
              <a:rPr lang="it-IT" sz="3800" dirty="0"/>
              <a:t>Opening time</a:t>
            </a:r>
          </a:p>
          <a:p>
            <a:pPr marL="36900" indent="0">
              <a:buNone/>
            </a:pPr>
            <a:r>
              <a:rPr lang="it-IT" sz="3800" dirty="0"/>
              <a:t>The opening time </a:t>
            </a:r>
            <a:r>
              <a:rPr lang="it-IT" sz="3800" dirty="0" err="1"/>
              <a:t>determines</a:t>
            </a:r>
            <a:r>
              <a:rPr lang="it-IT" sz="3800" dirty="0"/>
              <a:t> </a:t>
            </a:r>
            <a:r>
              <a:rPr lang="it-IT" sz="3800" dirty="0" err="1"/>
              <a:t>how</a:t>
            </a:r>
            <a:r>
              <a:rPr lang="it-IT" sz="3800" dirty="0"/>
              <a:t>  </a:t>
            </a:r>
            <a:r>
              <a:rPr lang="it-IT" sz="3800" dirty="0" err="1"/>
              <a:t>quick</a:t>
            </a:r>
            <a:r>
              <a:rPr lang="it-IT" sz="3800" dirty="0"/>
              <a:t> the DRS </a:t>
            </a:r>
            <a:r>
              <a:rPr lang="it-IT" sz="3800" dirty="0" err="1"/>
              <a:t>opens</a:t>
            </a:r>
            <a:r>
              <a:rPr lang="it-IT" sz="3800" dirty="0"/>
              <a:t> and </a:t>
            </a:r>
            <a:r>
              <a:rPr lang="it-IT" sz="3800" dirty="0" err="1"/>
              <a:t>therefore</a:t>
            </a:r>
            <a:r>
              <a:rPr lang="it-IT" sz="3800" dirty="0"/>
              <a:t> </a:t>
            </a:r>
            <a:r>
              <a:rPr lang="it-IT" sz="3800" dirty="0" err="1"/>
              <a:t>how</a:t>
            </a:r>
            <a:r>
              <a:rPr lang="it-IT" sz="3800" dirty="0"/>
              <a:t> </a:t>
            </a:r>
            <a:r>
              <a:rPr lang="it-IT" sz="3800" dirty="0" err="1"/>
              <a:t>much</a:t>
            </a:r>
            <a:r>
              <a:rPr lang="it-IT" sz="3800" dirty="0"/>
              <a:t> </a:t>
            </a:r>
            <a:r>
              <a:rPr lang="it-IT" sz="3800" dirty="0" err="1"/>
              <a:t>it</a:t>
            </a:r>
            <a:r>
              <a:rPr lang="it-IT" sz="3800" dirty="0"/>
              <a:t> can be </a:t>
            </a:r>
            <a:r>
              <a:rPr lang="it-IT" sz="3800" dirty="0" err="1"/>
              <a:t>exploited</a:t>
            </a:r>
            <a:endParaRPr lang="it-IT" sz="3800" dirty="0"/>
          </a:p>
          <a:p>
            <a:r>
              <a:rPr lang="it-IT" sz="3800" dirty="0" err="1"/>
              <a:t>Number</a:t>
            </a:r>
            <a:r>
              <a:rPr lang="it-IT" sz="3800" dirty="0"/>
              <a:t> of </a:t>
            </a:r>
            <a:r>
              <a:rPr lang="it-IT" sz="3800" dirty="0" err="1"/>
              <a:t>actuators</a:t>
            </a:r>
            <a:r>
              <a:rPr lang="it-IT" sz="3800" dirty="0"/>
              <a:t>:</a:t>
            </a:r>
          </a:p>
          <a:p>
            <a:pPr marL="36900" indent="0">
              <a:buNone/>
            </a:pPr>
            <a:r>
              <a:rPr lang="it-IT" sz="3800" dirty="0"/>
              <a:t>Using multiple </a:t>
            </a:r>
            <a:r>
              <a:rPr lang="it-IT" sz="3800" dirty="0" err="1"/>
              <a:t>actuators</a:t>
            </a:r>
            <a:r>
              <a:rPr lang="it-IT" sz="3800" dirty="0"/>
              <a:t> (on MULTIPLE MECHANISMS) </a:t>
            </a:r>
            <a:r>
              <a:rPr lang="it-IT" sz="3800" dirty="0" err="1"/>
              <a:t>may</a:t>
            </a:r>
            <a:r>
              <a:rPr lang="it-IT" sz="3800" dirty="0"/>
              <a:t> help the drag </a:t>
            </a:r>
            <a:r>
              <a:rPr lang="it-IT" sz="3800" dirty="0" err="1"/>
              <a:t>reduction</a:t>
            </a:r>
            <a:r>
              <a:rPr lang="it-IT" sz="3800" dirty="0"/>
              <a:t> (e.g. exploit the </a:t>
            </a:r>
            <a:r>
              <a:rPr lang="it-IT" sz="3800" dirty="0" err="1"/>
              <a:t>main</a:t>
            </a:r>
            <a:r>
              <a:rPr lang="it-IT" sz="3800" dirty="0"/>
              <a:t> </a:t>
            </a:r>
            <a:r>
              <a:rPr lang="it-IT" sz="3800" dirty="0" err="1"/>
              <a:t>wing</a:t>
            </a:r>
            <a:r>
              <a:rPr lang="it-IT" sz="3800" dirty="0"/>
              <a:t> supports) of the </a:t>
            </a:r>
            <a:r>
              <a:rPr lang="it-IT" sz="3800" dirty="0" err="1"/>
              <a:t>actuators</a:t>
            </a:r>
            <a:r>
              <a:rPr lang="it-IT" sz="3800" dirty="0"/>
              <a:t>.</a:t>
            </a:r>
          </a:p>
          <a:p>
            <a:r>
              <a:rPr lang="it-IT" sz="3800" dirty="0" err="1"/>
              <a:t>Actuating</a:t>
            </a:r>
            <a:r>
              <a:rPr lang="it-IT" sz="3800" dirty="0"/>
              <a:t> power:</a:t>
            </a:r>
          </a:p>
          <a:p>
            <a:pPr marL="36900" indent="0">
              <a:buNone/>
            </a:pPr>
            <a:r>
              <a:rPr lang="it-IT" sz="3800" dirty="0"/>
              <a:t>The power </a:t>
            </a:r>
            <a:r>
              <a:rPr lang="it-IT" sz="3800" dirty="0" err="1"/>
              <a:t>needed</a:t>
            </a:r>
            <a:r>
              <a:rPr lang="it-IT" sz="3800" dirty="0"/>
              <a:t> to </a:t>
            </a:r>
            <a:r>
              <a:rPr lang="it-IT" sz="3800" dirty="0" err="1"/>
              <a:t>move</a:t>
            </a:r>
            <a:r>
              <a:rPr lang="it-IT" sz="3800" dirty="0"/>
              <a:t> the DRS </a:t>
            </a:r>
            <a:r>
              <a:rPr lang="it-IT" sz="3800" dirty="0" err="1"/>
              <a:t>is</a:t>
            </a:r>
            <a:r>
              <a:rPr lang="it-IT" sz="3800" dirty="0"/>
              <a:t> </a:t>
            </a:r>
            <a:r>
              <a:rPr lang="it-IT" sz="3800" dirty="0" err="1"/>
              <a:t>stolen</a:t>
            </a:r>
            <a:r>
              <a:rPr lang="it-IT" sz="3800" dirty="0"/>
              <a:t> from the </a:t>
            </a:r>
            <a:r>
              <a:rPr lang="it-IT" sz="3800" dirty="0" err="1"/>
              <a:t>engine</a:t>
            </a:r>
            <a:r>
              <a:rPr lang="it-IT" sz="3800" dirty="0"/>
              <a:t> </a:t>
            </a:r>
            <a:r>
              <a:rPr lang="it-IT" sz="3800" dirty="0" err="1"/>
              <a:t>gearbox</a:t>
            </a:r>
            <a:r>
              <a:rPr lang="it-IT" sz="3800" dirty="0"/>
              <a:t> </a:t>
            </a:r>
            <a:r>
              <a:rPr lang="it-IT" sz="3800" dirty="0" err="1"/>
              <a:t>reducing</a:t>
            </a:r>
            <a:r>
              <a:rPr lang="it-IT" sz="3800" dirty="0"/>
              <a:t> </a:t>
            </a:r>
            <a:r>
              <a:rPr lang="it-IT" sz="3800" dirty="0" err="1"/>
              <a:t>it’s</a:t>
            </a:r>
            <a:r>
              <a:rPr lang="it-IT" sz="3800" dirty="0"/>
              <a:t> performance, </a:t>
            </a:r>
            <a:r>
              <a:rPr lang="it-IT" sz="3800" dirty="0" err="1"/>
              <a:t>therefore</a:t>
            </a:r>
            <a:r>
              <a:rPr lang="it-IT" sz="3800" dirty="0"/>
              <a:t> </a:t>
            </a:r>
            <a:r>
              <a:rPr lang="it-IT" sz="3800" dirty="0" err="1"/>
              <a:t>it</a:t>
            </a:r>
            <a:r>
              <a:rPr lang="it-IT" sz="3800" dirty="0"/>
              <a:t> </a:t>
            </a:r>
            <a:r>
              <a:rPr lang="it-IT" sz="3800" dirty="0" err="1"/>
              <a:t>should</a:t>
            </a:r>
            <a:r>
              <a:rPr lang="it-IT" sz="3800" dirty="0"/>
              <a:t> be </a:t>
            </a:r>
            <a:r>
              <a:rPr lang="it-IT" sz="3800" dirty="0" err="1"/>
              <a:t>minimal</a:t>
            </a:r>
            <a:r>
              <a:rPr lang="it-IT" sz="3800" dirty="0"/>
              <a:t>.</a:t>
            </a:r>
          </a:p>
          <a:p>
            <a:r>
              <a:rPr lang="it-IT" sz="3800" dirty="0" err="1"/>
              <a:t>Actuator</a:t>
            </a:r>
            <a:r>
              <a:rPr lang="it-IT" sz="3800" dirty="0"/>
              <a:t> </a:t>
            </a:r>
            <a:r>
              <a:rPr lang="it-IT" sz="3800" dirty="0" err="1"/>
              <a:t>width</a:t>
            </a:r>
            <a:r>
              <a:rPr lang="it-IT" sz="3800" dirty="0"/>
              <a:t> :</a:t>
            </a:r>
          </a:p>
          <a:p>
            <a:pPr marL="36900" indent="0">
              <a:buNone/>
            </a:pPr>
            <a:r>
              <a:rPr lang="it-IT" sz="3800" dirty="0"/>
              <a:t>A </a:t>
            </a:r>
            <a:r>
              <a:rPr lang="it-IT" sz="3800" dirty="0" err="1"/>
              <a:t>wider</a:t>
            </a:r>
            <a:r>
              <a:rPr lang="it-IT" sz="3800" dirty="0"/>
              <a:t> </a:t>
            </a:r>
            <a:r>
              <a:rPr lang="it-IT" sz="3800" dirty="0" err="1"/>
              <a:t>actuator</a:t>
            </a:r>
            <a:r>
              <a:rPr lang="it-IT" sz="3800" dirty="0"/>
              <a:t> </a:t>
            </a:r>
            <a:r>
              <a:rPr lang="it-IT" sz="3800" dirty="0" err="1"/>
              <a:t>generally</a:t>
            </a:r>
            <a:r>
              <a:rPr lang="it-IT" sz="3800" dirty="0"/>
              <a:t> </a:t>
            </a:r>
            <a:r>
              <a:rPr lang="it-IT" sz="3800" dirty="0" err="1"/>
              <a:t>means</a:t>
            </a:r>
            <a:r>
              <a:rPr lang="it-IT" sz="3800" dirty="0"/>
              <a:t> more drag force to be </a:t>
            </a:r>
            <a:r>
              <a:rPr lang="it-IT" sz="3800" dirty="0" err="1"/>
              <a:t>overcomed</a:t>
            </a:r>
            <a:r>
              <a:rPr lang="it-IT" sz="3800" dirty="0"/>
              <a:t>. </a:t>
            </a:r>
            <a:r>
              <a:rPr lang="it-IT" sz="3800" dirty="0" err="1"/>
              <a:t>It</a:t>
            </a:r>
            <a:r>
              <a:rPr lang="it-IT" sz="3800" dirty="0"/>
              <a:t> </a:t>
            </a:r>
            <a:r>
              <a:rPr lang="it-IT" sz="3800" dirty="0" err="1"/>
              <a:t>should</a:t>
            </a:r>
            <a:r>
              <a:rPr lang="it-IT" sz="3800" dirty="0"/>
              <a:t> be </a:t>
            </a:r>
            <a:r>
              <a:rPr lang="it-IT" sz="3800" dirty="0" err="1"/>
              <a:t>minimal</a:t>
            </a:r>
            <a:r>
              <a:rPr lang="it-IT" sz="3800" dirty="0"/>
              <a:t> </a:t>
            </a:r>
            <a:r>
              <a:rPr lang="it-IT" sz="3800" dirty="0" err="1"/>
              <a:t>as</a:t>
            </a:r>
            <a:r>
              <a:rPr lang="it-IT" sz="3800" dirty="0"/>
              <a:t> </a:t>
            </a:r>
            <a:r>
              <a:rPr lang="it-IT" sz="3800" dirty="0" err="1"/>
              <a:t>well</a:t>
            </a:r>
            <a:r>
              <a:rPr lang="it-IT" sz="3800" dirty="0"/>
              <a:t>.</a:t>
            </a:r>
          </a:p>
          <a:p>
            <a:r>
              <a:rPr lang="it-IT" sz="3800" dirty="0" err="1"/>
              <a:t>Distance</a:t>
            </a:r>
            <a:r>
              <a:rPr lang="it-IT" sz="3800" dirty="0"/>
              <a:t> </a:t>
            </a:r>
            <a:r>
              <a:rPr lang="it-IT" sz="3800" dirty="0" err="1"/>
              <a:t>between</a:t>
            </a:r>
            <a:r>
              <a:rPr lang="it-IT" sz="3800" dirty="0"/>
              <a:t> </a:t>
            </a:r>
            <a:r>
              <a:rPr lang="it-IT" sz="3800" dirty="0" err="1"/>
              <a:t>actuator</a:t>
            </a:r>
            <a:r>
              <a:rPr lang="it-IT" sz="3800" dirty="0"/>
              <a:t> and flap </a:t>
            </a:r>
            <a:r>
              <a:rPr lang="it-IT" sz="3800" dirty="0" err="1"/>
              <a:t>grounded</a:t>
            </a:r>
            <a:r>
              <a:rPr lang="it-IT" sz="3800" dirty="0"/>
              <a:t> joint:</a:t>
            </a:r>
          </a:p>
          <a:p>
            <a:pPr marL="36900" indent="0">
              <a:buNone/>
            </a:pPr>
            <a:r>
              <a:rPr lang="it-IT" sz="3800" dirty="0" err="1"/>
              <a:t>It</a:t>
            </a:r>
            <a:r>
              <a:rPr lang="it-IT" sz="3800" dirty="0"/>
              <a:t> </a:t>
            </a:r>
            <a:r>
              <a:rPr lang="it-IT" sz="3800" dirty="0" err="1"/>
              <a:t>determines</a:t>
            </a:r>
            <a:r>
              <a:rPr lang="it-IT" sz="3800" dirty="0"/>
              <a:t> the leverage of the </a:t>
            </a:r>
            <a:r>
              <a:rPr lang="it-IT" sz="3800" dirty="0" err="1"/>
              <a:t>mechanism</a:t>
            </a:r>
            <a:r>
              <a:rPr lang="it-IT" sz="3800" dirty="0"/>
              <a:t> and the </a:t>
            </a:r>
            <a:r>
              <a:rPr lang="it-IT" sz="3800" dirty="0" err="1"/>
              <a:t>disturbance</a:t>
            </a:r>
            <a:r>
              <a:rPr lang="it-IT" sz="3800" dirty="0"/>
              <a:t> on the air flow.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7310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609600"/>
            <a:ext cx="6104621" cy="678024"/>
          </a:xfrm>
        </p:spPr>
        <p:txBody>
          <a:bodyPr rtlCol="0" anchor="b">
            <a:normAutofit/>
          </a:bodyPr>
          <a:lstStyle/>
          <a:p>
            <a:r>
              <a:rPr lang="it-IT" sz="4000" dirty="0"/>
              <a:t>QFD - Target </a:t>
            </a:r>
            <a:r>
              <a:rPr lang="it-IT" sz="4000" dirty="0" err="1"/>
              <a:t>values</a:t>
            </a:r>
            <a:endParaRPr lang="it-IT" sz="400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6624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609600"/>
            <a:ext cx="6104621" cy="678024"/>
          </a:xfrm>
        </p:spPr>
        <p:txBody>
          <a:bodyPr rtlCol="0" anchor="b">
            <a:normAutofit/>
          </a:bodyPr>
          <a:lstStyle/>
          <a:p>
            <a:r>
              <a:rPr lang="it-IT" sz="4000" dirty="0"/>
              <a:t>QFD – «</a:t>
            </a:r>
            <a:r>
              <a:rPr lang="it-IT" sz="4000" dirty="0" err="1"/>
              <a:t>Hows</a:t>
            </a:r>
            <a:r>
              <a:rPr lang="it-IT" sz="4000" dirty="0"/>
              <a:t>»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r>
              <a:rPr lang="it-IT" sz="2400" dirty="0" err="1"/>
              <a:t>asd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0251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{25BE3F05-72CF-49F8-BE87-55360CE17F78}tf55705232_win32</Template>
  <TotalTime>192</TotalTime>
  <Words>761</Words>
  <Application>Microsoft Office PowerPoint</Application>
  <PresentationFormat>Widescreen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DRS – Team 4</vt:lpstr>
      <vt:lpstr>QFD - Customer Requirements</vt:lpstr>
      <vt:lpstr>QFD - Customer Requirements</vt:lpstr>
      <vt:lpstr>QFD – Engineering Specifications</vt:lpstr>
      <vt:lpstr>QFD – Engineering Specifications</vt:lpstr>
      <vt:lpstr>QFD – Engineering Specifications</vt:lpstr>
      <vt:lpstr>QFD - Engineering Specifications</vt:lpstr>
      <vt:lpstr>QFD - Target values</vt:lpstr>
      <vt:lpstr>QFD – «Hows»</vt:lpstr>
      <vt:lpstr>QFD – Concept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DRS – Team 4</dc:title>
  <dc:creator>Brocchieri, Emanuele</dc:creator>
  <cp:lastModifiedBy>Brocchieri, Emanuele</cp:lastModifiedBy>
  <cp:revision>6</cp:revision>
  <dcterms:created xsi:type="dcterms:W3CDTF">2022-04-27T12:24:45Z</dcterms:created>
  <dcterms:modified xsi:type="dcterms:W3CDTF">2022-04-27T15:37:19Z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