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embeddedFontLst>
    <p:embeddedFont>
      <p:font typeface="Sorts Mill Goudy"/>
      <p:regular r:id="rId10"/>
      <p: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2" roundtripDataSignature="AMtx7mg9iG4qvBzCLDvFtafFA6S9Vjhx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SortsMillGoudy-italic.fntdata"/><Relationship Id="rId10" Type="http://schemas.openxmlformats.org/officeDocument/2006/relationships/font" Target="fonts/SortsMillGoudy-regular.fntdata"/><Relationship Id="rId12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it-IT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" name="Google Shape;2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" name="Google Shape;3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it-IT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bb3ab0c1b6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g2bb3ab0c1b6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g2bb3ab0c1b6_0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it-IT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it-IT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it-IT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type="ctrTitle"/>
          </p:nvPr>
        </p:nvSpPr>
        <p:spPr>
          <a:xfrm>
            <a:off x="1370693" y="1769540"/>
            <a:ext cx="9440034" cy="18288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Sorts Mill Goudy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" type="subTitle"/>
          </p:nvPr>
        </p:nvSpPr>
        <p:spPr>
          <a:xfrm>
            <a:off x="1370693" y="3773489"/>
            <a:ext cx="9440034" cy="10498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0000"/>
              </a:lnSpc>
              <a:spcBef>
                <a:spcPts val="460"/>
              </a:spcBef>
              <a:spcAft>
                <a:spcPts val="0"/>
              </a:spcAft>
              <a:buSzPts val="161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6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98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9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contenut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" type="body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Sorts Mill Goudy"/>
              <a:buNone/>
              <a:defRPr b="0" i="0" sz="4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" name="Google Shape;11;p7"/>
          <p:cNvSpPr txBox="1"/>
          <p:nvPr>
            <p:ph idx="1" type="body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835" lvl="0" marL="457200" marR="0" rtl="0" algn="l">
              <a:lnSpc>
                <a:spcPct val="110000"/>
              </a:lnSpc>
              <a:spcBef>
                <a:spcPts val="460"/>
              </a:spcBef>
              <a:spcAft>
                <a:spcPts val="0"/>
              </a:spcAft>
              <a:buClr>
                <a:schemeClr val="lt2"/>
              </a:buClr>
              <a:buSzPts val="1610"/>
              <a:buFont typeface="Noto Sans Symbols"/>
              <a:buChar char="◈"/>
              <a:defRPr b="0" i="0" sz="23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indent="-321944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70"/>
              <a:buFont typeface="Noto Sans Symbols"/>
              <a:buChar char="🞚"/>
              <a:defRPr b="0" i="0" sz="21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indent="-30861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b="0" i="0" sz="18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indent="-29971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🞚"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indent="-29972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indent="-290829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indent="-290829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indent="-290829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indent="-290829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4.jp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jp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jp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jp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0"/>
            <a:ext cx="12192001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"/>
          <p:cNvSpPr/>
          <p:nvPr/>
        </p:nvSpPr>
        <p:spPr>
          <a:xfrm rot="5400000">
            <a:off x="7131809" y="1385982"/>
            <a:ext cx="4031414" cy="4100418"/>
          </a:xfrm>
          <a:custGeom>
            <a:rect b="b" l="l" r="r" t="t"/>
            <a:pathLst>
              <a:path extrusionOk="0" h="696" w="1601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50800" rotWithShape="0" algn="tl" dir="5400000" dist="381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34" name="Google Shape;34;p1"/>
          <p:cNvSpPr txBox="1"/>
          <p:nvPr>
            <p:ph type="ctrTitle"/>
          </p:nvPr>
        </p:nvSpPr>
        <p:spPr>
          <a:xfrm>
            <a:off x="7389962" y="1673524"/>
            <a:ext cx="3485073" cy="24205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Sorts Mill Goudy"/>
              <a:buNone/>
            </a:pPr>
            <a:r>
              <a:rPr lang="it-IT" sz="4000"/>
              <a:t>Embedded project</a:t>
            </a:r>
            <a:endParaRPr/>
          </a:p>
        </p:txBody>
      </p:sp>
      <p:sp>
        <p:nvSpPr>
          <p:cNvPr id="35" name="Google Shape;35;p1"/>
          <p:cNvSpPr txBox="1"/>
          <p:nvPr>
            <p:ph idx="1" type="subTitle"/>
          </p:nvPr>
        </p:nvSpPr>
        <p:spPr>
          <a:xfrm>
            <a:off x="7389965" y="4157933"/>
            <a:ext cx="3485072" cy="10265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it-IT" sz="1600"/>
              <a:t>By </a:t>
            </a:r>
            <a:endParaRPr/>
          </a:p>
          <a:p>
            <a:pPr indent="0" lvl="0" marL="0" rtl="0" algn="ctr">
              <a:lnSpc>
                <a:spcPct val="110000"/>
              </a:lnSpc>
              <a:spcBef>
                <a:spcPts val="920"/>
              </a:spcBef>
              <a:spcAft>
                <a:spcPts val="0"/>
              </a:spcAft>
              <a:buSzPts val="1120"/>
              <a:buNone/>
            </a:pPr>
            <a:r>
              <a:rPr lang="it-IT" sz="1600"/>
              <a:t>Emanuele Carrara &amp; Samuele Garzon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pic>
        <p:nvPicPr>
          <p:cNvPr id="42" name="Google Shape;4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8622" y="10"/>
            <a:ext cx="6095998" cy="6857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2"/>
          <p:cNvSpPr txBox="1"/>
          <p:nvPr>
            <p:ph type="title"/>
          </p:nvPr>
        </p:nvSpPr>
        <p:spPr>
          <a:xfrm>
            <a:off x="6900501" y="384600"/>
            <a:ext cx="51414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Sorts Mill Goudy"/>
              <a:buNone/>
            </a:pPr>
            <a:r>
              <a:rPr lang="it-IT" sz="4000"/>
              <a:t>Architecture - Software</a:t>
            </a:r>
            <a:endParaRPr/>
          </a:p>
        </p:txBody>
      </p:sp>
      <p:sp>
        <p:nvSpPr>
          <p:cNvPr id="45" name="Google Shape;45;p2"/>
          <p:cNvSpPr txBox="1"/>
          <p:nvPr>
            <p:ph idx="1" type="body"/>
          </p:nvPr>
        </p:nvSpPr>
        <p:spPr>
          <a:xfrm>
            <a:off x="6900493" y="1732449"/>
            <a:ext cx="4403596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◈"/>
            </a:pPr>
            <a:r>
              <a:rPr lang="it-IT" sz="1800"/>
              <a:t>Library containing the declaration of global variables and functions</a:t>
            </a:r>
            <a:endParaRPr sz="1800"/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◈"/>
            </a:pPr>
            <a:r>
              <a:rPr lang="it-IT" sz="1800"/>
              <a:t>Initialization of GPIO and ADC variables and functions</a:t>
            </a:r>
            <a:endParaRPr sz="1800"/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◈"/>
            </a:pPr>
            <a:r>
              <a:rPr lang="it-IT" sz="1800"/>
              <a:t>Variables and functions used to interact with the LCD screen</a:t>
            </a:r>
            <a:endParaRPr sz="1800"/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◈"/>
            </a:pPr>
            <a:r>
              <a:rPr lang="it-IT" sz="1800"/>
              <a:t>Initialization of the timer</a:t>
            </a:r>
            <a:endParaRPr sz="1800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◈"/>
            </a:pPr>
            <a:r>
              <a:rPr lang="it-IT" sz="1800"/>
              <a:t>Calling of the various setup functions</a:t>
            </a:r>
            <a:endParaRPr sz="1800"/>
          </a:p>
        </p:txBody>
      </p:sp>
      <p:sp>
        <p:nvSpPr>
          <p:cNvPr id="46" name="Google Shape;46;p2"/>
          <p:cNvSpPr txBox="1"/>
          <p:nvPr/>
        </p:nvSpPr>
        <p:spPr>
          <a:xfrm>
            <a:off x="1091025" y="1580050"/>
            <a:ext cx="3896700" cy="341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100">
                <a:solidFill>
                  <a:srgbClr val="FFFFFF"/>
                </a:solidFill>
              </a:rPr>
              <a:t>Project</a:t>
            </a:r>
            <a:endParaRPr b="1" sz="2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100">
                <a:solidFill>
                  <a:srgbClr val="FFFFFF"/>
                </a:solidFill>
              </a:rPr>
              <a:t>    ├── Debug             </a:t>
            </a:r>
            <a:endParaRPr b="1" sz="2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100">
                <a:solidFill>
                  <a:srgbClr val="FFFFFF"/>
                </a:solidFill>
              </a:rPr>
              <a:t>    ├── LcdDriver    </a:t>
            </a:r>
            <a:endParaRPr b="1" sz="2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100">
                <a:solidFill>
                  <a:srgbClr val="FFFFFF"/>
                </a:solidFill>
              </a:rPr>
              <a:t>    ├── Functions            </a:t>
            </a:r>
            <a:endParaRPr b="1" sz="2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100">
                <a:solidFill>
                  <a:srgbClr val="FFFFFF"/>
                </a:solidFill>
              </a:rPr>
              <a:t>    │   ├── fundec.h        </a:t>
            </a:r>
            <a:endParaRPr b="1" sz="2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100">
                <a:solidFill>
                  <a:srgbClr val="FFFFFF"/>
                </a:solidFill>
              </a:rPr>
              <a:t>    │   ├── peripherals.c  </a:t>
            </a:r>
            <a:endParaRPr b="1" sz="2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100">
                <a:solidFill>
                  <a:srgbClr val="FFFFFF"/>
                </a:solidFill>
              </a:rPr>
              <a:t>    │   ├── graphic.c      </a:t>
            </a:r>
            <a:endParaRPr b="1" sz="2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100">
                <a:solidFill>
                  <a:srgbClr val="FFFFFF"/>
                </a:solidFill>
              </a:rPr>
              <a:t>    │   └── timerfun.c     </a:t>
            </a:r>
            <a:endParaRPr b="1" sz="2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100">
                <a:solidFill>
                  <a:srgbClr val="FFFFFF"/>
                </a:solidFill>
              </a:rPr>
              <a:t>    ├── targetConfigs         </a:t>
            </a:r>
            <a:endParaRPr b="1" sz="2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100">
                <a:solidFill>
                  <a:srgbClr val="FFFFFF"/>
                </a:solidFill>
              </a:rPr>
              <a:t>    └── </a:t>
            </a:r>
            <a:r>
              <a:rPr b="1" lang="it-IT" sz="2100">
                <a:solidFill>
                  <a:schemeClr val="lt1"/>
                </a:solidFill>
              </a:rPr>
              <a:t>main.c  </a:t>
            </a:r>
            <a:endParaRPr b="1" sz="2100">
              <a:solidFill>
                <a:srgbClr val="FFFFFF"/>
              </a:solidFill>
            </a:endParaRPr>
          </a:p>
        </p:txBody>
      </p:sp>
      <p:cxnSp>
        <p:nvCxnSpPr>
          <p:cNvPr id="47" name="Google Shape;47;p2"/>
          <p:cNvCxnSpPr/>
          <p:nvPr/>
        </p:nvCxnSpPr>
        <p:spPr>
          <a:xfrm flipH="1" rot="10800000">
            <a:off x="3718650" y="1934825"/>
            <a:ext cx="3319500" cy="11952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/>
            </a:outerShdw>
          </a:effectLst>
        </p:spPr>
      </p:cxnSp>
      <p:cxnSp>
        <p:nvCxnSpPr>
          <p:cNvPr id="48" name="Google Shape;48;p2"/>
          <p:cNvCxnSpPr/>
          <p:nvPr/>
        </p:nvCxnSpPr>
        <p:spPr>
          <a:xfrm flipH="1" rot="10800000">
            <a:off x="4259400" y="2849700"/>
            <a:ext cx="2748000" cy="5871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/>
            </a:outerShdw>
          </a:effectLst>
        </p:spPr>
      </p:cxnSp>
      <p:cxnSp>
        <p:nvCxnSpPr>
          <p:cNvPr id="49" name="Google Shape;49;p2"/>
          <p:cNvCxnSpPr/>
          <p:nvPr/>
        </p:nvCxnSpPr>
        <p:spPr>
          <a:xfrm flipH="1" rot="10800000">
            <a:off x="3774700" y="3737450"/>
            <a:ext cx="3240600" cy="279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/>
            </a:outerShdw>
          </a:effectLst>
        </p:spPr>
      </p:cxnSp>
      <p:cxnSp>
        <p:nvCxnSpPr>
          <p:cNvPr id="50" name="Google Shape;50;p2"/>
          <p:cNvCxnSpPr/>
          <p:nvPr/>
        </p:nvCxnSpPr>
        <p:spPr>
          <a:xfrm>
            <a:off x="3880375" y="4093900"/>
            <a:ext cx="3145800" cy="5310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/>
            </a:outerShdw>
          </a:effectLst>
        </p:spPr>
      </p:cxnSp>
      <p:cxnSp>
        <p:nvCxnSpPr>
          <p:cNvPr id="51" name="Google Shape;51;p2"/>
          <p:cNvCxnSpPr/>
          <p:nvPr/>
        </p:nvCxnSpPr>
        <p:spPr>
          <a:xfrm>
            <a:off x="3005000" y="4732150"/>
            <a:ext cx="4011900" cy="5094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/>
            </a:outerShdw>
          </a:effectLst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b3ab0c1b6_0_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pic>
        <p:nvPicPr>
          <p:cNvPr id="58" name="Google Shape;58;g2bb3ab0c1b6_0_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8622" y="10"/>
            <a:ext cx="6095998" cy="6857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g2bb3ab0c1b6_0_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g2bb3ab0c1b6_0_3"/>
          <p:cNvSpPr txBox="1"/>
          <p:nvPr>
            <p:ph type="title"/>
          </p:nvPr>
        </p:nvSpPr>
        <p:spPr>
          <a:xfrm>
            <a:off x="6900501" y="384600"/>
            <a:ext cx="51414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Sorts Mill Goudy"/>
              <a:buNone/>
            </a:pPr>
            <a:r>
              <a:rPr lang="it-IT" sz="4000"/>
              <a:t>Architecture - Hardware</a:t>
            </a:r>
            <a:endParaRPr/>
          </a:p>
        </p:txBody>
      </p:sp>
      <p:sp>
        <p:nvSpPr>
          <p:cNvPr id="61" name="Google Shape;61;g2bb3ab0c1b6_0_3"/>
          <p:cNvSpPr txBox="1"/>
          <p:nvPr>
            <p:ph idx="1" type="body"/>
          </p:nvPr>
        </p:nvSpPr>
        <p:spPr>
          <a:xfrm>
            <a:off x="6900493" y="1732449"/>
            <a:ext cx="44037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◈"/>
            </a:pPr>
            <a: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2-Axis Joystick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◈"/>
            </a:pPr>
            <a: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Buzzer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◈"/>
            </a:pPr>
            <a: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User Push Buttons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◈"/>
            </a:pPr>
            <a: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RGB Multi-color LED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◈"/>
            </a:pPr>
            <a: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Microphone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◈"/>
            </a:pPr>
            <a: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Color TFT LCD Display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pic>
        <p:nvPicPr>
          <p:cNvPr id="68" name="Google Shape;68;p3"/>
          <p:cNvPicPr preferRelativeResize="0"/>
          <p:nvPr/>
        </p:nvPicPr>
        <p:blipFill rotWithShape="1">
          <a:blip r:embed="rId4">
            <a:alphaModFix/>
          </a:blip>
          <a:srcRect b="-1" l="0" r="0" t="0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3"/>
          <p:cNvSpPr txBox="1"/>
          <p:nvPr>
            <p:ph type="title"/>
          </p:nvPr>
        </p:nvSpPr>
        <p:spPr>
          <a:xfrm>
            <a:off x="6900500" y="536950"/>
            <a:ext cx="4538100" cy="701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Sorts Mill Goudy"/>
              <a:buNone/>
            </a:pPr>
            <a:r>
              <a:rPr lang="it-IT" sz="3600"/>
              <a:t>Contributions</a:t>
            </a:r>
            <a:endParaRPr sz="3600"/>
          </a:p>
        </p:txBody>
      </p:sp>
      <p:sp>
        <p:nvSpPr>
          <p:cNvPr id="71" name="Google Shape;71;p3"/>
          <p:cNvSpPr txBox="1"/>
          <p:nvPr>
            <p:ph idx="1" type="body"/>
          </p:nvPr>
        </p:nvSpPr>
        <p:spPr>
          <a:xfrm>
            <a:off x="6900500" y="1400450"/>
            <a:ext cx="4403700" cy="1500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◈"/>
            </a:pPr>
            <a:r>
              <a:rPr lang="it-IT" sz="1800"/>
              <a:t>The project was developed with equal effort from all the members</a:t>
            </a:r>
            <a:endParaRPr sz="1800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◈"/>
            </a:pPr>
            <a:r>
              <a:rPr lang="it-IT" sz="1800"/>
              <a:t>The code was always </a:t>
            </a:r>
            <a:r>
              <a:rPr lang="it-IT" sz="1800"/>
              <a:t>written when all the members were present or in a call</a:t>
            </a:r>
            <a:endParaRPr sz="1800"/>
          </a:p>
        </p:txBody>
      </p:sp>
      <p:sp>
        <p:nvSpPr>
          <p:cNvPr id="72" name="Google Shape;72;p3"/>
          <p:cNvSpPr txBox="1"/>
          <p:nvPr/>
        </p:nvSpPr>
        <p:spPr>
          <a:xfrm>
            <a:off x="301725" y="2400750"/>
            <a:ext cx="5475300" cy="1939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500">
                <a:solidFill>
                  <a:schemeClr val="lt1"/>
                </a:solidFill>
              </a:rPr>
              <a:t>if(animation!=0){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500">
                <a:solidFill>
                  <a:schemeClr val="lt1"/>
                </a:solidFill>
              </a:rPr>
              <a:t>        metronomeAnimationSimple(true);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500">
                <a:solidFill>
                  <a:schemeClr val="lt1"/>
                </a:solidFill>
              </a:rPr>
              <a:t>}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500">
                <a:solidFill>
                  <a:schemeClr val="lt1"/>
                </a:solidFill>
              </a:rPr>
              <a:t>Timer_A_startCounter(TIMER_A2_BASE,</a:t>
            </a:r>
            <a:endParaRPr sz="1500">
              <a:solidFill>
                <a:schemeClr val="lt1"/>
              </a:solidFill>
            </a:endParaRPr>
          </a:p>
          <a:p>
            <a:pPr indent="457200" lvl="0" marL="1828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500">
                <a:solidFill>
                  <a:schemeClr val="lt1"/>
                </a:solidFill>
              </a:rPr>
              <a:t>T</a:t>
            </a:r>
            <a:r>
              <a:rPr lang="it-IT" sz="1500">
                <a:solidFill>
                  <a:schemeClr val="lt1"/>
                </a:solidFill>
              </a:rPr>
              <a:t>IMER_A_UP_</a:t>
            </a:r>
            <a:r>
              <a:rPr lang="it-IT" sz="1500">
                <a:solidFill>
                  <a:schemeClr val="lt1"/>
                </a:solidFill>
              </a:rPr>
              <a:t>MODE);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500">
                <a:solidFill>
                  <a:schemeClr val="lt1"/>
                </a:solidFill>
              </a:rPr>
              <a:t>Timer_A_clearCaptureCompareInterrupt(TIMER_A0_BASE,</a:t>
            </a:r>
            <a:endParaRPr sz="1500">
              <a:solidFill>
                <a:schemeClr val="lt1"/>
              </a:solidFill>
            </a:endParaRPr>
          </a:p>
          <a:p>
            <a:pPr indent="457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500">
                <a:solidFill>
                  <a:schemeClr val="lt1"/>
                </a:solidFill>
              </a:rPr>
              <a:t>TIMER_A_CAPTURECOMPARE_REGISTER_4);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73" name="Google Shape;73;p3"/>
          <p:cNvSpPr txBox="1"/>
          <p:nvPr/>
        </p:nvSpPr>
        <p:spPr>
          <a:xfrm>
            <a:off x="6900500" y="3072913"/>
            <a:ext cx="4739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Representative Code </a:t>
            </a:r>
            <a:endParaRPr/>
          </a:p>
        </p:txBody>
      </p:sp>
      <p:sp>
        <p:nvSpPr>
          <p:cNvPr id="74" name="Google Shape;74;p3"/>
          <p:cNvSpPr txBox="1"/>
          <p:nvPr/>
        </p:nvSpPr>
        <p:spPr>
          <a:xfrm>
            <a:off x="6900500" y="4364975"/>
            <a:ext cx="44037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◈"/>
            </a:pPr>
            <a:r>
              <a:rPr lang="it-IT" sz="1800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Global variables</a:t>
            </a:r>
            <a:endParaRPr sz="1800">
              <a:solidFill>
                <a:schemeClr val="lt2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◈"/>
            </a:pPr>
            <a:r>
              <a:rPr lang="it-IT" sz="1800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Global functions with different behavior based on parameters</a:t>
            </a:r>
            <a:endParaRPr sz="1800">
              <a:solidFill>
                <a:schemeClr val="lt2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rts Mill Goudy"/>
              <a:buChar char="◈"/>
            </a:pPr>
            <a:r>
              <a:rPr lang="it-IT" sz="1800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Use of multiple timers</a:t>
            </a:r>
            <a:endParaRPr sz="1800">
              <a:solidFill>
                <a:schemeClr val="lt2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pic>
        <p:nvPicPr>
          <p:cNvPr id="81" name="Google Shape;81;p4"/>
          <p:cNvPicPr preferRelativeResize="0"/>
          <p:nvPr/>
        </p:nvPicPr>
        <p:blipFill rotWithShape="1">
          <a:blip r:embed="rId4">
            <a:alphaModFix/>
          </a:blip>
          <a:srcRect b="-1" l="0" r="0" t="0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4"/>
          <p:cNvSpPr txBox="1"/>
          <p:nvPr>
            <p:ph type="title"/>
          </p:nvPr>
        </p:nvSpPr>
        <p:spPr>
          <a:xfrm>
            <a:off x="6900493" y="609600"/>
            <a:ext cx="4538124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Sorts Mill Goudy"/>
              <a:buNone/>
            </a:pPr>
            <a:r>
              <a:rPr lang="it-IT" sz="4000"/>
              <a:t>Testing	</a:t>
            </a:r>
            <a:endParaRPr/>
          </a:p>
        </p:txBody>
      </p:sp>
      <p:sp>
        <p:nvSpPr>
          <p:cNvPr id="84" name="Google Shape;84;p4"/>
          <p:cNvSpPr txBox="1"/>
          <p:nvPr>
            <p:ph idx="1" type="body"/>
          </p:nvPr>
        </p:nvSpPr>
        <p:spPr>
          <a:xfrm>
            <a:off x="6900500" y="1732449"/>
            <a:ext cx="4403700" cy="1051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◈"/>
            </a:pPr>
            <a:r>
              <a:rPr lang="it-IT" sz="1800"/>
              <a:t>Testing was done during the </a:t>
            </a:r>
            <a:r>
              <a:rPr lang="it-IT" sz="1800"/>
              <a:t>development</a:t>
            </a:r>
            <a:endParaRPr sz="1800"/>
          </a:p>
        </p:txBody>
      </p:sp>
      <p:sp>
        <p:nvSpPr>
          <p:cNvPr id="85" name="Google Shape;85;p4"/>
          <p:cNvSpPr txBox="1"/>
          <p:nvPr/>
        </p:nvSpPr>
        <p:spPr>
          <a:xfrm>
            <a:off x="6900500" y="2784300"/>
            <a:ext cx="4538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Conclusions and Future Work	</a:t>
            </a:r>
            <a:endParaRPr sz="4600">
              <a:solidFill>
                <a:schemeClr val="lt2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86" name="Google Shape;86;p4"/>
          <p:cNvSpPr txBox="1"/>
          <p:nvPr/>
        </p:nvSpPr>
        <p:spPr>
          <a:xfrm>
            <a:off x="6937875" y="4356900"/>
            <a:ext cx="4403700" cy="16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Some improvements could include:</a:t>
            </a:r>
            <a:endParaRPr sz="1800">
              <a:solidFill>
                <a:schemeClr val="lt2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rts Mill Goudy"/>
              <a:buChar char="◈"/>
            </a:pPr>
            <a:r>
              <a:rPr lang="it-IT" sz="1800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tuning function</a:t>
            </a:r>
            <a:endParaRPr sz="1800">
              <a:solidFill>
                <a:schemeClr val="lt2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rts Mill Goudy"/>
              <a:buChar char="◈"/>
            </a:pPr>
            <a:r>
              <a:rPr lang="it-IT" sz="1800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better and more </a:t>
            </a:r>
            <a:r>
              <a:rPr lang="it-IT" sz="1800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complex</a:t>
            </a:r>
            <a:r>
              <a:rPr lang="it-IT" sz="1800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 animations</a:t>
            </a:r>
            <a:endParaRPr sz="1800">
              <a:solidFill>
                <a:schemeClr val="lt2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rts Mill Goudy"/>
              <a:buChar char="◈"/>
            </a:pPr>
            <a:r>
              <a:rPr lang="it-IT" sz="1800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more options to change the aspect of the program</a:t>
            </a:r>
            <a:endParaRPr sz="1800">
              <a:solidFill>
                <a:schemeClr val="lt2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VTI">
  <a:themeElements>
    <a:clrScheme name="Green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2024-02-19T14:00:21Z</dcterms:created>
  <dc:creator>Emanuele Carrara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