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CCC"/>
          </a:solidFill>
        </a:fill>
      </a:tcStyle>
    </a:wholeTbl>
    <a:band2H>
      <a:tcTxStyle/>
      <a:tcStyle>
        <a:tcBdr/>
        <a:fill>
          <a:solidFill>
            <a:srgbClr val="EFF6E7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1D4"/>
          </a:solidFill>
        </a:fill>
      </a:tcStyle>
    </a:wholeTbl>
    <a:band2H>
      <a:tcTxStyle/>
      <a:tcStyle>
        <a:tcBdr/>
        <a:fill>
          <a:solidFill>
            <a:srgbClr val="E7F0EB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9FD"/>
          </a:solidFill>
        </a:fill>
      </a:tcStyle>
    </a:wholeTbl>
    <a:band2H>
      <a:tcTxStyle/>
      <a:tcStyle>
        <a:tcBdr/>
        <a:fill>
          <a:solidFill>
            <a:srgbClr val="E8F4FE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/>
          <p:nvPr/>
        </p:nvSpPr>
        <p:spPr>
          <a:xfrm>
            <a:off x="3432516" y="1046905"/>
            <a:ext cx="8759484" cy="519915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Titolo Testo"/>
          <p:cNvSpPr txBox="1">
            <a:spLocks noGrp="1"/>
          </p:cNvSpPr>
          <p:nvPr>
            <p:ph type="title"/>
          </p:nvPr>
        </p:nvSpPr>
        <p:spPr>
          <a:xfrm>
            <a:off x="3869268" y="1071294"/>
            <a:ext cx="7315201" cy="3255265"/>
          </a:xfrm>
          <a:prstGeom prst="rect">
            <a:avLst/>
          </a:prstGeom>
        </p:spPr>
        <p:txBody>
          <a:bodyPr anchor="b"/>
          <a:lstStyle>
            <a:lvl1pPr>
              <a:defRPr sz="5900" spc="-100"/>
            </a:lvl1pPr>
          </a:lstStyle>
          <a:p>
            <a:r>
              <a:t>Titolo Testo</a:t>
            </a:r>
          </a:p>
        </p:txBody>
      </p:sp>
      <p:sp>
        <p:nvSpPr>
          <p:cNvPr id="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869268" y="4607447"/>
            <a:ext cx="7315201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>
                <a:solidFill>
                  <a:srgbClr val="EBF5D7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rgbClr val="EBF5D7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rgbClr val="EBF5D7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rgbClr val="EBF5D7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rgbClr val="EBF5D7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olo Testo"/>
          <p:cNvSpPr txBox="1">
            <a:spLocks noGrp="1"/>
          </p:cNvSpPr>
          <p:nvPr>
            <p:ph type="title"/>
          </p:nvPr>
        </p:nvSpPr>
        <p:spPr>
          <a:xfrm>
            <a:off x="3869268" y="112542"/>
            <a:ext cx="7315200" cy="801858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869268" y="1307453"/>
            <a:ext cx="7315200" cy="4773308"/>
          </a:xfrm>
          <a:prstGeom prst="rect">
            <a:avLst/>
          </a:prstGeom>
        </p:spPr>
        <p:txBody>
          <a:bodyPr anchor="t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olo Testo"/>
          <p:cNvSpPr txBox="1">
            <a:spLocks noGrp="1"/>
          </p:cNvSpPr>
          <p:nvPr>
            <p:ph type="title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08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867911" y="868680"/>
            <a:ext cx="7315201" cy="5120641"/>
          </a:xfrm>
          <a:prstGeom prst="rect">
            <a:avLst/>
          </a:prstGeom>
        </p:spPr>
        <p:txBody>
          <a:bodyPr anchor="t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Testo"/>
          <p:cNvSpPr txBox="1">
            <a:spLocks noGrp="1"/>
          </p:cNvSpPr>
          <p:nvPr>
            <p:ph type="title"/>
          </p:nvPr>
        </p:nvSpPr>
        <p:spPr>
          <a:xfrm>
            <a:off x="3869268" y="112542"/>
            <a:ext cx="7315200" cy="801858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7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869268" y="1307453"/>
            <a:ext cx="7315200" cy="4773308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olo Testo"/>
          <p:cNvSpPr txBox="1">
            <a:spLocks noGrp="1"/>
          </p:cNvSpPr>
          <p:nvPr>
            <p:ph type="title"/>
          </p:nvPr>
        </p:nvSpPr>
        <p:spPr>
          <a:xfrm>
            <a:off x="3867911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z="5900" spc="-100">
                <a:solidFill>
                  <a:srgbClr val="595959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886200" y="4672584"/>
            <a:ext cx="7315200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>
            <a:spLocks noGrp="1"/>
          </p:cNvSpPr>
          <p:nvPr>
            <p:ph type="title"/>
          </p:nvPr>
        </p:nvSpPr>
        <p:spPr>
          <a:xfrm>
            <a:off x="3869268" y="112542"/>
            <a:ext cx="7315200" cy="801858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3867911" y="1153550"/>
            <a:ext cx="3474722" cy="4994033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3869268" y="112542"/>
            <a:ext cx="7315200" cy="801858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867911" y="1023585"/>
            <a:ext cx="3474722" cy="8077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18463" y="1023585"/>
            <a:ext cx="3474721" cy="813172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xfrm>
            <a:off x="3869268" y="112542"/>
            <a:ext cx="7315200" cy="801858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>
            <a:spLocks noGrp="1"/>
          </p:cNvSpPr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Titolo Testo</a:t>
            </a:r>
          </a:p>
        </p:txBody>
      </p:sp>
      <p:sp>
        <p:nvSpPr>
          <p:cNvPr id="7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867911" y="1143000"/>
            <a:ext cx="7315201" cy="4846321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6032" y="3494175"/>
            <a:ext cx="2834640" cy="2321991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Testo"/>
          <p:cNvSpPr txBox="1">
            <a:spLocks noGrp="1"/>
          </p:cNvSpPr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Titolo Testo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idx="13"/>
          </p:nvPr>
        </p:nvSpPr>
        <p:spPr>
          <a:xfrm>
            <a:off x="3570644" y="1142999"/>
            <a:ext cx="8115231" cy="4955372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6031" y="3493008"/>
            <a:ext cx="2834641" cy="232257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b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b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-2"/>
            <a:ext cx="12199912" cy="1041011"/>
          </a:xfrm>
          <a:prstGeom prst="rect">
            <a:avLst/>
          </a:prstGeom>
          <a:blipFill>
            <a:blip r:embed="rId13"/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6"/>
          <p:cNvSpPr/>
          <p:nvPr/>
        </p:nvSpPr>
        <p:spPr>
          <a:xfrm>
            <a:off x="0" y="1041007"/>
            <a:ext cx="3443591" cy="5205298"/>
          </a:xfrm>
          <a:prstGeom prst="rect">
            <a:avLst/>
          </a:prstGeom>
          <a:solidFill>
            <a:srgbClr val="4A7C29">
              <a:alpha val="8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ectangle 37"/>
          <p:cNvSpPr/>
          <p:nvPr/>
        </p:nvSpPr>
        <p:spPr>
          <a:xfrm>
            <a:off x="11338559" y="1041007"/>
            <a:ext cx="861353" cy="5205298"/>
          </a:xfrm>
          <a:prstGeom prst="rect">
            <a:avLst/>
          </a:prstGeom>
          <a:blipFill>
            <a:blip r:embed="rId14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Rectangle 6"/>
          <p:cNvSpPr/>
          <p:nvPr/>
        </p:nvSpPr>
        <p:spPr>
          <a:xfrm>
            <a:off x="34850" y="6089903"/>
            <a:ext cx="12165063" cy="758953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Rectangle 37"/>
          <p:cNvSpPr/>
          <p:nvPr/>
        </p:nvSpPr>
        <p:spPr>
          <a:xfrm>
            <a:off x="0" y="6246304"/>
            <a:ext cx="12199912" cy="611697"/>
          </a:xfrm>
          <a:prstGeom prst="rect">
            <a:avLst/>
          </a:prstGeom>
          <a:blipFill>
            <a:blip r:embed="rId14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08521" y="6404292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  <p:sp>
        <p:nvSpPr>
          <p:cNvPr id="8" name="Titolo Testo"/>
          <p:cNvSpPr txBox="1">
            <a:spLocks noGrp="1"/>
          </p:cNvSpPr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1pPr>
      <a:lvl2pPr marL="706119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2pPr>
      <a:lvl3pPr marL="118871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3pPr>
      <a:lvl4pPr marL="16785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4pPr>
      <a:lvl5pPr marL="21357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5pPr>
      <a:lvl6pPr marL="26125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6pPr>
      <a:lvl7pPr marL="30697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7pPr>
      <a:lvl8pPr marL="3526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8pPr>
      <a:lvl9pPr marL="39841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olo 1"/>
          <p:cNvSpPr txBox="1">
            <a:spLocks noGrp="1"/>
          </p:cNvSpPr>
          <p:nvPr>
            <p:ph type="ctrTitle"/>
          </p:nvPr>
        </p:nvSpPr>
        <p:spPr>
          <a:xfrm>
            <a:off x="3869268" y="1071293"/>
            <a:ext cx="7315201" cy="2755120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Data Mining and Text Mining Project</a:t>
            </a:r>
          </a:p>
        </p:txBody>
      </p:sp>
      <p:sp>
        <p:nvSpPr>
          <p:cNvPr id="119" name="Sottotitolo 2"/>
          <p:cNvSpPr txBox="1">
            <a:spLocks noGrp="1"/>
          </p:cNvSpPr>
          <p:nvPr>
            <p:ph type="subTitle" sz="quarter" idx="1"/>
          </p:nvPr>
        </p:nvSpPr>
        <p:spPr>
          <a:xfrm>
            <a:off x="8412480" y="4456079"/>
            <a:ext cx="2771989" cy="1217134"/>
          </a:xfrm>
          <a:prstGeom prst="rect">
            <a:avLst/>
          </a:prstGeom>
        </p:spPr>
        <p:txBody>
          <a:bodyPr/>
          <a:lstStyle/>
          <a:p>
            <a:pPr algn="r" defTabSz="905255">
              <a:lnSpc>
                <a:spcPct val="81000"/>
              </a:lnSpc>
              <a:spcBef>
                <a:spcPts val="1100"/>
              </a:spcBef>
              <a:defRPr sz="2178">
                <a:solidFill>
                  <a:srgbClr val="FFFFFF"/>
                </a:solidFill>
              </a:defRPr>
            </a:pPr>
            <a:r>
              <a:t>Authors:</a:t>
            </a:r>
          </a:p>
          <a:p>
            <a:pPr algn="r" defTabSz="905255">
              <a:lnSpc>
                <a:spcPct val="81000"/>
              </a:lnSpc>
              <a:spcBef>
                <a:spcPts val="1100"/>
              </a:spcBef>
              <a:defRPr sz="2178">
                <a:solidFill>
                  <a:srgbClr val="FFFFFF"/>
                </a:solidFill>
              </a:defRPr>
            </a:pPr>
            <a:r>
              <a:t>Giacomo Bossi</a:t>
            </a:r>
          </a:p>
          <a:p>
            <a:pPr algn="r" defTabSz="905255">
              <a:lnSpc>
                <a:spcPct val="81000"/>
              </a:lnSpc>
              <a:spcBef>
                <a:spcPts val="1100"/>
              </a:spcBef>
              <a:defRPr sz="2178">
                <a:solidFill>
                  <a:srgbClr val="FFFFFF"/>
                </a:solidFill>
              </a:defRPr>
            </a:pPr>
            <a:r>
              <a:t>Emanuele Chioso</a:t>
            </a:r>
          </a:p>
        </p:txBody>
      </p:sp>
      <p:sp>
        <p:nvSpPr>
          <p:cNvPr id="120" name="Sottotitolo 2"/>
          <p:cNvSpPr txBox="1"/>
          <p:nvPr/>
        </p:nvSpPr>
        <p:spPr>
          <a:xfrm>
            <a:off x="3869268" y="4607447"/>
            <a:ext cx="2771989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defRPr sz="2200">
                <a:solidFill>
                  <a:srgbClr val="FFFFFF"/>
                </a:solidFill>
              </a:defRPr>
            </a:pPr>
            <a:r>
              <a:t>Professor:</a:t>
            </a:r>
            <a:endParaRPr>
              <a:solidFill>
                <a:srgbClr val="EBF5D7"/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defRPr sz="2200">
                <a:solidFill>
                  <a:srgbClr val="FFFFFF"/>
                </a:solidFill>
              </a:defRPr>
            </a:pPr>
            <a:r>
              <a:t>Pier Luca Lanzi</a:t>
            </a:r>
          </a:p>
        </p:txBody>
      </p:sp>
      <p:pic>
        <p:nvPicPr>
          <p:cNvPr id="121" name="Immagine 6" descr="Immagin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703" y="1306773"/>
            <a:ext cx="3107958" cy="2284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1"/>
          <p:cNvSpPr txBox="1">
            <a:spLocks noGrp="1"/>
          </p:cNvSpPr>
          <p:nvPr>
            <p:ph type="title"/>
          </p:nvPr>
        </p:nvSpPr>
        <p:spPr>
          <a:xfrm>
            <a:off x="3869267" y="112541"/>
            <a:ext cx="7315201" cy="80186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Preprocessing</a:t>
            </a:r>
          </a:p>
        </p:txBody>
      </p:sp>
      <p:sp>
        <p:nvSpPr>
          <p:cNvPr id="124" name="Segnaposto data 3"/>
          <p:cNvSpPr txBox="1"/>
          <p:nvPr/>
        </p:nvSpPr>
        <p:spPr>
          <a:xfrm>
            <a:off x="262465" y="6410642"/>
            <a:ext cx="274320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808080"/>
                </a:solidFill>
              </a:defRPr>
            </a:lvl1pPr>
          </a:lstStyle>
          <a:p>
            <a:r>
              <a:t>22/06/2017</a:t>
            </a:r>
          </a:p>
        </p:txBody>
      </p:sp>
      <p:sp>
        <p:nvSpPr>
          <p:cNvPr id="125" name="Segnaposto numero diapositiva 4"/>
          <p:cNvSpPr txBox="1">
            <a:spLocks noGrp="1"/>
          </p:cNvSpPr>
          <p:nvPr>
            <p:ph type="sldNum" sz="quarter" idx="2"/>
          </p:nvPr>
        </p:nvSpPr>
        <p:spPr>
          <a:xfrm>
            <a:off x="11984721" y="6404292"/>
            <a:ext cx="18034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26" name="Immagine 5" descr="Immagin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786" y="212299"/>
            <a:ext cx="1199007" cy="602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egnaposto contenuto 6" descr="Segnaposto contenuto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1539" y="1759261"/>
            <a:ext cx="3308767" cy="3158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magine 7" descr="Immagin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26866" y="1706561"/>
            <a:ext cx="3308767" cy="315895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CasellaDiTesto 8"/>
          <p:cNvSpPr txBox="1"/>
          <p:nvPr/>
        </p:nvSpPr>
        <p:spPr>
          <a:xfrm>
            <a:off x="4203699" y="1227414"/>
            <a:ext cx="310444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PCA – Wheater Features </a:t>
            </a:r>
          </a:p>
        </p:txBody>
      </p:sp>
      <p:sp>
        <p:nvSpPr>
          <p:cNvPr id="130" name="CasellaDiTesto 10"/>
          <p:cNvSpPr txBox="1"/>
          <p:nvPr/>
        </p:nvSpPr>
        <p:spPr>
          <a:xfrm>
            <a:off x="7975599" y="1290487"/>
            <a:ext cx="310444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PCA – Region Features </a:t>
            </a:r>
          </a:p>
        </p:txBody>
      </p:sp>
      <p:sp>
        <p:nvSpPr>
          <p:cNvPr id="131" name="Connettore diritto 12"/>
          <p:cNvSpPr/>
          <p:nvPr/>
        </p:nvSpPr>
        <p:spPr>
          <a:xfrm>
            <a:off x="4288368" y="2404533"/>
            <a:ext cx="2904066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Connettore diritto 13"/>
          <p:cNvSpPr/>
          <p:nvPr/>
        </p:nvSpPr>
        <p:spPr>
          <a:xfrm>
            <a:off x="7903633" y="2545644"/>
            <a:ext cx="2904066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CasellaDiTesto 14"/>
          <p:cNvSpPr txBox="1"/>
          <p:nvPr/>
        </p:nvSpPr>
        <p:spPr>
          <a:xfrm>
            <a:off x="7803443" y="5108221"/>
            <a:ext cx="310444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Total Sum of Variance Ratio</a:t>
            </a:r>
          </a:p>
          <a:p>
            <a:pPr algn="ctr">
              <a:defRPr sz="1200"/>
            </a:pPr>
            <a:r>
              <a:t>~0,96</a:t>
            </a:r>
          </a:p>
        </p:txBody>
      </p:sp>
      <p:sp>
        <p:nvSpPr>
          <p:cNvPr id="134" name="CasellaDiTesto 15"/>
          <p:cNvSpPr txBox="1"/>
          <p:nvPr/>
        </p:nvSpPr>
        <p:spPr>
          <a:xfrm>
            <a:off x="4203699" y="4905021"/>
            <a:ext cx="310444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Total Sum of Variance Ratio</a:t>
            </a:r>
          </a:p>
          <a:p>
            <a:pPr algn="ctr">
              <a:defRPr sz="1200"/>
            </a:pPr>
            <a:r>
              <a:t>~0,97</a:t>
            </a:r>
          </a:p>
        </p:txBody>
      </p:sp>
      <p:sp>
        <p:nvSpPr>
          <p:cNvPr id="135" name="CasellaDiTesto 16"/>
          <p:cNvSpPr txBox="1"/>
          <p:nvPr/>
        </p:nvSpPr>
        <p:spPr>
          <a:xfrm>
            <a:off x="9527822" y="2325510"/>
            <a:ext cx="110631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2 components</a:t>
            </a:r>
          </a:p>
        </p:txBody>
      </p:sp>
      <p:sp>
        <p:nvSpPr>
          <p:cNvPr id="136" name="CasellaDiTesto 17"/>
          <p:cNvSpPr txBox="1"/>
          <p:nvPr/>
        </p:nvSpPr>
        <p:spPr>
          <a:xfrm>
            <a:off x="6136919" y="2189060"/>
            <a:ext cx="110631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4 components</a:t>
            </a:r>
          </a:p>
        </p:txBody>
      </p:sp>
      <p:sp>
        <p:nvSpPr>
          <p:cNvPr id="137" name="CasellaDiTesto 18"/>
          <p:cNvSpPr txBox="1"/>
          <p:nvPr/>
        </p:nvSpPr>
        <p:spPr>
          <a:xfrm>
            <a:off x="308386" y="1226987"/>
            <a:ext cx="2812993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Since there were too many parameters regarding the weather condition, we have applied a PCA to reduce the number of parameters form 20 to 4.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r>
              <a:t>Even for the </a:t>
            </a:r>
          </a:p>
        </p:txBody>
      </p:sp>
      <p:pic>
        <p:nvPicPr>
          <p:cNvPr id="138" name="Schermata 2018-05-29 alle 16.47.11.png" descr="Schermata 2018-05-29 alle 16.47.1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09" y="2993987"/>
            <a:ext cx="3966570" cy="3293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1"/>
          <p:cNvSpPr txBox="1">
            <a:spLocks noGrp="1"/>
          </p:cNvSpPr>
          <p:nvPr>
            <p:ph type="title"/>
          </p:nvPr>
        </p:nvSpPr>
        <p:spPr>
          <a:xfrm>
            <a:off x="3869267" y="112541"/>
            <a:ext cx="7315201" cy="80186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Preprocessing – Applying Logarithms</a:t>
            </a:r>
          </a:p>
        </p:txBody>
      </p:sp>
      <p:sp>
        <p:nvSpPr>
          <p:cNvPr id="141" name="Segnaposto data 3"/>
          <p:cNvSpPr txBox="1"/>
          <p:nvPr/>
        </p:nvSpPr>
        <p:spPr>
          <a:xfrm>
            <a:off x="262465" y="6410642"/>
            <a:ext cx="274320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808080"/>
                </a:solidFill>
              </a:defRPr>
            </a:lvl1pPr>
          </a:lstStyle>
          <a:p>
            <a:r>
              <a:t>22/06/2017</a:t>
            </a:r>
          </a:p>
        </p:txBody>
      </p:sp>
      <p:sp>
        <p:nvSpPr>
          <p:cNvPr id="142" name="Segnaposto numero diapositiva 4"/>
          <p:cNvSpPr txBox="1">
            <a:spLocks noGrp="1"/>
          </p:cNvSpPr>
          <p:nvPr>
            <p:ph type="sldNum" sz="quarter" idx="2"/>
          </p:nvPr>
        </p:nvSpPr>
        <p:spPr>
          <a:xfrm>
            <a:off x="11984721" y="6404292"/>
            <a:ext cx="18034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43" name="Immagine 5" descr="Immagin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786" y="212299"/>
            <a:ext cx="1199007" cy="602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magine 18" descr="Immagin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3853" y="1160560"/>
            <a:ext cx="2568328" cy="2391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magine 19" descr="Immagin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2989" y="1131371"/>
            <a:ext cx="2630418" cy="244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magine 20" descr="Immagin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4034" y="3824312"/>
            <a:ext cx="2568328" cy="2175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magine 21" descr="Immagin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76417" y="3644464"/>
            <a:ext cx="2743200" cy="25093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" name="CasellaDiTesto 11"/>
          <p:cNvGrpSpPr/>
          <p:nvPr/>
        </p:nvGrpSpPr>
        <p:grpSpPr>
          <a:xfrm>
            <a:off x="150986" y="1563510"/>
            <a:ext cx="2966158" cy="2124389"/>
            <a:chOff x="0" y="0"/>
            <a:chExt cx="2966157" cy="2124387"/>
          </a:xfrm>
        </p:grpSpPr>
        <p:sp>
          <p:nvSpPr>
            <p:cNvPr id="148" name="Rettangolo"/>
            <p:cNvSpPr/>
            <p:nvPr/>
          </p:nvSpPr>
          <p:spPr>
            <a:xfrm>
              <a:off x="-1" y="76200"/>
              <a:ext cx="2966159" cy="2048188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Testo"/>
            <p:cNvSpPr txBox="1"/>
            <p:nvPr/>
          </p:nvSpPr>
          <p:spPr>
            <a:xfrm>
              <a:off x="-1" y="0"/>
              <a:ext cx="296615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olo 1"/>
          <p:cNvSpPr txBox="1">
            <a:spLocks noGrp="1"/>
          </p:cNvSpPr>
          <p:nvPr>
            <p:ph type="title"/>
          </p:nvPr>
        </p:nvSpPr>
        <p:spPr>
          <a:xfrm>
            <a:off x="3869267" y="112541"/>
            <a:ext cx="7315201" cy="80186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Features Selection</a:t>
            </a:r>
          </a:p>
        </p:txBody>
      </p:sp>
      <p:sp>
        <p:nvSpPr>
          <p:cNvPr id="153" name="Segnaposto data 3"/>
          <p:cNvSpPr txBox="1"/>
          <p:nvPr/>
        </p:nvSpPr>
        <p:spPr>
          <a:xfrm>
            <a:off x="262465" y="6410642"/>
            <a:ext cx="274320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808080"/>
                </a:solidFill>
              </a:defRPr>
            </a:lvl1pPr>
          </a:lstStyle>
          <a:p>
            <a:r>
              <a:t>22/06/2017</a:t>
            </a:r>
          </a:p>
        </p:txBody>
      </p:sp>
      <p:sp>
        <p:nvSpPr>
          <p:cNvPr id="154" name="Segnaposto numero diapositiva 4"/>
          <p:cNvSpPr txBox="1">
            <a:spLocks noGrp="1"/>
          </p:cNvSpPr>
          <p:nvPr>
            <p:ph type="sldNum" sz="quarter" idx="2"/>
          </p:nvPr>
        </p:nvSpPr>
        <p:spPr>
          <a:xfrm>
            <a:off x="11984721" y="6404292"/>
            <a:ext cx="18034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5" name="Immagine 5" descr="Immagin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786" y="212299"/>
            <a:ext cx="1199007" cy="602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egnaposto contenuto 18" descr="Segnaposto contenuto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8576" y="1219200"/>
            <a:ext cx="7605891" cy="493324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Connettore diritto 20"/>
          <p:cNvSpPr/>
          <p:nvPr/>
        </p:nvSpPr>
        <p:spPr>
          <a:xfrm>
            <a:off x="3804356" y="5147733"/>
            <a:ext cx="7281333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60" name="CasellaDiTesto 22"/>
          <p:cNvGrpSpPr/>
          <p:nvPr/>
        </p:nvGrpSpPr>
        <p:grpSpPr>
          <a:xfrm>
            <a:off x="6653521" y="4612329"/>
            <a:ext cx="4763637" cy="602345"/>
            <a:chOff x="0" y="0"/>
            <a:chExt cx="4763635" cy="602344"/>
          </a:xfrm>
        </p:grpSpPr>
        <p:sp>
          <p:nvSpPr>
            <p:cNvPr id="158" name="Rettangolo"/>
            <p:cNvSpPr/>
            <p:nvPr/>
          </p:nvSpPr>
          <p:spPr>
            <a:xfrm>
              <a:off x="0" y="0"/>
              <a:ext cx="4763636" cy="536671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Rettangolo"/>
            <p:cNvSpPr txBox="1"/>
            <p:nvPr/>
          </p:nvSpPr>
          <p:spPr>
            <a:xfrm>
              <a:off x="0" y="0"/>
              <a:ext cx="4763636" cy="602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 </a:t>
              </a:r>
            </a:p>
          </p:txBody>
        </p:sp>
      </p:grpSp>
      <p:sp>
        <p:nvSpPr>
          <p:cNvPr id="161" name="CasellaDiTesto 23"/>
          <p:cNvSpPr txBox="1"/>
          <p:nvPr/>
        </p:nvSpPr>
        <p:spPr>
          <a:xfrm>
            <a:off x="262465" y="1332089"/>
            <a:ext cx="274320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To select all the parameters we have used a Random Forest to classify the best parameter to use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olo 1"/>
          <p:cNvSpPr txBox="1">
            <a:spLocks noGrp="1"/>
          </p:cNvSpPr>
          <p:nvPr>
            <p:ph type="title"/>
          </p:nvPr>
        </p:nvSpPr>
        <p:spPr>
          <a:xfrm>
            <a:off x="3869267" y="112541"/>
            <a:ext cx="7315201" cy="80186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Results</a:t>
            </a:r>
          </a:p>
        </p:txBody>
      </p:sp>
      <p:sp>
        <p:nvSpPr>
          <p:cNvPr id="164" name="Segnaposto data 3"/>
          <p:cNvSpPr txBox="1"/>
          <p:nvPr/>
        </p:nvSpPr>
        <p:spPr>
          <a:xfrm>
            <a:off x="262465" y="6410642"/>
            <a:ext cx="274320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808080"/>
                </a:solidFill>
              </a:defRPr>
            </a:lvl1pPr>
          </a:lstStyle>
          <a:p>
            <a:r>
              <a:t>22/06/2017</a:t>
            </a:r>
          </a:p>
        </p:txBody>
      </p:sp>
      <p:sp>
        <p:nvSpPr>
          <p:cNvPr id="165" name="Segnaposto numero diapositiva 4"/>
          <p:cNvSpPr txBox="1">
            <a:spLocks noGrp="1"/>
          </p:cNvSpPr>
          <p:nvPr>
            <p:ph type="sldNum" sz="quarter" idx="2"/>
          </p:nvPr>
        </p:nvSpPr>
        <p:spPr>
          <a:xfrm>
            <a:off x="11984721" y="6404292"/>
            <a:ext cx="18034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6" name="Immagine 5" descr="Immagin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786" y="212299"/>
            <a:ext cx="1199007" cy="60234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1"/>
          <p:cNvSpPr txBox="1"/>
          <p:nvPr/>
        </p:nvSpPr>
        <p:spPr>
          <a:xfrm>
            <a:off x="7526866" y="1343242"/>
            <a:ext cx="1850903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just" defTabSz="914400">
              <a:defRPr sz="1100" b="1">
                <a:latin typeface="LinBiolinumTB"/>
                <a:ea typeface="LinBiolinumTB"/>
                <a:cs typeface="LinBiolinumTB"/>
                <a:sym typeface="LinBiolinumTB"/>
              </a:defRPr>
            </a:lvl1pPr>
          </a:lstStyle>
          <a:p>
            <a:r>
              <a:t>MAE – Mean Absolute Error</a:t>
            </a:r>
          </a:p>
        </p:txBody>
      </p:sp>
      <p:graphicFrame>
        <p:nvGraphicFramePr>
          <p:cNvPr id="168" name="Segnaposto contenuto 11"/>
          <p:cNvGraphicFramePr/>
          <p:nvPr/>
        </p:nvGraphicFramePr>
        <p:xfrm>
          <a:off x="3708646" y="1792895"/>
          <a:ext cx="2957976" cy="163610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985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706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Random    . Sampling *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Last two.   . Months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06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0,8686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0,8434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3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LightGBM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0,9101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0,7724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3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XGBoost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0,9189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0,7963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73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Mean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0,9197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0,8491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173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Meta-Model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0,9217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0,8524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9" name="Rectangle 2"/>
          <p:cNvSpPr txBox="1"/>
          <p:nvPr/>
        </p:nvSpPr>
        <p:spPr>
          <a:xfrm>
            <a:off x="-2403231" y="-1176997"/>
            <a:ext cx="261349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just" defTabSz="914400">
              <a:defRPr sz="1100" b="1">
                <a:latin typeface="LinBiolinumTB"/>
                <a:ea typeface="LinBiolinumTB"/>
                <a:cs typeface="LinBiolinumTB"/>
                <a:sym typeface="LinBiolinumTB"/>
              </a:defRPr>
            </a:pPr>
            <a:r>
              <a:t>R2 Score</a:t>
            </a:r>
            <a:endParaRPr sz="800"/>
          </a:p>
          <a:p>
            <a:pPr algn="just" defTabSz="914400">
              <a:defRPr sz="900">
                <a:latin typeface="LinBiolinumTB"/>
                <a:ea typeface="LinBiolinumTB"/>
                <a:cs typeface="LinBiolinumTB"/>
                <a:sym typeface="LinBiolinumTB"/>
              </a:defRPr>
            </a:pPr>
            <a:r>
              <a:t>*using logarithmic transformation of Num of Sales</a:t>
            </a:r>
          </a:p>
        </p:txBody>
      </p:sp>
      <p:graphicFrame>
        <p:nvGraphicFramePr>
          <p:cNvPr id="170" name="Tabella 13"/>
          <p:cNvGraphicFramePr/>
          <p:nvPr/>
        </p:nvGraphicFramePr>
        <p:xfrm>
          <a:off x="7526866" y="1777218"/>
          <a:ext cx="3552091" cy="1651782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3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97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Last two Months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97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530,64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97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LightGBM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650,52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97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XGBoost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630,89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97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Mean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525,97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97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Meta-Model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506,26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1" name="Tabella 15"/>
          <p:cNvGraphicFramePr/>
          <p:nvPr>
            <p:extLst>
              <p:ext uri="{D42A27DB-BD31-4B8C-83A1-F6EECF244321}">
                <p14:modId xmlns:p14="http://schemas.microsoft.com/office/powerpoint/2010/main" val="3253954408"/>
              </p:ext>
            </p:extLst>
          </p:nvPr>
        </p:nvGraphicFramePr>
        <p:xfrm>
          <a:off x="3708646" y="3684227"/>
          <a:ext cx="7284153" cy="214596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9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61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Last two Months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61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2000" dirty="0"/>
                        <a:t>0,</a:t>
                      </a:r>
                      <a:r>
                        <a:rPr lang="it-IT" sz="2000" dirty="0"/>
                        <a:t>0</a:t>
                      </a:r>
                      <a:r>
                        <a:rPr sz="2000" dirty="0"/>
                        <a:t>440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61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LightGBM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2000" dirty="0"/>
                        <a:t>0,</a:t>
                      </a:r>
                      <a:r>
                        <a:rPr lang="it-IT" sz="2000" dirty="0"/>
                        <a:t>0</a:t>
                      </a:r>
                      <a:r>
                        <a:rPr sz="2000" dirty="0"/>
                        <a:t>495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61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XGBoost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2000" dirty="0"/>
                        <a:t>0,</a:t>
                      </a:r>
                      <a:r>
                        <a:rPr lang="it-IT" sz="2000" dirty="0"/>
                        <a:t>0</a:t>
                      </a:r>
                      <a:r>
                        <a:rPr sz="2000" dirty="0"/>
                        <a:t>473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61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Mean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2000" dirty="0"/>
                        <a:t>0,</a:t>
                      </a:r>
                      <a:r>
                        <a:rPr lang="it-IT" sz="2000" dirty="0"/>
                        <a:t>0</a:t>
                      </a:r>
                      <a:r>
                        <a:rPr sz="2000" dirty="0"/>
                        <a:t>396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88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Meta-Model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2000" dirty="0"/>
                        <a:t>0,</a:t>
                      </a:r>
                      <a:r>
                        <a:rPr lang="it-IT" sz="2000"/>
                        <a:t>0</a:t>
                      </a:r>
                      <a:r>
                        <a:rPr sz="2000"/>
                        <a:t>379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Rectangle 1"/>
          <p:cNvSpPr txBox="1"/>
          <p:nvPr/>
        </p:nvSpPr>
        <p:spPr>
          <a:xfrm>
            <a:off x="3708646" y="1449227"/>
            <a:ext cx="185090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just" defTabSz="914400">
              <a:defRPr sz="1100" b="1">
                <a:latin typeface="LinBiolinumTB"/>
                <a:ea typeface="LinBiolinumTB"/>
                <a:cs typeface="LinBiolinumTB"/>
                <a:sym typeface="LinBiolinumTB"/>
              </a:defRPr>
            </a:lvl1pPr>
          </a:lstStyle>
          <a:p>
            <a:r>
              <a:t>R2 Score</a:t>
            </a:r>
          </a:p>
        </p:txBody>
      </p:sp>
      <p:sp>
        <p:nvSpPr>
          <p:cNvPr id="173" name="CasellaDiTesto 23"/>
          <p:cNvSpPr txBox="1"/>
          <p:nvPr/>
        </p:nvSpPr>
        <p:spPr>
          <a:xfrm>
            <a:off x="262465" y="1332089"/>
            <a:ext cx="2743201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final model is the result of an ensemble of the single models.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 models performed very well with trainset created with a Random Sampling but in a more realistic approach, where we predicted two entire months, they have been outperformed by the ensembles.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 the end the best approach was the meta-model of XGBoost based on the following base models: RandomForest, LightGBM, XGBoost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Definitivo">
  <a:themeElements>
    <a:clrScheme name="TemaDefinitiv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TemaDefinitivo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Defini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Definitivo">
  <a:themeElements>
    <a:clrScheme name="TemaDefinitiv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TemaDefinitivo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Defini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Corbel</vt:lpstr>
      <vt:lpstr>LinBiolinumTB</vt:lpstr>
      <vt:lpstr>TemaDefinitivo</vt:lpstr>
      <vt:lpstr>Data Mining and Text Mining Project</vt:lpstr>
      <vt:lpstr>Preprocessing</vt:lpstr>
      <vt:lpstr>Preprocessing – Applying Logarithms</vt:lpstr>
      <vt:lpstr>Features Selection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Text Mining Project</dc:title>
  <cp:lastModifiedBy>Giacomo Bossi</cp:lastModifiedBy>
  <cp:revision>1</cp:revision>
  <dcterms:modified xsi:type="dcterms:W3CDTF">2018-06-21T21:09:20Z</dcterms:modified>
</cp:coreProperties>
</file>