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modernComment_102_5AF24EE9.xml" ContentType="application/vnd.ms-powerpoint.comments+xml"/>
  <Override PartName="/ppt/comments/modernComment_11F_F4888586.xml" ContentType="application/vnd.ms-powerpoint.comments+xml"/>
  <Override PartName="/ppt/comments/modernComment_120_BA819041.xml" ContentType="application/vnd.ms-powerpoint.comments+xml"/>
  <Override PartName="/ppt/comments/modernComment_122_C61504F6.xml" ContentType="application/vnd.ms-powerpoint.comments+xml"/>
  <Override PartName="/ppt/comments/modernComment_106_8BC649E6.xml" ContentType="application/vnd.ms-powerpoint.comments+xml"/>
  <Override PartName="/ppt/comments/modernComment_108_7843EB2C.xml" ContentType="application/vnd.ms-powerpoint.comments+xml"/>
  <Override PartName="/ppt/notesSlides/notesSlide1.xml" ContentType="application/vnd.openxmlformats-officedocument.presentationml.notesSlide+xml"/>
  <Override PartName="/ppt/comments/modernComment_11A_72A0B64.xml" ContentType="application/vnd.ms-powerpoint.comments+xml"/>
  <Override PartName="/ppt/comments/modernComment_11C_32D17006.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7" r:id="rId2"/>
    <p:sldId id="256" r:id="rId3"/>
    <p:sldId id="258" r:id="rId4"/>
    <p:sldId id="286" r:id="rId5"/>
    <p:sldId id="259" r:id="rId6"/>
    <p:sldId id="287" r:id="rId7"/>
    <p:sldId id="288" r:id="rId8"/>
    <p:sldId id="290" r:id="rId9"/>
    <p:sldId id="289" r:id="rId10"/>
    <p:sldId id="262" r:id="rId11"/>
    <p:sldId id="264" r:id="rId12"/>
    <p:sldId id="267" r:id="rId13"/>
    <p:sldId id="265" r:id="rId14"/>
    <p:sldId id="266"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5" r:id="rId31"/>
    <p:sldId id="284" r:id="rId32"/>
    <p:sldId id="283" r:id="rId33"/>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2B2928D0-AFCB-D6B7-71DA-1A7E2740D2D7}" name="Emanuele Citarella" initials="EC" userId="767f5596c0e98099"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FF856D"/>
    <a:srgbClr val="91B8DB"/>
    <a:srgbClr val="CE02A2"/>
    <a:srgbClr val="A52BA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1" d="100"/>
          <a:sy n="71" d="100"/>
        </p:scale>
        <p:origin x="34" y="2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8/10/relationships/authors" Target="author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omments/modernComment_102_5AF24EE9.xml><?xml version="1.0" encoding="utf-8"?>
<p188:cmLst xmlns:a="http://schemas.openxmlformats.org/drawingml/2006/main" xmlns:r="http://schemas.openxmlformats.org/officeDocument/2006/relationships" xmlns:p188="http://schemas.microsoft.com/office/powerpoint/2018/8/main">
  <p188:cm id="{59DCD3A6-3FA1-4DDB-BBA5-8CB278ECF3E1}" authorId="{2B2928D0-AFCB-D6B7-71DA-1A7E2740D2D7}" created="2022-08-25T12:28:40.777">
    <pc:sldMkLst xmlns:pc="http://schemas.microsoft.com/office/powerpoint/2013/main/command">
      <pc:docMk/>
      <pc:sldMk cId="1525829353" sldId="258"/>
    </pc:sldMkLst>
    <p188:txBody>
      <a:bodyPr/>
      <a:lstStyle/>
      <a:p>
        <a:r>
          <a:rPr lang="it-IT"/>
          <a:t>Aggiunta Img di esempio</a:t>
        </a:r>
      </a:p>
    </p188:txBody>
  </p188:cm>
</p188:cmLst>
</file>

<file path=ppt/comments/modernComment_106_8BC649E6.xml><?xml version="1.0" encoding="utf-8"?>
<p188:cmLst xmlns:a="http://schemas.openxmlformats.org/drawingml/2006/main" xmlns:r="http://schemas.openxmlformats.org/officeDocument/2006/relationships" xmlns:p188="http://schemas.microsoft.com/office/powerpoint/2018/8/main">
  <p188:cm id="{706C0D38-B018-42DA-A8F7-900C53B94D2C}" authorId="{2B2928D0-AFCB-D6B7-71DA-1A7E2740D2D7}" created="2022-08-25T08:41:37.154">
    <ac:deMkLst xmlns:ac="http://schemas.microsoft.com/office/drawing/2013/main/command">
      <pc:docMk xmlns:pc="http://schemas.microsoft.com/office/powerpoint/2013/main/command"/>
      <pc:sldMk xmlns:pc="http://schemas.microsoft.com/office/powerpoint/2013/main/command" cId="2345028070" sldId="262"/>
      <ac:spMk id="3" creationId="{0E93A553-C8A0-8B80-9B40-0631BBD195C1}"/>
    </ac:deMkLst>
    <p188:txBody>
      <a:bodyPr/>
      <a:lstStyle/>
      <a:p>
        <a:r>
          <a:rPr lang="it-IT"/>
          <a:t>Relational img</a:t>
        </a:r>
      </a:p>
    </p188:txBody>
  </p188:cm>
</p188:cmLst>
</file>

<file path=ppt/comments/modernComment_108_7843EB2C.xml><?xml version="1.0" encoding="utf-8"?>
<p188:cmLst xmlns:a="http://schemas.openxmlformats.org/drawingml/2006/main" xmlns:r="http://schemas.openxmlformats.org/officeDocument/2006/relationships" xmlns:p188="http://schemas.microsoft.com/office/powerpoint/2018/8/main">
  <p188:cm id="{CBADA24C-6CA0-4B0D-AB87-6DBAD0EB2654}" authorId="{2B2928D0-AFCB-D6B7-71DA-1A7E2740D2D7}" created="2022-08-25T08:47:28.025">
    <pc:sldMkLst xmlns:pc="http://schemas.microsoft.com/office/powerpoint/2013/main/command">
      <pc:docMk/>
      <pc:sldMk cId="2017717036" sldId="264"/>
    </pc:sldMkLst>
    <p188:txBody>
      <a:bodyPr/>
      <a:lstStyle/>
      <a:p>
        <a:r>
          <a:rPr lang="it-IT"/>
          <a:t>Img of query</a:t>
        </a:r>
      </a:p>
    </p188:txBody>
  </p188:cm>
</p188:cmLst>
</file>

<file path=ppt/comments/modernComment_11A_72A0B64.xml><?xml version="1.0" encoding="utf-8"?>
<p188:cmLst xmlns:a="http://schemas.openxmlformats.org/drawingml/2006/main" xmlns:r="http://schemas.openxmlformats.org/officeDocument/2006/relationships" xmlns:p188="http://schemas.microsoft.com/office/powerpoint/2018/8/main">
  <p188:cm id="{7722577D-8855-468E-BFB8-44823C403A41}" authorId="{2B2928D0-AFCB-D6B7-71DA-1A7E2740D2D7}" created="2022-08-25T10:05:31.003">
    <pc:sldMkLst xmlns:pc="http://schemas.microsoft.com/office/powerpoint/2013/main/command">
      <pc:docMk/>
      <pc:sldMk cId="120195940" sldId="282"/>
    </pc:sldMkLst>
    <p188:txBody>
      <a:bodyPr/>
      <a:lstStyle/>
      <a:p>
        <a:r>
          <a:rPr lang="it-IT"/>
          <a:t>Img with advantages </a:t>
        </a:r>
      </a:p>
    </p188:txBody>
  </p188:cm>
  <p188:cm id="{E9680535-7471-4737-AC9B-0B484C1A8008}" authorId="{2B2928D0-AFCB-D6B7-71DA-1A7E2740D2D7}" created="2022-08-29T08:13:58.175">
    <pc:sldMkLst xmlns:pc="http://schemas.microsoft.com/office/powerpoint/2013/main/command">
      <pc:docMk/>
      <pc:sldMk cId="120195940" sldId="282"/>
    </pc:sldMkLst>
    <p188:txBody>
      <a:bodyPr/>
      <a:lstStyle/>
      <a:p>
        <a:r>
          <a:rPr lang="it-IT"/>
          <a:t>Write a recap of advantages</a:t>
        </a:r>
      </a:p>
    </p188:txBody>
  </p188:cm>
</p188:cmLst>
</file>

<file path=ppt/comments/modernComment_11C_32D17006.xml><?xml version="1.0" encoding="utf-8"?>
<p188:cmLst xmlns:a="http://schemas.openxmlformats.org/drawingml/2006/main" xmlns:r="http://schemas.openxmlformats.org/officeDocument/2006/relationships" xmlns:p188="http://schemas.microsoft.com/office/powerpoint/2018/8/main">
  <p188:cm id="{01A72C4B-8C9A-4284-BF44-DF966FF960CA}" authorId="{2B2928D0-AFCB-D6B7-71DA-1A7E2740D2D7}" created="2022-08-25T10:06:25.044">
    <pc:sldMkLst xmlns:pc="http://schemas.microsoft.com/office/powerpoint/2013/main/command">
      <pc:docMk/>
      <pc:sldMk cId="852586502" sldId="284"/>
    </pc:sldMkLst>
    <p188:txBody>
      <a:bodyPr/>
      <a:lstStyle/>
      <a:p>
        <a:r>
          <a:rPr lang="it-IT"/>
          <a:t>Img of adv nrdbms</a:t>
        </a:r>
      </a:p>
    </p188:txBody>
  </p188:cm>
  <p188:cm id="{D8A5A234-DB0F-481C-8DDE-C944B02C4B54}" authorId="{2B2928D0-AFCB-D6B7-71DA-1A7E2740D2D7}" created="2022-08-29T08:14:50.566">
    <pc:sldMkLst xmlns:pc="http://schemas.microsoft.com/office/powerpoint/2013/main/command">
      <pc:docMk/>
      <pc:sldMk cId="852586502" sldId="284"/>
    </pc:sldMkLst>
    <p188:txBody>
      <a:bodyPr/>
      <a:lstStyle/>
      <a:p>
        <a:r>
          <a:rPr lang="it-IT"/>
          <a:t>Write advantages of non rdbms</a:t>
        </a:r>
      </a:p>
    </p188:txBody>
  </p188:cm>
</p188:cmLst>
</file>

<file path=ppt/comments/modernComment_11F_F4888586.xml><?xml version="1.0" encoding="utf-8"?>
<p188:cmLst xmlns:a="http://schemas.openxmlformats.org/drawingml/2006/main" xmlns:r="http://schemas.openxmlformats.org/officeDocument/2006/relationships" xmlns:p188="http://schemas.microsoft.com/office/powerpoint/2018/8/main">
  <p188:cm id="{B521DB67-E55F-4792-87C7-EC18905162AA}" authorId="{2B2928D0-AFCB-D6B7-71DA-1A7E2740D2D7}" created="2022-08-25T08:10:49.629">
    <pc:sldMkLst xmlns:pc="http://schemas.microsoft.com/office/powerpoint/2013/main/command">
      <pc:docMk/>
      <pc:sldMk cId="4102587782" sldId="287"/>
    </pc:sldMkLst>
    <p188:txBody>
      <a:bodyPr/>
      <a:lstStyle/>
      <a:p>
        <a:r>
          <a:rPr lang="it-IT"/>
          <a:t>Img of a dbms</a:t>
        </a:r>
      </a:p>
    </p188:txBody>
  </p188:cm>
</p188:cmLst>
</file>

<file path=ppt/comments/modernComment_120_BA819041.xml><?xml version="1.0" encoding="utf-8"?>
<p188:cmLst xmlns:a="http://schemas.openxmlformats.org/drawingml/2006/main" xmlns:r="http://schemas.openxmlformats.org/officeDocument/2006/relationships" xmlns:p188="http://schemas.microsoft.com/office/powerpoint/2018/8/main">
  <p188:cm id="{0F8EE0E7-2411-4248-9F9E-820BCE3FA895}" authorId="{2B2928D0-AFCB-D6B7-71DA-1A7E2740D2D7}" created="2022-08-25T08:10:32.329">
    <pc:sldMkLst xmlns:pc="http://schemas.microsoft.com/office/powerpoint/2013/main/command">
      <pc:docMk/>
      <pc:sldMk cId="3129053249" sldId="288"/>
    </pc:sldMkLst>
    <p188:txBody>
      <a:bodyPr/>
      <a:lstStyle/>
      <a:p>
        <a:r>
          <a:rPr lang="it-IT"/>
          <a:t>Img of a data model</a:t>
        </a:r>
      </a:p>
    </p188:txBody>
  </p188:cm>
</p188:cmLst>
</file>

<file path=ppt/comments/modernComment_122_C61504F6.xml><?xml version="1.0" encoding="utf-8"?>
<p188:cmLst xmlns:a="http://schemas.openxmlformats.org/drawingml/2006/main" xmlns:r="http://schemas.openxmlformats.org/officeDocument/2006/relationships" xmlns:p188="http://schemas.microsoft.com/office/powerpoint/2018/8/main">
  <p188:cm id="{975018D1-BF7B-4AB9-8681-D537A0B78322}" authorId="{2B2928D0-AFCB-D6B7-71DA-1A7E2740D2D7}" created="2022-08-25T08:22:33.222">
    <ac:deMkLst xmlns:ac="http://schemas.microsoft.com/office/drawing/2013/main/command">
      <pc:docMk xmlns:pc="http://schemas.microsoft.com/office/powerpoint/2013/main/command"/>
      <pc:sldMk xmlns:pc="http://schemas.microsoft.com/office/powerpoint/2013/main/command" cId="3323266294" sldId="290"/>
      <ac:spMk id="3" creationId="{81EDD1F8-4B90-A1C6-8A43-3EFF63897E60}"/>
    </ac:deMkLst>
    <p188:txBody>
      <a:bodyPr/>
      <a:lstStyle/>
      <a:p>
        <a:r>
          <a:rPr lang="it-IT"/>
          <a:t>Img of a table with rows and col</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60225A-D8B3-40A3-8E9A-6329024B01FD}" type="datetimeFigureOut">
              <a:rPr lang="it-IT" smtClean="0"/>
              <a:t>29/08/2022</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304FD3-07EE-4F5C-A2AF-3BE28B5FC1E1}" type="slidenum">
              <a:rPr lang="it-IT" smtClean="0"/>
              <a:t>‹N›</a:t>
            </a:fld>
            <a:endParaRPr lang="it-IT"/>
          </a:p>
        </p:txBody>
      </p:sp>
    </p:spTree>
    <p:extLst>
      <p:ext uri="{BB962C8B-B14F-4D97-AF65-F5344CB8AC3E}">
        <p14:creationId xmlns:p14="http://schemas.microsoft.com/office/powerpoint/2010/main" val="7152932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05304FD3-07EE-4F5C-A2AF-3BE28B5FC1E1}" type="slidenum">
              <a:rPr lang="it-IT" smtClean="0"/>
              <a:t>13</a:t>
            </a:fld>
            <a:endParaRPr lang="it-IT"/>
          </a:p>
        </p:txBody>
      </p:sp>
    </p:spTree>
    <p:extLst>
      <p:ext uri="{BB962C8B-B14F-4D97-AF65-F5344CB8AC3E}">
        <p14:creationId xmlns:p14="http://schemas.microsoft.com/office/powerpoint/2010/main" val="40411829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9BA2D47-FFF1-17CF-B977-0A54DA42B1CE}"/>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C99A652D-B173-BC90-FE3D-6FAA17C26A7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DA0E85C9-BA8D-49E4-3DC2-E145B0A5179D}"/>
              </a:ext>
            </a:extLst>
          </p:cNvPr>
          <p:cNvSpPr>
            <a:spLocks noGrp="1"/>
          </p:cNvSpPr>
          <p:nvPr>
            <p:ph type="dt" sz="half" idx="10"/>
          </p:nvPr>
        </p:nvSpPr>
        <p:spPr/>
        <p:txBody>
          <a:bodyPr/>
          <a:lstStyle/>
          <a:p>
            <a:fld id="{3A5E9232-44DD-4408-946A-B30F79BF4BED}" type="datetimeFigureOut">
              <a:rPr lang="it-IT" smtClean="0"/>
              <a:t>29/08/2022</a:t>
            </a:fld>
            <a:endParaRPr lang="it-IT"/>
          </a:p>
        </p:txBody>
      </p:sp>
      <p:sp>
        <p:nvSpPr>
          <p:cNvPr id="5" name="Segnaposto piè di pagina 4">
            <a:extLst>
              <a:ext uri="{FF2B5EF4-FFF2-40B4-BE49-F238E27FC236}">
                <a16:creationId xmlns:a16="http://schemas.microsoft.com/office/drawing/2014/main" id="{5797C1EF-5A00-25FB-0B09-D753A4526E8C}"/>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6A333007-4B01-CBCF-A2FA-3E22466BDFD7}"/>
              </a:ext>
            </a:extLst>
          </p:cNvPr>
          <p:cNvSpPr>
            <a:spLocks noGrp="1"/>
          </p:cNvSpPr>
          <p:nvPr>
            <p:ph type="sldNum" sz="quarter" idx="12"/>
          </p:nvPr>
        </p:nvSpPr>
        <p:spPr/>
        <p:txBody>
          <a:bodyPr/>
          <a:lstStyle/>
          <a:p>
            <a:fld id="{25F6FCF9-5AD3-46D0-8DEF-F6E18101E2DC}" type="slidenum">
              <a:rPr lang="it-IT" smtClean="0"/>
              <a:t>‹N›</a:t>
            </a:fld>
            <a:endParaRPr lang="it-IT"/>
          </a:p>
        </p:txBody>
      </p:sp>
    </p:spTree>
    <p:extLst>
      <p:ext uri="{BB962C8B-B14F-4D97-AF65-F5344CB8AC3E}">
        <p14:creationId xmlns:p14="http://schemas.microsoft.com/office/powerpoint/2010/main" val="32423919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A4F7A03-DAE6-DB0B-77A4-6A95FC95742E}"/>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54EA0917-43A3-983E-EA20-6AB04B91EC36}"/>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2DFC2917-84C2-2A4A-9261-37D597296424}"/>
              </a:ext>
            </a:extLst>
          </p:cNvPr>
          <p:cNvSpPr>
            <a:spLocks noGrp="1"/>
          </p:cNvSpPr>
          <p:nvPr>
            <p:ph type="dt" sz="half" idx="10"/>
          </p:nvPr>
        </p:nvSpPr>
        <p:spPr/>
        <p:txBody>
          <a:bodyPr/>
          <a:lstStyle/>
          <a:p>
            <a:fld id="{3A5E9232-44DD-4408-946A-B30F79BF4BED}" type="datetimeFigureOut">
              <a:rPr lang="it-IT" smtClean="0"/>
              <a:t>29/08/2022</a:t>
            </a:fld>
            <a:endParaRPr lang="it-IT"/>
          </a:p>
        </p:txBody>
      </p:sp>
      <p:sp>
        <p:nvSpPr>
          <p:cNvPr id="5" name="Segnaposto piè di pagina 4">
            <a:extLst>
              <a:ext uri="{FF2B5EF4-FFF2-40B4-BE49-F238E27FC236}">
                <a16:creationId xmlns:a16="http://schemas.microsoft.com/office/drawing/2014/main" id="{A6A019B7-C1A3-FEB7-3902-3413AE11961A}"/>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6A3B1C00-191F-704B-97DC-15660722F117}"/>
              </a:ext>
            </a:extLst>
          </p:cNvPr>
          <p:cNvSpPr>
            <a:spLocks noGrp="1"/>
          </p:cNvSpPr>
          <p:nvPr>
            <p:ph type="sldNum" sz="quarter" idx="12"/>
          </p:nvPr>
        </p:nvSpPr>
        <p:spPr/>
        <p:txBody>
          <a:bodyPr/>
          <a:lstStyle/>
          <a:p>
            <a:fld id="{25F6FCF9-5AD3-46D0-8DEF-F6E18101E2DC}" type="slidenum">
              <a:rPr lang="it-IT" smtClean="0"/>
              <a:t>‹N›</a:t>
            </a:fld>
            <a:endParaRPr lang="it-IT"/>
          </a:p>
        </p:txBody>
      </p:sp>
    </p:spTree>
    <p:extLst>
      <p:ext uri="{BB962C8B-B14F-4D97-AF65-F5344CB8AC3E}">
        <p14:creationId xmlns:p14="http://schemas.microsoft.com/office/powerpoint/2010/main" val="26258611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E3708550-52D1-C5BC-5893-7E6AF2609A6F}"/>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7C910302-079F-A402-8DD4-0F1321D17FD6}"/>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B48D854F-FFAE-D888-EBA1-7B58F08FAB1C}"/>
              </a:ext>
            </a:extLst>
          </p:cNvPr>
          <p:cNvSpPr>
            <a:spLocks noGrp="1"/>
          </p:cNvSpPr>
          <p:nvPr>
            <p:ph type="dt" sz="half" idx="10"/>
          </p:nvPr>
        </p:nvSpPr>
        <p:spPr/>
        <p:txBody>
          <a:bodyPr/>
          <a:lstStyle/>
          <a:p>
            <a:fld id="{3A5E9232-44DD-4408-946A-B30F79BF4BED}" type="datetimeFigureOut">
              <a:rPr lang="it-IT" smtClean="0"/>
              <a:t>29/08/2022</a:t>
            </a:fld>
            <a:endParaRPr lang="it-IT"/>
          </a:p>
        </p:txBody>
      </p:sp>
      <p:sp>
        <p:nvSpPr>
          <p:cNvPr id="5" name="Segnaposto piè di pagina 4">
            <a:extLst>
              <a:ext uri="{FF2B5EF4-FFF2-40B4-BE49-F238E27FC236}">
                <a16:creationId xmlns:a16="http://schemas.microsoft.com/office/drawing/2014/main" id="{2D1191E6-4683-DFF8-1F02-DDE10E3F73AA}"/>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FCC15825-7E83-DC71-425F-EC5AEB5C0C2E}"/>
              </a:ext>
            </a:extLst>
          </p:cNvPr>
          <p:cNvSpPr>
            <a:spLocks noGrp="1"/>
          </p:cNvSpPr>
          <p:nvPr>
            <p:ph type="sldNum" sz="quarter" idx="12"/>
          </p:nvPr>
        </p:nvSpPr>
        <p:spPr/>
        <p:txBody>
          <a:bodyPr/>
          <a:lstStyle/>
          <a:p>
            <a:fld id="{25F6FCF9-5AD3-46D0-8DEF-F6E18101E2DC}" type="slidenum">
              <a:rPr lang="it-IT" smtClean="0"/>
              <a:t>‹N›</a:t>
            </a:fld>
            <a:endParaRPr lang="it-IT"/>
          </a:p>
        </p:txBody>
      </p:sp>
    </p:spTree>
    <p:extLst>
      <p:ext uri="{BB962C8B-B14F-4D97-AF65-F5344CB8AC3E}">
        <p14:creationId xmlns:p14="http://schemas.microsoft.com/office/powerpoint/2010/main" val="33196784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36C9A78-5C77-00E1-DA33-E95619F4D519}"/>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4F17DA2F-E6CD-8DE6-43BF-76370E4E2A52}"/>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747DBE53-7F01-D0C3-81C5-1C490DCA4ABB}"/>
              </a:ext>
            </a:extLst>
          </p:cNvPr>
          <p:cNvSpPr>
            <a:spLocks noGrp="1"/>
          </p:cNvSpPr>
          <p:nvPr>
            <p:ph type="dt" sz="half" idx="10"/>
          </p:nvPr>
        </p:nvSpPr>
        <p:spPr/>
        <p:txBody>
          <a:bodyPr/>
          <a:lstStyle/>
          <a:p>
            <a:fld id="{3A5E9232-44DD-4408-946A-B30F79BF4BED}" type="datetimeFigureOut">
              <a:rPr lang="it-IT" smtClean="0"/>
              <a:t>29/08/2022</a:t>
            </a:fld>
            <a:endParaRPr lang="it-IT"/>
          </a:p>
        </p:txBody>
      </p:sp>
      <p:sp>
        <p:nvSpPr>
          <p:cNvPr id="5" name="Segnaposto piè di pagina 4">
            <a:extLst>
              <a:ext uri="{FF2B5EF4-FFF2-40B4-BE49-F238E27FC236}">
                <a16:creationId xmlns:a16="http://schemas.microsoft.com/office/drawing/2014/main" id="{12BBE06A-D6C4-C63E-2A56-C915A92C32D3}"/>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0E9E883D-8431-09E1-54DC-1ADF19FFD46C}"/>
              </a:ext>
            </a:extLst>
          </p:cNvPr>
          <p:cNvSpPr>
            <a:spLocks noGrp="1"/>
          </p:cNvSpPr>
          <p:nvPr>
            <p:ph type="sldNum" sz="quarter" idx="12"/>
          </p:nvPr>
        </p:nvSpPr>
        <p:spPr/>
        <p:txBody>
          <a:bodyPr/>
          <a:lstStyle/>
          <a:p>
            <a:fld id="{25F6FCF9-5AD3-46D0-8DEF-F6E18101E2DC}" type="slidenum">
              <a:rPr lang="it-IT" smtClean="0"/>
              <a:t>‹N›</a:t>
            </a:fld>
            <a:endParaRPr lang="it-IT"/>
          </a:p>
        </p:txBody>
      </p:sp>
    </p:spTree>
    <p:extLst>
      <p:ext uri="{BB962C8B-B14F-4D97-AF65-F5344CB8AC3E}">
        <p14:creationId xmlns:p14="http://schemas.microsoft.com/office/powerpoint/2010/main" val="1953974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08832F1-875B-5E37-F6CE-9EDCFEC14BBB}"/>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725A5389-19F5-2733-FA43-77F1A62E47D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C9FD1F7A-7617-43BF-AED1-DB9FB35CA501}"/>
              </a:ext>
            </a:extLst>
          </p:cNvPr>
          <p:cNvSpPr>
            <a:spLocks noGrp="1"/>
          </p:cNvSpPr>
          <p:nvPr>
            <p:ph type="dt" sz="half" idx="10"/>
          </p:nvPr>
        </p:nvSpPr>
        <p:spPr/>
        <p:txBody>
          <a:bodyPr/>
          <a:lstStyle/>
          <a:p>
            <a:fld id="{3A5E9232-44DD-4408-946A-B30F79BF4BED}" type="datetimeFigureOut">
              <a:rPr lang="it-IT" smtClean="0"/>
              <a:t>29/08/2022</a:t>
            </a:fld>
            <a:endParaRPr lang="it-IT"/>
          </a:p>
        </p:txBody>
      </p:sp>
      <p:sp>
        <p:nvSpPr>
          <p:cNvPr id="5" name="Segnaposto piè di pagina 4">
            <a:extLst>
              <a:ext uri="{FF2B5EF4-FFF2-40B4-BE49-F238E27FC236}">
                <a16:creationId xmlns:a16="http://schemas.microsoft.com/office/drawing/2014/main" id="{848A1E92-BB2C-0F06-DA74-30EC8E64D111}"/>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4A87DD1F-691C-2F57-98CF-FDBED809A60E}"/>
              </a:ext>
            </a:extLst>
          </p:cNvPr>
          <p:cNvSpPr>
            <a:spLocks noGrp="1"/>
          </p:cNvSpPr>
          <p:nvPr>
            <p:ph type="sldNum" sz="quarter" idx="12"/>
          </p:nvPr>
        </p:nvSpPr>
        <p:spPr/>
        <p:txBody>
          <a:bodyPr/>
          <a:lstStyle/>
          <a:p>
            <a:fld id="{25F6FCF9-5AD3-46D0-8DEF-F6E18101E2DC}" type="slidenum">
              <a:rPr lang="it-IT" smtClean="0"/>
              <a:t>‹N›</a:t>
            </a:fld>
            <a:endParaRPr lang="it-IT"/>
          </a:p>
        </p:txBody>
      </p:sp>
    </p:spTree>
    <p:extLst>
      <p:ext uri="{BB962C8B-B14F-4D97-AF65-F5344CB8AC3E}">
        <p14:creationId xmlns:p14="http://schemas.microsoft.com/office/powerpoint/2010/main" val="23086091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40DABE7-F12B-69E1-AA70-2A7C2868676B}"/>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273F21AA-07CE-0A10-3ECE-2FED5E02D97F}"/>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04C066A6-86E2-B263-246C-A21992CA4EC1}"/>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B81E89D1-D505-C085-9362-AB11F6A4DAC7}"/>
              </a:ext>
            </a:extLst>
          </p:cNvPr>
          <p:cNvSpPr>
            <a:spLocks noGrp="1"/>
          </p:cNvSpPr>
          <p:nvPr>
            <p:ph type="dt" sz="half" idx="10"/>
          </p:nvPr>
        </p:nvSpPr>
        <p:spPr/>
        <p:txBody>
          <a:bodyPr/>
          <a:lstStyle/>
          <a:p>
            <a:fld id="{3A5E9232-44DD-4408-946A-B30F79BF4BED}" type="datetimeFigureOut">
              <a:rPr lang="it-IT" smtClean="0"/>
              <a:t>29/08/2022</a:t>
            </a:fld>
            <a:endParaRPr lang="it-IT"/>
          </a:p>
        </p:txBody>
      </p:sp>
      <p:sp>
        <p:nvSpPr>
          <p:cNvPr id="6" name="Segnaposto piè di pagina 5">
            <a:extLst>
              <a:ext uri="{FF2B5EF4-FFF2-40B4-BE49-F238E27FC236}">
                <a16:creationId xmlns:a16="http://schemas.microsoft.com/office/drawing/2014/main" id="{6F811C5A-8822-717B-D107-3D9102DC1EEA}"/>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322ADE10-E661-4617-CBC1-2145E89E9424}"/>
              </a:ext>
            </a:extLst>
          </p:cNvPr>
          <p:cNvSpPr>
            <a:spLocks noGrp="1"/>
          </p:cNvSpPr>
          <p:nvPr>
            <p:ph type="sldNum" sz="quarter" idx="12"/>
          </p:nvPr>
        </p:nvSpPr>
        <p:spPr/>
        <p:txBody>
          <a:bodyPr/>
          <a:lstStyle/>
          <a:p>
            <a:fld id="{25F6FCF9-5AD3-46D0-8DEF-F6E18101E2DC}" type="slidenum">
              <a:rPr lang="it-IT" smtClean="0"/>
              <a:t>‹N›</a:t>
            </a:fld>
            <a:endParaRPr lang="it-IT"/>
          </a:p>
        </p:txBody>
      </p:sp>
    </p:spTree>
    <p:extLst>
      <p:ext uri="{BB962C8B-B14F-4D97-AF65-F5344CB8AC3E}">
        <p14:creationId xmlns:p14="http://schemas.microsoft.com/office/powerpoint/2010/main" val="29199925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C2BF2D0-A6FC-C633-3839-6ECACB18C1C7}"/>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6E22E311-66A1-44F8-FED6-148BF2D5AF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9941BB42-2E47-AB90-8872-89FDE73AA58C}"/>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0D160AA4-A9B1-1FFA-48FA-1005083E04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DCCC104E-9B7D-5C63-7BB2-14F566218929}"/>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8776808E-8D5C-6D5E-0795-5EC4D185BF77}"/>
              </a:ext>
            </a:extLst>
          </p:cNvPr>
          <p:cNvSpPr>
            <a:spLocks noGrp="1"/>
          </p:cNvSpPr>
          <p:nvPr>
            <p:ph type="dt" sz="half" idx="10"/>
          </p:nvPr>
        </p:nvSpPr>
        <p:spPr/>
        <p:txBody>
          <a:bodyPr/>
          <a:lstStyle/>
          <a:p>
            <a:fld id="{3A5E9232-44DD-4408-946A-B30F79BF4BED}" type="datetimeFigureOut">
              <a:rPr lang="it-IT" smtClean="0"/>
              <a:t>29/08/2022</a:t>
            </a:fld>
            <a:endParaRPr lang="it-IT"/>
          </a:p>
        </p:txBody>
      </p:sp>
      <p:sp>
        <p:nvSpPr>
          <p:cNvPr id="8" name="Segnaposto piè di pagina 7">
            <a:extLst>
              <a:ext uri="{FF2B5EF4-FFF2-40B4-BE49-F238E27FC236}">
                <a16:creationId xmlns:a16="http://schemas.microsoft.com/office/drawing/2014/main" id="{426016B6-440F-5ED4-6AAB-6A30EB39D3CB}"/>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4D8507B8-894F-F22F-7C09-DFFB860045C5}"/>
              </a:ext>
            </a:extLst>
          </p:cNvPr>
          <p:cNvSpPr>
            <a:spLocks noGrp="1"/>
          </p:cNvSpPr>
          <p:nvPr>
            <p:ph type="sldNum" sz="quarter" idx="12"/>
          </p:nvPr>
        </p:nvSpPr>
        <p:spPr/>
        <p:txBody>
          <a:bodyPr/>
          <a:lstStyle/>
          <a:p>
            <a:fld id="{25F6FCF9-5AD3-46D0-8DEF-F6E18101E2DC}" type="slidenum">
              <a:rPr lang="it-IT" smtClean="0"/>
              <a:t>‹N›</a:t>
            </a:fld>
            <a:endParaRPr lang="it-IT"/>
          </a:p>
        </p:txBody>
      </p:sp>
    </p:spTree>
    <p:extLst>
      <p:ext uri="{BB962C8B-B14F-4D97-AF65-F5344CB8AC3E}">
        <p14:creationId xmlns:p14="http://schemas.microsoft.com/office/powerpoint/2010/main" val="2104637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2B5E61D-13C5-6DCC-D31E-9C5887BC92D5}"/>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2342E5E4-7CEC-D1B6-6464-BD5E1E3D57B0}"/>
              </a:ext>
            </a:extLst>
          </p:cNvPr>
          <p:cNvSpPr>
            <a:spLocks noGrp="1"/>
          </p:cNvSpPr>
          <p:nvPr>
            <p:ph type="dt" sz="half" idx="10"/>
          </p:nvPr>
        </p:nvSpPr>
        <p:spPr/>
        <p:txBody>
          <a:bodyPr/>
          <a:lstStyle/>
          <a:p>
            <a:fld id="{3A5E9232-44DD-4408-946A-B30F79BF4BED}" type="datetimeFigureOut">
              <a:rPr lang="it-IT" smtClean="0"/>
              <a:t>29/08/2022</a:t>
            </a:fld>
            <a:endParaRPr lang="it-IT"/>
          </a:p>
        </p:txBody>
      </p:sp>
      <p:sp>
        <p:nvSpPr>
          <p:cNvPr id="4" name="Segnaposto piè di pagina 3">
            <a:extLst>
              <a:ext uri="{FF2B5EF4-FFF2-40B4-BE49-F238E27FC236}">
                <a16:creationId xmlns:a16="http://schemas.microsoft.com/office/drawing/2014/main" id="{03C33ABE-4B6E-40F2-E75B-D069B6AA445D}"/>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E6E0BBF3-EECE-73CB-E983-CA459EE0231C}"/>
              </a:ext>
            </a:extLst>
          </p:cNvPr>
          <p:cNvSpPr>
            <a:spLocks noGrp="1"/>
          </p:cNvSpPr>
          <p:nvPr>
            <p:ph type="sldNum" sz="quarter" idx="12"/>
          </p:nvPr>
        </p:nvSpPr>
        <p:spPr/>
        <p:txBody>
          <a:bodyPr/>
          <a:lstStyle/>
          <a:p>
            <a:fld id="{25F6FCF9-5AD3-46D0-8DEF-F6E18101E2DC}" type="slidenum">
              <a:rPr lang="it-IT" smtClean="0"/>
              <a:t>‹N›</a:t>
            </a:fld>
            <a:endParaRPr lang="it-IT"/>
          </a:p>
        </p:txBody>
      </p:sp>
    </p:spTree>
    <p:extLst>
      <p:ext uri="{BB962C8B-B14F-4D97-AF65-F5344CB8AC3E}">
        <p14:creationId xmlns:p14="http://schemas.microsoft.com/office/powerpoint/2010/main" val="13786277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EE240BD1-BA99-7CE1-9EED-AE424A0FD228}"/>
              </a:ext>
            </a:extLst>
          </p:cNvPr>
          <p:cNvSpPr>
            <a:spLocks noGrp="1"/>
          </p:cNvSpPr>
          <p:nvPr>
            <p:ph type="dt" sz="half" idx="10"/>
          </p:nvPr>
        </p:nvSpPr>
        <p:spPr/>
        <p:txBody>
          <a:bodyPr/>
          <a:lstStyle/>
          <a:p>
            <a:fld id="{3A5E9232-44DD-4408-946A-B30F79BF4BED}" type="datetimeFigureOut">
              <a:rPr lang="it-IT" smtClean="0"/>
              <a:t>29/08/2022</a:t>
            </a:fld>
            <a:endParaRPr lang="it-IT"/>
          </a:p>
        </p:txBody>
      </p:sp>
      <p:sp>
        <p:nvSpPr>
          <p:cNvPr id="3" name="Segnaposto piè di pagina 2">
            <a:extLst>
              <a:ext uri="{FF2B5EF4-FFF2-40B4-BE49-F238E27FC236}">
                <a16:creationId xmlns:a16="http://schemas.microsoft.com/office/drawing/2014/main" id="{6B7A1C64-B7E0-11C2-D099-EA64B1BF68D5}"/>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FAD36BFE-F147-55E4-FC2D-536479D3F6B8}"/>
              </a:ext>
            </a:extLst>
          </p:cNvPr>
          <p:cNvSpPr>
            <a:spLocks noGrp="1"/>
          </p:cNvSpPr>
          <p:nvPr>
            <p:ph type="sldNum" sz="quarter" idx="12"/>
          </p:nvPr>
        </p:nvSpPr>
        <p:spPr/>
        <p:txBody>
          <a:bodyPr/>
          <a:lstStyle/>
          <a:p>
            <a:fld id="{25F6FCF9-5AD3-46D0-8DEF-F6E18101E2DC}" type="slidenum">
              <a:rPr lang="it-IT" smtClean="0"/>
              <a:t>‹N›</a:t>
            </a:fld>
            <a:endParaRPr lang="it-IT"/>
          </a:p>
        </p:txBody>
      </p:sp>
    </p:spTree>
    <p:extLst>
      <p:ext uri="{BB962C8B-B14F-4D97-AF65-F5344CB8AC3E}">
        <p14:creationId xmlns:p14="http://schemas.microsoft.com/office/powerpoint/2010/main" val="12005430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150B468-E500-5A51-D0AF-541FDC53FCA6}"/>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FE6B5D15-42C6-F03C-DFE9-77AFA7B5835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D76F3627-6874-042C-7927-1A164FEBE7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3B584B65-7F96-B734-EA0D-532B3C5D9992}"/>
              </a:ext>
            </a:extLst>
          </p:cNvPr>
          <p:cNvSpPr>
            <a:spLocks noGrp="1"/>
          </p:cNvSpPr>
          <p:nvPr>
            <p:ph type="dt" sz="half" idx="10"/>
          </p:nvPr>
        </p:nvSpPr>
        <p:spPr/>
        <p:txBody>
          <a:bodyPr/>
          <a:lstStyle/>
          <a:p>
            <a:fld id="{3A5E9232-44DD-4408-946A-B30F79BF4BED}" type="datetimeFigureOut">
              <a:rPr lang="it-IT" smtClean="0"/>
              <a:t>29/08/2022</a:t>
            </a:fld>
            <a:endParaRPr lang="it-IT"/>
          </a:p>
        </p:txBody>
      </p:sp>
      <p:sp>
        <p:nvSpPr>
          <p:cNvPr id="6" name="Segnaposto piè di pagina 5">
            <a:extLst>
              <a:ext uri="{FF2B5EF4-FFF2-40B4-BE49-F238E27FC236}">
                <a16:creationId xmlns:a16="http://schemas.microsoft.com/office/drawing/2014/main" id="{D65FBFB3-3393-2F36-49CE-02C6EE462B8E}"/>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6122E8FC-EF40-DBB3-B2F0-73D3AEC5F415}"/>
              </a:ext>
            </a:extLst>
          </p:cNvPr>
          <p:cNvSpPr>
            <a:spLocks noGrp="1"/>
          </p:cNvSpPr>
          <p:nvPr>
            <p:ph type="sldNum" sz="quarter" idx="12"/>
          </p:nvPr>
        </p:nvSpPr>
        <p:spPr/>
        <p:txBody>
          <a:bodyPr/>
          <a:lstStyle/>
          <a:p>
            <a:fld id="{25F6FCF9-5AD3-46D0-8DEF-F6E18101E2DC}" type="slidenum">
              <a:rPr lang="it-IT" smtClean="0"/>
              <a:t>‹N›</a:t>
            </a:fld>
            <a:endParaRPr lang="it-IT"/>
          </a:p>
        </p:txBody>
      </p:sp>
    </p:spTree>
    <p:extLst>
      <p:ext uri="{BB962C8B-B14F-4D97-AF65-F5344CB8AC3E}">
        <p14:creationId xmlns:p14="http://schemas.microsoft.com/office/powerpoint/2010/main" val="35159700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D71CCB4-3166-49E2-B776-5C6085C62A93}"/>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6811207A-D4BA-9508-120B-CBE4B25EAE6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CBE079BD-E536-655B-945D-DF82D40373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FBD2CD96-AEF0-351D-CB2E-0ABD59795454}"/>
              </a:ext>
            </a:extLst>
          </p:cNvPr>
          <p:cNvSpPr>
            <a:spLocks noGrp="1"/>
          </p:cNvSpPr>
          <p:nvPr>
            <p:ph type="dt" sz="half" idx="10"/>
          </p:nvPr>
        </p:nvSpPr>
        <p:spPr/>
        <p:txBody>
          <a:bodyPr/>
          <a:lstStyle/>
          <a:p>
            <a:fld id="{3A5E9232-44DD-4408-946A-B30F79BF4BED}" type="datetimeFigureOut">
              <a:rPr lang="it-IT" smtClean="0"/>
              <a:t>29/08/2022</a:t>
            </a:fld>
            <a:endParaRPr lang="it-IT"/>
          </a:p>
        </p:txBody>
      </p:sp>
      <p:sp>
        <p:nvSpPr>
          <p:cNvPr id="6" name="Segnaposto piè di pagina 5">
            <a:extLst>
              <a:ext uri="{FF2B5EF4-FFF2-40B4-BE49-F238E27FC236}">
                <a16:creationId xmlns:a16="http://schemas.microsoft.com/office/drawing/2014/main" id="{474AD76A-3993-6E77-62D6-D2331DAC63BA}"/>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D8D78935-34FA-9EF5-3744-282A72006EB7}"/>
              </a:ext>
            </a:extLst>
          </p:cNvPr>
          <p:cNvSpPr>
            <a:spLocks noGrp="1"/>
          </p:cNvSpPr>
          <p:nvPr>
            <p:ph type="sldNum" sz="quarter" idx="12"/>
          </p:nvPr>
        </p:nvSpPr>
        <p:spPr/>
        <p:txBody>
          <a:bodyPr/>
          <a:lstStyle/>
          <a:p>
            <a:fld id="{25F6FCF9-5AD3-46D0-8DEF-F6E18101E2DC}" type="slidenum">
              <a:rPr lang="it-IT" smtClean="0"/>
              <a:t>‹N›</a:t>
            </a:fld>
            <a:endParaRPr lang="it-IT"/>
          </a:p>
        </p:txBody>
      </p:sp>
    </p:spTree>
    <p:extLst>
      <p:ext uri="{BB962C8B-B14F-4D97-AF65-F5344CB8AC3E}">
        <p14:creationId xmlns:p14="http://schemas.microsoft.com/office/powerpoint/2010/main" val="18352132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589207AD-E500-3146-6C45-B8C8AA2F6F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93BDE143-DFE6-ACC6-6BD0-D75052CEE8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557F0B93-05CA-0AB9-7131-E63084756D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5E9232-44DD-4408-946A-B30F79BF4BED}" type="datetimeFigureOut">
              <a:rPr lang="it-IT" smtClean="0"/>
              <a:t>29/08/2022</a:t>
            </a:fld>
            <a:endParaRPr lang="it-IT"/>
          </a:p>
        </p:txBody>
      </p:sp>
      <p:sp>
        <p:nvSpPr>
          <p:cNvPr id="5" name="Segnaposto piè di pagina 4">
            <a:extLst>
              <a:ext uri="{FF2B5EF4-FFF2-40B4-BE49-F238E27FC236}">
                <a16:creationId xmlns:a16="http://schemas.microsoft.com/office/drawing/2014/main" id="{D214CF7A-B720-7C61-D5A3-4BB9712AADE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0EB5969A-6B4E-FAB5-2A34-1E8A98D63D1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F6FCF9-5AD3-46D0-8DEF-F6E18101E2DC}" type="slidenum">
              <a:rPr lang="it-IT" smtClean="0"/>
              <a:t>‹N›</a:t>
            </a:fld>
            <a:endParaRPr lang="it-IT"/>
          </a:p>
        </p:txBody>
      </p:sp>
    </p:spTree>
    <p:extLst>
      <p:ext uri="{BB962C8B-B14F-4D97-AF65-F5344CB8AC3E}">
        <p14:creationId xmlns:p14="http://schemas.microsoft.com/office/powerpoint/2010/main" val="18822721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microsoft.com/office/2018/10/relationships/comments" Target="../comments/modernComment_106_8BC649E6.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microsoft.com/office/2018/10/relationships/comments" Target="../comments/modernComment_108_7843EB2C.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microsoft.com/office/2018/10/relationships/comments" Target="../comments/modernComment_11A_72A0B6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microsoft.com/office/2018/10/relationships/comments" Target="../comments/modernComment_102_5AF24EE9.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microsoft.com/office/2018/10/relationships/comments" Target="../comments/modernComment_11C_32D17006.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microsoft.com/office/2018/10/relationships/comments" Target="../comments/modernComment_11F_F488858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microsoft.com/office/2018/10/relationships/comments" Target="../comments/modernComment_120_BA819041.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microsoft.com/office/2018/10/relationships/comments" Target="../comments/modernComment_122_C61504F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E02A2"/>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B3E22CF-7AB8-E96A-94DD-C99138464BF3}"/>
              </a:ext>
            </a:extLst>
          </p:cNvPr>
          <p:cNvSpPr>
            <a:spLocks noGrp="1"/>
          </p:cNvSpPr>
          <p:nvPr>
            <p:ph type="ctrTitle"/>
          </p:nvPr>
        </p:nvSpPr>
        <p:spPr>
          <a:xfrm>
            <a:off x="1524000" y="1265799"/>
            <a:ext cx="9144000" cy="2387600"/>
          </a:xfrm>
        </p:spPr>
        <p:txBody>
          <a:bodyPr/>
          <a:lstStyle/>
          <a:p>
            <a:r>
              <a:rPr lang="it-IT" dirty="0"/>
              <a:t>Database Relazionali vs Database non Relazionali</a:t>
            </a:r>
          </a:p>
        </p:txBody>
      </p:sp>
    </p:spTree>
    <p:extLst>
      <p:ext uri="{BB962C8B-B14F-4D97-AF65-F5344CB8AC3E}">
        <p14:creationId xmlns:p14="http://schemas.microsoft.com/office/powerpoint/2010/main" val="729539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856D"/>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B3E22CF-7AB8-E96A-94DD-C99138464BF3}"/>
              </a:ext>
            </a:extLst>
          </p:cNvPr>
          <p:cNvSpPr>
            <a:spLocks noGrp="1"/>
          </p:cNvSpPr>
          <p:nvPr>
            <p:ph type="ctrTitle"/>
          </p:nvPr>
        </p:nvSpPr>
        <p:spPr>
          <a:xfrm>
            <a:off x="89648" y="-550942"/>
            <a:ext cx="12447494" cy="1886682"/>
          </a:xfrm>
        </p:spPr>
        <p:txBody>
          <a:bodyPr>
            <a:normAutofit/>
          </a:bodyPr>
          <a:lstStyle/>
          <a:p>
            <a:r>
              <a:rPr lang="it-IT" dirty="0"/>
              <a:t>come vengono realizzate le relazioni</a:t>
            </a:r>
          </a:p>
        </p:txBody>
      </p:sp>
      <p:sp>
        <p:nvSpPr>
          <p:cNvPr id="3" name="CasellaDiTesto 2">
            <a:extLst>
              <a:ext uri="{FF2B5EF4-FFF2-40B4-BE49-F238E27FC236}">
                <a16:creationId xmlns:a16="http://schemas.microsoft.com/office/drawing/2014/main" id="{0E93A553-C8A0-8B80-9B40-0631BBD195C1}"/>
              </a:ext>
            </a:extLst>
          </p:cNvPr>
          <p:cNvSpPr txBox="1"/>
          <p:nvPr/>
        </p:nvSpPr>
        <p:spPr>
          <a:xfrm>
            <a:off x="1729199" y="1676401"/>
            <a:ext cx="8100602" cy="1200329"/>
          </a:xfrm>
          <a:prstGeom prst="rect">
            <a:avLst/>
          </a:prstGeom>
          <a:noFill/>
        </p:spPr>
        <p:txBody>
          <a:bodyPr wrap="square" rtlCol="0">
            <a:spAutoFit/>
          </a:bodyPr>
          <a:lstStyle/>
          <a:p>
            <a:r>
              <a:rPr lang="it-IT" dirty="0"/>
              <a:t>Per rendere possibile una relazione, un </a:t>
            </a:r>
            <a:r>
              <a:rPr lang="it-IT" dirty="0" err="1"/>
              <a:t>rdbms</a:t>
            </a:r>
            <a:r>
              <a:rPr lang="it-IT" dirty="0"/>
              <a:t> collega informazioni presenti nelle righe tra le diverse tabelle attraverso gli identificatori.</a:t>
            </a:r>
          </a:p>
          <a:p>
            <a:r>
              <a:rPr lang="it-IT" dirty="0"/>
              <a:t>Le key identificano un valore unico nei record presenti all’interno della tabella.</a:t>
            </a:r>
          </a:p>
          <a:p>
            <a:endParaRPr lang="it-IT" dirty="0"/>
          </a:p>
        </p:txBody>
      </p:sp>
      <p:sp>
        <p:nvSpPr>
          <p:cNvPr id="4" name="CasellaDiTesto 3">
            <a:extLst>
              <a:ext uri="{FF2B5EF4-FFF2-40B4-BE49-F238E27FC236}">
                <a16:creationId xmlns:a16="http://schemas.microsoft.com/office/drawing/2014/main" id="{30FBBA8A-0867-E715-A811-1433AFE81B17}"/>
              </a:ext>
            </a:extLst>
          </p:cNvPr>
          <p:cNvSpPr txBox="1"/>
          <p:nvPr/>
        </p:nvSpPr>
        <p:spPr>
          <a:xfrm>
            <a:off x="1544825" y="2965608"/>
            <a:ext cx="8970775" cy="1754326"/>
          </a:xfrm>
          <a:prstGeom prst="rect">
            <a:avLst/>
          </a:prstGeom>
          <a:noFill/>
        </p:spPr>
        <p:txBody>
          <a:bodyPr wrap="square" rtlCol="0">
            <a:spAutoFit/>
          </a:bodyPr>
          <a:lstStyle/>
          <a:p>
            <a:r>
              <a:rPr lang="it-IT" dirty="0"/>
              <a:t>Le key principali sono 2: </a:t>
            </a:r>
          </a:p>
          <a:p>
            <a:pPr marL="285750" indent="-285750">
              <a:buFontTx/>
              <a:buChar char="-"/>
            </a:pPr>
            <a:r>
              <a:rPr lang="en-US" dirty="0"/>
              <a:t>Primary Key, è un </a:t>
            </a:r>
            <a:r>
              <a:rPr lang="en-US" dirty="0" err="1"/>
              <a:t>identificatore</a:t>
            </a:r>
            <a:r>
              <a:rPr lang="en-US" dirty="0"/>
              <a:t> </a:t>
            </a:r>
            <a:r>
              <a:rPr lang="en-US" dirty="0" err="1"/>
              <a:t>utilizzato</a:t>
            </a:r>
            <a:r>
              <a:rPr lang="en-US" dirty="0"/>
              <a:t> </a:t>
            </a:r>
            <a:r>
              <a:rPr lang="en-US" dirty="0" err="1"/>
              <a:t>all’interno</a:t>
            </a:r>
            <a:r>
              <a:rPr lang="en-US" dirty="0"/>
              <a:t> </a:t>
            </a:r>
            <a:r>
              <a:rPr lang="en-US" dirty="0" err="1"/>
              <a:t>della</a:t>
            </a:r>
            <a:r>
              <a:rPr lang="en-US" dirty="0"/>
              <a:t> </a:t>
            </a:r>
            <a:r>
              <a:rPr lang="en-US" dirty="0" err="1"/>
              <a:t>tabella</a:t>
            </a:r>
            <a:r>
              <a:rPr lang="en-US" dirty="0"/>
              <a:t> per </a:t>
            </a:r>
            <a:r>
              <a:rPr lang="en-US" dirty="0" err="1"/>
              <a:t>colonne</a:t>
            </a:r>
            <a:r>
              <a:rPr lang="en-US" dirty="0"/>
              <a:t> I cui </a:t>
            </a:r>
            <a:r>
              <a:rPr lang="en-US" dirty="0" err="1"/>
              <a:t>valori</a:t>
            </a:r>
            <a:r>
              <a:rPr lang="en-US" dirty="0"/>
              <a:t> </a:t>
            </a:r>
            <a:r>
              <a:rPr lang="en-US" dirty="0" err="1"/>
              <a:t>identificano</a:t>
            </a:r>
            <a:r>
              <a:rPr lang="en-US" dirty="0"/>
              <a:t> in modo </a:t>
            </a:r>
            <a:r>
              <a:rPr lang="en-US" dirty="0" err="1"/>
              <a:t>univoco</a:t>
            </a:r>
            <a:r>
              <a:rPr lang="en-US" dirty="0"/>
              <a:t> un record </a:t>
            </a:r>
            <a:r>
              <a:rPr lang="en-US" dirty="0" err="1"/>
              <a:t>della</a:t>
            </a:r>
            <a:r>
              <a:rPr lang="en-US" dirty="0"/>
              <a:t> </a:t>
            </a:r>
            <a:r>
              <a:rPr lang="en-US" dirty="0" err="1"/>
              <a:t>tabella</a:t>
            </a:r>
            <a:r>
              <a:rPr lang="en-US" dirty="0"/>
              <a:t>.</a:t>
            </a:r>
          </a:p>
          <a:p>
            <a:pPr marL="285750" indent="-285750">
              <a:buFontTx/>
              <a:buChar char="-"/>
            </a:pPr>
            <a:r>
              <a:rPr lang="en-US" dirty="0"/>
              <a:t>Foreign Key, </a:t>
            </a:r>
            <a:r>
              <a:rPr lang="en-US" dirty="0" err="1"/>
              <a:t>collegato</a:t>
            </a:r>
            <a:r>
              <a:rPr lang="en-US" dirty="0"/>
              <a:t> al </a:t>
            </a:r>
            <a:r>
              <a:rPr lang="en-US" dirty="0" err="1"/>
              <a:t>concetto</a:t>
            </a:r>
            <a:r>
              <a:rPr lang="en-US" dirty="0"/>
              <a:t> di Primary Key e fa </a:t>
            </a:r>
            <a:r>
              <a:rPr lang="en-US" dirty="0" err="1"/>
              <a:t>riferimento</a:t>
            </a:r>
            <a:r>
              <a:rPr lang="en-US" dirty="0"/>
              <a:t> </a:t>
            </a:r>
            <a:r>
              <a:rPr lang="en-US" dirty="0" err="1"/>
              <a:t>alla</a:t>
            </a:r>
            <a:r>
              <a:rPr lang="en-US" dirty="0"/>
              <a:t> </a:t>
            </a:r>
            <a:r>
              <a:rPr lang="en-US" dirty="0" err="1"/>
              <a:t>chiave</a:t>
            </a:r>
            <a:r>
              <a:rPr lang="en-US" dirty="0"/>
              <a:t> di </a:t>
            </a:r>
            <a:r>
              <a:rPr lang="en-US" dirty="0" err="1"/>
              <a:t>un’altra</a:t>
            </a:r>
            <a:r>
              <a:rPr lang="en-US" dirty="0"/>
              <a:t> </a:t>
            </a:r>
            <a:r>
              <a:rPr lang="en-US" dirty="0" err="1"/>
              <a:t>tabella</a:t>
            </a:r>
            <a:r>
              <a:rPr lang="en-US" dirty="0"/>
              <a:t>, e </a:t>
            </a:r>
            <a:r>
              <a:rPr lang="en-US" dirty="0" err="1"/>
              <a:t>attraverso</a:t>
            </a:r>
            <a:r>
              <a:rPr lang="en-US" dirty="0"/>
              <a:t> </a:t>
            </a:r>
            <a:r>
              <a:rPr lang="en-US" dirty="0" err="1"/>
              <a:t>essa</a:t>
            </a:r>
            <a:r>
              <a:rPr lang="en-US" dirty="0"/>
              <a:t> è possible </a:t>
            </a:r>
            <a:r>
              <a:rPr lang="en-US" dirty="0" err="1"/>
              <a:t>creare</a:t>
            </a:r>
            <a:r>
              <a:rPr lang="en-US" dirty="0"/>
              <a:t> </a:t>
            </a:r>
            <a:r>
              <a:rPr lang="en-US" dirty="0" err="1"/>
              <a:t>relazioni</a:t>
            </a:r>
            <a:r>
              <a:rPr lang="en-US" dirty="0"/>
              <a:t> e </a:t>
            </a:r>
            <a:r>
              <a:rPr lang="en-US" dirty="0" err="1"/>
              <a:t>garantire</a:t>
            </a:r>
            <a:r>
              <a:rPr lang="en-US" dirty="0"/>
              <a:t> il </a:t>
            </a:r>
            <a:r>
              <a:rPr lang="en-US" dirty="0" err="1"/>
              <a:t>vincolo</a:t>
            </a:r>
            <a:r>
              <a:rPr lang="en-US" dirty="0"/>
              <a:t> di </a:t>
            </a:r>
            <a:r>
              <a:rPr lang="en-US" dirty="0" err="1"/>
              <a:t>integrità</a:t>
            </a:r>
            <a:r>
              <a:rPr lang="en-US" dirty="0"/>
              <a:t> </a:t>
            </a:r>
            <a:r>
              <a:rPr lang="en-US" dirty="0" err="1"/>
              <a:t>referenziale</a:t>
            </a:r>
            <a:r>
              <a:rPr lang="en-US" dirty="0"/>
              <a:t>.</a:t>
            </a:r>
          </a:p>
        </p:txBody>
      </p:sp>
    </p:spTree>
    <p:extLst>
      <p:ext uri="{BB962C8B-B14F-4D97-AF65-F5344CB8AC3E}">
        <p14:creationId xmlns:p14="http://schemas.microsoft.com/office/powerpoint/2010/main" val="2345028070"/>
      </p:ext>
    </p:extLst>
  </p:cSld>
  <p:clrMapOvr>
    <a:masterClrMapping/>
  </p:clrMapOvr>
  <p:extLst>
    <p:ext uri="{6950BFC3-D8DA-4A85-94F7-54DA5524770B}">
      <p188:commentRel xmlns:p188="http://schemas.microsoft.com/office/powerpoint/2018/8/main" r:id="rId2"/>
    </p:ext>
  </p:extLs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856D"/>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B3E22CF-7AB8-E96A-94DD-C99138464BF3}"/>
              </a:ext>
            </a:extLst>
          </p:cNvPr>
          <p:cNvSpPr>
            <a:spLocks noGrp="1"/>
          </p:cNvSpPr>
          <p:nvPr>
            <p:ph type="ctrTitle"/>
          </p:nvPr>
        </p:nvSpPr>
        <p:spPr>
          <a:xfrm>
            <a:off x="3222812" y="181069"/>
            <a:ext cx="4814047" cy="984343"/>
          </a:xfrm>
        </p:spPr>
        <p:txBody>
          <a:bodyPr/>
          <a:lstStyle/>
          <a:p>
            <a:r>
              <a:rPr lang="it-IT" dirty="0"/>
              <a:t>Cos'è </a:t>
            </a:r>
            <a:r>
              <a:rPr lang="it-IT" dirty="0" err="1"/>
              <a:t>sql</a:t>
            </a:r>
            <a:r>
              <a:rPr lang="it-IT" dirty="0"/>
              <a:t>?</a:t>
            </a:r>
          </a:p>
        </p:txBody>
      </p:sp>
      <p:sp>
        <p:nvSpPr>
          <p:cNvPr id="3" name="CasellaDiTesto 2">
            <a:extLst>
              <a:ext uri="{FF2B5EF4-FFF2-40B4-BE49-F238E27FC236}">
                <a16:creationId xmlns:a16="http://schemas.microsoft.com/office/drawing/2014/main" id="{2EB02AB0-B861-070F-5E69-7AD0AE506DB9}"/>
              </a:ext>
            </a:extLst>
          </p:cNvPr>
          <p:cNvSpPr txBox="1"/>
          <p:nvPr/>
        </p:nvSpPr>
        <p:spPr>
          <a:xfrm>
            <a:off x="1534102" y="1434834"/>
            <a:ext cx="9443180" cy="1200329"/>
          </a:xfrm>
          <a:prstGeom prst="rect">
            <a:avLst/>
          </a:prstGeom>
          <a:noFill/>
        </p:spPr>
        <p:txBody>
          <a:bodyPr wrap="square" rtlCol="0">
            <a:spAutoFit/>
          </a:bodyPr>
          <a:lstStyle/>
          <a:p>
            <a:r>
              <a:rPr lang="en-US" dirty="0"/>
              <a:t>Per </a:t>
            </a:r>
            <a:r>
              <a:rPr lang="en-US" dirty="0" err="1"/>
              <a:t>poter</a:t>
            </a:r>
            <a:r>
              <a:rPr lang="en-US" dirty="0"/>
              <a:t> </a:t>
            </a:r>
            <a:r>
              <a:rPr lang="en-US" dirty="0" err="1"/>
              <a:t>utilizzare</a:t>
            </a:r>
            <a:r>
              <a:rPr lang="en-US" dirty="0"/>
              <a:t>, </a:t>
            </a:r>
            <a:r>
              <a:rPr lang="en-US" dirty="0" err="1"/>
              <a:t>inserire</a:t>
            </a:r>
            <a:r>
              <a:rPr lang="en-US" dirty="0"/>
              <a:t> ed </a:t>
            </a:r>
            <a:r>
              <a:rPr lang="en-US" dirty="0" err="1"/>
              <a:t>estrapolare</a:t>
            </a:r>
            <a:r>
              <a:rPr lang="en-US" dirty="0"/>
              <a:t> I </a:t>
            </a:r>
            <a:r>
              <a:rPr lang="en-US" dirty="0" err="1"/>
              <a:t>dati</a:t>
            </a:r>
            <a:r>
              <a:rPr lang="en-US" dirty="0"/>
              <a:t> del </a:t>
            </a:r>
            <a:r>
              <a:rPr lang="en-US" dirty="0" err="1"/>
              <a:t>dabatase</a:t>
            </a:r>
            <a:r>
              <a:rPr lang="en-US" dirty="0"/>
              <a:t> </a:t>
            </a:r>
            <a:r>
              <a:rPr lang="en-US" dirty="0" err="1"/>
              <a:t>relazionale</a:t>
            </a:r>
            <a:r>
              <a:rPr lang="en-US" dirty="0"/>
              <a:t> è possible </a:t>
            </a:r>
            <a:r>
              <a:rPr lang="en-US" dirty="0" err="1"/>
              <a:t>utilizzare</a:t>
            </a:r>
            <a:r>
              <a:rPr lang="en-US" dirty="0"/>
              <a:t> il </a:t>
            </a:r>
            <a:r>
              <a:rPr lang="en-US" dirty="0" err="1"/>
              <a:t>linguaggio</a:t>
            </a:r>
            <a:r>
              <a:rPr lang="en-US" dirty="0"/>
              <a:t> SQL (Structured Query Language), </a:t>
            </a:r>
            <a:r>
              <a:rPr lang="en-US" dirty="0" err="1"/>
              <a:t>progettato</a:t>
            </a:r>
            <a:r>
              <a:rPr lang="en-US" dirty="0"/>
              <a:t> </a:t>
            </a:r>
            <a:r>
              <a:rPr lang="en-US" dirty="0" err="1"/>
              <a:t>appositamente</a:t>
            </a:r>
            <a:r>
              <a:rPr lang="en-US" dirty="0"/>
              <a:t> per </a:t>
            </a:r>
            <a:r>
              <a:rPr lang="en-US" dirty="0" err="1"/>
              <a:t>poter</a:t>
            </a:r>
            <a:r>
              <a:rPr lang="en-US" dirty="0"/>
              <a:t> </a:t>
            </a:r>
            <a:r>
              <a:rPr lang="en-US" dirty="0" err="1"/>
              <a:t>gestire</a:t>
            </a:r>
            <a:r>
              <a:rPr lang="en-US" dirty="0"/>
              <a:t> I </a:t>
            </a:r>
            <a:r>
              <a:rPr lang="en-US" dirty="0" err="1"/>
              <a:t>dati</a:t>
            </a:r>
            <a:r>
              <a:rPr lang="en-US" dirty="0"/>
              <a:t> </a:t>
            </a:r>
            <a:r>
              <a:rPr lang="en-US" dirty="0" err="1"/>
              <a:t>presenti</a:t>
            </a:r>
            <a:r>
              <a:rPr lang="en-US" dirty="0"/>
              <a:t> in un database.</a:t>
            </a:r>
          </a:p>
          <a:p>
            <a:r>
              <a:rPr lang="en-US" dirty="0" err="1"/>
              <a:t>Sql</a:t>
            </a:r>
            <a:r>
              <a:rPr lang="en-US" dirty="0"/>
              <a:t> </a:t>
            </a:r>
            <a:r>
              <a:rPr lang="en-US" dirty="0" err="1"/>
              <a:t>quindi</a:t>
            </a:r>
            <a:r>
              <a:rPr lang="en-US" dirty="0"/>
              <a:t> è un </a:t>
            </a:r>
            <a:r>
              <a:rPr lang="en-US" dirty="0" err="1"/>
              <a:t>tipo</a:t>
            </a:r>
            <a:r>
              <a:rPr lang="en-US" dirty="0"/>
              <a:t> di </a:t>
            </a:r>
            <a:r>
              <a:rPr lang="en-US" dirty="0" err="1"/>
              <a:t>linguaggio</a:t>
            </a:r>
            <a:r>
              <a:rPr lang="en-US" dirty="0"/>
              <a:t> </a:t>
            </a:r>
            <a:r>
              <a:rPr lang="en-US" dirty="0" err="1"/>
              <a:t>utilizzato</a:t>
            </a:r>
            <a:r>
              <a:rPr lang="en-US" dirty="0"/>
              <a:t> </a:t>
            </a:r>
            <a:r>
              <a:rPr lang="en-US" dirty="0" err="1"/>
              <a:t>principalmente</a:t>
            </a:r>
            <a:r>
              <a:rPr lang="en-US" dirty="0"/>
              <a:t> per </a:t>
            </a:r>
            <a:r>
              <a:rPr lang="en-US" dirty="0" err="1"/>
              <a:t>interfacciarsi</a:t>
            </a:r>
            <a:r>
              <a:rPr lang="en-US" dirty="0"/>
              <a:t> con I </a:t>
            </a:r>
            <a:r>
              <a:rPr lang="en-US" dirty="0" err="1"/>
              <a:t>db</a:t>
            </a:r>
            <a:r>
              <a:rPr lang="en-US" dirty="0"/>
              <a:t> </a:t>
            </a:r>
            <a:r>
              <a:rPr lang="en-US" dirty="0" err="1"/>
              <a:t>relazionali</a:t>
            </a:r>
            <a:r>
              <a:rPr lang="en-US" dirty="0"/>
              <a:t>.</a:t>
            </a:r>
          </a:p>
        </p:txBody>
      </p:sp>
    </p:spTree>
    <p:extLst>
      <p:ext uri="{BB962C8B-B14F-4D97-AF65-F5344CB8AC3E}">
        <p14:creationId xmlns:p14="http://schemas.microsoft.com/office/powerpoint/2010/main" val="2017717036"/>
      </p:ext>
    </p:extLst>
  </p:cSld>
  <p:clrMapOvr>
    <a:masterClrMapping/>
  </p:clrMapOvr>
  <p:extLst>
    <p:ext uri="{6950BFC3-D8DA-4A85-94F7-54DA5524770B}">
      <p188:commentRel xmlns:p188="http://schemas.microsoft.com/office/powerpoint/2018/8/main" r:id="rId2"/>
    </p:ext>
  </p:extLs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856D"/>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B3E22CF-7AB8-E96A-94DD-C99138464BF3}"/>
              </a:ext>
            </a:extLst>
          </p:cNvPr>
          <p:cNvSpPr>
            <a:spLocks noGrp="1"/>
          </p:cNvSpPr>
          <p:nvPr>
            <p:ph type="ctrTitle"/>
          </p:nvPr>
        </p:nvSpPr>
        <p:spPr>
          <a:xfrm>
            <a:off x="-367552" y="234856"/>
            <a:ext cx="12469906" cy="1262249"/>
          </a:xfrm>
        </p:spPr>
        <p:txBody>
          <a:bodyPr>
            <a:normAutofit fontScale="90000"/>
          </a:bodyPr>
          <a:lstStyle/>
          <a:p>
            <a:r>
              <a:rPr lang="it-IT" dirty="0"/>
              <a:t>quando </a:t>
            </a:r>
            <a:r>
              <a:rPr lang="it-IT" dirty="0" err="1"/>
              <a:t>sql</a:t>
            </a:r>
            <a:r>
              <a:rPr lang="it-IT" dirty="0"/>
              <a:t> viene utilizzato dagli sviluppatori?</a:t>
            </a:r>
          </a:p>
        </p:txBody>
      </p:sp>
      <p:sp>
        <p:nvSpPr>
          <p:cNvPr id="3" name="CasellaDiTesto 2">
            <a:extLst>
              <a:ext uri="{FF2B5EF4-FFF2-40B4-BE49-F238E27FC236}">
                <a16:creationId xmlns:a16="http://schemas.microsoft.com/office/drawing/2014/main" id="{04409949-BCF6-6110-3AD4-B0B73E3C2EDC}"/>
              </a:ext>
            </a:extLst>
          </p:cNvPr>
          <p:cNvSpPr txBox="1"/>
          <p:nvPr/>
        </p:nvSpPr>
        <p:spPr>
          <a:xfrm>
            <a:off x="1223682" y="1586752"/>
            <a:ext cx="9838765" cy="2585323"/>
          </a:xfrm>
          <a:prstGeom prst="rect">
            <a:avLst/>
          </a:prstGeom>
          <a:noFill/>
        </p:spPr>
        <p:txBody>
          <a:bodyPr wrap="square" rtlCol="0">
            <a:spAutoFit/>
          </a:bodyPr>
          <a:lstStyle/>
          <a:p>
            <a:r>
              <a:rPr lang="it-IT" dirty="0" err="1"/>
              <a:t>Sql</a:t>
            </a:r>
            <a:r>
              <a:rPr lang="it-IT" dirty="0"/>
              <a:t> viene utilizzato per la realizzazione dello schema, quindi non solo per l'interrogazione dei dati.</a:t>
            </a:r>
          </a:p>
          <a:p>
            <a:r>
              <a:rPr lang="it-IT" dirty="0"/>
              <a:t>Infatti egli al suo interno comprende diversi sottoinsiemi, alcuni dei quali sono:</a:t>
            </a:r>
          </a:p>
          <a:p>
            <a:r>
              <a:rPr lang="it-IT" dirty="0"/>
              <a:t>	-DDL, crea o modifica schemi di </a:t>
            </a:r>
            <a:r>
              <a:rPr lang="it-IT" dirty="0" err="1"/>
              <a:t>db</a:t>
            </a:r>
            <a:endParaRPr lang="it-IT" dirty="0"/>
          </a:p>
          <a:p>
            <a:r>
              <a:rPr lang="it-IT" dirty="0"/>
              <a:t>	-DML, modifica i dati memorizzati</a:t>
            </a:r>
          </a:p>
          <a:p>
            <a:r>
              <a:rPr lang="it-IT" dirty="0"/>
              <a:t>	-DQL, li interroga</a:t>
            </a:r>
          </a:p>
          <a:p>
            <a:endParaRPr lang="it-IT" dirty="0"/>
          </a:p>
          <a:p>
            <a:r>
              <a:rPr lang="it-IT" dirty="0"/>
              <a:t>Questo sta a significare che </a:t>
            </a:r>
            <a:r>
              <a:rPr lang="it-IT" dirty="0" err="1"/>
              <a:t>sql</a:t>
            </a:r>
            <a:r>
              <a:rPr lang="it-IT" dirty="0"/>
              <a:t> viene utilizzato durante tutto l’arco di vita dell’applicazione dagli sviluppatori in quanto permette di definire e modificare lo schema del </a:t>
            </a:r>
            <a:r>
              <a:rPr lang="it-IT" dirty="0" err="1"/>
              <a:t>db</a:t>
            </a:r>
            <a:r>
              <a:rPr lang="it-IT" dirty="0"/>
              <a:t>, permetterà di popolarlo con dei dati e di interrogare quei dati in fase di test per verificarne il funzionamento.</a:t>
            </a:r>
          </a:p>
        </p:txBody>
      </p:sp>
    </p:spTree>
    <p:extLst>
      <p:ext uri="{BB962C8B-B14F-4D97-AF65-F5344CB8AC3E}">
        <p14:creationId xmlns:p14="http://schemas.microsoft.com/office/powerpoint/2010/main" val="27637846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856D"/>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B3E22CF-7AB8-E96A-94DD-C99138464BF3}"/>
              </a:ext>
            </a:extLst>
          </p:cNvPr>
          <p:cNvSpPr>
            <a:spLocks noGrp="1"/>
          </p:cNvSpPr>
          <p:nvPr>
            <p:ph type="ctrTitle"/>
          </p:nvPr>
        </p:nvSpPr>
        <p:spPr>
          <a:xfrm>
            <a:off x="1961029" y="476905"/>
            <a:ext cx="7837395" cy="558519"/>
          </a:xfrm>
        </p:spPr>
        <p:txBody>
          <a:bodyPr>
            <a:normAutofit fontScale="90000"/>
          </a:bodyPr>
          <a:lstStyle/>
          <a:p>
            <a:r>
              <a:rPr lang="it-IT" dirty="0"/>
              <a:t>Vantaggi di un </a:t>
            </a:r>
            <a:r>
              <a:rPr lang="it-IT" dirty="0" err="1"/>
              <a:t>rdbms</a:t>
            </a:r>
            <a:endParaRPr lang="it-IT" dirty="0"/>
          </a:p>
        </p:txBody>
      </p:sp>
      <p:sp>
        <p:nvSpPr>
          <p:cNvPr id="3" name="CasellaDiTesto 2">
            <a:extLst>
              <a:ext uri="{FF2B5EF4-FFF2-40B4-BE49-F238E27FC236}">
                <a16:creationId xmlns:a16="http://schemas.microsoft.com/office/drawing/2014/main" id="{0565A22A-B50A-00E1-CB53-56124695DA66}"/>
              </a:ext>
            </a:extLst>
          </p:cNvPr>
          <p:cNvSpPr txBox="1"/>
          <p:nvPr/>
        </p:nvSpPr>
        <p:spPr>
          <a:xfrm>
            <a:off x="290526" y="1178858"/>
            <a:ext cx="11242569" cy="3416320"/>
          </a:xfrm>
          <a:prstGeom prst="rect">
            <a:avLst/>
          </a:prstGeom>
          <a:noFill/>
        </p:spPr>
        <p:txBody>
          <a:bodyPr wrap="square" rtlCol="0">
            <a:spAutoFit/>
          </a:bodyPr>
          <a:lstStyle/>
          <a:p>
            <a:pPr marL="285750" indent="-285750">
              <a:buFontTx/>
              <a:buChar char="-"/>
            </a:pPr>
            <a:r>
              <a:rPr lang="en-US" dirty="0" err="1"/>
              <a:t>Integrità</a:t>
            </a:r>
            <a:r>
              <a:rPr lang="en-US" dirty="0"/>
              <a:t> </a:t>
            </a:r>
            <a:r>
              <a:rPr lang="en-US" dirty="0" err="1"/>
              <a:t>referenziale</a:t>
            </a:r>
            <a:r>
              <a:rPr lang="en-US" dirty="0"/>
              <a:t> </a:t>
            </a:r>
            <a:r>
              <a:rPr lang="en-US" dirty="0" err="1"/>
              <a:t>che</a:t>
            </a:r>
            <a:r>
              <a:rPr lang="en-US" dirty="0"/>
              <a:t> </a:t>
            </a:r>
            <a:r>
              <a:rPr lang="en-US" dirty="0" err="1"/>
              <a:t>si</a:t>
            </a:r>
            <a:r>
              <a:rPr lang="en-US" dirty="0"/>
              <a:t> </a:t>
            </a:r>
            <a:r>
              <a:rPr lang="en-US" dirty="0" err="1"/>
              <a:t>riferisce</a:t>
            </a:r>
            <a:r>
              <a:rPr lang="en-US" dirty="0"/>
              <a:t> </a:t>
            </a:r>
            <a:r>
              <a:rPr lang="en-US" dirty="0" err="1"/>
              <a:t>all’accuratezza</a:t>
            </a:r>
            <a:r>
              <a:rPr lang="en-US" dirty="0"/>
              <a:t> e </a:t>
            </a:r>
            <a:r>
              <a:rPr lang="en-US" dirty="0" err="1"/>
              <a:t>alla</a:t>
            </a:r>
            <a:r>
              <a:rPr lang="en-US" dirty="0"/>
              <a:t> </a:t>
            </a:r>
            <a:r>
              <a:rPr lang="en-US" dirty="0" err="1"/>
              <a:t>consistenza</a:t>
            </a:r>
            <a:r>
              <a:rPr lang="en-US" dirty="0"/>
              <a:t> </a:t>
            </a:r>
            <a:r>
              <a:rPr lang="en-US" dirty="0" err="1"/>
              <a:t>dei</a:t>
            </a:r>
            <a:r>
              <a:rPr lang="en-US" dirty="0"/>
              <a:t> </a:t>
            </a:r>
            <a:r>
              <a:rPr lang="en-US" dirty="0" err="1"/>
              <a:t>dati</a:t>
            </a:r>
            <a:r>
              <a:rPr lang="en-US" dirty="0"/>
              <a:t>, </a:t>
            </a:r>
            <a:r>
              <a:rPr lang="en-US" dirty="0" err="1"/>
              <a:t>ottenibile</a:t>
            </a:r>
            <a:r>
              <a:rPr lang="en-US" dirty="0"/>
              <a:t> </a:t>
            </a:r>
            <a:r>
              <a:rPr lang="en-US" dirty="0" err="1"/>
              <a:t>tramite</a:t>
            </a:r>
            <a:r>
              <a:rPr lang="en-US" dirty="0"/>
              <a:t> </a:t>
            </a:r>
            <a:r>
              <a:rPr lang="en-US" dirty="0" err="1"/>
              <a:t>l’uso</a:t>
            </a:r>
            <a:r>
              <a:rPr lang="en-US" dirty="0"/>
              <a:t> </a:t>
            </a:r>
            <a:r>
              <a:rPr lang="en-US" dirty="0" err="1"/>
              <a:t>delle</a:t>
            </a:r>
            <a:r>
              <a:rPr lang="en-US" dirty="0"/>
              <a:t> </a:t>
            </a:r>
            <a:r>
              <a:rPr lang="en-US" dirty="0" err="1"/>
              <a:t>chiavi</a:t>
            </a:r>
            <a:r>
              <a:rPr lang="en-US" dirty="0"/>
              <a:t> </a:t>
            </a:r>
            <a:r>
              <a:rPr lang="en-US" dirty="0" err="1"/>
              <a:t>primarie</a:t>
            </a:r>
            <a:r>
              <a:rPr lang="en-US" dirty="0"/>
              <a:t> e </a:t>
            </a:r>
            <a:r>
              <a:rPr lang="en-US" dirty="0" err="1"/>
              <a:t>secondarie</a:t>
            </a:r>
            <a:r>
              <a:rPr lang="en-US" dirty="0"/>
              <a:t>.</a:t>
            </a:r>
          </a:p>
          <a:p>
            <a:pPr marL="285750" indent="-285750">
              <a:buFontTx/>
              <a:buChar char="-"/>
            </a:pPr>
            <a:r>
              <a:rPr lang="en-US" dirty="0" err="1"/>
              <a:t>Realizzazione</a:t>
            </a:r>
            <a:r>
              <a:rPr lang="en-US" dirty="0"/>
              <a:t> di </a:t>
            </a:r>
            <a:r>
              <a:rPr lang="en-US" dirty="0" err="1"/>
              <a:t>vincoli</a:t>
            </a:r>
            <a:r>
              <a:rPr lang="en-US" dirty="0"/>
              <a:t>, </a:t>
            </a:r>
            <a:r>
              <a:rPr lang="en-US" dirty="0" err="1"/>
              <a:t>cioè</a:t>
            </a:r>
            <a:r>
              <a:rPr lang="en-US" dirty="0"/>
              <a:t> di </a:t>
            </a:r>
            <a:r>
              <a:rPr lang="en-US" dirty="0" err="1"/>
              <a:t>regole</a:t>
            </a:r>
            <a:r>
              <a:rPr lang="en-US" dirty="0"/>
              <a:t> </a:t>
            </a:r>
            <a:r>
              <a:rPr lang="en-US" dirty="0" err="1"/>
              <a:t>che</a:t>
            </a:r>
            <a:r>
              <a:rPr lang="en-US" dirty="0"/>
              <a:t> </a:t>
            </a:r>
            <a:r>
              <a:rPr lang="en-US" dirty="0" err="1"/>
              <a:t>rafforzano</a:t>
            </a:r>
            <a:r>
              <a:rPr lang="en-US" dirty="0"/>
              <a:t> </a:t>
            </a:r>
            <a:r>
              <a:rPr lang="en-US" dirty="0" err="1"/>
              <a:t>l’accuratezza</a:t>
            </a:r>
            <a:r>
              <a:rPr lang="en-US" dirty="0"/>
              <a:t> </a:t>
            </a:r>
            <a:r>
              <a:rPr lang="en-US" dirty="0" err="1"/>
              <a:t>dei</a:t>
            </a:r>
            <a:r>
              <a:rPr lang="en-US" dirty="0"/>
              <a:t> </a:t>
            </a:r>
            <a:r>
              <a:rPr lang="en-US" dirty="0" err="1"/>
              <a:t>dati</a:t>
            </a:r>
            <a:r>
              <a:rPr lang="en-US" dirty="0"/>
              <a:t> </a:t>
            </a:r>
            <a:r>
              <a:rPr lang="en-US" dirty="0" err="1"/>
              <a:t>evitando</a:t>
            </a:r>
            <a:r>
              <a:rPr lang="en-US" dirty="0"/>
              <a:t> </a:t>
            </a:r>
            <a:r>
              <a:rPr lang="en-US" dirty="0" err="1"/>
              <a:t>che</a:t>
            </a:r>
            <a:r>
              <a:rPr lang="en-US" dirty="0"/>
              <a:t> un record di </a:t>
            </a:r>
            <a:r>
              <a:rPr lang="en-US" dirty="0" err="1"/>
              <a:t>una</a:t>
            </a:r>
            <a:r>
              <a:rPr lang="en-US" dirty="0"/>
              <a:t> </a:t>
            </a:r>
            <a:r>
              <a:rPr lang="en-US" dirty="0" err="1"/>
              <a:t>tabella</a:t>
            </a:r>
            <a:r>
              <a:rPr lang="en-US" dirty="0"/>
              <a:t> </a:t>
            </a:r>
            <a:r>
              <a:rPr lang="en-US" dirty="0" err="1"/>
              <a:t>venga</a:t>
            </a:r>
            <a:r>
              <a:rPr lang="en-US" dirty="0"/>
              <a:t> </a:t>
            </a:r>
            <a:r>
              <a:rPr lang="en-US" dirty="0" err="1"/>
              <a:t>eliminato</a:t>
            </a:r>
            <a:r>
              <a:rPr lang="en-US" dirty="0"/>
              <a:t> senza prima </a:t>
            </a:r>
            <a:r>
              <a:rPr lang="en-US" dirty="0" err="1"/>
              <a:t>eliminare</a:t>
            </a:r>
            <a:r>
              <a:rPr lang="en-US" dirty="0"/>
              <a:t> il </a:t>
            </a:r>
            <a:r>
              <a:rPr lang="en-US" dirty="0" err="1"/>
              <a:t>collegamento</a:t>
            </a:r>
            <a:r>
              <a:rPr lang="en-US" dirty="0"/>
              <a:t> </a:t>
            </a:r>
            <a:r>
              <a:rPr lang="en-US" dirty="0" err="1"/>
              <a:t>presente</a:t>
            </a:r>
            <a:r>
              <a:rPr lang="en-US" dirty="0"/>
              <a:t> </a:t>
            </a:r>
            <a:r>
              <a:rPr lang="en-US" dirty="0" err="1"/>
              <a:t>tra</a:t>
            </a:r>
            <a:r>
              <a:rPr lang="en-US" dirty="0"/>
              <a:t> le </a:t>
            </a:r>
            <a:r>
              <a:rPr lang="en-US" dirty="0" err="1"/>
              <a:t>chiavi</a:t>
            </a:r>
            <a:r>
              <a:rPr lang="en-US" dirty="0"/>
              <a:t>.</a:t>
            </a:r>
          </a:p>
          <a:p>
            <a:pPr marL="285750" indent="-285750">
              <a:buFontTx/>
              <a:buChar char="-"/>
            </a:pPr>
            <a:r>
              <a:rPr lang="en-US" dirty="0" err="1"/>
              <a:t>Normalizzazione</a:t>
            </a:r>
            <a:r>
              <a:rPr lang="en-US" dirty="0"/>
              <a:t>, il </a:t>
            </a:r>
            <a:r>
              <a:rPr lang="en-US" dirty="0" err="1"/>
              <a:t>processo</a:t>
            </a:r>
            <a:r>
              <a:rPr lang="en-US" dirty="0"/>
              <a:t> </a:t>
            </a:r>
            <a:r>
              <a:rPr lang="en-US" dirty="0" err="1"/>
              <a:t>usato</a:t>
            </a:r>
            <a:r>
              <a:rPr lang="en-US" dirty="0"/>
              <a:t> per </a:t>
            </a:r>
            <a:r>
              <a:rPr lang="en-US" dirty="0" err="1"/>
              <a:t>eliminare</a:t>
            </a:r>
            <a:r>
              <a:rPr lang="en-US" dirty="0"/>
              <a:t> la </a:t>
            </a:r>
            <a:r>
              <a:rPr lang="en-US" dirty="0" err="1"/>
              <a:t>ridondanza</a:t>
            </a:r>
            <a:r>
              <a:rPr lang="en-US" dirty="0"/>
              <a:t> </a:t>
            </a:r>
            <a:r>
              <a:rPr lang="en-US" dirty="0" err="1"/>
              <a:t>tra</a:t>
            </a:r>
            <a:r>
              <a:rPr lang="en-US" dirty="0"/>
              <a:t> </a:t>
            </a:r>
            <a:r>
              <a:rPr lang="en-US" dirty="0" err="1"/>
              <a:t>dati</a:t>
            </a:r>
            <a:r>
              <a:rPr lang="en-US" dirty="0"/>
              <a:t> </a:t>
            </a:r>
            <a:r>
              <a:rPr lang="en-US" dirty="0" err="1"/>
              <a:t>nelle</a:t>
            </a:r>
            <a:r>
              <a:rPr lang="en-US" dirty="0"/>
              <a:t> </a:t>
            </a:r>
            <a:r>
              <a:rPr lang="en-US" dirty="0" err="1"/>
              <a:t>tabelle</a:t>
            </a:r>
            <a:r>
              <a:rPr lang="en-US" dirty="0"/>
              <a:t>, in modo da </a:t>
            </a:r>
            <a:r>
              <a:rPr lang="en-US" dirty="0" err="1"/>
              <a:t>ridurre</a:t>
            </a:r>
            <a:r>
              <a:rPr lang="en-US" dirty="0"/>
              <a:t> </a:t>
            </a:r>
            <a:r>
              <a:rPr lang="en-US" dirty="0" err="1"/>
              <a:t>costi</a:t>
            </a:r>
            <a:r>
              <a:rPr lang="en-US" dirty="0"/>
              <a:t> in termini di </a:t>
            </a:r>
            <a:r>
              <a:rPr lang="en-US" dirty="0" err="1"/>
              <a:t>spazio</a:t>
            </a:r>
            <a:r>
              <a:rPr lang="en-US" dirty="0"/>
              <a:t> e </a:t>
            </a:r>
            <a:r>
              <a:rPr lang="en-US" dirty="0" err="1"/>
              <a:t>aumentando</a:t>
            </a:r>
            <a:r>
              <a:rPr lang="en-US" dirty="0"/>
              <a:t> le performance.</a:t>
            </a:r>
          </a:p>
          <a:p>
            <a:pPr marL="285750" indent="-285750">
              <a:buFontTx/>
              <a:buChar char="-"/>
            </a:pPr>
            <a:r>
              <a:rPr lang="en-US" dirty="0"/>
              <a:t>ACID (</a:t>
            </a:r>
            <a:r>
              <a:rPr lang="en-US" dirty="0" err="1"/>
              <a:t>Atomicità</a:t>
            </a:r>
            <a:r>
              <a:rPr lang="en-US" dirty="0"/>
              <a:t>, </a:t>
            </a:r>
            <a:r>
              <a:rPr lang="en-US" dirty="0" err="1"/>
              <a:t>consistenza</a:t>
            </a:r>
            <a:r>
              <a:rPr lang="en-US" dirty="0"/>
              <a:t>, </a:t>
            </a:r>
            <a:r>
              <a:rPr lang="en-US" dirty="0" err="1"/>
              <a:t>isolamento</a:t>
            </a:r>
            <a:r>
              <a:rPr lang="en-US" dirty="0"/>
              <a:t> e </a:t>
            </a:r>
            <a:r>
              <a:rPr lang="en-US" dirty="0" err="1"/>
              <a:t>durabilità</a:t>
            </a:r>
            <a:r>
              <a:rPr lang="en-US" dirty="0"/>
              <a:t>), uno standard </a:t>
            </a:r>
            <a:r>
              <a:rPr lang="en-US" dirty="0" err="1"/>
              <a:t>che</a:t>
            </a:r>
            <a:r>
              <a:rPr lang="en-US" dirty="0"/>
              <a:t> </a:t>
            </a:r>
            <a:r>
              <a:rPr lang="en-US" dirty="0" err="1"/>
              <a:t>garantisce</a:t>
            </a:r>
            <a:r>
              <a:rPr lang="en-US" dirty="0"/>
              <a:t> </a:t>
            </a:r>
            <a:r>
              <a:rPr lang="en-US" dirty="0" err="1"/>
              <a:t>l’affidabilità</a:t>
            </a:r>
            <a:r>
              <a:rPr lang="en-US" dirty="0"/>
              <a:t> di </a:t>
            </a:r>
            <a:r>
              <a:rPr lang="en-US" dirty="0" err="1"/>
              <a:t>transazioni</a:t>
            </a:r>
            <a:r>
              <a:rPr lang="en-US" dirty="0"/>
              <a:t> del </a:t>
            </a:r>
            <a:r>
              <a:rPr lang="en-US" dirty="0" err="1"/>
              <a:t>db</a:t>
            </a:r>
            <a:r>
              <a:rPr lang="en-US" dirty="0"/>
              <a:t> dopo aver </a:t>
            </a:r>
            <a:r>
              <a:rPr lang="en-US" dirty="0" err="1"/>
              <a:t>eseguito</a:t>
            </a:r>
            <a:r>
              <a:rPr lang="en-US" dirty="0"/>
              <a:t> un </a:t>
            </a:r>
            <a:r>
              <a:rPr lang="en-US" dirty="0" err="1"/>
              <a:t>insieme</a:t>
            </a:r>
            <a:r>
              <a:rPr lang="en-US" dirty="0"/>
              <a:t> di </a:t>
            </a:r>
            <a:r>
              <a:rPr lang="en-US" dirty="0" err="1"/>
              <a:t>operazioni</a:t>
            </a:r>
            <a:r>
              <a:rPr lang="en-US" dirty="0"/>
              <a:t>. Il principio </a:t>
            </a:r>
            <a:r>
              <a:rPr lang="en-US" dirty="0" err="1"/>
              <a:t>fondamentale</a:t>
            </a:r>
            <a:r>
              <a:rPr lang="en-US" dirty="0"/>
              <a:t> </a:t>
            </a:r>
            <a:r>
              <a:rPr lang="en-US" dirty="0" err="1"/>
              <a:t>alla</a:t>
            </a:r>
            <a:r>
              <a:rPr lang="en-US" dirty="0"/>
              <a:t> base è di far </a:t>
            </a:r>
            <a:r>
              <a:rPr lang="en-US" dirty="0" err="1"/>
              <a:t>partire</a:t>
            </a:r>
            <a:r>
              <a:rPr lang="en-US" dirty="0"/>
              <a:t> un Gruppo di </a:t>
            </a:r>
            <a:r>
              <a:rPr lang="en-US" dirty="0" err="1"/>
              <a:t>transazioni</a:t>
            </a:r>
            <a:r>
              <a:rPr lang="en-US" dirty="0"/>
              <a:t> </a:t>
            </a:r>
            <a:r>
              <a:rPr lang="en-US" dirty="0" err="1"/>
              <a:t>modificando</a:t>
            </a:r>
            <a:r>
              <a:rPr lang="en-US" dirty="0"/>
              <a:t> </a:t>
            </a:r>
            <a:r>
              <a:rPr lang="en-US" dirty="0" err="1"/>
              <a:t>quindi</a:t>
            </a:r>
            <a:r>
              <a:rPr lang="en-US" dirty="0"/>
              <a:t> lo </a:t>
            </a:r>
            <a:r>
              <a:rPr lang="en-US" dirty="0" err="1"/>
              <a:t>stato</a:t>
            </a:r>
            <a:r>
              <a:rPr lang="en-US" dirty="0"/>
              <a:t> del database. Se </a:t>
            </a:r>
            <a:r>
              <a:rPr lang="en-US" dirty="0" err="1"/>
              <a:t>una</a:t>
            </a:r>
            <a:r>
              <a:rPr lang="en-US" dirty="0"/>
              <a:t> di </a:t>
            </a:r>
            <a:r>
              <a:rPr lang="en-US" dirty="0" err="1"/>
              <a:t>queste</a:t>
            </a:r>
            <a:r>
              <a:rPr lang="en-US" dirty="0"/>
              <a:t> </a:t>
            </a:r>
            <a:r>
              <a:rPr lang="en-US" dirty="0" err="1"/>
              <a:t>transazioni</a:t>
            </a:r>
            <a:r>
              <a:rPr lang="en-US" dirty="0"/>
              <a:t> </a:t>
            </a:r>
            <a:r>
              <a:rPr lang="en-US" dirty="0" err="1"/>
              <a:t>presente</a:t>
            </a:r>
            <a:r>
              <a:rPr lang="en-US" dirty="0"/>
              <a:t> </a:t>
            </a:r>
            <a:r>
              <a:rPr lang="en-US" dirty="0" err="1"/>
              <a:t>nel</a:t>
            </a:r>
            <a:r>
              <a:rPr lang="en-US" dirty="0"/>
              <a:t> Gruppo </a:t>
            </a:r>
            <a:r>
              <a:rPr lang="en-US" dirty="0" err="1"/>
              <a:t>dovesse</a:t>
            </a:r>
            <a:r>
              <a:rPr lang="en-US" dirty="0"/>
              <a:t> </a:t>
            </a:r>
            <a:r>
              <a:rPr lang="en-US" dirty="0" err="1"/>
              <a:t>fallire</a:t>
            </a:r>
            <a:r>
              <a:rPr lang="en-US" dirty="0"/>
              <a:t>, il Sistema </a:t>
            </a:r>
            <a:r>
              <a:rPr lang="en-US" dirty="0" err="1"/>
              <a:t>eseguirebbe</a:t>
            </a:r>
            <a:r>
              <a:rPr lang="en-US" dirty="0"/>
              <a:t> un rollback </a:t>
            </a:r>
            <a:r>
              <a:rPr lang="en-US" dirty="0" err="1"/>
              <a:t>fino</a:t>
            </a:r>
            <a:r>
              <a:rPr lang="en-US" dirty="0"/>
              <a:t> </a:t>
            </a:r>
            <a:r>
              <a:rPr lang="en-US" dirty="0" err="1"/>
              <a:t>allo</a:t>
            </a:r>
            <a:r>
              <a:rPr lang="en-US" dirty="0"/>
              <a:t> </a:t>
            </a:r>
            <a:r>
              <a:rPr lang="en-US" dirty="0" err="1"/>
              <a:t>stato</a:t>
            </a:r>
            <a:r>
              <a:rPr lang="en-US" dirty="0"/>
              <a:t> </a:t>
            </a:r>
            <a:r>
              <a:rPr lang="en-US" dirty="0" err="1"/>
              <a:t>precedente</a:t>
            </a:r>
            <a:r>
              <a:rPr lang="en-US" dirty="0"/>
              <a:t>, </a:t>
            </a:r>
            <a:r>
              <a:rPr lang="en-US" dirty="0" err="1"/>
              <a:t>facendo</a:t>
            </a:r>
            <a:r>
              <a:rPr lang="en-US" dirty="0"/>
              <a:t> </a:t>
            </a:r>
            <a:r>
              <a:rPr lang="en-US" dirty="0" err="1"/>
              <a:t>fallire</a:t>
            </a:r>
            <a:r>
              <a:rPr lang="en-US" dirty="0"/>
              <a:t> </a:t>
            </a:r>
            <a:r>
              <a:rPr lang="en-US" dirty="0" err="1"/>
              <a:t>l’intero</a:t>
            </a:r>
            <a:r>
              <a:rPr lang="en-US" dirty="0"/>
              <a:t> stack di </a:t>
            </a:r>
            <a:r>
              <a:rPr lang="en-US" dirty="0" err="1"/>
              <a:t>transazioni</a:t>
            </a:r>
            <a:r>
              <a:rPr lang="en-US" dirty="0"/>
              <a:t>.</a:t>
            </a:r>
          </a:p>
          <a:p>
            <a:pPr marL="285750" indent="-285750">
              <a:buFontTx/>
              <a:buChar char="-"/>
            </a:pPr>
            <a:r>
              <a:rPr lang="en-US" dirty="0" err="1"/>
              <a:t>Utilizzo</a:t>
            </a:r>
            <a:r>
              <a:rPr lang="en-US" dirty="0"/>
              <a:t> </a:t>
            </a:r>
            <a:r>
              <a:rPr lang="en-US" dirty="0" err="1"/>
              <a:t>dell’indexing</a:t>
            </a:r>
            <a:r>
              <a:rPr lang="en-US" dirty="0"/>
              <a:t>, ossia di </a:t>
            </a:r>
            <a:r>
              <a:rPr lang="en-US" dirty="0" err="1"/>
              <a:t>una</a:t>
            </a:r>
            <a:r>
              <a:rPr lang="en-US" dirty="0"/>
              <a:t> </a:t>
            </a:r>
            <a:r>
              <a:rPr lang="en-US" dirty="0" err="1"/>
              <a:t>struttura</a:t>
            </a:r>
            <a:r>
              <a:rPr lang="en-US" dirty="0"/>
              <a:t> </a:t>
            </a:r>
            <a:r>
              <a:rPr lang="en-US" dirty="0" err="1"/>
              <a:t>che</a:t>
            </a:r>
            <a:r>
              <a:rPr lang="en-US" dirty="0"/>
              <a:t> </a:t>
            </a:r>
            <a:r>
              <a:rPr lang="en-US" dirty="0" err="1"/>
              <a:t>consente</a:t>
            </a:r>
            <a:r>
              <a:rPr lang="en-US" dirty="0"/>
              <a:t> di </a:t>
            </a:r>
            <a:r>
              <a:rPr lang="en-US" dirty="0" err="1"/>
              <a:t>migliorare</a:t>
            </a:r>
            <a:r>
              <a:rPr lang="en-US" dirty="0"/>
              <a:t> la </a:t>
            </a:r>
            <a:r>
              <a:rPr lang="en-US" dirty="0" err="1"/>
              <a:t>velocità</a:t>
            </a:r>
            <a:r>
              <a:rPr lang="en-US" dirty="0"/>
              <a:t> di </a:t>
            </a:r>
            <a:r>
              <a:rPr lang="en-US" dirty="0" err="1"/>
              <a:t>restituzione</a:t>
            </a:r>
            <a:r>
              <a:rPr lang="en-US" dirty="0"/>
              <a:t> </a:t>
            </a:r>
            <a:r>
              <a:rPr lang="en-US" dirty="0" err="1"/>
              <a:t>dei</a:t>
            </a:r>
            <a:r>
              <a:rPr lang="en-US" dirty="0"/>
              <a:t> record </a:t>
            </a:r>
            <a:r>
              <a:rPr lang="en-US" dirty="0" err="1"/>
              <a:t>richiesti</a:t>
            </a:r>
            <a:r>
              <a:rPr lang="en-US" dirty="0"/>
              <a:t>. </a:t>
            </a:r>
          </a:p>
          <a:p>
            <a:r>
              <a:rPr lang="en-US" dirty="0"/>
              <a:t>					</a:t>
            </a:r>
            <a:endParaRPr lang="it-IT" dirty="0"/>
          </a:p>
        </p:txBody>
      </p:sp>
    </p:spTree>
    <p:extLst>
      <p:ext uri="{BB962C8B-B14F-4D97-AF65-F5344CB8AC3E}">
        <p14:creationId xmlns:p14="http://schemas.microsoft.com/office/powerpoint/2010/main" val="22984583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856D"/>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B3E22CF-7AB8-E96A-94DD-C99138464BF3}"/>
              </a:ext>
            </a:extLst>
          </p:cNvPr>
          <p:cNvSpPr>
            <a:spLocks noGrp="1"/>
          </p:cNvSpPr>
          <p:nvPr>
            <p:ph type="ctrTitle"/>
          </p:nvPr>
        </p:nvSpPr>
        <p:spPr>
          <a:xfrm>
            <a:off x="2380129" y="190034"/>
            <a:ext cx="6593541" cy="890213"/>
          </a:xfrm>
        </p:spPr>
        <p:txBody>
          <a:bodyPr>
            <a:normAutofit fontScale="90000"/>
          </a:bodyPr>
          <a:lstStyle/>
          <a:p>
            <a:r>
              <a:rPr lang="it-IT" dirty="0"/>
              <a:t>Svantaggi di un </a:t>
            </a:r>
            <a:r>
              <a:rPr lang="it-IT" dirty="0" err="1"/>
              <a:t>rdbms</a:t>
            </a:r>
            <a:endParaRPr lang="it-IT" dirty="0"/>
          </a:p>
        </p:txBody>
      </p:sp>
      <p:sp>
        <p:nvSpPr>
          <p:cNvPr id="3" name="CasellaDiTesto 2">
            <a:extLst>
              <a:ext uri="{FF2B5EF4-FFF2-40B4-BE49-F238E27FC236}">
                <a16:creationId xmlns:a16="http://schemas.microsoft.com/office/drawing/2014/main" id="{928A5C89-E022-4CBA-D09E-0A9B6DAB8926}"/>
              </a:ext>
            </a:extLst>
          </p:cNvPr>
          <p:cNvSpPr txBox="1"/>
          <p:nvPr/>
        </p:nvSpPr>
        <p:spPr>
          <a:xfrm>
            <a:off x="795307" y="1222649"/>
            <a:ext cx="10601386" cy="2031325"/>
          </a:xfrm>
          <a:prstGeom prst="rect">
            <a:avLst/>
          </a:prstGeom>
          <a:noFill/>
        </p:spPr>
        <p:txBody>
          <a:bodyPr wrap="square" rtlCol="0">
            <a:spAutoFit/>
          </a:bodyPr>
          <a:lstStyle/>
          <a:p>
            <a:r>
              <a:rPr lang="it-IT" dirty="0"/>
              <a:t>-  Le </a:t>
            </a:r>
            <a:r>
              <a:rPr lang="it-IT" dirty="0" err="1"/>
              <a:t>perfomance</a:t>
            </a:r>
            <a:r>
              <a:rPr lang="it-IT" dirty="0"/>
              <a:t> sono nelle mani dello sviluppatore e nella sua bravura di evitare dati che non vengano ripetuti, nel momento in cui si hanno pochi dati le </a:t>
            </a:r>
            <a:r>
              <a:rPr lang="it-IT" dirty="0" err="1"/>
              <a:t>perfomance</a:t>
            </a:r>
            <a:r>
              <a:rPr lang="it-IT" dirty="0"/>
              <a:t> ovviamente non vengono intaccate, bisogna però verificare il tutto quando si hanno delle grandi quantità di dati.</a:t>
            </a:r>
          </a:p>
          <a:p>
            <a:pPr marL="285750" indent="-285750">
              <a:buFontTx/>
              <a:buChar char="-"/>
            </a:pPr>
            <a:r>
              <a:rPr lang="it-IT" dirty="0"/>
              <a:t>Complessità nella lettura dello schema nel momento in cui il totale delle relazioni e dei dati aumenta</a:t>
            </a:r>
          </a:p>
          <a:p>
            <a:pPr marL="285750" indent="-285750">
              <a:buFontTx/>
              <a:buChar char="-"/>
            </a:pPr>
            <a:r>
              <a:rPr lang="it-IT" dirty="0"/>
              <a:t>Nonostante abbiamo la possibilità di definire uno schema, la sua flessibilità sembra essere molto rigida, questo significa che effettuare cambiamenti allo schema è un lavoro complesso ma allo stesso tempo può essere visto come un vantaggio.</a:t>
            </a:r>
          </a:p>
        </p:txBody>
      </p:sp>
    </p:spTree>
    <p:extLst>
      <p:ext uri="{BB962C8B-B14F-4D97-AF65-F5344CB8AC3E}">
        <p14:creationId xmlns:p14="http://schemas.microsoft.com/office/powerpoint/2010/main" val="8992423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856D"/>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B3E22CF-7AB8-E96A-94DD-C99138464BF3}"/>
              </a:ext>
            </a:extLst>
          </p:cNvPr>
          <p:cNvSpPr>
            <a:spLocks noGrp="1"/>
          </p:cNvSpPr>
          <p:nvPr>
            <p:ph type="ctrTitle"/>
          </p:nvPr>
        </p:nvSpPr>
        <p:spPr>
          <a:xfrm>
            <a:off x="3294530" y="113834"/>
            <a:ext cx="5463988" cy="881249"/>
          </a:xfrm>
        </p:spPr>
        <p:txBody>
          <a:bodyPr>
            <a:normAutofit fontScale="90000"/>
          </a:bodyPr>
          <a:lstStyle/>
          <a:p>
            <a:r>
              <a:rPr lang="en-US" dirty="0" err="1"/>
              <a:t>Casi</a:t>
            </a:r>
            <a:r>
              <a:rPr lang="en-US" dirty="0"/>
              <a:t> </a:t>
            </a:r>
            <a:r>
              <a:rPr lang="en-US" dirty="0" err="1"/>
              <a:t>d'uso</a:t>
            </a:r>
            <a:r>
              <a:rPr lang="en-US" dirty="0"/>
              <a:t> </a:t>
            </a:r>
            <a:r>
              <a:rPr lang="en-US" dirty="0" err="1"/>
              <a:t>rdbms</a:t>
            </a:r>
            <a:endParaRPr lang="it-IT" dirty="0"/>
          </a:p>
        </p:txBody>
      </p:sp>
      <p:sp>
        <p:nvSpPr>
          <p:cNvPr id="3" name="CasellaDiTesto 2">
            <a:extLst>
              <a:ext uri="{FF2B5EF4-FFF2-40B4-BE49-F238E27FC236}">
                <a16:creationId xmlns:a16="http://schemas.microsoft.com/office/drawing/2014/main" id="{02B8E4DD-6E16-0B19-69FF-41C97A4FFBDB}"/>
              </a:ext>
            </a:extLst>
          </p:cNvPr>
          <p:cNvSpPr txBox="1"/>
          <p:nvPr/>
        </p:nvSpPr>
        <p:spPr>
          <a:xfrm>
            <a:off x="1819835" y="1380564"/>
            <a:ext cx="8834717" cy="1754326"/>
          </a:xfrm>
          <a:prstGeom prst="rect">
            <a:avLst/>
          </a:prstGeom>
          <a:noFill/>
        </p:spPr>
        <p:txBody>
          <a:bodyPr wrap="square" rtlCol="0">
            <a:spAutoFit/>
          </a:bodyPr>
          <a:lstStyle/>
          <a:p>
            <a:r>
              <a:rPr lang="it-IT" dirty="0"/>
              <a:t>I Sistemi relazionali vengono utilizzati nel momento in cui si ha bisogno di realizzare uno schema dei dati che presenterà pochi o cambiamenti nulli se analizzato a lungo termine, questo significa quindi sistemi in cui si ha molta rigidità o poca flessibilità:</a:t>
            </a:r>
          </a:p>
          <a:p>
            <a:r>
              <a:rPr lang="it-IT" dirty="0"/>
              <a:t>	- Un esempio sono sistemi usati in ambito finanziario e contabile</a:t>
            </a:r>
          </a:p>
          <a:p>
            <a:r>
              <a:rPr lang="it-IT" dirty="0"/>
              <a:t>	- L’inventario di un negozio è l’esempio più comune</a:t>
            </a:r>
          </a:p>
          <a:p>
            <a:r>
              <a:rPr lang="it-IT" dirty="0"/>
              <a:t>Infatti un altro dei punti di forza di usare i sistemi relazionali è di definire a priori lo schema</a:t>
            </a:r>
          </a:p>
        </p:txBody>
      </p:sp>
    </p:spTree>
    <p:extLst>
      <p:ext uri="{BB962C8B-B14F-4D97-AF65-F5344CB8AC3E}">
        <p14:creationId xmlns:p14="http://schemas.microsoft.com/office/powerpoint/2010/main" val="21488846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91B8DB"/>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B3E22CF-7AB8-E96A-94DD-C99138464BF3}"/>
              </a:ext>
            </a:extLst>
          </p:cNvPr>
          <p:cNvSpPr>
            <a:spLocks noGrp="1"/>
          </p:cNvSpPr>
          <p:nvPr>
            <p:ph type="ctrTitle"/>
          </p:nvPr>
        </p:nvSpPr>
        <p:spPr>
          <a:xfrm>
            <a:off x="2998694" y="1942633"/>
            <a:ext cx="6194612" cy="975378"/>
          </a:xfrm>
        </p:spPr>
        <p:txBody>
          <a:bodyPr>
            <a:normAutofit fontScale="90000"/>
          </a:bodyPr>
          <a:lstStyle/>
          <a:p>
            <a:r>
              <a:rPr lang="en-US" dirty="0"/>
              <a:t>Non-RDBMS or </a:t>
            </a:r>
            <a:r>
              <a:rPr lang="en-US" dirty="0" err="1"/>
              <a:t>NoSql</a:t>
            </a:r>
            <a:endParaRPr lang="it-IT" dirty="0"/>
          </a:p>
        </p:txBody>
      </p:sp>
    </p:spTree>
    <p:extLst>
      <p:ext uri="{BB962C8B-B14F-4D97-AF65-F5344CB8AC3E}">
        <p14:creationId xmlns:p14="http://schemas.microsoft.com/office/powerpoint/2010/main" val="15410447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856D"/>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B3E22CF-7AB8-E96A-94DD-C99138464BF3}"/>
              </a:ext>
            </a:extLst>
          </p:cNvPr>
          <p:cNvSpPr>
            <a:spLocks noGrp="1"/>
          </p:cNvSpPr>
          <p:nvPr>
            <p:ph type="ctrTitle"/>
          </p:nvPr>
        </p:nvSpPr>
        <p:spPr>
          <a:xfrm>
            <a:off x="2447364" y="288645"/>
            <a:ext cx="6799729" cy="1065025"/>
          </a:xfrm>
        </p:spPr>
        <p:txBody>
          <a:bodyPr/>
          <a:lstStyle/>
          <a:p>
            <a:r>
              <a:rPr lang="en-US" dirty="0" err="1"/>
              <a:t>Cos'è</a:t>
            </a:r>
            <a:r>
              <a:rPr lang="en-US" dirty="0"/>
              <a:t> un non-</a:t>
            </a:r>
            <a:r>
              <a:rPr lang="en-US" dirty="0" err="1"/>
              <a:t>rdbms</a:t>
            </a:r>
            <a:endParaRPr lang="it-IT" dirty="0"/>
          </a:p>
        </p:txBody>
      </p:sp>
      <p:sp>
        <p:nvSpPr>
          <p:cNvPr id="3" name="CasellaDiTesto 2">
            <a:extLst>
              <a:ext uri="{FF2B5EF4-FFF2-40B4-BE49-F238E27FC236}">
                <a16:creationId xmlns:a16="http://schemas.microsoft.com/office/drawing/2014/main" id="{DD9D938D-5765-2746-851C-EDA15FD70C4D}"/>
              </a:ext>
            </a:extLst>
          </p:cNvPr>
          <p:cNvSpPr txBox="1"/>
          <p:nvPr/>
        </p:nvSpPr>
        <p:spPr>
          <a:xfrm>
            <a:off x="880783" y="1547032"/>
            <a:ext cx="10430433" cy="2308324"/>
          </a:xfrm>
          <a:prstGeom prst="rect">
            <a:avLst/>
          </a:prstGeom>
          <a:noFill/>
        </p:spPr>
        <p:txBody>
          <a:bodyPr wrap="square" rtlCol="0">
            <a:spAutoFit/>
          </a:bodyPr>
          <a:lstStyle/>
          <a:p>
            <a:r>
              <a:rPr lang="it-IT" dirty="0"/>
              <a:t>I database non relazionali sono stati realizzati in seguito alle limitazioni presentate dai </a:t>
            </a:r>
            <a:r>
              <a:rPr lang="it-IT" dirty="0" err="1"/>
              <a:t>db</a:t>
            </a:r>
            <a:r>
              <a:rPr lang="it-IT" dirty="0"/>
              <a:t> relazionali relative in particolar modo alla scarsa scalabilità di quei sistemi.</a:t>
            </a:r>
          </a:p>
          <a:p>
            <a:r>
              <a:rPr lang="it-IT" dirty="0" err="1"/>
              <a:t>NoSQL</a:t>
            </a:r>
            <a:r>
              <a:rPr lang="it-IT" dirty="0"/>
              <a:t> quindi non sta per "no </a:t>
            </a:r>
            <a:r>
              <a:rPr lang="it-IT" dirty="0" err="1"/>
              <a:t>sql</a:t>
            </a:r>
            <a:r>
              <a:rPr lang="it-IT" dirty="0"/>
              <a:t>" ma "</a:t>
            </a:r>
            <a:r>
              <a:rPr lang="it-IT" dirty="0" err="1"/>
              <a:t>not</a:t>
            </a:r>
            <a:r>
              <a:rPr lang="it-IT" dirty="0"/>
              <a:t> </a:t>
            </a:r>
            <a:r>
              <a:rPr lang="it-IT" dirty="0" err="1"/>
              <a:t>only</a:t>
            </a:r>
            <a:r>
              <a:rPr lang="it-IT" dirty="0"/>
              <a:t> </a:t>
            </a:r>
            <a:r>
              <a:rPr lang="it-IT" dirty="0" err="1"/>
              <a:t>sql</a:t>
            </a:r>
            <a:r>
              <a:rPr lang="it-IT" dirty="0"/>
              <a:t>", significando di voler andare oltre il solo concetto di relazionare i dati tra loro e puntando a salvarli in modo "strutturato".</a:t>
            </a:r>
          </a:p>
          <a:p>
            <a:r>
              <a:rPr lang="it-IT" dirty="0"/>
              <a:t>Come avviene per un </a:t>
            </a:r>
            <a:r>
              <a:rPr lang="it-IT" dirty="0" err="1"/>
              <a:t>rdbms</a:t>
            </a:r>
            <a:r>
              <a:rPr lang="it-IT" dirty="0"/>
              <a:t>, un </a:t>
            </a:r>
            <a:r>
              <a:rPr lang="it-IT" dirty="0" err="1"/>
              <a:t>nrdbms</a:t>
            </a:r>
            <a:r>
              <a:rPr lang="it-IT" dirty="0"/>
              <a:t> ha lo scopo di salvare e mantenere condivisi dei dati tra gli utenti facenti parte di una base di dati con la differenza sostanziale di non utilizzare più il modello di dati basato sulle relazioni ma diversi altri modelli che cambieranno sia il modo in cui i dati vengono presentati, sia il loro salvataggio.</a:t>
            </a:r>
          </a:p>
        </p:txBody>
      </p:sp>
    </p:spTree>
    <p:extLst>
      <p:ext uri="{BB962C8B-B14F-4D97-AF65-F5344CB8AC3E}">
        <p14:creationId xmlns:p14="http://schemas.microsoft.com/office/powerpoint/2010/main" val="5143235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856D"/>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B3E22CF-7AB8-E96A-94DD-C99138464BF3}"/>
              </a:ext>
            </a:extLst>
          </p:cNvPr>
          <p:cNvSpPr>
            <a:spLocks noGrp="1"/>
          </p:cNvSpPr>
          <p:nvPr>
            <p:ph type="ctrTitle"/>
          </p:nvPr>
        </p:nvSpPr>
        <p:spPr>
          <a:xfrm>
            <a:off x="1187823" y="158657"/>
            <a:ext cx="9435353" cy="1145708"/>
          </a:xfrm>
        </p:spPr>
        <p:txBody>
          <a:bodyPr>
            <a:normAutofit fontScale="90000"/>
          </a:bodyPr>
          <a:lstStyle/>
          <a:p>
            <a:r>
              <a:rPr lang="en-US" dirty="0" err="1"/>
              <a:t>Differenza</a:t>
            </a:r>
            <a:r>
              <a:rPr lang="en-US" dirty="0"/>
              <a:t> </a:t>
            </a:r>
            <a:r>
              <a:rPr lang="en-US" dirty="0" err="1"/>
              <a:t>principale</a:t>
            </a:r>
            <a:r>
              <a:rPr lang="en-US" dirty="0"/>
              <a:t> dal </a:t>
            </a:r>
            <a:r>
              <a:rPr lang="en-US" dirty="0" err="1"/>
              <a:t>rdbms</a:t>
            </a:r>
            <a:endParaRPr lang="it-IT" dirty="0"/>
          </a:p>
        </p:txBody>
      </p:sp>
      <p:sp>
        <p:nvSpPr>
          <p:cNvPr id="3" name="CasellaDiTesto 2">
            <a:extLst>
              <a:ext uri="{FF2B5EF4-FFF2-40B4-BE49-F238E27FC236}">
                <a16:creationId xmlns:a16="http://schemas.microsoft.com/office/drawing/2014/main" id="{35097221-8706-40B0-B022-35CD6A45FA5F}"/>
              </a:ext>
            </a:extLst>
          </p:cNvPr>
          <p:cNvSpPr txBox="1"/>
          <p:nvPr/>
        </p:nvSpPr>
        <p:spPr>
          <a:xfrm>
            <a:off x="1660712" y="1580478"/>
            <a:ext cx="8861612" cy="1477328"/>
          </a:xfrm>
          <a:prstGeom prst="rect">
            <a:avLst/>
          </a:prstGeom>
          <a:noFill/>
        </p:spPr>
        <p:txBody>
          <a:bodyPr wrap="square" rtlCol="0">
            <a:spAutoFit/>
          </a:bodyPr>
          <a:lstStyle/>
          <a:p>
            <a:r>
              <a:rPr lang="it-IT" dirty="0"/>
              <a:t>La differenza principale è quindi questa: non si salvano più i dati all'interno di tabelle ma bensì si utilizzano diversi tipi di modello di storage specifici in base al tipo di dato che vogliamo salvare.</a:t>
            </a:r>
          </a:p>
          <a:p>
            <a:r>
              <a:rPr lang="it-IT" dirty="0"/>
              <a:t>Fondamentalmente cambia il tipo di modello di dati utilizzato, tuttavia le relazioni tra i dati in casi specifici possono ancora essere mantenute.</a:t>
            </a:r>
          </a:p>
        </p:txBody>
      </p:sp>
    </p:spTree>
    <p:extLst>
      <p:ext uri="{BB962C8B-B14F-4D97-AF65-F5344CB8AC3E}">
        <p14:creationId xmlns:p14="http://schemas.microsoft.com/office/powerpoint/2010/main" val="41529736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856D"/>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B3E22CF-7AB8-E96A-94DD-C99138464BF3}"/>
              </a:ext>
            </a:extLst>
          </p:cNvPr>
          <p:cNvSpPr>
            <a:spLocks noGrp="1"/>
          </p:cNvSpPr>
          <p:nvPr>
            <p:ph type="ctrTitle"/>
          </p:nvPr>
        </p:nvSpPr>
        <p:spPr>
          <a:xfrm>
            <a:off x="3016623" y="299987"/>
            <a:ext cx="6158753" cy="901283"/>
          </a:xfrm>
        </p:spPr>
        <p:txBody>
          <a:bodyPr>
            <a:normAutofit fontScale="90000"/>
          </a:bodyPr>
          <a:lstStyle/>
          <a:p>
            <a:r>
              <a:rPr lang="en-US" dirty="0"/>
              <a:t>Tipi di non-</a:t>
            </a:r>
            <a:r>
              <a:rPr lang="en-US" dirty="0" err="1"/>
              <a:t>rdbms</a:t>
            </a:r>
            <a:endParaRPr lang="it-IT" dirty="0"/>
          </a:p>
        </p:txBody>
      </p:sp>
      <p:sp>
        <p:nvSpPr>
          <p:cNvPr id="3" name="CasellaDiTesto 2">
            <a:extLst>
              <a:ext uri="{FF2B5EF4-FFF2-40B4-BE49-F238E27FC236}">
                <a16:creationId xmlns:a16="http://schemas.microsoft.com/office/drawing/2014/main" id="{2CBAA3DB-ABD9-FB48-70D5-3D6B1F58EB2C}"/>
              </a:ext>
            </a:extLst>
          </p:cNvPr>
          <p:cNvSpPr txBox="1"/>
          <p:nvPr/>
        </p:nvSpPr>
        <p:spPr>
          <a:xfrm>
            <a:off x="1558773" y="1556083"/>
            <a:ext cx="8470751" cy="3139321"/>
          </a:xfrm>
          <a:prstGeom prst="rect">
            <a:avLst/>
          </a:prstGeom>
          <a:noFill/>
        </p:spPr>
        <p:txBody>
          <a:bodyPr wrap="square" rtlCol="0">
            <a:spAutoFit/>
          </a:bodyPr>
          <a:lstStyle/>
          <a:p>
            <a:r>
              <a:rPr lang="en-US" dirty="0"/>
              <a:t>- document, </a:t>
            </a:r>
            <a:r>
              <a:rPr lang="en-US" dirty="0" err="1"/>
              <a:t>si</a:t>
            </a:r>
            <a:r>
              <a:rPr lang="en-US" dirty="0"/>
              <a:t> </a:t>
            </a:r>
            <a:r>
              <a:rPr lang="en-US" dirty="0" err="1"/>
              <a:t>salvano</a:t>
            </a:r>
            <a:r>
              <a:rPr lang="en-US" dirty="0"/>
              <a:t> I </a:t>
            </a:r>
            <a:r>
              <a:rPr lang="en-US" dirty="0" err="1"/>
              <a:t>dati</a:t>
            </a:r>
            <a:r>
              <a:rPr lang="en-US" dirty="0"/>
              <a:t> </a:t>
            </a:r>
            <a:r>
              <a:rPr lang="en-US" dirty="0" err="1"/>
              <a:t>all’interno</a:t>
            </a:r>
            <a:r>
              <a:rPr lang="en-US" dirty="0"/>
              <a:t> di </a:t>
            </a:r>
            <a:r>
              <a:rPr lang="en-US" dirty="0" err="1"/>
              <a:t>documenti</a:t>
            </a:r>
            <a:r>
              <a:rPr lang="en-US" dirty="0"/>
              <a:t> </a:t>
            </a:r>
            <a:r>
              <a:rPr lang="en-US" dirty="0" err="1"/>
              <a:t>mediante</a:t>
            </a:r>
            <a:r>
              <a:rPr lang="en-US" dirty="0"/>
              <a:t> </a:t>
            </a:r>
            <a:r>
              <a:rPr lang="en-US" dirty="0" err="1"/>
              <a:t>l’ausilio</a:t>
            </a:r>
            <a:r>
              <a:rPr lang="en-US" dirty="0"/>
              <a:t> di </a:t>
            </a:r>
            <a:r>
              <a:rPr lang="en-US" dirty="0" err="1"/>
              <a:t>una</a:t>
            </a:r>
            <a:r>
              <a:rPr lang="en-US" dirty="0"/>
              <a:t> </a:t>
            </a:r>
            <a:r>
              <a:rPr lang="en-US" dirty="0" err="1"/>
              <a:t>struttura</a:t>
            </a:r>
            <a:r>
              <a:rPr lang="en-US" dirty="0"/>
              <a:t> document simile ad </a:t>
            </a:r>
            <a:r>
              <a:rPr lang="en-US" dirty="0" err="1"/>
              <a:t>una</a:t>
            </a:r>
            <a:r>
              <a:rPr lang="en-US" dirty="0"/>
              <a:t> </a:t>
            </a:r>
            <a:r>
              <a:rPr lang="en-US" dirty="0" err="1"/>
              <a:t>coppia</a:t>
            </a:r>
            <a:r>
              <a:rPr lang="en-US" dirty="0"/>
              <a:t> </a:t>
            </a:r>
            <a:r>
              <a:rPr lang="en-US" dirty="0" err="1"/>
              <a:t>chiave-valore</a:t>
            </a:r>
            <a:r>
              <a:rPr lang="en-US" dirty="0"/>
              <a:t>. Il </a:t>
            </a:r>
            <a:r>
              <a:rPr lang="en-US" dirty="0" err="1"/>
              <a:t>vantaggio</a:t>
            </a:r>
            <a:r>
              <a:rPr lang="en-US" dirty="0"/>
              <a:t> in </a:t>
            </a:r>
            <a:r>
              <a:rPr lang="en-US" dirty="0" err="1"/>
              <a:t>questo</a:t>
            </a:r>
            <a:r>
              <a:rPr lang="en-US" dirty="0"/>
              <a:t> </a:t>
            </a:r>
            <a:r>
              <a:rPr lang="en-US" dirty="0" err="1"/>
              <a:t>caso</a:t>
            </a:r>
            <a:r>
              <a:rPr lang="en-US" dirty="0"/>
              <a:t> è la </a:t>
            </a:r>
            <a:r>
              <a:rPr lang="en-US" dirty="0" err="1"/>
              <a:t>flessibilità</a:t>
            </a:r>
            <a:r>
              <a:rPr lang="en-US" dirty="0"/>
              <a:t> </a:t>
            </a:r>
            <a:r>
              <a:rPr lang="en-US" dirty="0" err="1"/>
              <a:t>nel</a:t>
            </a:r>
            <a:r>
              <a:rPr lang="en-US" dirty="0"/>
              <a:t> non </a:t>
            </a:r>
            <a:r>
              <a:rPr lang="en-US" dirty="0" err="1"/>
              <a:t>avere</a:t>
            </a:r>
            <a:r>
              <a:rPr lang="en-US" dirty="0"/>
              <a:t> uno schema e di </a:t>
            </a:r>
            <a:r>
              <a:rPr lang="en-US" dirty="0" err="1"/>
              <a:t>poter</a:t>
            </a:r>
            <a:r>
              <a:rPr lang="en-US" dirty="0"/>
              <a:t> </a:t>
            </a:r>
            <a:r>
              <a:rPr lang="en-US" dirty="0" err="1"/>
              <a:t>inserire</a:t>
            </a:r>
            <a:r>
              <a:rPr lang="en-US" dirty="0"/>
              <a:t> </a:t>
            </a:r>
            <a:r>
              <a:rPr lang="en-US" dirty="0" err="1"/>
              <a:t>quindi</a:t>
            </a:r>
            <a:r>
              <a:rPr lang="en-US" dirty="0"/>
              <a:t> </a:t>
            </a:r>
            <a:r>
              <a:rPr lang="en-US" dirty="0" err="1"/>
              <a:t>qualsiasi</a:t>
            </a:r>
            <a:r>
              <a:rPr lang="en-US" dirty="0"/>
              <a:t> </a:t>
            </a:r>
            <a:r>
              <a:rPr lang="en-US" dirty="0" err="1"/>
              <a:t>tipo</a:t>
            </a:r>
            <a:r>
              <a:rPr lang="en-US" dirty="0"/>
              <a:t> di </a:t>
            </a:r>
            <a:r>
              <a:rPr lang="en-US" dirty="0" err="1"/>
              <a:t>dato</a:t>
            </a:r>
            <a:r>
              <a:rPr lang="en-US" dirty="0"/>
              <a:t>.</a:t>
            </a:r>
          </a:p>
          <a:p>
            <a:r>
              <a:rPr lang="en-US" dirty="0"/>
              <a:t>- wide column, simile ai </a:t>
            </a:r>
            <a:r>
              <a:rPr lang="en-US" dirty="0" err="1"/>
              <a:t>rdbms</a:t>
            </a:r>
            <a:r>
              <a:rPr lang="en-US" dirty="0"/>
              <a:t>, </a:t>
            </a:r>
            <a:r>
              <a:rPr lang="en-US" dirty="0" err="1"/>
              <a:t>consente</a:t>
            </a:r>
            <a:r>
              <a:rPr lang="en-US" dirty="0"/>
              <a:t> di </a:t>
            </a:r>
            <a:r>
              <a:rPr lang="en-US" dirty="0" err="1"/>
              <a:t>organizzare</a:t>
            </a:r>
            <a:r>
              <a:rPr lang="en-US" dirty="0"/>
              <a:t> I </a:t>
            </a:r>
            <a:r>
              <a:rPr lang="en-US" dirty="0" err="1"/>
              <a:t>dati</a:t>
            </a:r>
            <a:r>
              <a:rPr lang="en-US" dirty="0"/>
              <a:t> in </a:t>
            </a:r>
            <a:r>
              <a:rPr lang="en-US" dirty="0" err="1"/>
              <a:t>righe</a:t>
            </a:r>
            <a:r>
              <a:rPr lang="en-US" dirty="0"/>
              <a:t> e </a:t>
            </a:r>
            <a:r>
              <a:rPr lang="en-US" dirty="0" err="1"/>
              <a:t>colonne</a:t>
            </a:r>
            <a:r>
              <a:rPr lang="en-US" dirty="0"/>
              <a:t>, </a:t>
            </a:r>
          </a:p>
          <a:p>
            <a:r>
              <a:rPr lang="en-US" dirty="0"/>
              <a:t>- key-value, come se fosse </a:t>
            </a:r>
            <a:r>
              <a:rPr lang="en-US" dirty="0" err="1"/>
              <a:t>una</a:t>
            </a:r>
            <a:r>
              <a:rPr lang="en-US" dirty="0"/>
              <a:t> </a:t>
            </a:r>
            <a:r>
              <a:rPr lang="en-US" dirty="0" err="1"/>
              <a:t>tabella</a:t>
            </a:r>
            <a:r>
              <a:rPr lang="en-US" dirty="0"/>
              <a:t> hash di </a:t>
            </a:r>
            <a:r>
              <a:rPr lang="en-US" dirty="0" err="1"/>
              <a:t>grandi</a:t>
            </a:r>
            <a:r>
              <a:rPr lang="en-US" dirty="0"/>
              <a:t> </a:t>
            </a:r>
            <a:r>
              <a:rPr lang="en-US" dirty="0" err="1"/>
              <a:t>dimensioni</a:t>
            </a:r>
            <a:r>
              <a:rPr lang="en-US" dirty="0"/>
              <a:t>, </a:t>
            </a:r>
            <a:r>
              <a:rPr lang="en-US" dirty="0" err="1"/>
              <a:t>si</a:t>
            </a:r>
            <a:r>
              <a:rPr lang="en-US" dirty="0"/>
              <a:t> </a:t>
            </a:r>
            <a:r>
              <a:rPr lang="en-US" dirty="0" err="1"/>
              <a:t>salvano</a:t>
            </a:r>
            <a:r>
              <a:rPr lang="en-US" dirty="0"/>
              <a:t> I </a:t>
            </a:r>
            <a:r>
              <a:rPr lang="en-US" dirty="0" err="1"/>
              <a:t>dati</a:t>
            </a:r>
            <a:r>
              <a:rPr lang="en-US" dirty="0"/>
              <a:t> per </a:t>
            </a:r>
            <a:r>
              <a:rPr lang="en-US" dirty="0" err="1"/>
              <a:t>chiave</a:t>
            </a:r>
            <a:r>
              <a:rPr lang="en-US" dirty="0"/>
              <a:t> e </a:t>
            </a:r>
            <a:r>
              <a:rPr lang="en-US" dirty="0" err="1"/>
              <a:t>valore</a:t>
            </a:r>
            <a:r>
              <a:rPr lang="en-US" dirty="0"/>
              <a:t>, con il </a:t>
            </a:r>
            <a:r>
              <a:rPr lang="en-US" dirty="0" err="1"/>
              <a:t>vantaggio</a:t>
            </a:r>
            <a:r>
              <a:rPr lang="en-US" dirty="0"/>
              <a:t> di </a:t>
            </a:r>
            <a:r>
              <a:rPr lang="en-US" dirty="0" err="1"/>
              <a:t>aumentare</a:t>
            </a:r>
            <a:r>
              <a:rPr lang="en-US" dirty="0"/>
              <a:t> le </a:t>
            </a:r>
            <a:r>
              <a:rPr lang="en-US" dirty="0" err="1"/>
              <a:t>velocità</a:t>
            </a:r>
            <a:r>
              <a:rPr lang="en-US" dirty="0"/>
              <a:t> di </a:t>
            </a:r>
            <a:r>
              <a:rPr lang="en-US" dirty="0" err="1"/>
              <a:t>lettura</a:t>
            </a:r>
            <a:r>
              <a:rPr lang="en-US" dirty="0"/>
              <a:t> e </a:t>
            </a:r>
            <a:r>
              <a:rPr lang="en-US" dirty="0" err="1"/>
              <a:t>scrittura</a:t>
            </a:r>
            <a:r>
              <a:rPr lang="en-US" dirty="0"/>
              <a:t> </a:t>
            </a:r>
            <a:r>
              <a:rPr lang="en-US" dirty="0" err="1"/>
              <a:t>avendo</a:t>
            </a:r>
            <a:r>
              <a:rPr lang="en-US" dirty="0"/>
              <a:t> </a:t>
            </a:r>
            <a:r>
              <a:rPr lang="en-US" dirty="0" err="1"/>
              <a:t>salvato</a:t>
            </a:r>
            <a:r>
              <a:rPr lang="en-US" dirty="0"/>
              <a:t> </a:t>
            </a:r>
            <a:r>
              <a:rPr lang="en-US" dirty="0" err="1"/>
              <a:t>solamente</a:t>
            </a:r>
            <a:r>
              <a:rPr lang="en-US" dirty="0"/>
              <a:t> </a:t>
            </a:r>
            <a:r>
              <a:rPr lang="en-US" dirty="0" err="1"/>
              <a:t>valori</a:t>
            </a:r>
            <a:r>
              <a:rPr lang="en-US" dirty="0"/>
              <a:t> </a:t>
            </a:r>
            <a:r>
              <a:rPr lang="en-US" dirty="0" err="1"/>
              <a:t>unici</a:t>
            </a:r>
            <a:r>
              <a:rPr lang="en-US" dirty="0"/>
              <a:t>.</a:t>
            </a:r>
            <a:br>
              <a:rPr lang="en-US" dirty="0"/>
            </a:br>
            <a:r>
              <a:rPr lang="en-US" dirty="0"/>
              <a:t>-graph, Dove </a:t>
            </a:r>
            <a:r>
              <a:rPr lang="en-US" dirty="0" err="1"/>
              <a:t>abbiamo</a:t>
            </a:r>
            <a:r>
              <a:rPr lang="en-US" dirty="0"/>
              <a:t> due tipi di </a:t>
            </a:r>
            <a:r>
              <a:rPr lang="en-US" dirty="0" err="1"/>
              <a:t>informazioni</a:t>
            </a:r>
            <a:r>
              <a:rPr lang="en-US" dirty="0"/>
              <a:t> definite come nodi e </a:t>
            </a:r>
            <a:r>
              <a:rPr lang="en-US" dirty="0" err="1"/>
              <a:t>bordi</a:t>
            </a:r>
            <a:r>
              <a:rPr lang="en-US" dirty="0"/>
              <a:t>, I nodi </a:t>
            </a:r>
            <a:r>
              <a:rPr lang="en-US" dirty="0" err="1"/>
              <a:t>rappresentano</a:t>
            </a:r>
            <a:r>
              <a:rPr lang="en-US" dirty="0"/>
              <a:t> le </a:t>
            </a:r>
            <a:r>
              <a:rPr lang="en-US" dirty="0" err="1"/>
              <a:t>entità</a:t>
            </a:r>
            <a:r>
              <a:rPr lang="en-US" dirty="0"/>
              <a:t> </a:t>
            </a:r>
            <a:r>
              <a:rPr lang="en-US" dirty="0" err="1"/>
              <a:t>mentre</a:t>
            </a:r>
            <a:r>
              <a:rPr lang="en-US" dirty="0"/>
              <a:t> I </a:t>
            </a:r>
            <a:r>
              <a:rPr lang="en-US" dirty="0" err="1"/>
              <a:t>bordi</a:t>
            </a:r>
            <a:r>
              <a:rPr lang="en-US" dirty="0"/>
              <a:t> ne </a:t>
            </a:r>
            <a:r>
              <a:rPr lang="en-US" dirty="0" err="1"/>
              <a:t>specificano</a:t>
            </a:r>
            <a:r>
              <a:rPr lang="en-US" dirty="0"/>
              <a:t> le </a:t>
            </a:r>
            <a:r>
              <a:rPr lang="en-US" dirty="0" err="1"/>
              <a:t>relazioni</a:t>
            </a:r>
            <a:r>
              <a:rPr lang="en-US" dirty="0"/>
              <a:t>. </a:t>
            </a:r>
            <a:r>
              <a:rPr lang="en-US" dirty="0" err="1"/>
              <a:t>Anche</a:t>
            </a:r>
            <a:r>
              <a:rPr lang="en-US" dirty="0"/>
              <a:t> in </a:t>
            </a:r>
            <a:r>
              <a:rPr lang="en-US" dirty="0" err="1"/>
              <a:t>questo</a:t>
            </a:r>
            <a:r>
              <a:rPr lang="en-US" dirty="0"/>
              <a:t> </a:t>
            </a:r>
            <a:r>
              <a:rPr lang="en-US" dirty="0" err="1"/>
              <a:t>caso</a:t>
            </a:r>
            <a:r>
              <a:rPr lang="en-US" dirty="0"/>
              <a:t> non </a:t>
            </a:r>
            <a:r>
              <a:rPr lang="en-US" dirty="0" err="1"/>
              <a:t>si</a:t>
            </a:r>
            <a:r>
              <a:rPr lang="en-US" dirty="0"/>
              <a:t> ha uno schema </a:t>
            </a:r>
            <a:r>
              <a:rPr lang="en-US" dirty="0" err="1"/>
              <a:t>fisso</a:t>
            </a:r>
            <a:r>
              <a:rPr lang="en-US" dirty="0"/>
              <a:t> ma il </a:t>
            </a:r>
            <a:r>
              <a:rPr lang="en-US" dirty="0" err="1"/>
              <a:t>vantaggio</a:t>
            </a:r>
            <a:r>
              <a:rPr lang="en-US" dirty="0"/>
              <a:t> di </a:t>
            </a:r>
            <a:r>
              <a:rPr lang="en-US" dirty="0" err="1"/>
              <a:t>avere</a:t>
            </a:r>
            <a:r>
              <a:rPr lang="en-US" dirty="0"/>
              <a:t> </a:t>
            </a:r>
            <a:r>
              <a:rPr lang="en-US" dirty="0" err="1"/>
              <a:t>una</a:t>
            </a:r>
            <a:r>
              <a:rPr lang="en-US" dirty="0"/>
              <a:t> </a:t>
            </a:r>
            <a:r>
              <a:rPr lang="en-US" dirty="0" err="1"/>
              <a:t>flessibilità</a:t>
            </a:r>
            <a:r>
              <a:rPr lang="en-US" dirty="0"/>
              <a:t> molto elevate.</a:t>
            </a:r>
            <a:br>
              <a:rPr lang="en-US" dirty="0"/>
            </a:br>
            <a:endParaRPr lang="it-IT" dirty="0"/>
          </a:p>
        </p:txBody>
      </p:sp>
    </p:spTree>
    <p:extLst>
      <p:ext uri="{BB962C8B-B14F-4D97-AF65-F5344CB8AC3E}">
        <p14:creationId xmlns:p14="http://schemas.microsoft.com/office/powerpoint/2010/main" val="30177212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91B8DB"/>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B3E22CF-7AB8-E96A-94DD-C99138464BF3}"/>
              </a:ext>
            </a:extLst>
          </p:cNvPr>
          <p:cNvSpPr>
            <a:spLocks noGrp="1"/>
          </p:cNvSpPr>
          <p:nvPr>
            <p:ph type="ctrTitle"/>
          </p:nvPr>
        </p:nvSpPr>
        <p:spPr>
          <a:xfrm>
            <a:off x="1524000" y="207963"/>
            <a:ext cx="9144000" cy="970896"/>
          </a:xfrm>
        </p:spPr>
        <p:txBody>
          <a:bodyPr/>
          <a:lstStyle/>
          <a:p>
            <a:r>
              <a:rPr lang="it-IT" dirty="0" err="1"/>
              <a:t>Perchè</a:t>
            </a:r>
            <a:r>
              <a:rPr lang="it-IT" dirty="0"/>
              <a:t> questa presentazione </a:t>
            </a:r>
          </a:p>
        </p:txBody>
      </p:sp>
      <p:sp>
        <p:nvSpPr>
          <p:cNvPr id="3" name="CasellaDiTesto 2">
            <a:extLst>
              <a:ext uri="{FF2B5EF4-FFF2-40B4-BE49-F238E27FC236}">
                <a16:creationId xmlns:a16="http://schemas.microsoft.com/office/drawing/2014/main" id="{293A7171-D9F8-D787-D14C-665C64012ACB}"/>
              </a:ext>
            </a:extLst>
          </p:cNvPr>
          <p:cNvSpPr txBox="1"/>
          <p:nvPr/>
        </p:nvSpPr>
        <p:spPr>
          <a:xfrm>
            <a:off x="829236" y="1674674"/>
            <a:ext cx="10650069" cy="1477328"/>
          </a:xfrm>
          <a:prstGeom prst="rect">
            <a:avLst/>
          </a:prstGeom>
          <a:noFill/>
        </p:spPr>
        <p:txBody>
          <a:bodyPr wrap="square" rtlCol="0">
            <a:spAutoFit/>
          </a:bodyPr>
          <a:lstStyle/>
          <a:p>
            <a:r>
              <a:rPr lang="it-IT" dirty="0"/>
              <a:t>L'idea dell’argomento per questa presentazione nasce principalmente dal fatto di non aver mai approfondito realmente i </a:t>
            </a:r>
            <a:r>
              <a:rPr lang="it-IT" dirty="0" err="1"/>
              <a:t>db</a:t>
            </a:r>
            <a:r>
              <a:rPr lang="it-IT" dirty="0"/>
              <a:t> non relazionali rispetto ai </a:t>
            </a:r>
            <a:r>
              <a:rPr lang="it-IT" dirty="0" err="1"/>
              <a:t>db</a:t>
            </a:r>
            <a:r>
              <a:rPr lang="it-IT" dirty="0"/>
              <a:t> relazionali durante il percorso di studi, nonostante il primo argomento sia da parecchio tempo in forte crescita.</a:t>
            </a:r>
          </a:p>
          <a:p>
            <a:r>
              <a:rPr lang="it-IT" dirty="0"/>
              <a:t>Inoltre, è anche un'idea nata dall'utilizzo di uno di questi strumenti all'interno del primo vero progetto con cui ho avuto a che fare durante il lavoro.</a:t>
            </a:r>
          </a:p>
        </p:txBody>
      </p:sp>
    </p:spTree>
    <p:extLst>
      <p:ext uri="{BB962C8B-B14F-4D97-AF65-F5344CB8AC3E}">
        <p14:creationId xmlns:p14="http://schemas.microsoft.com/office/powerpoint/2010/main" val="15135311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856D"/>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B3E22CF-7AB8-E96A-94DD-C99138464BF3}"/>
              </a:ext>
            </a:extLst>
          </p:cNvPr>
          <p:cNvSpPr>
            <a:spLocks noGrp="1"/>
          </p:cNvSpPr>
          <p:nvPr>
            <p:ph type="ctrTitle"/>
          </p:nvPr>
        </p:nvSpPr>
        <p:spPr>
          <a:xfrm>
            <a:off x="2099871" y="240429"/>
            <a:ext cx="7245835" cy="1041524"/>
          </a:xfrm>
        </p:spPr>
        <p:txBody>
          <a:bodyPr>
            <a:normAutofit fontScale="90000"/>
          </a:bodyPr>
          <a:lstStyle/>
          <a:p>
            <a:r>
              <a:rPr lang="en-US" dirty="0" err="1"/>
              <a:t>Vantaggi</a:t>
            </a:r>
            <a:r>
              <a:rPr lang="en-US" dirty="0"/>
              <a:t> di un non-</a:t>
            </a:r>
            <a:r>
              <a:rPr lang="en-US" dirty="0" err="1"/>
              <a:t>rdbms</a:t>
            </a:r>
            <a:endParaRPr lang="it-IT" dirty="0"/>
          </a:p>
        </p:txBody>
      </p:sp>
      <p:sp>
        <p:nvSpPr>
          <p:cNvPr id="4" name="CasellaDiTesto 3">
            <a:extLst>
              <a:ext uri="{FF2B5EF4-FFF2-40B4-BE49-F238E27FC236}">
                <a16:creationId xmlns:a16="http://schemas.microsoft.com/office/drawing/2014/main" id="{A47A388E-CF8E-50C9-CC0E-21FA42A32DA6}"/>
              </a:ext>
            </a:extLst>
          </p:cNvPr>
          <p:cNvSpPr txBox="1"/>
          <p:nvPr/>
        </p:nvSpPr>
        <p:spPr>
          <a:xfrm>
            <a:off x="1445447" y="1725704"/>
            <a:ext cx="9113467" cy="2308324"/>
          </a:xfrm>
          <a:prstGeom prst="rect">
            <a:avLst/>
          </a:prstGeom>
          <a:noFill/>
        </p:spPr>
        <p:txBody>
          <a:bodyPr wrap="square" rtlCol="0">
            <a:spAutoFit/>
          </a:bodyPr>
          <a:lstStyle/>
          <a:p>
            <a:r>
              <a:rPr lang="it-IT" dirty="0"/>
              <a:t>-    Possono essere salvate grandi quantità di dati ad un alta velocità utilizzando una </a:t>
            </a:r>
          </a:p>
          <a:p>
            <a:r>
              <a:rPr lang="it-IT" dirty="0"/>
              <a:t>Architettura orizzontale.</a:t>
            </a:r>
          </a:p>
          <a:p>
            <a:pPr marL="285750" indent="-285750">
              <a:buFontTx/>
              <a:buChar char="-"/>
            </a:pPr>
            <a:r>
              <a:rPr lang="it-IT" dirty="0"/>
              <a:t>Flessibilità nel salvataggio dei dati, possiamo salvare qualsiasi dato senza necessità </a:t>
            </a:r>
          </a:p>
          <a:p>
            <a:r>
              <a:rPr lang="it-IT" dirty="0"/>
              <a:t>di utilizzare uno schema predefinito, quindi possono essere dati non strutturati, semi strutturati</a:t>
            </a:r>
          </a:p>
          <a:p>
            <a:r>
              <a:rPr lang="it-IT" dirty="0"/>
              <a:t>o con una struttura</a:t>
            </a:r>
          </a:p>
          <a:p>
            <a:r>
              <a:rPr lang="it-IT" dirty="0"/>
              <a:t>- Flessibilità presente per la quasi totalità dei modelli di dati che implementano</a:t>
            </a:r>
          </a:p>
          <a:p>
            <a:pPr marL="285750" indent="-285750">
              <a:buFontTx/>
              <a:buChar char="-"/>
            </a:pPr>
            <a:r>
              <a:rPr lang="it-IT" dirty="0"/>
              <a:t>Approccio BASE (</a:t>
            </a:r>
            <a:r>
              <a:rPr lang="it-IT" dirty="0" err="1"/>
              <a:t>basically</a:t>
            </a:r>
            <a:r>
              <a:rPr lang="it-IT" dirty="0"/>
              <a:t> </a:t>
            </a:r>
            <a:r>
              <a:rPr lang="it-IT" dirty="0" err="1"/>
              <a:t>available</a:t>
            </a:r>
            <a:r>
              <a:rPr lang="it-IT" dirty="0"/>
              <a:t> soft state </a:t>
            </a:r>
            <a:r>
              <a:rPr lang="it-IT" dirty="0" err="1"/>
              <a:t>eventually</a:t>
            </a:r>
            <a:r>
              <a:rPr lang="it-IT" dirty="0"/>
              <a:t> </a:t>
            </a:r>
            <a:r>
              <a:rPr lang="it-IT" dirty="0" err="1"/>
              <a:t>consistent</a:t>
            </a:r>
            <a:r>
              <a:rPr lang="it-IT" dirty="0"/>
              <a:t>), attraverso il quale viene realizzato lo scaling orizzontale.</a:t>
            </a:r>
          </a:p>
        </p:txBody>
      </p:sp>
    </p:spTree>
    <p:extLst>
      <p:ext uri="{BB962C8B-B14F-4D97-AF65-F5344CB8AC3E}">
        <p14:creationId xmlns:p14="http://schemas.microsoft.com/office/powerpoint/2010/main" val="18822744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856D"/>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B3E22CF-7AB8-E96A-94DD-C99138464BF3}"/>
              </a:ext>
            </a:extLst>
          </p:cNvPr>
          <p:cNvSpPr>
            <a:spLocks noGrp="1"/>
          </p:cNvSpPr>
          <p:nvPr>
            <p:ph type="ctrTitle"/>
          </p:nvPr>
        </p:nvSpPr>
        <p:spPr>
          <a:xfrm>
            <a:off x="2191871" y="291468"/>
            <a:ext cx="7853082" cy="1044273"/>
          </a:xfrm>
        </p:spPr>
        <p:txBody>
          <a:bodyPr>
            <a:normAutofit fontScale="90000"/>
          </a:bodyPr>
          <a:lstStyle/>
          <a:p>
            <a:r>
              <a:rPr lang="en-US" dirty="0" err="1"/>
              <a:t>Svantaggi</a:t>
            </a:r>
            <a:r>
              <a:rPr lang="en-US" dirty="0"/>
              <a:t> di un non-</a:t>
            </a:r>
            <a:r>
              <a:rPr lang="en-US" dirty="0" err="1"/>
              <a:t>rdbms</a:t>
            </a:r>
            <a:endParaRPr lang="it-IT" dirty="0"/>
          </a:p>
        </p:txBody>
      </p:sp>
      <p:sp>
        <p:nvSpPr>
          <p:cNvPr id="3" name="CasellaDiTesto 2">
            <a:extLst>
              <a:ext uri="{FF2B5EF4-FFF2-40B4-BE49-F238E27FC236}">
                <a16:creationId xmlns:a16="http://schemas.microsoft.com/office/drawing/2014/main" id="{0D844EB4-11EE-0BE6-9466-FAE7BC6BF3B7}"/>
              </a:ext>
            </a:extLst>
          </p:cNvPr>
          <p:cNvSpPr txBox="1"/>
          <p:nvPr/>
        </p:nvSpPr>
        <p:spPr>
          <a:xfrm>
            <a:off x="2451848" y="1674674"/>
            <a:ext cx="7395882" cy="2031325"/>
          </a:xfrm>
          <a:prstGeom prst="rect">
            <a:avLst/>
          </a:prstGeom>
          <a:noFill/>
        </p:spPr>
        <p:txBody>
          <a:bodyPr wrap="square" rtlCol="0">
            <a:spAutoFit/>
          </a:bodyPr>
          <a:lstStyle/>
          <a:p>
            <a:r>
              <a:rPr lang="en-US" dirty="0"/>
              <a:t>-    </a:t>
            </a:r>
            <a:r>
              <a:rPr lang="en-US" dirty="0" err="1"/>
              <a:t>L’approccio</a:t>
            </a:r>
            <a:r>
              <a:rPr lang="en-US" dirty="0"/>
              <a:t> </a:t>
            </a:r>
            <a:r>
              <a:rPr lang="en-US" dirty="0" err="1"/>
              <a:t>presente</a:t>
            </a:r>
            <a:r>
              <a:rPr lang="en-US" dirty="0"/>
              <a:t> non è </a:t>
            </a:r>
            <a:r>
              <a:rPr lang="en-US" dirty="0" err="1"/>
              <a:t>più</a:t>
            </a:r>
            <a:r>
              <a:rPr lang="en-US" dirty="0"/>
              <a:t> ACID, ma BASE. </a:t>
            </a:r>
            <a:r>
              <a:rPr lang="en-US" dirty="0" err="1"/>
              <a:t>Questo</a:t>
            </a:r>
            <a:r>
              <a:rPr lang="en-US" dirty="0"/>
              <a:t> </a:t>
            </a:r>
            <a:r>
              <a:rPr lang="en-US" dirty="0" err="1"/>
              <a:t>significa</a:t>
            </a:r>
            <a:r>
              <a:rPr lang="en-US" dirty="0"/>
              <a:t> </a:t>
            </a:r>
            <a:r>
              <a:rPr lang="en-US" dirty="0" err="1"/>
              <a:t>offrire</a:t>
            </a:r>
            <a:r>
              <a:rPr lang="en-US" dirty="0"/>
              <a:t> al Sistema </a:t>
            </a:r>
            <a:r>
              <a:rPr lang="en-US" dirty="0" err="1"/>
              <a:t>una</a:t>
            </a:r>
            <a:r>
              <a:rPr lang="en-US" dirty="0"/>
              <a:t> </a:t>
            </a:r>
            <a:r>
              <a:rPr lang="en-US" dirty="0" err="1"/>
              <a:t>alta</a:t>
            </a:r>
            <a:r>
              <a:rPr lang="en-US" dirty="0"/>
              <a:t> </a:t>
            </a:r>
            <a:r>
              <a:rPr lang="en-US" dirty="0" err="1"/>
              <a:t>disponibilità</a:t>
            </a:r>
            <a:r>
              <a:rPr lang="en-US" dirty="0"/>
              <a:t> </a:t>
            </a:r>
            <a:r>
              <a:rPr lang="en-US" dirty="0" err="1"/>
              <a:t>dei</a:t>
            </a:r>
            <a:r>
              <a:rPr lang="en-US" dirty="0"/>
              <a:t> </a:t>
            </a:r>
            <a:r>
              <a:rPr lang="en-US" dirty="0" err="1"/>
              <a:t>dati</a:t>
            </a:r>
            <a:r>
              <a:rPr lang="en-US" dirty="0"/>
              <a:t> </a:t>
            </a:r>
          </a:p>
          <a:p>
            <a:pPr marL="285750" indent="-285750">
              <a:buFontTx/>
              <a:buChar char="-"/>
            </a:pPr>
            <a:r>
              <a:rPr lang="it-IT" dirty="0"/>
              <a:t>Molti casi d’uso diversi non possono essere realizzati in quanto dipendono fortemente dal tipo di data model selezionato per salvare i dati</a:t>
            </a:r>
          </a:p>
          <a:p>
            <a:pPr marL="285750" indent="-285750">
              <a:buFontTx/>
              <a:buChar char="-"/>
            </a:pPr>
            <a:r>
              <a:rPr lang="it-IT" dirty="0"/>
              <a:t>Le operazioni tipiche di SQL per effettuare le join possono essere realizzate ma con molta difficoltà e tendono a minare le </a:t>
            </a:r>
            <a:r>
              <a:rPr lang="it-IT" dirty="0" err="1"/>
              <a:t>perfomance</a:t>
            </a:r>
            <a:r>
              <a:rPr lang="it-IT" dirty="0"/>
              <a:t> del sistema</a:t>
            </a:r>
          </a:p>
        </p:txBody>
      </p:sp>
    </p:spTree>
    <p:extLst>
      <p:ext uri="{BB962C8B-B14F-4D97-AF65-F5344CB8AC3E}">
        <p14:creationId xmlns:p14="http://schemas.microsoft.com/office/powerpoint/2010/main" val="34335671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F856D"/>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B3E22CF-7AB8-E96A-94DD-C99138464BF3}"/>
              </a:ext>
            </a:extLst>
          </p:cNvPr>
          <p:cNvSpPr>
            <a:spLocks noGrp="1"/>
          </p:cNvSpPr>
          <p:nvPr>
            <p:ph type="ctrTitle"/>
          </p:nvPr>
        </p:nvSpPr>
        <p:spPr>
          <a:xfrm>
            <a:off x="2729751" y="308506"/>
            <a:ext cx="6562165" cy="928623"/>
          </a:xfrm>
        </p:spPr>
        <p:txBody>
          <a:bodyPr>
            <a:normAutofit fontScale="90000"/>
          </a:bodyPr>
          <a:lstStyle/>
          <a:p>
            <a:r>
              <a:rPr lang="en-US" dirty="0" err="1"/>
              <a:t>casi</a:t>
            </a:r>
            <a:r>
              <a:rPr lang="en-US" dirty="0"/>
              <a:t> </a:t>
            </a:r>
            <a:r>
              <a:rPr lang="en-US" dirty="0" err="1"/>
              <a:t>d'uso</a:t>
            </a:r>
            <a:r>
              <a:rPr lang="en-US" dirty="0"/>
              <a:t> non-</a:t>
            </a:r>
            <a:r>
              <a:rPr lang="en-US" dirty="0" err="1"/>
              <a:t>rdbms</a:t>
            </a:r>
            <a:endParaRPr lang="it-IT" dirty="0"/>
          </a:p>
        </p:txBody>
      </p:sp>
      <p:sp>
        <p:nvSpPr>
          <p:cNvPr id="3" name="CasellaDiTesto 2">
            <a:extLst>
              <a:ext uri="{FF2B5EF4-FFF2-40B4-BE49-F238E27FC236}">
                <a16:creationId xmlns:a16="http://schemas.microsoft.com/office/drawing/2014/main" id="{50B95156-0881-6B99-D730-8A6DE57359E0}"/>
              </a:ext>
            </a:extLst>
          </p:cNvPr>
          <p:cNvSpPr txBox="1"/>
          <p:nvPr/>
        </p:nvSpPr>
        <p:spPr>
          <a:xfrm>
            <a:off x="1147484" y="1483660"/>
            <a:ext cx="10309410" cy="1754326"/>
          </a:xfrm>
          <a:prstGeom prst="rect">
            <a:avLst/>
          </a:prstGeom>
          <a:noFill/>
        </p:spPr>
        <p:txBody>
          <a:bodyPr wrap="square" rtlCol="0">
            <a:spAutoFit/>
          </a:bodyPr>
          <a:lstStyle/>
          <a:p>
            <a:r>
              <a:rPr lang="it-IT" dirty="0"/>
              <a:t>Questi tipi di sistemi a differenza dei relazioni, vengono utilizzati nel momento in cui si ha bisogno di realizzare uno schema molto flessibile e se si hanno enormi quantità di dati che hanno bisogno di essere restituiti in tempi molto ristretti.</a:t>
            </a:r>
          </a:p>
          <a:p>
            <a:r>
              <a:rPr lang="it-IT" dirty="0"/>
              <a:t>Questo significa quindi sistemi in cui:</a:t>
            </a:r>
          </a:p>
          <a:p>
            <a:r>
              <a:rPr lang="it-IT" dirty="0"/>
              <a:t>	- Si effettuano delle analisi in </a:t>
            </a:r>
            <a:r>
              <a:rPr lang="it-IT" dirty="0" err="1"/>
              <a:t>realtime</a:t>
            </a:r>
            <a:r>
              <a:rPr lang="it-IT" dirty="0"/>
              <a:t> sulla base dei dati che si ottengono, </a:t>
            </a:r>
          </a:p>
          <a:p>
            <a:r>
              <a:rPr lang="it-IT" dirty="0"/>
              <a:t>	- Si utilizzano delle applicazioni IoT, in cui vengono restituiti dai sensori migliaia di dati al secondo.</a:t>
            </a:r>
          </a:p>
        </p:txBody>
      </p:sp>
    </p:spTree>
    <p:extLst>
      <p:ext uri="{BB962C8B-B14F-4D97-AF65-F5344CB8AC3E}">
        <p14:creationId xmlns:p14="http://schemas.microsoft.com/office/powerpoint/2010/main" val="7195812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91B8DB"/>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B3E22CF-7AB8-E96A-94DD-C99138464BF3}"/>
              </a:ext>
            </a:extLst>
          </p:cNvPr>
          <p:cNvSpPr>
            <a:spLocks noGrp="1"/>
          </p:cNvSpPr>
          <p:nvPr>
            <p:ph type="ctrTitle"/>
          </p:nvPr>
        </p:nvSpPr>
        <p:spPr>
          <a:xfrm>
            <a:off x="1021120" y="39270"/>
            <a:ext cx="9238986" cy="1906071"/>
          </a:xfrm>
        </p:spPr>
        <p:txBody>
          <a:bodyPr>
            <a:normAutofit/>
          </a:bodyPr>
          <a:lstStyle/>
          <a:p>
            <a:r>
              <a:rPr lang="it-IT" dirty="0"/>
              <a:t>Differenze tra </a:t>
            </a:r>
            <a:r>
              <a:rPr lang="it-IT" dirty="0" err="1"/>
              <a:t>rdbms</a:t>
            </a:r>
            <a:r>
              <a:rPr lang="it-IT" dirty="0"/>
              <a:t> and non-</a:t>
            </a:r>
            <a:r>
              <a:rPr lang="it-IT" dirty="0" err="1"/>
              <a:t>rdbms</a:t>
            </a:r>
            <a:endParaRPr lang="it-IT" dirty="0"/>
          </a:p>
        </p:txBody>
      </p:sp>
      <p:sp>
        <p:nvSpPr>
          <p:cNvPr id="3" name="CasellaDiTesto 2">
            <a:extLst>
              <a:ext uri="{FF2B5EF4-FFF2-40B4-BE49-F238E27FC236}">
                <a16:creationId xmlns:a16="http://schemas.microsoft.com/office/drawing/2014/main" id="{49CC7360-20BD-9D89-2D30-A6FF2860CF82}"/>
              </a:ext>
            </a:extLst>
          </p:cNvPr>
          <p:cNvSpPr txBox="1"/>
          <p:nvPr/>
        </p:nvSpPr>
        <p:spPr>
          <a:xfrm>
            <a:off x="1971511" y="2447366"/>
            <a:ext cx="7818672" cy="1477328"/>
          </a:xfrm>
          <a:prstGeom prst="rect">
            <a:avLst/>
          </a:prstGeom>
          <a:noFill/>
        </p:spPr>
        <p:txBody>
          <a:bodyPr wrap="square" rtlCol="0">
            <a:spAutoFit/>
          </a:bodyPr>
          <a:lstStyle/>
          <a:p>
            <a:r>
              <a:rPr lang="en-US" dirty="0"/>
              <a:t>I NRDBMS </a:t>
            </a:r>
            <a:r>
              <a:rPr lang="en-US" dirty="0" err="1"/>
              <a:t>mantengono</a:t>
            </a:r>
            <a:r>
              <a:rPr lang="en-US" dirty="0"/>
              <a:t> un focus </a:t>
            </a:r>
            <a:r>
              <a:rPr lang="en-US" dirty="0" err="1"/>
              <a:t>sulla</a:t>
            </a:r>
            <a:r>
              <a:rPr lang="en-US" dirty="0"/>
              <a:t> </a:t>
            </a:r>
            <a:r>
              <a:rPr lang="en-US" dirty="0" err="1"/>
              <a:t>scalabilità</a:t>
            </a:r>
            <a:r>
              <a:rPr lang="en-US" dirty="0"/>
              <a:t> e </a:t>
            </a:r>
            <a:r>
              <a:rPr lang="en-US" dirty="0" err="1"/>
              <a:t>sul</a:t>
            </a:r>
            <a:r>
              <a:rPr lang="en-US" dirty="0"/>
              <a:t> </a:t>
            </a:r>
            <a:r>
              <a:rPr lang="en-US" dirty="0" err="1"/>
              <a:t>massimizzare</a:t>
            </a:r>
            <a:r>
              <a:rPr lang="en-US" dirty="0"/>
              <a:t> le </a:t>
            </a:r>
            <a:r>
              <a:rPr lang="en-US" dirty="0" err="1"/>
              <a:t>prestazioni</a:t>
            </a:r>
            <a:r>
              <a:rPr lang="en-US" dirty="0"/>
              <a:t>, </a:t>
            </a:r>
            <a:r>
              <a:rPr lang="en-US" dirty="0" err="1"/>
              <a:t>cercando</a:t>
            </a:r>
            <a:r>
              <a:rPr lang="en-US" dirty="0"/>
              <a:t> di </a:t>
            </a:r>
            <a:r>
              <a:rPr lang="en-US" dirty="0" err="1"/>
              <a:t>restituire</a:t>
            </a:r>
            <a:r>
              <a:rPr lang="en-US" dirty="0"/>
              <a:t> </a:t>
            </a:r>
            <a:r>
              <a:rPr lang="en-US" dirty="0" err="1"/>
              <a:t>dati</a:t>
            </a:r>
            <a:r>
              <a:rPr lang="en-US" dirty="0"/>
              <a:t> il </a:t>
            </a:r>
            <a:r>
              <a:rPr lang="en-US" dirty="0" err="1"/>
              <a:t>più</a:t>
            </a:r>
            <a:r>
              <a:rPr lang="en-US" dirty="0"/>
              <a:t> </a:t>
            </a:r>
            <a:r>
              <a:rPr lang="en-US" dirty="0" err="1"/>
              <a:t>velocemente</a:t>
            </a:r>
            <a:r>
              <a:rPr lang="en-US" dirty="0"/>
              <a:t> </a:t>
            </a:r>
            <a:r>
              <a:rPr lang="en-US" dirty="0" err="1"/>
              <a:t>possibile</a:t>
            </a:r>
            <a:r>
              <a:rPr lang="en-US" dirty="0"/>
              <a:t> ed </a:t>
            </a:r>
            <a:r>
              <a:rPr lang="en-US" dirty="0" err="1"/>
              <a:t>eseguire</a:t>
            </a:r>
            <a:r>
              <a:rPr lang="en-US" dirty="0"/>
              <a:t> query in tempi molto </a:t>
            </a:r>
            <a:r>
              <a:rPr lang="en-US" dirty="0" err="1"/>
              <a:t>ristretti</a:t>
            </a:r>
            <a:r>
              <a:rPr lang="en-US" dirty="0"/>
              <a:t> e </a:t>
            </a:r>
            <a:r>
              <a:rPr lang="en-US" dirty="0" err="1"/>
              <a:t>riducendo</a:t>
            </a:r>
            <a:r>
              <a:rPr lang="en-US" dirty="0"/>
              <a:t> la </a:t>
            </a:r>
            <a:r>
              <a:rPr lang="en-US" dirty="0" err="1"/>
              <a:t>ridondanza</a:t>
            </a:r>
            <a:r>
              <a:rPr lang="en-US" dirty="0"/>
              <a:t> </a:t>
            </a:r>
            <a:r>
              <a:rPr lang="en-US" dirty="0" err="1"/>
              <a:t>dei</a:t>
            </a:r>
            <a:r>
              <a:rPr lang="en-US" dirty="0"/>
              <a:t> </a:t>
            </a:r>
            <a:r>
              <a:rPr lang="en-US" dirty="0" err="1"/>
              <a:t>dati</a:t>
            </a:r>
            <a:r>
              <a:rPr lang="en-US" dirty="0"/>
              <a:t>.</a:t>
            </a:r>
          </a:p>
          <a:p>
            <a:r>
              <a:rPr lang="en-US" dirty="0" err="1"/>
              <a:t>Tuttavia</a:t>
            </a:r>
            <a:r>
              <a:rPr lang="en-US" dirty="0"/>
              <a:t> </a:t>
            </a:r>
            <a:r>
              <a:rPr lang="en-US" dirty="0" err="1"/>
              <a:t>sono</a:t>
            </a:r>
            <a:r>
              <a:rPr lang="en-US" dirty="0"/>
              <a:t> </a:t>
            </a:r>
            <a:r>
              <a:rPr lang="en-US" dirty="0" err="1"/>
              <a:t>ovviamente</a:t>
            </a:r>
            <a:r>
              <a:rPr lang="en-US" dirty="0"/>
              <a:t> </a:t>
            </a:r>
            <a:r>
              <a:rPr lang="en-US" dirty="0" err="1"/>
              <a:t>presenti</a:t>
            </a:r>
            <a:r>
              <a:rPr lang="en-US" dirty="0"/>
              <a:t> </a:t>
            </a:r>
            <a:r>
              <a:rPr lang="en-US" dirty="0" err="1"/>
              <a:t>altre</a:t>
            </a:r>
            <a:r>
              <a:rPr lang="en-US" dirty="0"/>
              <a:t> </a:t>
            </a:r>
            <a:r>
              <a:rPr lang="en-US" dirty="0" err="1"/>
              <a:t>caratteristiche</a:t>
            </a:r>
            <a:r>
              <a:rPr lang="en-US" dirty="0"/>
              <a:t> </a:t>
            </a:r>
            <a:r>
              <a:rPr lang="en-US" dirty="0" err="1"/>
              <a:t>che</a:t>
            </a:r>
            <a:r>
              <a:rPr lang="en-US" dirty="0"/>
              <a:t> </a:t>
            </a:r>
            <a:r>
              <a:rPr lang="en-US" dirty="0" err="1"/>
              <a:t>differenziano</a:t>
            </a:r>
            <a:r>
              <a:rPr lang="en-US" dirty="0"/>
              <a:t> </a:t>
            </a:r>
            <a:r>
              <a:rPr lang="en-US" dirty="0" err="1"/>
              <a:t>queste</a:t>
            </a:r>
            <a:r>
              <a:rPr lang="en-US" dirty="0"/>
              <a:t> </a:t>
            </a:r>
            <a:r>
              <a:rPr lang="en-US" dirty="0" err="1"/>
              <a:t>rdbms</a:t>
            </a:r>
            <a:r>
              <a:rPr lang="en-US" dirty="0"/>
              <a:t> </a:t>
            </a:r>
            <a:r>
              <a:rPr lang="en-US" dirty="0" err="1"/>
              <a:t>dai</a:t>
            </a:r>
            <a:r>
              <a:rPr lang="en-US" dirty="0"/>
              <a:t> </a:t>
            </a:r>
            <a:r>
              <a:rPr lang="en-US" dirty="0" err="1"/>
              <a:t>sistemi</a:t>
            </a:r>
            <a:r>
              <a:rPr lang="en-US" dirty="0"/>
              <a:t> non </a:t>
            </a:r>
            <a:r>
              <a:rPr lang="en-US" dirty="0" err="1"/>
              <a:t>relazionali</a:t>
            </a:r>
            <a:r>
              <a:rPr lang="en-US" dirty="0"/>
              <a:t>.</a:t>
            </a:r>
          </a:p>
        </p:txBody>
      </p:sp>
    </p:spTree>
    <p:extLst>
      <p:ext uri="{BB962C8B-B14F-4D97-AF65-F5344CB8AC3E}">
        <p14:creationId xmlns:p14="http://schemas.microsoft.com/office/powerpoint/2010/main" val="13962041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F856D"/>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B3E22CF-7AB8-E96A-94DD-C99138464BF3}"/>
              </a:ext>
            </a:extLst>
          </p:cNvPr>
          <p:cNvSpPr>
            <a:spLocks noGrp="1"/>
          </p:cNvSpPr>
          <p:nvPr>
            <p:ph type="ctrTitle"/>
          </p:nvPr>
        </p:nvSpPr>
        <p:spPr>
          <a:xfrm>
            <a:off x="3230919" y="236493"/>
            <a:ext cx="4989716" cy="1018565"/>
          </a:xfrm>
        </p:spPr>
        <p:txBody>
          <a:bodyPr>
            <a:normAutofit/>
          </a:bodyPr>
          <a:lstStyle/>
          <a:p>
            <a:r>
              <a:rPr lang="en-US" dirty="0"/>
              <a:t>Difference 1</a:t>
            </a:r>
            <a:endParaRPr lang="it-IT" dirty="0"/>
          </a:p>
        </p:txBody>
      </p:sp>
      <p:sp>
        <p:nvSpPr>
          <p:cNvPr id="3" name="CasellaDiTesto 2">
            <a:extLst>
              <a:ext uri="{FF2B5EF4-FFF2-40B4-BE49-F238E27FC236}">
                <a16:creationId xmlns:a16="http://schemas.microsoft.com/office/drawing/2014/main" id="{5122252E-F334-AA8D-9BFB-C95550C6404F}"/>
              </a:ext>
            </a:extLst>
          </p:cNvPr>
          <p:cNvSpPr txBox="1"/>
          <p:nvPr/>
        </p:nvSpPr>
        <p:spPr>
          <a:xfrm>
            <a:off x="2408339" y="1962720"/>
            <a:ext cx="6490217" cy="1200329"/>
          </a:xfrm>
          <a:prstGeom prst="rect">
            <a:avLst/>
          </a:prstGeom>
          <a:noFill/>
        </p:spPr>
        <p:txBody>
          <a:bodyPr wrap="square" rtlCol="0">
            <a:spAutoFit/>
          </a:bodyPr>
          <a:lstStyle/>
          <a:p>
            <a:r>
              <a:rPr lang="en-US" dirty="0"/>
              <a:t>- I RDBMS </a:t>
            </a:r>
            <a:r>
              <a:rPr lang="en-US" dirty="0" err="1"/>
              <a:t>sono</a:t>
            </a:r>
            <a:r>
              <a:rPr lang="en-US" dirty="0"/>
              <a:t> </a:t>
            </a:r>
            <a:r>
              <a:rPr lang="en-US" dirty="0" err="1"/>
              <a:t>scalabili</a:t>
            </a:r>
            <a:r>
              <a:rPr lang="en-US" dirty="0"/>
              <a:t> in </a:t>
            </a:r>
            <a:r>
              <a:rPr lang="en-US" dirty="0" err="1"/>
              <a:t>maniera</a:t>
            </a:r>
            <a:r>
              <a:rPr lang="en-US" dirty="0"/>
              <a:t> vertical, </a:t>
            </a:r>
            <a:r>
              <a:rPr lang="en-US" dirty="0" err="1"/>
              <a:t>quindi</a:t>
            </a:r>
            <a:r>
              <a:rPr lang="en-US" dirty="0"/>
              <a:t> </a:t>
            </a:r>
            <a:r>
              <a:rPr lang="en-US" dirty="0" err="1"/>
              <a:t>possiamo</a:t>
            </a:r>
            <a:r>
              <a:rPr lang="en-US" dirty="0"/>
              <a:t> </a:t>
            </a:r>
            <a:r>
              <a:rPr lang="en-US" dirty="0" err="1"/>
              <a:t>migliorare</a:t>
            </a:r>
            <a:r>
              <a:rPr lang="en-US" dirty="0"/>
              <a:t> il </a:t>
            </a:r>
            <a:r>
              <a:rPr lang="en-US" dirty="0" err="1"/>
              <a:t>carico</a:t>
            </a:r>
            <a:r>
              <a:rPr lang="en-US" dirty="0"/>
              <a:t> </a:t>
            </a:r>
            <a:r>
              <a:rPr lang="en-US" dirty="0" err="1"/>
              <a:t>su</a:t>
            </a:r>
            <a:r>
              <a:rPr lang="en-US" dirty="0"/>
              <a:t> un </a:t>
            </a:r>
            <a:r>
              <a:rPr lang="en-US" dirty="0" err="1"/>
              <a:t>singolo</a:t>
            </a:r>
            <a:r>
              <a:rPr lang="en-US" dirty="0"/>
              <a:t> server </a:t>
            </a:r>
            <a:r>
              <a:rPr lang="en-US" dirty="0" err="1"/>
              <a:t>andando</a:t>
            </a:r>
            <a:r>
              <a:rPr lang="en-US" dirty="0"/>
              <a:t> ad </a:t>
            </a:r>
            <a:r>
              <a:rPr lang="en-US" dirty="0" err="1"/>
              <a:t>aggiungere</a:t>
            </a:r>
            <a:r>
              <a:rPr lang="en-US" dirty="0"/>
              <a:t> component hardware, </a:t>
            </a:r>
            <a:r>
              <a:rPr lang="en-US" dirty="0" err="1"/>
              <a:t>mentre</a:t>
            </a:r>
            <a:r>
              <a:rPr lang="en-US" dirty="0"/>
              <a:t> I NRDBMS </a:t>
            </a:r>
            <a:r>
              <a:rPr lang="en-US" dirty="0" err="1"/>
              <a:t>sono</a:t>
            </a:r>
            <a:r>
              <a:rPr lang="en-US" dirty="0"/>
              <a:t> </a:t>
            </a:r>
            <a:r>
              <a:rPr lang="en-US" dirty="0" err="1"/>
              <a:t>orizzontalmente</a:t>
            </a:r>
            <a:r>
              <a:rPr lang="en-US" dirty="0"/>
              <a:t> </a:t>
            </a:r>
            <a:r>
              <a:rPr lang="en-US" dirty="0" err="1"/>
              <a:t>scalabili</a:t>
            </a:r>
            <a:r>
              <a:rPr lang="en-US" dirty="0"/>
              <a:t>.  </a:t>
            </a:r>
            <a:endParaRPr lang="it-IT" dirty="0"/>
          </a:p>
        </p:txBody>
      </p:sp>
    </p:spTree>
    <p:extLst>
      <p:ext uri="{BB962C8B-B14F-4D97-AF65-F5344CB8AC3E}">
        <p14:creationId xmlns:p14="http://schemas.microsoft.com/office/powerpoint/2010/main" val="23753715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F856D"/>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B3E22CF-7AB8-E96A-94DD-C99138464BF3}"/>
              </a:ext>
            </a:extLst>
          </p:cNvPr>
          <p:cNvSpPr>
            <a:spLocks noGrp="1"/>
          </p:cNvSpPr>
          <p:nvPr>
            <p:ph type="ctrTitle"/>
          </p:nvPr>
        </p:nvSpPr>
        <p:spPr>
          <a:xfrm>
            <a:off x="3777767" y="312693"/>
            <a:ext cx="3985669" cy="955812"/>
          </a:xfrm>
        </p:spPr>
        <p:txBody>
          <a:bodyPr>
            <a:normAutofit/>
          </a:bodyPr>
          <a:lstStyle/>
          <a:p>
            <a:r>
              <a:rPr lang="en-US" dirty="0"/>
              <a:t>Difference 2</a:t>
            </a:r>
            <a:endParaRPr lang="it-IT" dirty="0"/>
          </a:p>
        </p:txBody>
      </p:sp>
      <p:sp>
        <p:nvSpPr>
          <p:cNvPr id="3" name="CasellaDiTesto 2">
            <a:extLst>
              <a:ext uri="{FF2B5EF4-FFF2-40B4-BE49-F238E27FC236}">
                <a16:creationId xmlns:a16="http://schemas.microsoft.com/office/drawing/2014/main" id="{03939719-0FD4-9F42-D38D-0AFFB9564145}"/>
              </a:ext>
            </a:extLst>
          </p:cNvPr>
          <p:cNvSpPr txBox="1"/>
          <p:nvPr/>
        </p:nvSpPr>
        <p:spPr>
          <a:xfrm>
            <a:off x="3594847" y="2128223"/>
            <a:ext cx="5127812" cy="646331"/>
          </a:xfrm>
          <a:prstGeom prst="rect">
            <a:avLst/>
          </a:prstGeom>
          <a:noFill/>
        </p:spPr>
        <p:txBody>
          <a:bodyPr wrap="square" rtlCol="0">
            <a:spAutoFit/>
          </a:bodyPr>
          <a:lstStyle/>
          <a:p>
            <a:r>
              <a:rPr lang="en-US" dirty="0"/>
              <a:t>- ACID (consistency) vs BASE (high availability)</a:t>
            </a:r>
          </a:p>
          <a:p>
            <a:endParaRPr lang="it-IT" dirty="0"/>
          </a:p>
        </p:txBody>
      </p:sp>
    </p:spTree>
    <p:extLst>
      <p:ext uri="{BB962C8B-B14F-4D97-AF65-F5344CB8AC3E}">
        <p14:creationId xmlns:p14="http://schemas.microsoft.com/office/powerpoint/2010/main" val="31615041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F856D"/>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B3E22CF-7AB8-E96A-94DD-C99138464BF3}"/>
              </a:ext>
            </a:extLst>
          </p:cNvPr>
          <p:cNvSpPr>
            <a:spLocks noGrp="1"/>
          </p:cNvSpPr>
          <p:nvPr>
            <p:ph type="ctrTitle"/>
          </p:nvPr>
        </p:nvSpPr>
        <p:spPr>
          <a:xfrm>
            <a:off x="3907754" y="187187"/>
            <a:ext cx="3945328" cy="969260"/>
          </a:xfrm>
        </p:spPr>
        <p:txBody>
          <a:bodyPr>
            <a:normAutofit/>
          </a:bodyPr>
          <a:lstStyle/>
          <a:p>
            <a:r>
              <a:rPr lang="en-US" dirty="0"/>
              <a:t>Difference 3</a:t>
            </a:r>
            <a:endParaRPr lang="it-IT" dirty="0"/>
          </a:p>
        </p:txBody>
      </p:sp>
      <p:sp>
        <p:nvSpPr>
          <p:cNvPr id="3" name="CasellaDiTesto 2">
            <a:extLst>
              <a:ext uri="{FF2B5EF4-FFF2-40B4-BE49-F238E27FC236}">
                <a16:creationId xmlns:a16="http://schemas.microsoft.com/office/drawing/2014/main" id="{1FCDDA8F-8421-2E86-5B1D-9016B2FDFB4B}"/>
              </a:ext>
            </a:extLst>
          </p:cNvPr>
          <p:cNvSpPr txBox="1"/>
          <p:nvPr/>
        </p:nvSpPr>
        <p:spPr>
          <a:xfrm>
            <a:off x="1692813" y="1861624"/>
            <a:ext cx="8437305" cy="1477328"/>
          </a:xfrm>
          <a:prstGeom prst="rect">
            <a:avLst/>
          </a:prstGeom>
          <a:noFill/>
        </p:spPr>
        <p:txBody>
          <a:bodyPr wrap="square" rtlCol="0">
            <a:spAutoFit/>
          </a:bodyPr>
          <a:lstStyle/>
          <a:p>
            <a:pPr marL="285750" indent="-285750">
              <a:buFontTx/>
              <a:buChar char="-"/>
            </a:pPr>
            <a:r>
              <a:rPr lang="en-US" dirty="0"/>
              <a:t>Il modo in cui I </a:t>
            </a:r>
            <a:r>
              <a:rPr lang="en-US" dirty="0" err="1"/>
              <a:t>dati</a:t>
            </a:r>
            <a:r>
              <a:rPr lang="en-US" dirty="0"/>
              <a:t> </a:t>
            </a:r>
            <a:r>
              <a:rPr lang="en-US" dirty="0" err="1"/>
              <a:t>vengono</a:t>
            </a:r>
            <a:r>
              <a:rPr lang="en-US" dirty="0"/>
              <a:t> </a:t>
            </a:r>
            <a:r>
              <a:rPr lang="en-US" dirty="0" err="1"/>
              <a:t>inseriti</a:t>
            </a:r>
            <a:r>
              <a:rPr lang="en-US" dirty="0"/>
              <a:t> e </a:t>
            </a:r>
            <a:r>
              <a:rPr lang="en-US" dirty="0" err="1"/>
              <a:t>gestiti</a:t>
            </a:r>
            <a:r>
              <a:rPr lang="en-US" dirty="0"/>
              <a:t>, </a:t>
            </a:r>
            <a:r>
              <a:rPr lang="en-US" dirty="0" err="1"/>
              <a:t>mentre</a:t>
            </a:r>
            <a:r>
              <a:rPr lang="en-US" dirty="0"/>
              <a:t> </a:t>
            </a:r>
            <a:r>
              <a:rPr lang="en-US" dirty="0" err="1"/>
              <a:t>precedentemente</a:t>
            </a:r>
            <a:r>
              <a:rPr lang="en-US" dirty="0"/>
              <a:t> I </a:t>
            </a:r>
            <a:r>
              <a:rPr lang="en-US" dirty="0" err="1"/>
              <a:t>rdbms</a:t>
            </a:r>
            <a:r>
              <a:rPr lang="en-US" dirty="0"/>
              <a:t> </a:t>
            </a:r>
            <a:r>
              <a:rPr lang="en-US" dirty="0" err="1"/>
              <a:t>consentivano</a:t>
            </a:r>
            <a:r>
              <a:rPr lang="en-US" dirty="0"/>
              <a:t> di </a:t>
            </a:r>
            <a:r>
              <a:rPr lang="en-US" dirty="0" err="1"/>
              <a:t>memorizzare</a:t>
            </a:r>
            <a:r>
              <a:rPr lang="en-US" dirty="0"/>
              <a:t> un </a:t>
            </a:r>
            <a:r>
              <a:rPr lang="en-US" dirty="0" err="1"/>
              <a:t>dato</a:t>
            </a:r>
            <a:r>
              <a:rPr lang="en-US" dirty="0"/>
              <a:t> solo </a:t>
            </a:r>
            <a:r>
              <a:rPr lang="en-US" dirty="0" err="1"/>
              <a:t>nel</a:t>
            </a:r>
            <a:r>
              <a:rPr lang="en-US" dirty="0"/>
              <a:t> </a:t>
            </a:r>
            <a:r>
              <a:rPr lang="en-US" dirty="0" err="1"/>
              <a:t>momento</a:t>
            </a:r>
            <a:r>
              <a:rPr lang="en-US" dirty="0"/>
              <a:t> in cui </a:t>
            </a:r>
            <a:r>
              <a:rPr lang="en-US" dirty="0" err="1"/>
              <a:t>questo</a:t>
            </a:r>
            <a:r>
              <a:rPr lang="en-US" dirty="0"/>
              <a:t> </a:t>
            </a:r>
            <a:r>
              <a:rPr lang="en-US" dirty="0" err="1"/>
              <a:t>veniva</a:t>
            </a:r>
            <a:r>
              <a:rPr lang="en-US" dirty="0"/>
              <a:t> </a:t>
            </a:r>
            <a:r>
              <a:rPr lang="en-US" dirty="0" err="1"/>
              <a:t>trasformato</a:t>
            </a:r>
            <a:r>
              <a:rPr lang="en-US" dirty="0"/>
              <a:t> in </a:t>
            </a:r>
            <a:r>
              <a:rPr lang="en-US" dirty="0" err="1"/>
              <a:t>tabella</a:t>
            </a:r>
            <a:r>
              <a:rPr lang="en-US" dirty="0"/>
              <a:t> e solo </a:t>
            </a:r>
            <a:r>
              <a:rPr lang="en-US" dirty="0" err="1"/>
              <a:t>allora</a:t>
            </a:r>
            <a:r>
              <a:rPr lang="en-US" dirty="0"/>
              <a:t> </a:t>
            </a:r>
            <a:r>
              <a:rPr lang="en-US" dirty="0" err="1"/>
              <a:t>poteva</a:t>
            </a:r>
            <a:r>
              <a:rPr lang="en-US" dirty="0"/>
              <a:t> </a:t>
            </a:r>
            <a:r>
              <a:rPr lang="en-US" dirty="0" err="1"/>
              <a:t>essere</a:t>
            </a:r>
            <a:r>
              <a:rPr lang="en-US" dirty="0"/>
              <a:t> </a:t>
            </a:r>
            <a:r>
              <a:rPr lang="en-US" dirty="0" err="1"/>
              <a:t>caricato</a:t>
            </a:r>
            <a:r>
              <a:rPr lang="en-US" dirty="0"/>
              <a:t>, </a:t>
            </a:r>
            <a:r>
              <a:rPr lang="en-US" dirty="0" err="1"/>
              <a:t>l’upload</a:t>
            </a:r>
            <a:r>
              <a:rPr lang="en-US" dirty="0"/>
              <a:t> </a:t>
            </a:r>
            <a:r>
              <a:rPr lang="en-US" dirty="0" err="1"/>
              <a:t>dei</a:t>
            </a:r>
            <a:r>
              <a:rPr lang="en-US" dirty="0"/>
              <a:t> </a:t>
            </a:r>
            <a:r>
              <a:rPr lang="en-US" dirty="0" err="1"/>
              <a:t>dati</a:t>
            </a:r>
            <a:r>
              <a:rPr lang="en-US" dirty="0"/>
              <a:t> in </a:t>
            </a:r>
            <a:r>
              <a:rPr lang="en-US" dirty="0" err="1"/>
              <a:t>nrdbms</a:t>
            </a:r>
            <a:r>
              <a:rPr lang="en-US" dirty="0"/>
              <a:t> </a:t>
            </a:r>
            <a:r>
              <a:rPr lang="en-US" dirty="0" err="1"/>
              <a:t>richiede</a:t>
            </a:r>
            <a:r>
              <a:rPr lang="en-US" dirty="0"/>
              <a:t> </a:t>
            </a:r>
            <a:r>
              <a:rPr lang="en-US" dirty="0" err="1"/>
              <a:t>meno</a:t>
            </a:r>
            <a:r>
              <a:rPr lang="en-US" dirty="0"/>
              <a:t> </a:t>
            </a:r>
            <a:r>
              <a:rPr lang="en-US" dirty="0" err="1"/>
              <a:t>trasformazioni</a:t>
            </a:r>
            <a:r>
              <a:rPr lang="en-US" dirty="0"/>
              <a:t> e </a:t>
            </a:r>
            <a:r>
              <a:rPr lang="en-US" dirty="0" err="1"/>
              <a:t>quindi</a:t>
            </a:r>
            <a:r>
              <a:rPr lang="en-US" dirty="0"/>
              <a:t> ne beneficia la </a:t>
            </a:r>
            <a:r>
              <a:rPr lang="en-US" dirty="0" err="1"/>
              <a:t>velocìtà</a:t>
            </a:r>
            <a:r>
              <a:rPr lang="en-US" dirty="0"/>
              <a:t> di </a:t>
            </a:r>
            <a:r>
              <a:rPr lang="en-US" dirty="0" err="1"/>
              <a:t>inserimento</a:t>
            </a:r>
            <a:r>
              <a:rPr lang="en-US" dirty="0"/>
              <a:t>.</a:t>
            </a:r>
          </a:p>
          <a:p>
            <a:endParaRPr lang="it-IT" dirty="0"/>
          </a:p>
        </p:txBody>
      </p:sp>
    </p:spTree>
    <p:extLst>
      <p:ext uri="{BB962C8B-B14F-4D97-AF65-F5344CB8AC3E}">
        <p14:creationId xmlns:p14="http://schemas.microsoft.com/office/powerpoint/2010/main" val="2092049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F856D"/>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B3E22CF-7AB8-E96A-94DD-C99138464BF3}"/>
              </a:ext>
            </a:extLst>
          </p:cNvPr>
          <p:cNvSpPr>
            <a:spLocks noGrp="1"/>
          </p:cNvSpPr>
          <p:nvPr>
            <p:ph type="ctrTitle"/>
          </p:nvPr>
        </p:nvSpPr>
        <p:spPr>
          <a:xfrm>
            <a:off x="3800178" y="294764"/>
            <a:ext cx="3972222" cy="937883"/>
          </a:xfrm>
        </p:spPr>
        <p:txBody>
          <a:bodyPr>
            <a:normAutofit/>
          </a:bodyPr>
          <a:lstStyle/>
          <a:p>
            <a:r>
              <a:rPr lang="en-US" dirty="0"/>
              <a:t>Difference 4</a:t>
            </a:r>
            <a:endParaRPr lang="it-IT" dirty="0"/>
          </a:p>
        </p:txBody>
      </p:sp>
      <p:sp>
        <p:nvSpPr>
          <p:cNvPr id="3" name="CasellaDiTesto 2">
            <a:extLst>
              <a:ext uri="{FF2B5EF4-FFF2-40B4-BE49-F238E27FC236}">
                <a16:creationId xmlns:a16="http://schemas.microsoft.com/office/drawing/2014/main" id="{0C11CF8F-C0F9-59AE-F8C3-877CF653BA54}"/>
              </a:ext>
            </a:extLst>
          </p:cNvPr>
          <p:cNvSpPr txBox="1"/>
          <p:nvPr/>
        </p:nvSpPr>
        <p:spPr>
          <a:xfrm>
            <a:off x="2402541" y="1899411"/>
            <a:ext cx="7490012" cy="1200329"/>
          </a:xfrm>
          <a:prstGeom prst="rect">
            <a:avLst/>
          </a:prstGeom>
          <a:noFill/>
        </p:spPr>
        <p:txBody>
          <a:bodyPr wrap="square" rtlCol="0">
            <a:spAutoFit/>
          </a:bodyPr>
          <a:lstStyle/>
          <a:p>
            <a:pPr marL="285750" indent="-285750">
              <a:buFontTx/>
              <a:buChar char="-"/>
            </a:pPr>
            <a:r>
              <a:rPr lang="en-US" dirty="0"/>
              <a:t>In </a:t>
            </a:r>
            <a:r>
              <a:rPr lang="en-US" dirty="0" err="1"/>
              <a:t>rdbms</a:t>
            </a:r>
            <a:r>
              <a:rPr lang="en-US" dirty="0"/>
              <a:t> </a:t>
            </a:r>
            <a:r>
              <a:rPr lang="en-US" dirty="0" err="1"/>
              <a:t>si</a:t>
            </a:r>
            <a:r>
              <a:rPr lang="en-US" dirty="0"/>
              <a:t> ha uno schema al quale </a:t>
            </a:r>
            <a:r>
              <a:rPr lang="en-US" dirty="0" err="1"/>
              <a:t>sottostare</a:t>
            </a:r>
            <a:r>
              <a:rPr lang="en-US" dirty="0"/>
              <a:t>, in </a:t>
            </a:r>
            <a:r>
              <a:rPr lang="en-US" dirty="0" err="1"/>
              <a:t>nrdbms</a:t>
            </a:r>
            <a:r>
              <a:rPr lang="en-US" dirty="0"/>
              <a:t> </a:t>
            </a:r>
            <a:r>
              <a:rPr lang="en-US" dirty="0" err="1"/>
              <a:t>questo</a:t>
            </a:r>
            <a:r>
              <a:rPr lang="en-US" dirty="0"/>
              <a:t> non </a:t>
            </a:r>
            <a:r>
              <a:rPr lang="en-US" dirty="0" err="1"/>
              <a:t>avviene</a:t>
            </a:r>
            <a:r>
              <a:rPr lang="en-US" dirty="0"/>
              <a:t> </a:t>
            </a:r>
            <a:r>
              <a:rPr lang="en-US" dirty="0" err="1"/>
              <a:t>più</a:t>
            </a:r>
            <a:r>
              <a:rPr lang="en-US" dirty="0"/>
              <a:t>, lo schema </a:t>
            </a:r>
            <a:r>
              <a:rPr lang="en-US" dirty="0" err="1"/>
              <a:t>può</a:t>
            </a:r>
            <a:r>
              <a:rPr lang="en-US" dirty="0"/>
              <a:t> </a:t>
            </a:r>
            <a:r>
              <a:rPr lang="en-US" dirty="0" err="1"/>
              <a:t>quindi</a:t>
            </a:r>
            <a:r>
              <a:rPr lang="en-US" dirty="0"/>
              <a:t> </a:t>
            </a:r>
            <a:r>
              <a:rPr lang="en-US" dirty="0" err="1"/>
              <a:t>essere</a:t>
            </a:r>
            <a:r>
              <a:rPr lang="en-US" dirty="0"/>
              <a:t> definite </a:t>
            </a:r>
            <a:r>
              <a:rPr lang="en-US" dirty="0" err="1"/>
              <a:t>più</a:t>
            </a:r>
            <a:r>
              <a:rPr lang="en-US" dirty="0"/>
              <a:t> </a:t>
            </a:r>
            <a:r>
              <a:rPr lang="en-US" dirty="0" err="1"/>
              <a:t>flessibile</a:t>
            </a:r>
            <a:r>
              <a:rPr lang="en-US" dirty="0"/>
              <a:t> e </a:t>
            </a:r>
            <a:r>
              <a:rPr lang="en-US" dirty="0" err="1"/>
              <a:t>può</a:t>
            </a:r>
            <a:r>
              <a:rPr lang="en-US" dirty="0"/>
              <a:t> </a:t>
            </a:r>
            <a:r>
              <a:rPr lang="en-US" dirty="0" err="1"/>
              <a:t>variare</a:t>
            </a:r>
            <a:r>
              <a:rPr lang="en-US" dirty="0"/>
              <a:t> </a:t>
            </a:r>
            <a:r>
              <a:rPr lang="en-US" dirty="0" err="1"/>
              <a:t>più</a:t>
            </a:r>
            <a:r>
              <a:rPr lang="en-US" dirty="0"/>
              <a:t> </a:t>
            </a:r>
            <a:r>
              <a:rPr lang="en-US" dirty="0" err="1"/>
              <a:t>facilmente</a:t>
            </a:r>
            <a:r>
              <a:rPr lang="en-US" dirty="0"/>
              <a:t> </a:t>
            </a:r>
            <a:r>
              <a:rPr lang="en-US" dirty="0" err="1"/>
              <a:t>nel</a:t>
            </a:r>
            <a:r>
              <a:rPr lang="en-US" dirty="0"/>
              <a:t> Corso del tempo.</a:t>
            </a:r>
            <a:endParaRPr lang="it-IT" dirty="0"/>
          </a:p>
          <a:p>
            <a:endParaRPr lang="it-IT" dirty="0"/>
          </a:p>
        </p:txBody>
      </p:sp>
    </p:spTree>
    <p:extLst>
      <p:ext uri="{BB962C8B-B14F-4D97-AF65-F5344CB8AC3E}">
        <p14:creationId xmlns:p14="http://schemas.microsoft.com/office/powerpoint/2010/main" val="29751305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91B8DB"/>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B3E22CF-7AB8-E96A-94DD-C99138464BF3}"/>
              </a:ext>
            </a:extLst>
          </p:cNvPr>
          <p:cNvSpPr>
            <a:spLocks noGrp="1"/>
          </p:cNvSpPr>
          <p:nvPr>
            <p:ph type="ctrTitle"/>
          </p:nvPr>
        </p:nvSpPr>
        <p:spPr>
          <a:xfrm>
            <a:off x="1034566" y="837129"/>
            <a:ext cx="9853069" cy="1085801"/>
          </a:xfrm>
        </p:spPr>
        <p:txBody>
          <a:bodyPr>
            <a:normAutofit fontScale="90000"/>
          </a:bodyPr>
          <a:lstStyle/>
          <a:p>
            <a:r>
              <a:rPr lang="it-IT" dirty="0"/>
              <a:t>In che casi utilizzare uno e l'altro</a:t>
            </a:r>
          </a:p>
        </p:txBody>
      </p:sp>
    </p:spTree>
    <p:extLst>
      <p:ext uri="{BB962C8B-B14F-4D97-AF65-F5344CB8AC3E}">
        <p14:creationId xmlns:p14="http://schemas.microsoft.com/office/powerpoint/2010/main" val="35443535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F856D"/>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B3E22CF-7AB8-E96A-94DD-C99138464BF3}"/>
              </a:ext>
            </a:extLst>
          </p:cNvPr>
          <p:cNvSpPr>
            <a:spLocks noGrp="1"/>
          </p:cNvSpPr>
          <p:nvPr>
            <p:ph type="ctrTitle"/>
          </p:nvPr>
        </p:nvSpPr>
        <p:spPr>
          <a:xfrm>
            <a:off x="1097319" y="326140"/>
            <a:ext cx="9552751" cy="839271"/>
          </a:xfrm>
        </p:spPr>
        <p:txBody>
          <a:bodyPr>
            <a:normAutofit fontScale="90000"/>
          </a:bodyPr>
          <a:lstStyle/>
          <a:p>
            <a:r>
              <a:rPr lang="en-US" dirty="0"/>
              <a:t>Recap </a:t>
            </a:r>
            <a:r>
              <a:rPr lang="en-US" dirty="0" err="1"/>
              <a:t>vantaggi</a:t>
            </a:r>
            <a:r>
              <a:rPr lang="en-US" dirty="0"/>
              <a:t> </a:t>
            </a:r>
            <a:r>
              <a:rPr lang="en-US" dirty="0" err="1"/>
              <a:t>rbdms</a:t>
            </a:r>
            <a:endParaRPr lang="it-IT" dirty="0"/>
          </a:p>
        </p:txBody>
      </p:sp>
    </p:spTree>
    <p:extLst>
      <p:ext uri="{BB962C8B-B14F-4D97-AF65-F5344CB8AC3E}">
        <p14:creationId xmlns:p14="http://schemas.microsoft.com/office/powerpoint/2010/main" val="120195940"/>
      </p:ext>
    </p:extLst>
  </p:cSld>
  <p:clrMapOvr>
    <a:masterClrMapping/>
  </p:clrMapOvr>
  <p:extLst>
    <p:ext uri="{6950BFC3-D8DA-4A85-94F7-54DA5524770B}">
      <p188:commentRel xmlns:p188="http://schemas.microsoft.com/office/powerpoint/2018/8/main" r:id="rId2"/>
    </p:ext>
  </p:extLs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91B8DB"/>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B3E22CF-7AB8-E96A-94DD-C99138464BF3}"/>
              </a:ext>
            </a:extLst>
          </p:cNvPr>
          <p:cNvSpPr>
            <a:spLocks noGrp="1"/>
          </p:cNvSpPr>
          <p:nvPr>
            <p:ph type="ctrTitle"/>
          </p:nvPr>
        </p:nvSpPr>
        <p:spPr>
          <a:xfrm>
            <a:off x="1398494" y="-410602"/>
            <a:ext cx="9144000" cy="2387600"/>
          </a:xfrm>
        </p:spPr>
        <p:txBody>
          <a:bodyPr>
            <a:normAutofit/>
          </a:bodyPr>
          <a:lstStyle/>
          <a:p>
            <a:r>
              <a:rPr lang="it-IT" dirty="0"/>
              <a:t>Tipi di dati che salviamo al giorno d'oggi</a:t>
            </a:r>
          </a:p>
        </p:txBody>
      </p:sp>
      <p:sp>
        <p:nvSpPr>
          <p:cNvPr id="3" name="CasellaDiTesto 2">
            <a:extLst>
              <a:ext uri="{FF2B5EF4-FFF2-40B4-BE49-F238E27FC236}">
                <a16:creationId xmlns:a16="http://schemas.microsoft.com/office/drawing/2014/main" id="{FCD1B75D-2B4A-45B4-F07F-B8F9561CF62F}"/>
              </a:ext>
            </a:extLst>
          </p:cNvPr>
          <p:cNvSpPr txBox="1"/>
          <p:nvPr/>
        </p:nvSpPr>
        <p:spPr>
          <a:xfrm>
            <a:off x="1178858" y="2375646"/>
            <a:ext cx="10094259" cy="1477328"/>
          </a:xfrm>
          <a:prstGeom prst="rect">
            <a:avLst/>
          </a:prstGeom>
          <a:noFill/>
        </p:spPr>
        <p:txBody>
          <a:bodyPr wrap="square" rtlCol="0">
            <a:spAutoFit/>
          </a:bodyPr>
          <a:lstStyle/>
          <a:p>
            <a:r>
              <a:rPr lang="it-IT" dirty="0"/>
              <a:t>I dati sono di tue tipi, categorizzabili in : </a:t>
            </a:r>
          </a:p>
          <a:p>
            <a:r>
              <a:rPr lang="it-IT" dirty="0"/>
              <a:t>	- </a:t>
            </a:r>
            <a:r>
              <a:rPr lang="it-IT" dirty="0" err="1"/>
              <a:t>Operational</a:t>
            </a:r>
            <a:r>
              <a:rPr lang="it-IT" dirty="0"/>
              <a:t>, sono dei dati generati da procedure giornaliere, come delle transazioni, e salvati in 		sistemi OLTP </a:t>
            </a:r>
          </a:p>
          <a:p>
            <a:r>
              <a:rPr lang="it-IT" dirty="0"/>
              <a:t>	- </a:t>
            </a:r>
            <a:r>
              <a:rPr lang="it-IT" dirty="0" err="1"/>
              <a:t>Analytical</a:t>
            </a:r>
            <a:r>
              <a:rPr lang="it-IT" dirty="0"/>
              <a:t>, sono invece dati che vengono utilizzati in ambito di </a:t>
            </a:r>
            <a:r>
              <a:rPr lang="it-IT" dirty="0" err="1"/>
              <a:t>decision</a:t>
            </a:r>
            <a:r>
              <a:rPr lang="it-IT" dirty="0"/>
              <a:t> making e per operazioni 		di data mining, salvati in sistemi OLAP</a:t>
            </a:r>
          </a:p>
        </p:txBody>
      </p:sp>
    </p:spTree>
    <p:extLst>
      <p:ext uri="{BB962C8B-B14F-4D97-AF65-F5344CB8AC3E}">
        <p14:creationId xmlns:p14="http://schemas.microsoft.com/office/powerpoint/2010/main" val="1525829353"/>
      </p:ext>
    </p:extLst>
  </p:cSld>
  <p:clrMapOvr>
    <a:masterClrMapping/>
  </p:clrMapOvr>
  <p:extLst>
    <p:ext uri="{6950BFC3-D8DA-4A85-94F7-54DA5524770B}">
      <p188:commentRel xmlns:p188="http://schemas.microsoft.com/office/powerpoint/2018/8/main" r:id="rId2"/>
    </p:ext>
  </p:extLst>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F856D"/>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B3E22CF-7AB8-E96A-94DD-C99138464BF3}"/>
              </a:ext>
            </a:extLst>
          </p:cNvPr>
          <p:cNvSpPr>
            <a:spLocks noGrp="1"/>
          </p:cNvSpPr>
          <p:nvPr>
            <p:ph type="ctrTitle"/>
          </p:nvPr>
        </p:nvSpPr>
        <p:spPr>
          <a:xfrm>
            <a:off x="281530" y="447166"/>
            <a:ext cx="11538435" cy="1139588"/>
          </a:xfrm>
        </p:spPr>
        <p:txBody>
          <a:bodyPr>
            <a:normAutofit fontScale="90000"/>
          </a:bodyPr>
          <a:lstStyle/>
          <a:p>
            <a:r>
              <a:rPr lang="en-US" dirty="0" err="1"/>
              <a:t>Possiamo</a:t>
            </a:r>
            <a:r>
              <a:rPr lang="en-US" dirty="0"/>
              <a:t> </a:t>
            </a:r>
            <a:r>
              <a:rPr lang="en-US" dirty="0" err="1"/>
              <a:t>quindi</a:t>
            </a:r>
            <a:r>
              <a:rPr lang="en-US" dirty="0"/>
              <a:t> </a:t>
            </a:r>
            <a:r>
              <a:rPr lang="en-US" dirty="0" err="1"/>
              <a:t>utilizzare</a:t>
            </a:r>
            <a:r>
              <a:rPr lang="en-US" dirty="0"/>
              <a:t> </a:t>
            </a:r>
            <a:r>
              <a:rPr lang="en-US" dirty="0" err="1"/>
              <a:t>gli</a:t>
            </a:r>
            <a:r>
              <a:rPr lang="en-US" dirty="0"/>
              <a:t> </a:t>
            </a:r>
            <a:r>
              <a:rPr lang="en-US" dirty="0" err="1"/>
              <a:t>rdbms</a:t>
            </a:r>
            <a:r>
              <a:rPr lang="en-US" dirty="0"/>
              <a:t> </a:t>
            </a:r>
            <a:r>
              <a:rPr lang="en-US" dirty="0" err="1"/>
              <a:t>quando</a:t>
            </a:r>
            <a:r>
              <a:rPr lang="en-US" dirty="0"/>
              <a:t>…</a:t>
            </a:r>
            <a:endParaRPr lang="it-IT" dirty="0"/>
          </a:p>
        </p:txBody>
      </p:sp>
      <p:sp>
        <p:nvSpPr>
          <p:cNvPr id="3" name="CasellaDiTesto 2">
            <a:extLst>
              <a:ext uri="{FF2B5EF4-FFF2-40B4-BE49-F238E27FC236}">
                <a16:creationId xmlns:a16="http://schemas.microsoft.com/office/drawing/2014/main" id="{B72BDDEB-2F5C-72FA-F454-590190536F82}"/>
              </a:ext>
            </a:extLst>
          </p:cNvPr>
          <p:cNvSpPr txBox="1"/>
          <p:nvPr/>
        </p:nvSpPr>
        <p:spPr>
          <a:xfrm>
            <a:off x="1631025" y="1675642"/>
            <a:ext cx="8669948" cy="1477328"/>
          </a:xfrm>
          <a:prstGeom prst="rect">
            <a:avLst/>
          </a:prstGeom>
          <a:noFill/>
        </p:spPr>
        <p:txBody>
          <a:bodyPr wrap="square" rtlCol="0">
            <a:spAutoFit/>
          </a:bodyPr>
          <a:lstStyle/>
          <a:p>
            <a:r>
              <a:rPr lang="en-US" dirty="0"/>
              <a:t>The challenge of using a relational database is the need to define its structure in advance. </a:t>
            </a:r>
          </a:p>
          <a:p>
            <a:r>
              <a:rPr lang="en-US" dirty="0"/>
              <a:t>Is a good choice when we are working with </a:t>
            </a:r>
            <a:r>
              <a:rPr lang="en-US" dirty="0" err="1"/>
              <a:t>datas</a:t>
            </a:r>
            <a:r>
              <a:rPr lang="en-US" dirty="0"/>
              <a:t> that can have a relations between them, and if they can be predictable in terms of structure, size, frequency of access etc...</a:t>
            </a:r>
          </a:p>
          <a:p>
            <a:r>
              <a:rPr lang="it-IT" dirty="0"/>
              <a:t>Quindi risulta essere utile nel momento in cui non abbiamo bisogno di salvare dati complessi</a:t>
            </a:r>
          </a:p>
        </p:txBody>
      </p:sp>
    </p:spTree>
    <p:extLst>
      <p:ext uri="{BB962C8B-B14F-4D97-AF65-F5344CB8AC3E}">
        <p14:creationId xmlns:p14="http://schemas.microsoft.com/office/powerpoint/2010/main" val="26332100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FF856D"/>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B3E22CF-7AB8-E96A-94DD-C99138464BF3}"/>
              </a:ext>
            </a:extLst>
          </p:cNvPr>
          <p:cNvSpPr>
            <a:spLocks noGrp="1"/>
          </p:cNvSpPr>
          <p:nvPr>
            <p:ph type="ctrTitle"/>
          </p:nvPr>
        </p:nvSpPr>
        <p:spPr>
          <a:xfrm>
            <a:off x="859754" y="362000"/>
            <a:ext cx="10180281" cy="1099248"/>
          </a:xfrm>
        </p:spPr>
        <p:txBody>
          <a:bodyPr>
            <a:normAutofit/>
          </a:bodyPr>
          <a:lstStyle/>
          <a:p>
            <a:r>
              <a:rPr lang="en-US" dirty="0"/>
              <a:t>Recap of advantages of </a:t>
            </a:r>
            <a:r>
              <a:rPr lang="en-US" dirty="0" err="1"/>
              <a:t>nrdbms</a:t>
            </a:r>
            <a:endParaRPr lang="it-IT" dirty="0"/>
          </a:p>
        </p:txBody>
      </p:sp>
    </p:spTree>
    <p:extLst>
      <p:ext uri="{BB962C8B-B14F-4D97-AF65-F5344CB8AC3E}">
        <p14:creationId xmlns:p14="http://schemas.microsoft.com/office/powerpoint/2010/main" val="852586502"/>
      </p:ext>
    </p:extLst>
  </p:cSld>
  <p:clrMapOvr>
    <a:masterClrMapping/>
  </p:clrMapOvr>
  <p:extLst>
    <p:ext uri="{6950BFC3-D8DA-4A85-94F7-54DA5524770B}">
      <p188:commentRel xmlns:p188="http://schemas.microsoft.com/office/powerpoint/2018/8/main" r:id="rId2"/>
    </p:ext>
  </p:extLst>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FF856D"/>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B3E22CF-7AB8-E96A-94DD-C99138464BF3}"/>
              </a:ext>
            </a:extLst>
          </p:cNvPr>
          <p:cNvSpPr>
            <a:spLocks noGrp="1"/>
          </p:cNvSpPr>
          <p:nvPr>
            <p:ph type="ctrTitle"/>
          </p:nvPr>
        </p:nvSpPr>
        <p:spPr>
          <a:xfrm>
            <a:off x="573306" y="604046"/>
            <a:ext cx="11354659" cy="1054425"/>
          </a:xfrm>
        </p:spPr>
        <p:txBody>
          <a:bodyPr>
            <a:normAutofit fontScale="90000"/>
          </a:bodyPr>
          <a:lstStyle/>
          <a:p>
            <a:r>
              <a:rPr lang="en-US" dirty="0" err="1"/>
              <a:t>Possiamo</a:t>
            </a:r>
            <a:r>
              <a:rPr lang="en-US" dirty="0"/>
              <a:t> </a:t>
            </a:r>
            <a:r>
              <a:rPr lang="en-US" dirty="0" err="1"/>
              <a:t>quindi</a:t>
            </a:r>
            <a:r>
              <a:rPr lang="en-US" dirty="0"/>
              <a:t> </a:t>
            </a:r>
            <a:r>
              <a:rPr lang="en-US" dirty="0" err="1"/>
              <a:t>utilizzare</a:t>
            </a:r>
            <a:r>
              <a:rPr lang="en-US" dirty="0"/>
              <a:t> I non-</a:t>
            </a:r>
            <a:r>
              <a:rPr lang="en-US" dirty="0" err="1"/>
              <a:t>rdbms</a:t>
            </a:r>
            <a:r>
              <a:rPr lang="en-US" dirty="0"/>
              <a:t> </a:t>
            </a:r>
            <a:r>
              <a:rPr lang="en-US" dirty="0" err="1"/>
              <a:t>quando</a:t>
            </a:r>
            <a:r>
              <a:rPr lang="en-US" dirty="0"/>
              <a:t>…</a:t>
            </a:r>
            <a:endParaRPr lang="it-IT" dirty="0"/>
          </a:p>
        </p:txBody>
      </p:sp>
      <p:sp>
        <p:nvSpPr>
          <p:cNvPr id="3" name="CasellaDiTesto 2">
            <a:extLst>
              <a:ext uri="{FF2B5EF4-FFF2-40B4-BE49-F238E27FC236}">
                <a16:creationId xmlns:a16="http://schemas.microsoft.com/office/drawing/2014/main" id="{076F07D7-BA18-3259-C776-B0D699E548C6}"/>
              </a:ext>
            </a:extLst>
          </p:cNvPr>
          <p:cNvSpPr txBox="1"/>
          <p:nvPr/>
        </p:nvSpPr>
        <p:spPr>
          <a:xfrm>
            <a:off x="552359" y="1819117"/>
            <a:ext cx="10902365" cy="3139321"/>
          </a:xfrm>
          <a:prstGeom prst="rect">
            <a:avLst/>
          </a:prstGeom>
          <a:noFill/>
        </p:spPr>
        <p:txBody>
          <a:bodyPr wrap="square" rtlCol="0">
            <a:spAutoFit/>
          </a:bodyPr>
          <a:lstStyle/>
          <a:p>
            <a:r>
              <a:rPr lang="en-US" dirty="0" err="1"/>
              <a:t>NoSql</a:t>
            </a:r>
            <a:r>
              <a:rPr lang="en-US" dirty="0"/>
              <a:t> is good when fast availability is a necessity. Also, one of good advantage is the necessity to scale of changing requirements.</a:t>
            </a:r>
          </a:p>
          <a:p>
            <a:r>
              <a:rPr lang="en-US" dirty="0"/>
              <a:t>NoSQL is also good when working with flexible data models that don't fit into a unique relational model.</a:t>
            </a:r>
          </a:p>
          <a:p>
            <a:r>
              <a:rPr lang="en-US" dirty="0"/>
              <a:t>NoSQL </a:t>
            </a:r>
            <a:r>
              <a:rPr lang="en-US" dirty="0" err="1"/>
              <a:t>db</a:t>
            </a:r>
            <a:r>
              <a:rPr lang="en-US" dirty="0"/>
              <a:t> still </a:t>
            </a:r>
            <a:r>
              <a:rPr lang="en-US" dirty="0" err="1"/>
              <a:t>mantains</a:t>
            </a:r>
            <a:r>
              <a:rPr lang="en-US" dirty="0"/>
              <a:t> some consistent advantages.</a:t>
            </a:r>
          </a:p>
          <a:p>
            <a:r>
              <a:rPr lang="en-US" dirty="0"/>
              <a:t>In general, the more extensive the dataset the more likely that NoSQL is a better choice.</a:t>
            </a:r>
          </a:p>
          <a:p>
            <a:r>
              <a:rPr lang="en-US" dirty="0"/>
              <a:t>Also, is useful if the </a:t>
            </a:r>
            <a:r>
              <a:rPr lang="en-US" dirty="0" err="1"/>
              <a:t>db</a:t>
            </a:r>
            <a:r>
              <a:rPr lang="en-US" dirty="0"/>
              <a:t> must be developed in a much faster way at the start of the project</a:t>
            </a:r>
          </a:p>
          <a:p>
            <a:r>
              <a:rPr lang="en-US" dirty="0"/>
              <a:t>If you are at the beginning of a development project and are seeking to figure out your needs and data model by using</a:t>
            </a:r>
          </a:p>
          <a:p>
            <a:r>
              <a:rPr lang="en-US" dirty="0"/>
              <a:t>an agile development process, MongoDB will shine because developers can reshape the data on their own, when they need to. </a:t>
            </a:r>
          </a:p>
          <a:p>
            <a:r>
              <a:rPr lang="en-US" dirty="0"/>
              <a:t>	</a:t>
            </a:r>
            <a:endParaRPr lang="it-IT" dirty="0"/>
          </a:p>
        </p:txBody>
      </p:sp>
    </p:spTree>
    <p:extLst>
      <p:ext uri="{BB962C8B-B14F-4D97-AF65-F5344CB8AC3E}">
        <p14:creationId xmlns:p14="http://schemas.microsoft.com/office/powerpoint/2010/main" val="41048396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91B8DB"/>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B3E22CF-7AB8-E96A-94DD-C99138464BF3}"/>
              </a:ext>
            </a:extLst>
          </p:cNvPr>
          <p:cNvSpPr>
            <a:spLocks noGrp="1"/>
          </p:cNvSpPr>
          <p:nvPr>
            <p:ph type="ctrTitle"/>
          </p:nvPr>
        </p:nvSpPr>
        <p:spPr>
          <a:xfrm>
            <a:off x="1474694" y="409669"/>
            <a:ext cx="8453718" cy="1203978"/>
          </a:xfrm>
        </p:spPr>
        <p:txBody>
          <a:bodyPr>
            <a:normAutofit/>
          </a:bodyPr>
          <a:lstStyle/>
          <a:p>
            <a:r>
              <a:rPr lang="it-IT" dirty="0"/>
              <a:t>A cosa serve un database?</a:t>
            </a:r>
          </a:p>
        </p:txBody>
      </p:sp>
      <p:sp>
        <p:nvSpPr>
          <p:cNvPr id="3" name="CasellaDiTesto 2">
            <a:extLst>
              <a:ext uri="{FF2B5EF4-FFF2-40B4-BE49-F238E27FC236}">
                <a16:creationId xmlns:a16="http://schemas.microsoft.com/office/drawing/2014/main" id="{0141F4E9-6A29-AE7C-6F75-8B0433F3FFFA}"/>
              </a:ext>
            </a:extLst>
          </p:cNvPr>
          <p:cNvSpPr txBox="1"/>
          <p:nvPr/>
        </p:nvSpPr>
        <p:spPr>
          <a:xfrm>
            <a:off x="1618129" y="1868728"/>
            <a:ext cx="9148483" cy="1754326"/>
          </a:xfrm>
          <a:prstGeom prst="rect">
            <a:avLst/>
          </a:prstGeom>
          <a:noFill/>
        </p:spPr>
        <p:txBody>
          <a:bodyPr wrap="square" rtlCol="0">
            <a:spAutoFit/>
          </a:bodyPr>
          <a:lstStyle/>
          <a:p>
            <a:r>
              <a:rPr lang="it-IT" dirty="0"/>
              <a:t>Ci serviamo di un </a:t>
            </a:r>
            <a:r>
              <a:rPr lang="it-IT" dirty="0" err="1"/>
              <a:t>db</a:t>
            </a:r>
            <a:r>
              <a:rPr lang="it-IT" dirty="0"/>
              <a:t> per andare a salvare questi due tipi di dati in uno store fisico, dati che fanno riferimento alla azienda stessa o ai suoi clienti, alle loro operazioni e per scoprirne di nuovi.</a:t>
            </a:r>
          </a:p>
          <a:p>
            <a:r>
              <a:rPr lang="it-IT" dirty="0"/>
              <a:t>Si entra quindi nell'analisi dei database esistenti attualmente che realizzano questo obiettivo, ognuno con le sue peculiarità e non.</a:t>
            </a:r>
          </a:p>
          <a:p>
            <a:endParaRPr lang="it-IT" dirty="0"/>
          </a:p>
        </p:txBody>
      </p:sp>
    </p:spTree>
    <p:extLst>
      <p:ext uri="{BB962C8B-B14F-4D97-AF65-F5344CB8AC3E}">
        <p14:creationId xmlns:p14="http://schemas.microsoft.com/office/powerpoint/2010/main" val="8841265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91B8DB"/>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B3E22CF-7AB8-E96A-94DD-C99138464BF3}"/>
              </a:ext>
            </a:extLst>
          </p:cNvPr>
          <p:cNvSpPr>
            <a:spLocks noGrp="1"/>
          </p:cNvSpPr>
          <p:nvPr>
            <p:ph type="ctrTitle"/>
          </p:nvPr>
        </p:nvSpPr>
        <p:spPr>
          <a:xfrm>
            <a:off x="2655794" y="2435692"/>
            <a:ext cx="6880412" cy="1181566"/>
          </a:xfrm>
        </p:spPr>
        <p:txBody>
          <a:bodyPr/>
          <a:lstStyle/>
          <a:p>
            <a:r>
              <a:rPr lang="it-IT" dirty="0"/>
              <a:t>RDBMS or </a:t>
            </a:r>
            <a:r>
              <a:rPr lang="it-IT" dirty="0" err="1"/>
              <a:t>MySql</a:t>
            </a:r>
            <a:endParaRPr lang="it-IT" dirty="0"/>
          </a:p>
        </p:txBody>
      </p:sp>
    </p:spTree>
    <p:extLst>
      <p:ext uri="{BB962C8B-B14F-4D97-AF65-F5344CB8AC3E}">
        <p14:creationId xmlns:p14="http://schemas.microsoft.com/office/powerpoint/2010/main" val="17920433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856D"/>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B3E22CF-7AB8-E96A-94DD-C99138464BF3}"/>
              </a:ext>
            </a:extLst>
          </p:cNvPr>
          <p:cNvSpPr>
            <a:spLocks noGrp="1"/>
          </p:cNvSpPr>
          <p:nvPr>
            <p:ph type="ctrTitle"/>
          </p:nvPr>
        </p:nvSpPr>
        <p:spPr>
          <a:xfrm>
            <a:off x="1474694" y="409669"/>
            <a:ext cx="8453718" cy="1203978"/>
          </a:xfrm>
        </p:spPr>
        <p:txBody>
          <a:bodyPr>
            <a:normAutofit/>
          </a:bodyPr>
          <a:lstStyle/>
          <a:p>
            <a:r>
              <a:rPr lang="it-IT" dirty="0"/>
              <a:t>Cos'è un </a:t>
            </a:r>
            <a:r>
              <a:rPr lang="it-IT" dirty="0" err="1"/>
              <a:t>dbms</a:t>
            </a:r>
            <a:endParaRPr lang="it-IT" dirty="0"/>
          </a:p>
        </p:txBody>
      </p:sp>
      <p:sp>
        <p:nvSpPr>
          <p:cNvPr id="3" name="CasellaDiTesto 2">
            <a:extLst>
              <a:ext uri="{FF2B5EF4-FFF2-40B4-BE49-F238E27FC236}">
                <a16:creationId xmlns:a16="http://schemas.microsoft.com/office/drawing/2014/main" id="{0141F4E9-6A29-AE7C-6F75-8B0433F3FFFA}"/>
              </a:ext>
            </a:extLst>
          </p:cNvPr>
          <p:cNvSpPr txBox="1"/>
          <p:nvPr/>
        </p:nvSpPr>
        <p:spPr>
          <a:xfrm>
            <a:off x="986118" y="1805975"/>
            <a:ext cx="9861176" cy="1200329"/>
          </a:xfrm>
          <a:prstGeom prst="rect">
            <a:avLst/>
          </a:prstGeom>
          <a:noFill/>
        </p:spPr>
        <p:txBody>
          <a:bodyPr wrap="square" rtlCol="0">
            <a:spAutoFit/>
          </a:bodyPr>
          <a:lstStyle/>
          <a:p>
            <a:r>
              <a:rPr lang="it-IT" dirty="0"/>
              <a:t>Un DBMS è un sistema software in grado di gestire diverse collezioni di dati condivise tra più utenti contemporaneamente, persistenti ed esose in termini di spazio. </a:t>
            </a:r>
          </a:p>
          <a:p>
            <a:r>
              <a:rPr lang="it-IT" dirty="0"/>
              <a:t>I DBMS sono stati creati con l'obiettivo di creare ed estendere le funzionalità di un semplice file system,</a:t>
            </a:r>
          </a:p>
          <a:p>
            <a:r>
              <a:rPr lang="it-IT" dirty="0"/>
              <a:t>permettendo principalmente di condividere uno stesso dato o più dati tra diversi utenti.</a:t>
            </a:r>
          </a:p>
        </p:txBody>
      </p:sp>
    </p:spTree>
    <p:extLst>
      <p:ext uri="{BB962C8B-B14F-4D97-AF65-F5344CB8AC3E}">
        <p14:creationId xmlns:p14="http://schemas.microsoft.com/office/powerpoint/2010/main" val="4102587782"/>
      </p:ext>
    </p:extLst>
  </p:cSld>
  <p:clrMapOvr>
    <a:masterClrMapping/>
  </p:clrMapOvr>
  <p:extLst>
    <p:ext uri="{6950BFC3-D8DA-4A85-94F7-54DA5524770B}">
      <p188:commentRel xmlns:p188="http://schemas.microsoft.com/office/powerpoint/2018/8/main" r:id="rId2"/>
    </p:ext>
  </p:extLs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856D"/>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B3E22CF-7AB8-E96A-94DD-C99138464BF3}"/>
              </a:ext>
            </a:extLst>
          </p:cNvPr>
          <p:cNvSpPr>
            <a:spLocks noGrp="1"/>
          </p:cNvSpPr>
          <p:nvPr>
            <p:ph type="ctrTitle"/>
          </p:nvPr>
        </p:nvSpPr>
        <p:spPr>
          <a:xfrm>
            <a:off x="2398059" y="400705"/>
            <a:ext cx="7395882" cy="979860"/>
          </a:xfrm>
        </p:spPr>
        <p:txBody>
          <a:bodyPr>
            <a:normAutofit fontScale="90000"/>
          </a:bodyPr>
          <a:lstStyle/>
          <a:p>
            <a:r>
              <a:rPr lang="it-IT" dirty="0"/>
              <a:t>cos'è un modello di dati</a:t>
            </a:r>
          </a:p>
        </p:txBody>
      </p:sp>
      <p:sp>
        <p:nvSpPr>
          <p:cNvPr id="3" name="CasellaDiTesto 2">
            <a:extLst>
              <a:ext uri="{FF2B5EF4-FFF2-40B4-BE49-F238E27FC236}">
                <a16:creationId xmlns:a16="http://schemas.microsoft.com/office/drawing/2014/main" id="{0141F4E9-6A29-AE7C-6F75-8B0433F3FFFA}"/>
              </a:ext>
            </a:extLst>
          </p:cNvPr>
          <p:cNvSpPr txBox="1"/>
          <p:nvPr/>
        </p:nvSpPr>
        <p:spPr>
          <a:xfrm>
            <a:off x="1808630" y="2021127"/>
            <a:ext cx="8565775" cy="1200329"/>
          </a:xfrm>
          <a:prstGeom prst="rect">
            <a:avLst/>
          </a:prstGeom>
          <a:noFill/>
        </p:spPr>
        <p:txBody>
          <a:bodyPr wrap="square" rtlCol="0">
            <a:spAutoFit/>
          </a:bodyPr>
          <a:lstStyle/>
          <a:p>
            <a:r>
              <a:rPr lang="it-IT" dirty="0"/>
              <a:t>Un modello di dati è una combinazione di costrutti utilizzati per organizzare i dati.</a:t>
            </a:r>
          </a:p>
          <a:p>
            <a:r>
              <a:rPr lang="it-IT" dirty="0"/>
              <a:t>Uno dei modelli più utilizzati attualmente che andremo ad analizzare è il modello di dati relazionale, attraverso il quale è possibile realizzare per l'appunto delle relazioni tra i dati andranno a creare un RBDMS.</a:t>
            </a:r>
          </a:p>
        </p:txBody>
      </p:sp>
    </p:spTree>
    <p:extLst>
      <p:ext uri="{BB962C8B-B14F-4D97-AF65-F5344CB8AC3E}">
        <p14:creationId xmlns:p14="http://schemas.microsoft.com/office/powerpoint/2010/main" val="3129053249"/>
      </p:ext>
    </p:extLst>
  </p:cSld>
  <p:clrMapOvr>
    <a:masterClrMapping/>
  </p:clrMapOvr>
  <p:extLst>
    <p:ext uri="{6950BFC3-D8DA-4A85-94F7-54DA5524770B}">
      <p188:commentRel xmlns:p188="http://schemas.microsoft.com/office/powerpoint/2018/8/main" r:id="rId2"/>
    </p:ext>
  </p:extLs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856D"/>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B3E22CF-7AB8-E96A-94DD-C99138464BF3}"/>
              </a:ext>
            </a:extLst>
          </p:cNvPr>
          <p:cNvSpPr>
            <a:spLocks noGrp="1"/>
          </p:cNvSpPr>
          <p:nvPr>
            <p:ph type="ctrTitle"/>
          </p:nvPr>
        </p:nvSpPr>
        <p:spPr>
          <a:xfrm>
            <a:off x="1073523" y="288645"/>
            <a:ext cx="10044953" cy="1181566"/>
          </a:xfrm>
        </p:spPr>
        <p:txBody>
          <a:bodyPr>
            <a:normAutofit fontScale="90000"/>
          </a:bodyPr>
          <a:lstStyle/>
          <a:p>
            <a:r>
              <a:rPr lang="it-IT" dirty="0"/>
              <a:t>Caratteristiche Modello relazionale</a:t>
            </a:r>
          </a:p>
        </p:txBody>
      </p:sp>
      <p:sp>
        <p:nvSpPr>
          <p:cNvPr id="3" name="CasellaDiTesto 2">
            <a:extLst>
              <a:ext uri="{FF2B5EF4-FFF2-40B4-BE49-F238E27FC236}">
                <a16:creationId xmlns:a16="http://schemas.microsoft.com/office/drawing/2014/main" id="{81EDD1F8-4B90-A1C6-8A43-3EFF63897E60}"/>
              </a:ext>
            </a:extLst>
          </p:cNvPr>
          <p:cNvSpPr txBox="1"/>
          <p:nvPr/>
        </p:nvSpPr>
        <p:spPr>
          <a:xfrm>
            <a:off x="791028" y="1805568"/>
            <a:ext cx="10502260" cy="2862322"/>
          </a:xfrm>
          <a:prstGeom prst="rect">
            <a:avLst/>
          </a:prstGeom>
          <a:noFill/>
        </p:spPr>
        <p:txBody>
          <a:bodyPr wrap="square" rtlCol="0">
            <a:spAutoFit/>
          </a:bodyPr>
          <a:lstStyle/>
          <a:p>
            <a:r>
              <a:rPr lang="it-IT" dirty="0"/>
              <a:t>Il modello relazionale si basa su due concetti principali: tabelle e relazioni.</a:t>
            </a:r>
          </a:p>
          <a:p>
            <a:r>
              <a:rPr lang="it-IT" dirty="0"/>
              <a:t>Il salvataggio dei dati avviene all'interno di tabelle, dove ogni tabella è organizzata in: </a:t>
            </a:r>
          </a:p>
          <a:p>
            <a:r>
              <a:rPr lang="it-IT" dirty="0"/>
              <a:t>	- colonne, che rappresentano invece i campi del record stesso;</a:t>
            </a:r>
          </a:p>
          <a:p>
            <a:r>
              <a:rPr lang="it-IT" dirty="0"/>
              <a:t>	- righe, all’interno delle quali avremo singole istanze del dato dette record.</a:t>
            </a:r>
          </a:p>
          <a:p>
            <a:r>
              <a:rPr lang="it-IT" dirty="0"/>
              <a:t> </a:t>
            </a:r>
          </a:p>
          <a:p>
            <a:r>
              <a:rPr lang="it-IT" dirty="0"/>
              <a:t>Per realizzare le relazioni invece, alcune delle informazioni univoche presenti nelle righe delle tabelle sono collegate tra loro mediante l’ausilio di identificatori detti chiavi.</a:t>
            </a:r>
          </a:p>
          <a:p>
            <a:endParaRPr lang="it-IT" dirty="0"/>
          </a:p>
          <a:p>
            <a:r>
              <a:rPr lang="it-IT" dirty="0"/>
              <a:t>Queste due entità, tabelle e relazioni, sussistono all’interno di uno schema del database ossia una parte statica che definisce la configurazione logica di tutto il database relazionale.	</a:t>
            </a:r>
          </a:p>
        </p:txBody>
      </p:sp>
    </p:spTree>
    <p:extLst>
      <p:ext uri="{BB962C8B-B14F-4D97-AF65-F5344CB8AC3E}">
        <p14:creationId xmlns:p14="http://schemas.microsoft.com/office/powerpoint/2010/main" val="3323266294"/>
      </p:ext>
    </p:extLst>
  </p:cSld>
  <p:clrMapOvr>
    <a:masterClrMapping/>
  </p:clrMapOvr>
  <p:extLst>
    <p:ext uri="{6950BFC3-D8DA-4A85-94F7-54DA5524770B}">
      <p188:commentRel xmlns:p188="http://schemas.microsoft.com/office/powerpoint/2018/8/main" r:id="rId2"/>
    </p:ext>
  </p:extLs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856D"/>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B3E22CF-7AB8-E96A-94DD-C99138464BF3}"/>
              </a:ext>
            </a:extLst>
          </p:cNvPr>
          <p:cNvSpPr>
            <a:spLocks noGrp="1"/>
          </p:cNvSpPr>
          <p:nvPr>
            <p:ph type="ctrTitle"/>
          </p:nvPr>
        </p:nvSpPr>
        <p:spPr>
          <a:xfrm>
            <a:off x="2492188" y="284163"/>
            <a:ext cx="6880412" cy="1181566"/>
          </a:xfrm>
        </p:spPr>
        <p:txBody>
          <a:bodyPr/>
          <a:lstStyle/>
          <a:p>
            <a:r>
              <a:rPr lang="it-IT" dirty="0"/>
              <a:t>Cos'è un </a:t>
            </a:r>
            <a:r>
              <a:rPr lang="it-IT" dirty="0" err="1"/>
              <a:t>rdbms</a:t>
            </a:r>
            <a:endParaRPr lang="it-IT" dirty="0"/>
          </a:p>
        </p:txBody>
      </p:sp>
      <p:sp>
        <p:nvSpPr>
          <p:cNvPr id="3" name="CasellaDiTesto 2">
            <a:extLst>
              <a:ext uri="{FF2B5EF4-FFF2-40B4-BE49-F238E27FC236}">
                <a16:creationId xmlns:a16="http://schemas.microsoft.com/office/drawing/2014/main" id="{81EDD1F8-4B90-A1C6-8A43-3EFF63897E60}"/>
              </a:ext>
            </a:extLst>
          </p:cNvPr>
          <p:cNvSpPr txBox="1"/>
          <p:nvPr/>
        </p:nvSpPr>
        <p:spPr>
          <a:xfrm>
            <a:off x="867281" y="1765229"/>
            <a:ext cx="10130225" cy="1200329"/>
          </a:xfrm>
          <a:prstGeom prst="rect">
            <a:avLst/>
          </a:prstGeom>
          <a:noFill/>
        </p:spPr>
        <p:txBody>
          <a:bodyPr wrap="square" rtlCol="0">
            <a:spAutoFit/>
          </a:bodyPr>
          <a:lstStyle/>
          <a:p>
            <a:r>
              <a:rPr lang="it-IT" dirty="0"/>
              <a:t>Un database relazionale è una raccolta di dati all'interno del quale sussistono delle relazioni tra le entità presenti al suo interno.</a:t>
            </a:r>
          </a:p>
          <a:p>
            <a:r>
              <a:rPr lang="it-IT" dirty="0"/>
              <a:t>Quindi possiamo definirlo come una versione successiva di un </a:t>
            </a:r>
            <a:r>
              <a:rPr lang="it-IT" dirty="0" err="1"/>
              <a:t>dbms</a:t>
            </a:r>
            <a:r>
              <a:rPr lang="it-IT" dirty="0"/>
              <a:t> standard che ha la peculiarità di utilizzare un data model predefinito con l’obiettivo di garantire caratteristiche specifiche.</a:t>
            </a:r>
          </a:p>
        </p:txBody>
      </p:sp>
    </p:spTree>
    <p:extLst>
      <p:ext uri="{BB962C8B-B14F-4D97-AF65-F5344CB8AC3E}">
        <p14:creationId xmlns:p14="http://schemas.microsoft.com/office/powerpoint/2010/main" val="3127038461"/>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484</TotalTime>
  <Words>2183</Words>
  <Application>Microsoft Office PowerPoint</Application>
  <PresentationFormat>Widescreen</PresentationFormat>
  <Paragraphs>121</Paragraphs>
  <Slides>32</Slides>
  <Notes>1</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32</vt:i4>
      </vt:variant>
    </vt:vector>
  </HeadingPairs>
  <TitlesOfParts>
    <vt:vector size="36" baseType="lpstr">
      <vt:lpstr>Arial</vt:lpstr>
      <vt:lpstr>Calibri</vt:lpstr>
      <vt:lpstr>Calibri Light</vt:lpstr>
      <vt:lpstr>Tema di Office</vt:lpstr>
      <vt:lpstr>Database Relazionali vs Database non Relazionali</vt:lpstr>
      <vt:lpstr>Perchè questa presentazione </vt:lpstr>
      <vt:lpstr>Tipi di dati che salviamo al giorno d'oggi</vt:lpstr>
      <vt:lpstr>A cosa serve un database?</vt:lpstr>
      <vt:lpstr>RDBMS or MySql</vt:lpstr>
      <vt:lpstr>Cos'è un dbms</vt:lpstr>
      <vt:lpstr>cos'è un modello di dati</vt:lpstr>
      <vt:lpstr>Caratteristiche Modello relazionale</vt:lpstr>
      <vt:lpstr>Cos'è un rdbms</vt:lpstr>
      <vt:lpstr>come vengono realizzate le relazioni</vt:lpstr>
      <vt:lpstr>Cos'è sql?</vt:lpstr>
      <vt:lpstr>quando sql viene utilizzato dagli sviluppatori?</vt:lpstr>
      <vt:lpstr>Vantaggi di un rdbms</vt:lpstr>
      <vt:lpstr>Svantaggi di un rdbms</vt:lpstr>
      <vt:lpstr>Casi d'uso rdbms</vt:lpstr>
      <vt:lpstr>Non-RDBMS or NoSql</vt:lpstr>
      <vt:lpstr>Cos'è un non-rdbms</vt:lpstr>
      <vt:lpstr>Differenza principale dal rdbms</vt:lpstr>
      <vt:lpstr>Tipi di non-rdbms</vt:lpstr>
      <vt:lpstr>Vantaggi di un non-rdbms</vt:lpstr>
      <vt:lpstr>Svantaggi di un non-rdbms</vt:lpstr>
      <vt:lpstr>casi d'uso non-rdbms</vt:lpstr>
      <vt:lpstr>Differenze tra rdbms and non-rdbms</vt:lpstr>
      <vt:lpstr>Difference 1</vt:lpstr>
      <vt:lpstr>Difference 2</vt:lpstr>
      <vt:lpstr>Difference 3</vt:lpstr>
      <vt:lpstr>Difference 4</vt:lpstr>
      <vt:lpstr>In che casi utilizzare uno e l'altro</vt:lpstr>
      <vt:lpstr>Recap vantaggi rbdms</vt:lpstr>
      <vt:lpstr>Possiamo quindi utilizzare gli rdbms quando…</vt:lpstr>
      <vt:lpstr>Recap of advantages of nrdbms</vt:lpstr>
      <vt:lpstr>Possiamo quindi utilizzare I non-rdbms quando…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MySql vs NoSql</dc:title>
  <dc:creator>Emanuele Citarella</dc:creator>
  <cp:lastModifiedBy>Emanuele Citarella</cp:lastModifiedBy>
  <cp:revision>86</cp:revision>
  <dcterms:created xsi:type="dcterms:W3CDTF">2022-08-22T12:26:45Z</dcterms:created>
  <dcterms:modified xsi:type="dcterms:W3CDTF">2022-08-29T08:17:57Z</dcterms:modified>
</cp:coreProperties>
</file>