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notesMasters/notesMaster1.xml" ContentType="application/vnd.openxmlformats-officedocument.presentationml.notesMaster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1" r:id="rId2"/>
    <p:sldId id="289" r:id="rId3"/>
    <p:sldId id="288" r:id="rId4"/>
    <p:sldId id="287" r:id="rId5"/>
    <p:sldId id="279" r:id="rId6"/>
    <p:sldId id="280" r:id="rId7"/>
    <p:sldId id="269" r:id="rId8"/>
    <p:sldId id="274" r:id="rId9"/>
    <p:sldId id="277" r:id="rId10"/>
    <p:sldId id="275" r:id="rId11"/>
    <p:sldId id="281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B3401E86-89C8-A44D-AE14-7D7352C5BF20}">
          <p14:sldIdLst>
            <p14:sldId id="291"/>
            <p14:sldId id="289"/>
            <p14:sldId id="288"/>
            <p14:sldId id="287"/>
            <p14:sldId id="279"/>
            <p14:sldId id="280"/>
            <p14:sldId id="269"/>
            <p14:sldId id="274"/>
            <p14:sldId id="277"/>
            <p14:sldId id="275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3"/>
  </p:normalViewPr>
  <p:slideViewPr>
    <p:cSldViewPr snapToGrid="0">
      <p:cViewPr>
        <p:scale>
          <a:sx n="106" d="100"/>
          <a:sy n="106" d="100"/>
        </p:scale>
        <p:origin x="792" y="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217BF0-5E7F-FA4F-A504-C88D2C0D60B1}" type="doc">
      <dgm:prSet loTypeId="urn:microsoft.com/office/officeart/2005/8/layout/hList1" loCatId="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it-IT"/>
        </a:p>
      </dgm:t>
    </dgm:pt>
    <dgm:pt modelId="{EF9306D4-B1D7-274F-AD0C-0E135FF3F656}">
      <dgm:prSet phldrT="[Testo]"/>
      <dgm:spPr/>
      <dgm:t>
        <a:bodyPr/>
        <a:lstStyle/>
        <a:p>
          <a:r>
            <a:rPr lang="it-IT"/>
            <a:t>Alberi decisionali</a:t>
          </a:r>
          <a:endParaRPr lang="it-IT" dirty="0"/>
        </a:p>
      </dgm:t>
    </dgm:pt>
    <dgm:pt modelId="{69A3A832-5FAF-4641-962F-DE15B04211F4}" type="parTrans" cxnId="{32A7AFD6-A195-9844-BB09-3B07C0F61A01}">
      <dgm:prSet/>
      <dgm:spPr/>
      <dgm:t>
        <a:bodyPr/>
        <a:lstStyle/>
        <a:p>
          <a:endParaRPr lang="it-IT"/>
        </a:p>
      </dgm:t>
    </dgm:pt>
    <dgm:pt modelId="{A0C98BFB-0E51-9E4E-9A25-475725D60809}" type="sibTrans" cxnId="{32A7AFD6-A195-9844-BB09-3B07C0F61A01}">
      <dgm:prSet/>
      <dgm:spPr/>
      <dgm:t>
        <a:bodyPr/>
        <a:lstStyle/>
        <a:p>
          <a:endParaRPr lang="it-IT"/>
        </a:p>
      </dgm:t>
    </dgm:pt>
    <dgm:pt modelId="{630C7104-46A4-BD4A-957C-9AD04410ED1C}">
      <dgm:prSet phldrT="[Testo]" custT="1"/>
      <dgm:spPr/>
      <dgm:t>
        <a:bodyPr/>
        <a:lstStyle/>
        <a:p>
          <a:r>
            <a:rPr lang="it-IT" sz="1800" b="0" i="0" kern="1200" dirty="0">
              <a:effectLst/>
              <a:latin typeface="+mj-lt"/>
            </a:rPr>
            <a:t>Permettono la gestione di dati numerici e categorici.</a:t>
          </a:r>
          <a:endParaRPr lang="it-IT" sz="1800" kern="1200" dirty="0">
            <a:latin typeface="+mj-lt"/>
          </a:endParaRPr>
        </a:p>
      </dgm:t>
    </dgm:pt>
    <dgm:pt modelId="{24F63054-2C02-EC43-8708-EBD6BED56126}" type="parTrans" cxnId="{C0964E8A-0B78-5045-9D2D-EE83FFB76610}">
      <dgm:prSet/>
      <dgm:spPr/>
      <dgm:t>
        <a:bodyPr/>
        <a:lstStyle/>
        <a:p>
          <a:endParaRPr lang="it-IT"/>
        </a:p>
      </dgm:t>
    </dgm:pt>
    <dgm:pt modelId="{B8C56B5D-2632-8544-A494-F59B27F63AB0}" type="sibTrans" cxnId="{C0964E8A-0B78-5045-9D2D-EE83FFB76610}">
      <dgm:prSet/>
      <dgm:spPr/>
      <dgm:t>
        <a:bodyPr/>
        <a:lstStyle/>
        <a:p>
          <a:endParaRPr lang="it-IT"/>
        </a:p>
      </dgm:t>
    </dgm:pt>
    <dgm:pt modelId="{7072261C-E15A-094D-B609-6EE2CA81BB57}">
      <dgm:prSet phldrT="[Testo]"/>
      <dgm:spPr/>
      <dgm:t>
        <a:bodyPr/>
        <a:lstStyle/>
        <a:p>
          <a:r>
            <a:rPr lang="it-IT"/>
            <a:t>Random Forrest</a:t>
          </a:r>
          <a:endParaRPr lang="it-IT" dirty="0"/>
        </a:p>
      </dgm:t>
    </dgm:pt>
    <dgm:pt modelId="{71EA2214-4EBF-F247-A948-ECA76B764517}" type="parTrans" cxnId="{B520DCAD-0E05-CC4F-9B7A-088311DB0B2A}">
      <dgm:prSet/>
      <dgm:spPr/>
      <dgm:t>
        <a:bodyPr/>
        <a:lstStyle/>
        <a:p>
          <a:endParaRPr lang="it-IT"/>
        </a:p>
      </dgm:t>
    </dgm:pt>
    <dgm:pt modelId="{7B5456CB-234B-3041-9BA1-EAB63DEF48C5}" type="sibTrans" cxnId="{B520DCAD-0E05-CC4F-9B7A-088311DB0B2A}">
      <dgm:prSet/>
      <dgm:spPr/>
      <dgm:t>
        <a:bodyPr/>
        <a:lstStyle/>
        <a:p>
          <a:endParaRPr lang="it-IT"/>
        </a:p>
      </dgm:t>
    </dgm:pt>
    <dgm:pt modelId="{FAD6B64A-1925-6A4C-921F-2834DABC745B}">
      <dgm:prSet phldrT="[Testo]"/>
      <dgm:spPr/>
      <dgm:t>
        <a:bodyPr/>
        <a:lstStyle/>
        <a:p>
          <a:r>
            <a:rPr lang="it-IT"/>
            <a:t>Reti Neurali</a:t>
          </a:r>
          <a:endParaRPr lang="it-IT" dirty="0"/>
        </a:p>
      </dgm:t>
    </dgm:pt>
    <dgm:pt modelId="{916F26B0-074A-6E4A-8027-5C47BB80EF5A}" type="parTrans" cxnId="{95389963-CB5D-8F4C-A02C-F172B4C19150}">
      <dgm:prSet/>
      <dgm:spPr/>
      <dgm:t>
        <a:bodyPr/>
        <a:lstStyle/>
        <a:p>
          <a:endParaRPr lang="it-IT"/>
        </a:p>
      </dgm:t>
    </dgm:pt>
    <dgm:pt modelId="{6B0F13FD-2FAF-644B-B149-2639A7671473}" type="sibTrans" cxnId="{95389963-CB5D-8F4C-A02C-F172B4C19150}">
      <dgm:prSet/>
      <dgm:spPr/>
      <dgm:t>
        <a:bodyPr/>
        <a:lstStyle/>
        <a:p>
          <a:endParaRPr lang="it-IT"/>
        </a:p>
      </dgm:t>
    </dgm:pt>
    <dgm:pt modelId="{0F987CC6-59CE-2042-A5FA-C6379C43F536}">
      <dgm:prSet phldrT="[Testo]" custT="1"/>
      <dgm:spPr/>
      <dgm:t>
        <a:bodyPr/>
        <a:lstStyle/>
        <a:p>
          <a:r>
            <a:rPr lang="it-IT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Le reti neurali possono rappresentare relazioni complesse nei dati, grazie alla loro architettura di più strati di neuroni.</a:t>
          </a:r>
        </a:p>
      </dgm:t>
    </dgm:pt>
    <dgm:pt modelId="{DA4AE5F3-1893-314E-B429-0FABC314DF21}" type="parTrans" cxnId="{29B821BC-CE71-824C-9B4D-3ED4F3C55C47}">
      <dgm:prSet/>
      <dgm:spPr/>
      <dgm:t>
        <a:bodyPr/>
        <a:lstStyle/>
        <a:p>
          <a:endParaRPr lang="it-IT"/>
        </a:p>
      </dgm:t>
    </dgm:pt>
    <dgm:pt modelId="{BCF329AF-AC70-0C42-8A48-8B541122C31C}" type="sibTrans" cxnId="{29B821BC-CE71-824C-9B4D-3ED4F3C55C47}">
      <dgm:prSet/>
      <dgm:spPr/>
      <dgm:t>
        <a:bodyPr/>
        <a:lstStyle/>
        <a:p>
          <a:endParaRPr lang="it-IT"/>
        </a:p>
      </dgm:t>
    </dgm:pt>
    <dgm:pt modelId="{40722E1B-B266-2A41-8467-3E27117598E9}">
      <dgm:prSet phldrT="[Testo]" custT="1"/>
      <dgm:spPr/>
      <dgm:t>
        <a:bodyPr/>
        <a:lstStyle/>
        <a:p>
          <a:r>
            <a:rPr lang="it-IT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Possono essere progettate per risultare robuste ai rumori nei dati.</a:t>
          </a:r>
        </a:p>
      </dgm:t>
    </dgm:pt>
    <dgm:pt modelId="{A5F1575D-B958-7F4A-A6F8-5573C118D816}" type="parTrans" cxnId="{F1019707-1679-DF47-B0B7-4985D05F9836}">
      <dgm:prSet/>
      <dgm:spPr/>
      <dgm:t>
        <a:bodyPr/>
        <a:lstStyle/>
        <a:p>
          <a:endParaRPr lang="it-IT"/>
        </a:p>
      </dgm:t>
    </dgm:pt>
    <dgm:pt modelId="{3EACD2F6-AC32-2046-AD73-64FB8E020942}" type="sibTrans" cxnId="{F1019707-1679-DF47-B0B7-4985D05F9836}">
      <dgm:prSet/>
      <dgm:spPr/>
      <dgm:t>
        <a:bodyPr/>
        <a:lstStyle/>
        <a:p>
          <a:endParaRPr lang="it-IT"/>
        </a:p>
      </dgm:t>
    </dgm:pt>
    <dgm:pt modelId="{DB865834-409D-CF4D-AF11-A2862CC3E6E7}">
      <dgm:prSet phldrT="[Testo]" custT="1"/>
      <dgm:spPr/>
      <dgm:t>
        <a:bodyPr/>
        <a:lstStyle/>
        <a:p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Individuano relazioni tra </a:t>
          </a:r>
          <a:r>
            <a:rPr lang="it-IT" sz="1800" b="0" i="0" kern="1200" dirty="0">
              <a:latin typeface="+mj-lt"/>
              <a:ea typeface="+mn-ea"/>
              <a:cs typeface="+mn-cs"/>
            </a:rPr>
            <a:t>diverse variabili con il target creando una gerarchia di decisioni consentendo di prevedere la classe di </a:t>
          </a:r>
          <a:r>
            <a:rPr lang="it-IT" sz="1800" b="0" i="0" kern="1200" dirty="0">
              <a:latin typeface="+mj-lt"/>
            </a:rPr>
            <a:t>appartenenza delle istanze.</a:t>
          </a:r>
          <a:endParaRPr lang="it-IT" sz="1800" kern="1200" dirty="0">
            <a:latin typeface="+mj-lt"/>
          </a:endParaRPr>
        </a:p>
      </dgm:t>
    </dgm:pt>
    <dgm:pt modelId="{7D289F25-D1FC-5344-A5DF-17CC423C554A}" type="parTrans" cxnId="{A6652D84-AD51-1A40-8C8B-913ACB54D9E3}">
      <dgm:prSet/>
      <dgm:spPr/>
      <dgm:t>
        <a:bodyPr/>
        <a:lstStyle/>
        <a:p>
          <a:endParaRPr lang="it-IT"/>
        </a:p>
      </dgm:t>
    </dgm:pt>
    <dgm:pt modelId="{031C6CAF-6DA6-184A-9FD3-68EAB7D98CD0}" type="sibTrans" cxnId="{A6652D84-AD51-1A40-8C8B-913ACB54D9E3}">
      <dgm:prSet/>
      <dgm:spPr/>
      <dgm:t>
        <a:bodyPr/>
        <a:lstStyle/>
        <a:p>
          <a:endParaRPr lang="it-IT"/>
        </a:p>
      </dgm:t>
    </dgm:pt>
    <dgm:pt modelId="{8A7E507E-1857-0D4C-B42E-19CDE49B26B7}">
      <dgm:prSet phldrT="[Testo]" custT="1"/>
      <dgm:spPr/>
      <dgm:t>
        <a:bodyPr/>
        <a:lstStyle/>
        <a:p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Capaci di gestire problemi di </a:t>
          </a:r>
          <a:r>
            <a:rPr lang="it-IT" sz="1800" b="0" i="0" kern="1200" dirty="0">
              <a:latin typeface="+mj-lt"/>
            </a:rPr>
            <a:t>overfitting.</a:t>
          </a:r>
          <a:endParaRPr lang="it-IT" sz="1800" kern="1200" dirty="0">
            <a:latin typeface="+mj-lt"/>
          </a:endParaRPr>
        </a:p>
      </dgm:t>
    </dgm:pt>
    <dgm:pt modelId="{9DB88581-599D-114B-961A-758B26725088}" type="parTrans" cxnId="{D8AB9CF7-C5C5-6640-BE19-A1FD62F344AA}">
      <dgm:prSet/>
      <dgm:spPr/>
      <dgm:t>
        <a:bodyPr/>
        <a:lstStyle/>
        <a:p>
          <a:endParaRPr lang="it-IT"/>
        </a:p>
      </dgm:t>
    </dgm:pt>
    <dgm:pt modelId="{27A570AE-99D8-1342-A6CB-9DD208BE5BDA}" type="sibTrans" cxnId="{D8AB9CF7-C5C5-6640-BE19-A1FD62F344AA}">
      <dgm:prSet/>
      <dgm:spPr/>
      <dgm:t>
        <a:bodyPr/>
        <a:lstStyle/>
        <a:p>
          <a:endParaRPr lang="it-IT"/>
        </a:p>
      </dgm:t>
    </dgm:pt>
    <dgm:pt modelId="{9158FF65-A311-3648-892E-645D0D42D8BB}">
      <dgm:prSet phldrT="[Testo]" custT="1"/>
      <dgm:spPr/>
      <dgm:t>
        <a:bodyPr/>
        <a:lstStyle/>
        <a:p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Modello più preciso rispetto a quello che si otterrebbe utilizzando un singolo albero di decisione.</a:t>
          </a:r>
        </a:p>
      </dgm:t>
    </dgm:pt>
    <dgm:pt modelId="{316F96AA-AB85-2B4F-B28A-B6C19D6CF0DE}" type="parTrans" cxnId="{F91F3BBF-B30E-4549-9DDB-7247097D78C9}">
      <dgm:prSet/>
      <dgm:spPr/>
      <dgm:t>
        <a:bodyPr/>
        <a:lstStyle/>
        <a:p>
          <a:endParaRPr lang="it-IT"/>
        </a:p>
      </dgm:t>
    </dgm:pt>
    <dgm:pt modelId="{F75D670F-0F0D-D14C-8DE6-E8825302324C}" type="sibTrans" cxnId="{F91F3BBF-B30E-4549-9DDB-7247097D78C9}">
      <dgm:prSet/>
      <dgm:spPr/>
      <dgm:t>
        <a:bodyPr/>
        <a:lstStyle/>
        <a:p>
          <a:endParaRPr lang="it-IT"/>
        </a:p>
      </dgm:t>
    </dgm:pt>
    <dgm:pt modelId="{3133452A-6025-0545-A470-E5396502E7C6}">
      <dgm:prSet phldrT="[Testo]" custT="1"/>
      <dgm:spPr/>
      <dgm:t>
        <a:bodyPr/>
        <a:lstStyle/>
        <a:p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Sono robusti ai rumori presenti nei dati.</a:t>
          </a:r>
        </a:p>
      </dgm:t>
    </dgm:pt>
    <dgm:pt modelId="{A982CA04-7EE3-5940-ABF3-426D3FE86F9F}" type="sibTrans" cxnId="{9B741C7D-C644-6C4E-A388-F8A47AF68155}">
      <dgm:prSet/>
      <dgm:spPr/>
      <dgm:t>
        <a:bodyPr/>
        <a:lstStyle/>
        <a:p>
          <a:endParaRPr lang="it-IT"/>
        </a:p>
      </dgm:t>
    </dgm:pt>
    <dgm:pt modelId="{9A615CE9-7F03-3346-884B-91252453EB3F}" type="parTrans" cxnId="{9B741C7D-C644-6C4E-A388-F8A47AF68155}">
      <dgm:prSet/>
      <dgm:spPr/>
      <dgm:t>
        <a:bodyPr/>
        <a:lstStyle/>
        <a:p>
          <a:endParaRPr lang="it-IT"/>
        </a:p>
      </dgm:t>
    </dgm:pt>
    <dgm:pt modelId="{D52972BC-65DA-DA4C-9425-FD9B2272262D}" type="pres">
      <dgm:prSet presAssocID="{6B217BF0-5E7F-FA4F-A504-C88D2C0D60B1}" presName="Name0" presStyleCnt="0">
        <dgm:presLayoutVars>
          <dgm:dir/>
          <dgm:animLvl val="lvl"/>
          <dgm:resizeHandles val="exact"/>
        </dgm:presLayoutVars>
      </dgm:prSet>
      <dgm:spPr/>
    </dgm:pt>
    <dgm:pt modelId="{B0C82A69-4B10-B047-91DD-E84027F6912A}" type="pres">
      <dgm:prSet presAssocID="{EF9306D4-B1D7-274F-AD0C-0E135FF3F656}" presName="composite" presStyleCnt="0"/>
      <dgm:spPr/>
    </dgm:pt>
    <dgm:pt modelId="{DAB6D420-8F1C-A045-AD6D-0C812617C557}" type="pres">
      <dgm:prSet presAssocID="{EF9306D4-B1D7-274F-AD0C-0E135FF3F65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10EB541-7084-EF4B-9D92-87E9FB6A3753}" type="pres">
      <dgm:prSet presAssocID="{EF9306D4-B1D7-274F-AD0C-0E135FF3F656}" presName="desTx" presStyleLbl="alignAccFollowNode1" presStyleIdx="0" presStyleCnt="3">
        <dgm:presLayoutVars>
          <dgm:bulletEnabled val="1"/>
        </dgm:presLayoutVars>
      </dgm:prSet>
      <dgm:spPr/>
    </dgm:pt>
    <dgm:pt modelId="{E07AA401-7D32-3D44-98C2-24779908D12F}" type="pres">
      <dgm:prSet presAssocID="{A0C98BFB-0E51-9E4E-9A25-475725D60809}" presName="space" presStyleCnt="0"/>
      <dgm:spPr/>
    </dgm:pt>
    <dgm:pt modelId="{4D0C8803-C912-4747-ADEE-BB660D458D92}" type="pres">
      <dgm:prSet presAssocID="{7072261C-E15A-094D-B609-6EE2CA81BB57}" presName="composite" presStyleCnt="0"/>
      <dgm:spPr/>
    </dgm:pt>
    <dgm:pt modelId="{DD434D12-F670-9C46-BBA4-5BE44A4726ED}" type="pres">
      <dgm:prSet presAssocID="{7072261C-E15A-094D-B609-6EE2CA81BB5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F2A4326-2EB6-AE40-B9E6-B105D019BDD5}" type="pres">
      <dgm:prSet presAssocID="{7072261C-E15A-094D-B609-6EE2CA81BB57}" presName="desTx" presStyleLbl="alignAccFollowNode1" presStyleIdx="1" presStyleCnt="3">
        <dgm:presLayoutVars>
          <dgm:bulletEnabled val="1"/>
        </dgm:presLayoutVars>
      </dgm:prSet>
      <dgm:spPr/>
    </dgm:pt>
    <dgm:pt modelId="{5010AF5E-4D24-D147-8F64-564CABE8CFC4}" type="pres">
      <dgm:prSet presAssocID="{7B5456CB-234B-3041-9BA1-EAB63DEF48C5}" presName="space" presStyleCnt="0"/>
      <dgm:spPr/>
    </dgm:pt>
    <dgm:pt modelId="{C0F2CA59-15F0-B04A-8253-59CA61C330EF}" type="pres">
      <dgm:prSet presAssocID="{FAD6B64A-1925-6A4C-921F-2834DABC745B}" presName="composite" presStyleCnt="0"/>
      <dgm:spPr/>
    </dgm:pt>
    <dgm:pt modelId="{78C6D71E-CD4E-9D46-9131-8689CDF21EB3}" type="pres">
      <dgm:prSet presAssocID="{FAD6B64A-1925-6A4C-921F-2834DABC745B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A4082F6-C619-BC40-B9A9-35515D9469CB}" type="pres">
      <dgm:prSet presAssocID="{FAD6B64A-1925-6A4C-921F-2834DABC745B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1019707-1679-DF47-B0B7-4985D05F9836}" srcId="{FAD6B64A-1925-6A4C-921F-2834DABC745B}" destId="{40722E1B-B266-2A41-8467-3E27117598E9}" srcOrd="1" destOrd="0" parTransId="{A5F1575D-B958-7F4A-A6F8-5573C118D816}" sibTransId="{3EACD2F6-AC32-2046-AD73-64FB8E020942}"/>
    <dgm:cxn modelId="{050BC82B-F387-BE40-B6A5-EF56FBDF08D0}" type="presOf" srcId="{0F987CC6-59CE-2042-A5FA-C6379C43F536}" destId="{FA4082F6-C619-BC40-B9A9-35515D9469CB}" srcOrd="0" destOrd="0" presId="urn:microsoft.com/office/officeart/2005/8/layout/hList1"/>
    <dgm:cxn modelId="{BD92882D-A8C2-6848-B480-42C1E512E48B}" type="presOf" srcId="{6B217BF0-5E7F-FA4F-A504-C88D2C0D60B1}" destId="{D52972BC-65DA-DA4C-9425-FD9B2272262D}" srcOrd="0" destOrd="0" presId="urn:microsoft.com/office/officeart/2005/8/layout/hList1"/>
    <dgm:cxn modelId="{96C68C2E-799B-5A4E-88F2-31DD88492673}" type="presOf" srcId="{DB865834-409D-CF4D-AF11-A2862CC3E6E7}" destId="{710EB541-7084-EF4B-9D92-87E9FB6A3753}" srcOrd="0" destOrd="1" presId="urn:microsoft.com/office/officeart/2005/8/layout/hList1"/>
    <dgm:cxn modelId="{C9F0163C-E0B2-AC4F-B2C2-9481A2207AE0}" type="presOf" srcId="{FAD6B64A-1925-6A4C-921F-2834DABC745B}" destId="{78C6D71E-CD4E-9D46-9131-8689CDF21EB3}" srcOrd="0" destOrd="0" presId="urn:microsoft.com/office/officeart/2005/8/layout/hList1"/>
    <dgm:cxn modelId="{B67C124B-E2CE-B54B-8BD2-54CDEFC73084}" type="presOf" srcId="{40722E1B-B266-2A41-8467-3E27117598E9}" destId="{FA4082F6-C619-BC40-B9A9-35515D9469CB}" srcOrd="0" destOrd="1" presId="urn:microsoft.com/office/officeart/2005/8/layout/hList1"/>
    <dgm:cxn modelId="{BCD2565F-B304-DD4D-B96F-A3574525E254}" type="presOf" srcId="{630C7104-46A4-BD4A-957C-9AD04410ED1C}" destId="{710EB541-7084-EF4B-9D92-87E9FB6A3753}" srcOrd="0" destOrd="0" presId="urn:microsoft.com/office/officeart/2005/8/layout/hList1"/>
    <dgm:cxn modelId="{95389963-CB5D-8F4C-A02C-F172B4C19150}" srcId="{6B217BF0-5E7F-FA4F-A504-C88D2C0D60B1}" destId="{FAD6B64A-1925-6A4C-921F-2834DABC745B}" srcOrd="2" destOrd="0" parTransId="{916F26B0-074A-6E4A-8027-5C47BB80EF5A}" sibTransId="{6B0F13FD-2FAF-644B-B149-2639A7671473}"/>
    <dgm:cxn modelId="{31BDA378-FFF4-9E4B-9D92-C92FA0CAF2BF}" type="presOf" srcId="{7072261C-E15A-094D-B609-6EE2CA81BB57}" destId="{DD434D12-F670-9C46-BBA4-5BE44A4726ED}" srcOrd="0" destOrd="0" presId="urn:microsoft.com/office/officeart/2005/8/layout/hList1"/>
    <dgm:cxn modelId="{9B741C7D-C644-6C4E-A388-F8A47AF68155}" srcId="{7072261C-E15A-094D-B609-6EE2CA81BB57}" destId="{3133452A-6025-0545-A470-E5396502E7C6}" srcOrd="1" destOrd="0" parTransId="{9A615CE9-7F03-3346-884B-91252453EB3F}" sibTransId="{A982CA04-7EE3-5940-ABF3-426D3FE86F9F}"/>
    <dgm:cxn modelId="{A6652D84-AD51-1A40-8C8B-913ACB54D9E3}" srcId="{EF9306D4-B1D7-274F-AD0C-0E135FF3F656}" destId="{DB865834-409D-CF4D-AF11-A2862CC3E6E7}" srcOrd="1" destOrd="0" parTransId="{7D289F25-D1FC-5344-A5DF-17CC423C554A}" sibTransId="{031C6CAF-6DA6-184A-9FD3-68EAB7D98CD0}"/>
    <dgm:cxn modelId="{C0964E8A-0B78-5045-9D2D-EE83FFB76610}" srcId="{EF9306D4-B1D7-274F-AD0C-0E135FF3F656}" destId="{630C7104-46A4-BD4A-957C-9AD04410ED1C}" srcOrd="0" destOrd="0" parTransId="{24F63054-2C02-EC43-8708-EBD6BED56126}" sibTransId="{B8C56B5D-2632-8544-A494-F59B27F63AB0}"/>
    <dgm:cxn modelId="{DD75A18B-1733-0944-BB14-9A2EC8DD2A6E}" type="presOf" srcId="{3133452A-6025-0545-A470-E5396502E7C6}" destId="{3F2A4326-2EB6-AE40-B9E6-B105D019BDD5}" srcOrd="0" destOrd="1" presId="urn:microsoft.com/office/officeart/2005/8/layout/hList1"/>
    <dgm:cxn modelId="{7A8B8EAD-4C79-E64D-82B1-645969746C60}" type="presOf" srcId="{EF9306D4-B1D7-274F-AD0C-0E135FF3F656}" destId="{DAB6D420-8F1C-A045-AD6D-0C812617C557}" srcOrd="0" destOrd="0" presId="urn:microsoft.com/office/officeart/2005/8/layout/hList1"/>
    <dgm:cxn modelId="{B520DCAD-0E05-CC4F-9B7A-088311DB0B2A}" srcId="{6B217BF0-5E7F-FA4F-A504-C88D2C0D60B1}" destId="{7072261C-E15A-094D-B609-6EE2CA81BB57}" srcOrd="1" destOrd="0" parTransId="{71EA2214-4EBF-F247-A948-ECA76B764517}" sibTransId="{7B5456CB-234B-3041-9BA1-EAB63DEF48C5}"/>
    <dgm:cxn modelId="{7CD2FDBA-08A5-9649-B96A-3376B35BE454}" type="presOf" srcId="{8A7E507E-1857-0D4C-B42E-19CDE49B26B7}" destId="{3F2A4326-2EB6-AE40-B9E6-B105D019BDD5}" srcOrd="0" destOrd="2" presId="urn:microsoft.com/office/officeart/2005/8/layout/hList1"/>
    <dgm:cxn modelId="{29B821BC-CE71-824C-9B4D-3ED4F3C55C47}" srcId="{FAD6B64A-1925-6A4C-921F-2834DABC745B}" destId="{0F987CC6-59CE-2042-A5FA-C6379C43F536}" srcOrd="0" destOrd="0" parTransId="{DA4AE5F3-1893-314E-B429-0FABC314DF21}" sibTransId="{BCF329AF-AC70-0C42-8A48-8B541122C31C}"/>
    <dgm:cxn modelId="{F91F3BBF-B30E-4549-9DDB-7247097D78C9}" srcId="{7072261C-E15A-094D-B609-6EE2CA81BB57}" destId="{9158FF65-A311-3648-892E-645D0D42D8BB}" srcOrd="0" destOrd="0" parTransId="{316F96AA-AB85-2B4F-B28A-B6C19D6CF0DE}" sibTransId="{F75D670F-0F0D-D14C-8DE6-E8825302324C}"/>
    <dgm:cxn modelId="{32A7AFD6-A195-9844-BB09-3B07C0F61A01}" srcId="{6B217BF0-5E7F-FA4F-A504-C88D2C0D60B1}" destId="{EF9306D4-B1D7-274F-AD0C-0E135FF3F656}" srcOrd="0" destOrd="0" parTransId="{69A3A832-5FAF-4641-962F-DE15B04211F4}" sibTransId="{A0C98BFB-0E51-9E4E-9A25-475725D60809}"/>
    <dgm:cxn modelId="{4560C3ED-EC34-1F49-8F2B-AF9C4E8B27B6}" type="presOf" srcId="{9158FF65-A311-3648-892E-645D0D42D8BB}" destId="{3F2A4326-2EB6-AE40-B9E6-B105D019BDD5}" srcOrd="0" destOrd="0" presId="urn:microsoft.com/office/officeart/2005/8/layout/hList1"/>
    <dgm:cxn modelId="{D8AB9CF7-C5C5-6640-BE19-A1FD62F344AA}" srcId="{7072261C-E15A-094D-B609-6EE2CA81BB57}" destId="{8A7E507E-1857-0D4C-B42E-19CDE49B26B7}" srcOrd="2" destOrd="0" parTransId="{9DB88581-599D-114B-961A-758B26725088}" sibTransId="{27A570AE-99D8-1342-A6CB-9DD208BE5BDA}"/>
    <dgm:cxn modelId="{4541FEA6-93E2-7D48-B23D-1715FE1B3F8F}" type="presParOf" srcId="{D52972BC-65DA-DA4C-9425-FD9B2272262D}" destId="{B0C82A69-4B10-B047-91DD-E84027F6912A}" srcOrd="0" destOrd="0" presId="urn:microsoft.com/office/officeart/2005/8/layout/hList1"/>
    <dgm:cxn modelId="{5F83B4F7-E91D-9141-84BA-DAD24D6801DE}" type="presParOf" srcId="{B0C82A69-4B10-B047-91DD-E84027F6912A}" destId="{DAB6D420-8F1C-A045-AD6D-0C812617C557}" srcOrd="0" destOrd="0" presId="urn:microsoft.com/office/officeart/2005/8/layout/hList1"/>
    <dgm:cxn modelId="{8B03EF18-BDFD-4E41-BB85-06F43A702F08}" type="presParOf" srcId="{B0C82A69-4B10-B047-91DD-E84027F6912A}" destId="{710EB541-7084-EF4B-9D92-87E9FB6A3753}" srcOrd="1" destOrd="0" presId="urn:microsoft.com/office/officeart/2005/8/layout/hList1"/>
    <dgm:cxn modelId="{4504B5E8-19B0-1940-AF81-F5055D2E13D7}" type="presParOf" srcId="{D52972BC-65DA-DA4C-9425-FD9B2272262D}" destId="{E07AA401-7D32-3D44-98C2-24779908D12F}" srcOrd="1" destOrd="0" presId="urn:microsoft.com/office/officeart/2005/8/layout/hList1"/>
    <dgm:cxn modelId="{0460971B-A0F5-8942-8393-0E10E93E4CC4}" type="presParOf" srcId="{D52972BC-65DA-DA4C-9425-FD9B2272262D}" destId="{4D0C8803-C912-4747-ADEE-BB660D458D92}" srcOrd="2" destOrd="0" presId="urn:microsoft.com/office/officeart/2005/8/layout/hList1"/>
    <dgm:cxn modelId="{38E734A6-92AE-5341-85BE-54404341743A}" type="presParOf" srcId="{4D0C8803-C912-4747-ADEE-BB660D458D92}" destId="{DD434D12-F670-9C46-BBA4-5BE44A4726ED}" srcOrd="0" destOrd="0" presId="urn:microsoft.com/office/officeart/2005/8/layout/hList1"/>
    <dgm:cxn modelId="{F1D5C428-70CD-2449-8A51-6CE6D0234884}" type="presParOf" srcId="{4D0C8803-C912-4747-ADEE-BB660D458D92}" destId="{3F2A4326-2EB6-AE40-B9E6-B105D019BDD5}" srcOrd="1" destOrd="0" presId="urn:microsoft.com/office/officeart/2005/8/layout/hList1"/>
    <dgm:cxn modelId="{E3278F25-0A66-C34F-9F6E-2824F4BFD10B}" type="presParOf" srcId="{D52972BC-65DA-DA4C-9425-FD9B2272262D}" destId="{5010AF5E-4D24-D147-8F64-564CABE8CFC4}" srcOrd="3" destOrd="0" presId="urn:microsoft.com/office/officeart/2005/8/layout/hList1"/>
    <dgm:cxn modelId="{F07DC4E0-BC7A-5944-8302-B237FAC04E14}" type="presParOf" srcId="{D52972BC-65DA-DA4C-9425-FD9B2272262D}" destId="{C0F2CA59-15F0-B04A-8253-59CA61C330EF}" srcOrd="4" destOrd="0" presId="urn:microsoft.com/office/officeart/2005/8/layout/hList1"/>
    <dgm:cxn modelId="{BD72B174-70E0-C647-93A7-873E80B60A04}" type="presParOf" srcId="{C0F2CA59-15F0-B04A-8253-59CA61C330EF}" destId="{78C6D71E-CD4E-9D46-9131-8689CDF21EB3}" srcOrd="0" destOrd="0" presId="urn:microsoft.com/office/officeart/2005/8/layout/hList1"/>
    <dgm:cxn modelId="{19F0E74D-6E5A-8C43-8F3F-841427188DD2}" type="presParOf" srcId="{C0F2CA59-15F0-B04A-8253-59CA61C330EF}" destId="{FA4082F6-C619-BC40-B9A9-35515D9469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6D420-8F1C-A045-AD6D-0C812617C557}">
      <dsp:nvSpPr>
        <dsp:cNvPr id="0" name=""/>
        <dsp:cNvSpPr/>
      </dsp:nvSpPr>
      <dsp:spPr>
        <a:xfrm>
          <a:off x="2206" y="27177"/>
          <a:ext cx="2150975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Alberi decisionali</a:t>
          </a:r>
          <a:endParaRPr lang="it-IT" sz="2100" kern="1200" dirty="0"/>
        </a:p>
      </dsp:txBody>
      <dsp:txXfrm>
        <a:off x="2206" y="27177"/>
        <a:ext cx="2150975" cy="604800"/>
      </dsp:txXfrm>
    </dsp:sp>
    <dsp:sp modelId="{710EB541-7084-EF4B-9D92-87E9FB6A3753}">
      <dsp:nvSpPr>
        <dsp:cNvPr id="0" name=""/>
        <dsp:cNvSpPr/>
      </dsp:nvSpPr>
      <dsp:spPr>
        <a:xfrm>
          <a:off x="2206" y="631977"/>
          <a:ext cx="2150975" cy="41504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effectLst/>
              <a:latin typeface="+mj-lt"/>
            </a:rPr>
            <a:t>Permettono la gestione di dati numerici e categorici.</a:t>
          </a:r>
          <a:endParaRPr lang="it-IT" sz="1800" kern="1200" dirty="0">
            <a:latin typeface="+mj-lt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Individuano relazioni tra </a:t>
          </a:r>
          <a:r>
            <a:rPr lang="it-IT" sz="1800" b="0" i="0" kern="1200" dirty="0">
              <a:latin typeface="+mj-lt"/>
              <a:ea typeface="+mn-ea"/>
              <a:cs typeface="+mn-cs"/>
            </a:rPr>
            <a:t>diverse variabili con il target creando una gerarchia di decisioni consentendo di prevedere la classe di </a:t>
          </a:r>
          <a:r>
            <a:rPr lang="it-IT" sz="1800" b="0" i="0" kern="1200" dirty="0">
              <a:latin typeface="+mj-lt"/>
            </a:rPr>
            <a:t>appartenenza delle istanze.</a:t>
          </a:r>
          <a:endParaRPr lang="it-IT" sz="1800" kern="1200" dirty="0">
            <a:latin typeface="+mj-lt"/>
          </a:endParaRPr>
        </a:p>
      </dsp:txBody>
      <dsp:txXfrm>
        <a:off x="2206" y="631977"/>
        <a:ext cx="2150975" cy="4150440"/>
      </dsp:txXfrm>
    </dsp:sp>
    <dsp:sp modelId="{DD434D12-F670-9C46-BBA4-5BE44A4726ED}">
      <dsp:nvSpPr>
        <dsp:cNvPr id="0" name=""/>
        <dsp:cNvSpPr/>
      </dsp:nvSpPr>
      <dsp:spPr>
        <a:xfrm>
          <a:off x="2454318" y="27177"/>
          <a:ext cx="2150975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Random Forrest</a:t>
          </a:r>
          <a:endParaRPr lang="it-IT" sz="2100" kern="1200" dirty="0"/>
        </a:p>
      </dsp:txBody>
      <dsp:txXfrm>
        <a:off x="2454318" y="27177"/>
        <a:ext cx="2150975" cy="604800"/>
      </dsp:txXfrm>
    </dsp:sp>
    <dsp:sp modelId="{3F2A4326-2EB6-AE40-B9E6-B105D019BDD5}">
      <dsp:nvSpPr>
        <dsp:cNvPr id="0" name=""/>
        <dsp:cNvSpPr/>
      </dsp:nvSpPr>
      <dsp:spPr>
        <a:xfrm>
          <a:off x="2454318" y="631977"/>
          <a:ext cx="2150975" cy="41504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Modello più preciso rispetto a quello che si otterrebbe utilizzando un singolo albero di decisione.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Sono robusti ai rumori presenti nei dati.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latin typeface="Calibri Light" panose="020F0302020204030204"/>
              <a:ea typeface="+mn-ea"/>
              <a:cs typeface="+mn-cs"/>
            </a:rPr>
            <a:t>Capaci di gestire problemi di </a:t>
          </a:r>
          <a:r>
            <a:rPr lang="it-IT" sz="1800" b="0" i="0" kern="1200" dirty="0">
              <a:latin typeface="+mj-lt"/>
            </a:rPr>
            <a:t>overfitting.</a:t>
          </a:r>
          <a:endParaRPr lang="it-IT" sz="1800" kern="1200" dirty="0">
            <a:latin typeface="+mj-lt"/>
          </a:endParaRPr>
        </a:p>
      </dsp:txBody>
      <dsp:txXfrm>
        <a:off x="2454318" y="631977"/>
        <a:ext cx="2150975" cy="4150440"/>
      </dsp:txXfrm>
    </dsp:sp>
    <dsp:sp modelId="{78C6D71E-CD4E-9D46-9131-8689CDF21EB3}">
      <dsp:nvSpPr>
        <dsp:cNvPr id="0" name=""/>
        <dsp:cNvSpPr/>
      </dsp:nvSpPr>
      <dsp:spPr>
        <a:xfrm>
          <a:off x="4906430" y="27177"/>
          <a:ext cx="2150975" cy="6048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Reti Neurali</a:t>
          </a:r>
          <a:endParaRPr lang="it-IT" sz="2100" kern="1200" dirty="0"/>
        </a:p>
      </dsp:txBody>
      <dsp:txXfrm>
        <a:off x="4906430" y="27177"/>
        <a:ext cx="2150975" cy="604800"/>
      </dsp:txXfrm>
    </dsp:sp>
    <dsp:sp modelId="{FA4082F6-C619-BC40-B9A9-35515D9469CB}">
      <dsp:nvSpPr>
        <dsp:cNvPr id="0" name=""/>
        <dsp:cNvSpPr/>
      </dsp:nvSpPr>
      <dsp:spPr>
        <a:xfrm>
          <a:off x="4906430" y="631977"/>
          <a:ext cx="2150975" cy="4150440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Le reti neurali possono rappresentare relazioni complesse nei dati, grazie alla loro architettura di più strati di neuroni.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b="0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 Light" panose="020F0302020204030204"/>
              <a:ea typeface="+mn-ea"/>
              <a:cs typeface="+mn-cs"/>
            </a:rPr>
            <a:t>Possono essere progettate per risultare robuste ai rumori nei dati.</a:t>
          </a:r>
        </a:p>
      </dsp:txBody>
      <dsp:txXfrm>
        <a:off x="4906430" y="631977"/>
        <a:ext cx="2150975" cy="4150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EB606-0841-F146-B79A-E28B9C5F19D5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8978F-FEBF-6544-9731-CAF26CA4A2C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8961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8978F-FEBF-6544-9731-CAF26CA4A2C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071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9FB40F-5A2B-DCAB-09EB-F353B757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4AE37AB-5C91-9398-2BD1-B67DA42B9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EC92C1-4218-89D3-D5FC-DCD294DA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045CFA5-1E2B-73E6-EEA4-C4C701556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BD692F-79C2-4B4C-CD23-71AC814E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31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344D8-A2E7-70D3-5C3D-AC35DF160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0817A9-3C90-D4D0-BBAA-F44B7CF0D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506970-8390-71DA-526E-E1A2418F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63C6A-751D-3734-E03A-5BCB898D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955414-3179-FC77-B5B8-B6903542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069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1351710-FAF4-86A3-C86E-DB7D9E487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7FF4714-0F99-ADD8-54D0-56A37ABDF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6832D3-E3AD-9A70-7AF3-758D9F0F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812788A-E9B8-6C72-8258-A977F5F8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A43CBCE-E2DC-9F51-DF83-AA0949B8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7553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2FF7CE-6B28-C913-F4EA-51643D63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BA253B-7EF4-BEE7-4737-EB846183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B3C123-FB5F-F2A9-453E-E5FF4016C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EFF80E-49C7-3D20-D74D-21162B5D8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814E5E-90AF-BB81-9C2C-F13EF942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522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98984C-3C44-FACE-9C5F-504917B2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33ADA53-714C-E559-DDFC-26C1B32F2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DB7EB6-B8CE-47A5-0822-76DE970A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9ED5ED-F6BD-B323-0EB8-67CE0632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BD552C-358A-AADD-AFF5-04136A96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209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EBC598-864C-54A6-E1BB-38CAE3F3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9307B9-EF1E-E4F8-A745-4E141CDB9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EF712E-27A2-2270-F739-51050FCCE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23A6F4-E6FC-09BC-2C4C-C96108026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D6CD7A-D268-D89A-B3B1-14F1A2CB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664C1E5-CCC0-5B14-EF3B-AF01CDDC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7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A17F73-B51C-CF90-CC98-B77DF45FF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4CE236-2CA4-C7CA-86A0-7F56B7F49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01309DC-BC9A-C304-ECF1-057F8ACE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D993BC3-8A88-4ACA-71E6-2B2B6915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691F406-89AC-C826-3A0B-D19A9E246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B6F4D3-E7F7-B976-18C6-0DCF2BD68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945DEF-503C-A387-4382-70E42B94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8C962D1-63A4-5084-B58E-5110E80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628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6F7098-3481-840D-5D13-8CC5F0D07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B6E32B7-7C1A-FCFF-7DCF-5D49095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0983927-D038-0501-6F00-38041274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7CEACC9-F26F-FB52-1220-AD4C39E35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30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4682E55-0426-8E03-5E7E-89185D28A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8FC0148-8323-8EFC-3345-1CA4358C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42570E-BF6D-28F0-91BD-CA12CF8C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34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18B308-925F-5742-2FCE-C7A08151D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C50112-FC82-312C-2833-B4DF900F9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7DD751-E5A3-0C9B-521C-EA02D47C7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A122478-E554-E2CC-20FF-AE9F34A0E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25DB729-CEA2-1F36-7B62-79C7C2332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76D237-59D9-31E4-9498-D2E74A3D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7489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38FDDB-21B5-6C9F-0FF8-5DFB1E31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535D01D-1053-7263-C983-73878CD05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2B0FF6-7D89-BF72-804D-EEAF6327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3251B8-EAF6-834E-D2F5-68542229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5A50057-BF7E-B189-4F27-EFC0590D4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23E28E-669C-6635-DC51-D5EAF5CD2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24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CA1B369-0088-B1AD-040A-7160F26D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A4022C-8F7C-34FE-395E-D1BD1B02F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A73B1D-3251-5A88-720A-6DC11A2EC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D02BE-03F4-ED40-9D96-07DBC41E8672}" type="datetimeFigureOut">
              <a:rPr lang="it-IT" smtClean="0"/>
              <a:t>10/02/23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4F432-4D9B-FAF7-F9AD-85D0AC512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CF280E-C5BA-A59F-BB62-EF85906C4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0EFFA-708E-DF42-8A47-ED93CAE30A7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220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F713410-C064-07B8-0F19-6E1862BB01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Progetto di Machine </a:t>
            </a:r>
            <a:r>
              <a:rPr lang="it-IT" sz="4400" dirty="0">
                <a:solidFill>
                  <a:schemeClr val="bg1"/>
                </a:solidFill>
                <a:latin typeface="Calibri Light" panose="020F0302020204030204" pitchFamily="34" charset="0"/>
              </a:rPr>
              <a:t>L</a:t>
            </a:r>
            <a: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earning: </a:t>
            </a:r>
            <a:b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</a:br>
            <a: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Modelli di Classificazione</a:t>
            </a:r>
            <a:b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</a:br>
            <a:r>
              <a:rPr lang="it-IT" sz="4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 </a:t>
            </a:r>
            <a:br>
              <a:rPr lang="it-IT" sz="3200" b="0" i="0" dirty="0">
                <a:effectLst/>
                <a:latin typeface="Calibri Light" panose="020F0302020204030204" pitchFamily="34" charset="0"/>
              </a:rPr>
            </a:br>
            <a:r>
              <a:rPr lang="it-IT" sz="2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Corso di Laurea </a:t>
            </a:r>
            <a:r>
              <a:rPr lang="it-IT" sz="2800" dirty="0">
                <a:solidFill>
                  <a:schemeClr val="bg1"/>
                </a:solidFill>
                <a:latin typeface="Calibri Light" panose="020F0302020204030204" pitchFamily="34" charset="0"/>
              </a:rPr>
              <a:t>M</a:t>
            </a:r>
            <a:r>
              <a:rPr lang="it-IT" sz="2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agistrale in Informatica (LM - 18)</a:t>
            </a:r>
            <a:br>
              <a:rPr lang="it-IT" sz="28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</a:br>
            <a:r>
              <a:rPr lang="it-IT" sz="2400" b="0" i="0" dirty="0">
                <a:solidFill>
                  <a:schemeClr val="bg1"/>
                </a:solidFill>
                <a:effectLst/>
                <a:latin typeface="Calibri Light" panose="020F0302020204030204" pitchFamily="34" charset="0"/>
              </a:rPr>
              <a:t>Appello 15 Febbraio 2023</a:t>
            </a:r>
            <a:endParaRPr lang="it-IT" sz="2800" dirty="0">
              <a:solidFill>
                <a:schemeClr val="bg1"/>
              </a:solidFill>
            </a:endParaRPr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267867F4-24DC-418C-E72B-BF486BC4D8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it-IT" dirty="0"/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Bancora Davide – M. 905588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Donato Benedetta – M. 905338</a:t>
            </a:r>
          </a:p>
          <a:p>
            <a:pPr algn="r"/>
            <a:r>
              <a:rPr lang="it-IT" sz="2000" dirty="0">
                <a:solidFill>
                  <a:schemeClr val="bg1"/>
                </a:solidFill>
              </a:rPr>
              <a:t>Dubini Emanuele – M. 904078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4574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Random Forest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it-IT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 modello è stato costruito utilizzando 500 alberi e ogni albero utilizza 3 variabili scelte in modo casuale per suddividere i nodi. </a:t>
            </a:r>
          </a:p>
          <a:p>
            <a:pPr marL="0" indent="0" fontAlgn="base"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Per ottenere risultati migliori sono state normalizzate alcune variabili. </a:t>
            </a:r>
          </a:p>
          <a:p>
            <a:pPr marL="0" indent="0" fontAlgn="base">
              <a:buNone/>
            </a:pPr>
            <a:r>
              <a:rPr lang="it-IT" sz="20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ccuratezza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89,35% </a:t>
            </a:r>
          </a:p>
          <a:p>
            <a:pPr marL="0" indent="0" fontAlgn="base">
              <a:buNone/>
            </a:pP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Kappa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0,75 </a:t>
            </a:r>
          </a:p>
          <a:p>
            <a:pPr marL="0" indent="0" fontAlgn="base">
              <a:buNone/>
            </a:pPr>
            <a:r>
              <a:rPr lang="it-IT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uon livello di precisione. </a:t>
            </a:r>
            <a:endParaRPr lang="it-IT" sz="20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 fontAlgn="base">
              <a:buNone/>
            </a:pPr>
            <a:endParaRPr lang="it-IT" sz="20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Immagine 26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56E531-AD6A-BEE5-4E92-9B289533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05869"/>
            <a:ext cx="4513618" cy="113921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AC8BB3A-38C8-91E3-4E81-F25A429B8705}"/>
              </a:ext>
            </a:extLst>
          </p:cNvPr>
          <p:cNvSpPr txBox="1"/>
          <p:nvPr/>
        </p:nvSpPr>
        <p:spPr>
          <a:xfrm>
            <a:off x="6096000" y="1905759"/>
            <a:ext cx="4513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i="1" dirty="0">
                <a:solidFill>
                  <a:schemeClr val="bg1"/>
                </a:solidFill>
              </a:rPr>
              <a:t>Matrice di confusione</a:t>
            </a:r>
            <a:r>
              <a:rPr lang="it-IT" dirty="0"/>
              <a:t>:</a:t>
            </a:r>
          </a:p>
        </p:txBody>
      </p:sp>
      <p:pic>
        <p:nvPicPr>
          <p:cNvPr id="29" name="Immagine 2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649D8F0-7BB4-09D8-9E29-F567D5E3C3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985"/>
          <a:stretch/>
        </p:blipFill>
        <p:spPr bwMode="auto">
          <a:xfrm>
            <a:off x="6096000" y="3632355"/>
            <a:ext cx="4479758" cy="13916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3544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Random Forest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 risultati mostrano che il modello ha una buona capacità di classificare correttamente sia i casi "</a:t>
            </a: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Canceled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" che i casi "</a:t>
            </a: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Not_canceled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>
              <a:lnSpc>
                <a:spcPct val="107000"/>
              </a:lnSpc>
              <a:buNone/>
            </a:pPr>
            <a:endParaRPr lang="it-IT" sz="11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Confrontando questi valori con quanto ottenuto analizzando il modello </a:t>
            </a:r>
            <a:r>
              <a:rPr lang="it-IT" sz="2000" i="1" dirty="0">
                <a:latin typeface="+mj-lt"/>
                <a:cs typeface="Times New Roman" panose="02020603050405020304" pitchFamily="18" charset="0"/>
              </a:rPr>
              <a:t>Decision Tree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deduciamo che si ha un </a:t>
            </a:r>
            <a:r>
              <a:rPr lang="it-IT" sz="2000" b="1" dirty="0">
                <a:latin typeface="+mj-lt"/>
                <a:cs typeface="Times New Roman" panose="02020603050405020304" pitchFamily="18" charset="0"/>
              </a:rPr>
              <a:t>notevole miglioramento. </a:t>
            </a:r>
          </a:p>
          <a:p>
            <a:pPr marL="0" indent="0">
              <a:lnSpc>
                <a:spcPct val="107000"/>
              </a:lnSpc>
              <a:buNone/>
            </a:pPr>
            <a:endParaRPr lang="it-IT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9FCC0756-B312-4CB1-7EE8-BE29BB6E56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6"/>
          <a:stretch/>
        </p:blipFill>
        <p:spPr>
          <a:xfrm>
            <a:off x="8554763" y="2160065"/>
            <a:ext cx="2730543" cy="9379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45B0CD5-DDB1-6C09-9D76-376D5690DBE3}"/>
              </a:ext>
            </a:extLst>
          </p:cNvPr>
          <p:cNvSpPr txBox="1"/>
          <p:nvPr/>
        </p:nvSpPr>
        <p:spPr>
          <a:xfrm>
            <a:off x="5305925" y="2305869"/>
            <a:ext cx="292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Valori ottenuti considerando la classe positiva "Canceled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it-IT" sz="1800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862492E-8A1B-5756-90E4-F6B1929B53BE}"/>
              </a:ext>
            </a:extLst>
          </p:cNvPr>
          <p:cNvSpPr txBox="1"/>
          <p:nvPr/>
        </p:nvSpPr>
        <p:spPr>
          <a:xfrm>
            <a:off x="5305925" y="3905801"/>
            <a:ext cx="3080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Valori ottenuti considerando la classe positiva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Not_ Canceled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it-IT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5738B1DC-18A6-0B3B-1962-EE2D75B48C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/>
          <a:stretch/>
        </p:blipFill>
        <p:spPr>
          <a:xfrm>
            <a:off x="8619268" y="3759999"/>
            <a:ext cx="2601532" cy="9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386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La rete neurale utilizza 16 nodi nel primo strato e 4 nel secondo strato.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È stato necessario applicare il processo di binarizzazione 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per gli attributi categorici.</a:t>
            </a:r>
          </a:p>
          <a:p>
            <a:pPr marL="0" indent="0">
              <a:lnSpc>
                <a:spcPct val="107000"/>
              </a:lnSpc>
              <a:buNone/>
            </a:pPr>
            <a:endParaRPr lang="it-IT" sz="6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2000" i="1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ccuratezza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84,33% </a:t>
            </a:r>
            <a:endParaRPr lang="it-IT" sz="20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Kappa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0,63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Precision: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82,30% </a:t>
            </a:r>
          </a:p>
          <a:p>
            <a:pPr marL="0" indent="0">
              <a:lnSpc>
                <a:spcPct val="107000"/>
              </a:lnSpc>
              <a:buNone/>
            </a:pPr>
            <a:endParaRPr lang="it-IT" sz="2000" i="1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it-IT" sz="2000" dirty="0"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2B0511A-4849-A5A4-60DD-BFAA1DEAF5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358" y="111497"/>
            <a:ext cx="6363292" cy="6746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035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u="sng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it-IT" sz="2000" u="sng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alori di performance:</a:t>
            </a:r>
          </a:p>
          <a:p>
            <a:pPr>
              <a:lnSpc>
                <a:spcPct val="107000"/>
              </a:lnSpc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Precision: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82,30%</a:t>
            </a:r>
          </a:p>
          <a:p>
            <a:pPr>
              <a:lnSpc>
                <a:spcPct val="107000"/>
              </a:lnSpc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Recall: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81,17%</a:t>
            </a:r>
          </a:p>
          <a:p>
            <a:pPr>
              <a:lnSpc>
                <a:spcPct val="107000"/>
              </a:lnSpc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F1-measure: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81,68%</a:t>
            </a:r>
          </a:p>
          <a:p>
            <a:pPr marL="0" indent="0">
              <a:lnSpc>
                <a:spcPct val="107000"/>
              </a:lnSpc>
              <a:buNone/>
            </a:pPr>
            <a:endParaRPr lang="it-IT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Possiamo dedurre che è un buon modello di classificazione. </a:t>
            </a: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mmagine 17" descr="Immagine che contiene testo&#10;&#10;Descrizione generata automaticamente">
            <a:extLst>
              <a:ext uri="{FF2B5EF4-FFF2-40B4-BE49-F238E27FC236}">
                <a16:creationId xmlns:a16="http://schemas.microsoft.com/office/drawing/2014/main" id="{285D4702-D46F-91D8-BB06-E83265903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292" y="2586161"/>
            <a:ext cx="5306761" cy="168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43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Autofit/>
          </a:bodyPr>
          <a:lstStyle/>
          <a:p>
            <a:r>
              <a:rPr lang="it-IT" sz="3900" dirty="0"/>
              <a:t>Misure di Performance –Alberi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Si ottiene un valore di accuratezza migliore quando il </a:t>
            </a:r>
            <a:r>
              <a:rPr lang="it-IT" sz="2000" i="1" dirty="0">
                <a:latin typeface="+mj-lt"/>
                <a:cs typeface="Times New Roman" panose="02020603050405020304" pitchFamily="18" charset="0"/>
              </a:rPr>
              <a:t>cutoff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 è pari a circa 0,7.</a:t>
            </a:r>
          </a:p>
          <a:p>
            <a:pPr marL="0" indent="0">
              <a:lnSpc>
                <a:spcPct val="107000"/>
              </a:lnSpc>
              <a:buNone/>
            </a:pPr>
            <a:endParaRPr lang="it-IT" sz="5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Un modello ideale avrà una </a:t>
            </a:r>
            <a:r>
              <a:rPr lang="it-IT" sz="2000" i="1" dirty="0">
                <a:latin typeface="+mj-lt"/>
                <a:cs typeface="Times New Roman" panose="02020603050405020304" pitchFamily="18" charset="0"/>
              </a:rPr>
              <a:t>curva ROC 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che si avvicina il più possibile al punto in alto a sinistra della figura.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Il seguente modello di predizione non è molto preciso nella scelta del target corretto. </a:t>
            </a: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B0CCA8A-2A65-1AFA-8826-541D98CE2D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1" r="3367" b="3102"/>
          <a:stretch/>
        </p:blipFill>
        <p:spPr bwMode="auto">
          <a:xfrm>
            <a:off x="4938127" y="66452"/>
            <a:ext cx="4641692" cy="32124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52D5165B-979B-D43D-E293-64AC78DF8A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0" r="4095"/>
          <a:stretch/>
        </p:blipFill>
        <p:spPr bwMode="auto">
          <a:xfrm>
            <a:off x="8146153" y="3278881"/>
            <a:ext cx="3661611" cy="3512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56879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Autofit/>
          </a:bodyPr>
          <a:lstStyle/>
          <a:p>
            <a:r>
              <a:rPr lang="it-IT" sz="3900" dirty="0"/>
              <a:t>Misure di Performance –Random Forest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 valore di </a:t>
            </a:r>
            <a:r>
              <a:rPr lang="it-IT" sz="2000" i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cutoff</a:t>
            </a: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ottimale è attorno a 0,5. 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L’accuratezza del modello assume valore pari a circa 0,9.</a:t>
            </a:r>
          </a:p>
          <a:p>
            <a:pPr marL="0" indent="0">
              <a:lnSpc>
                <a:spcPct val="107000"/>
              </a:lnSpc>
              <a:buNone/>
            </a:pPr>
            <a:endParaRPr lang="it-IT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sz="2000" i="1" dirty="0">
                <a:latin typeface="+mj-lt"/>
                <a:cs typeface="Times New Roman" panose="02020603050405020304" pitchFamily="18" charset="0"/>
              </a:rPr>
              <a:t>Curva ROC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: la curva si avvicina molto a quella ottimale.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Il modello Random Forest ha alta precisione e ottima capacità di discriminazione.</a:t>
            </a:r>
          </a:p>
          <a:p>
            <a:pPr marL="0" indent="0">
              <a:lnSpc>
                <a:spcPct val="107000"/>
              </a:lnSpc>
              <a:buNone/>
            </a:pPr>
            <a:endParaRPr lang="it-IT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669086F-51EC-0457-CF69-86FA919C6D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r="3196"/>
          <a:stretch/>
        </p:blipFill>
        <p:spPr bwMode="auto">
          <a:xfrm>
            <a:off x="5025200" y="82024"/>
            <a:ext cx="3706804" cy="3272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B42CB1D-58FF-8647-B192-B1484BB0A4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38" r="3709"/>
          <a:stretch/>
        </p:blipFill>
        <p:spPr bwMode="auto">
          <a:xfrm>
            <a:off x="8035599" y="3272735"/>
            <a:ext cx="3706804" cy="35442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7275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Autofit/>
          </a:bodyPr>
          <a:lstStyle/>
          <a:p>
            <a:r>
              <a:rPr lang="it-IT" sz="3900" dirty="0"/>
              <a:t>Misure di Performance –Rete Neurale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Il valore di </a:t>
            </a:r>
            <a:r>
              <a:rPr lang="it-IT" sz="2000" i="1" dirty="0">
                <a:latin typeface="+mj-lt"/>
                <a:cs typeface="Times New Roman" panose="02020603050405020304" pitchFamily="18" charset="0"/>
              </a:rPr>
              <a:t>cutoff</a:t>
            </a:r>
            <a:r>
              <a:rPr lang="it-IT" sz="2000" dirty="0">
                <a:latin typeface="+mj-lt"/>
                <a:cs typeface="Times New Roman" panose="02020603050405020304" pitchFamily="18" charset="0"/>
              </a:rPr>
              <a:t> ottimale si aggira intorno a 0,5 e corrisponde ad un’accuratezza pari a 0,84. </a:t>
            </a:r>
          </a:p>
          <a:p>
            <a:pPr marL="0" indent="0">
              <a:lnSpc>
                <a:spcPct val="107000"/>
              </a:lnSpc>
              <a:buNone/>
            </a:pPr>
            <a:endParaRPr lang="it-IT" sz="20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it-IT" sz="2000" dirty="0">
                <a:latin typeface="+mj-lt"/>
                <a:cs typeface="Times New Roman" panose="02020603050405020304" pitchFamily="18" charset="0"/>
              </a:rPr>
              <a:t>La curva ROC si avvicina molto a quella ottimale. </a:t>
            </a:r>
          </a:p>
          <a:p>
            <a:pPr>
              <a:lnSpc>
                <a:spcPct val="107000"/>
              </a:lnSpc>
            </a:pPr>
            <a:endParaRPr lang="it-IT" sz="18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buNone/>
            </a:pPr>
            <a:endParaRPr lang="it-IT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F10097-B37B-EFA4-4CE7-8EA772300D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12" r="3406"/>
          <a:stretch/>
        </p:blipFill>
        <p:spPr bwMode="auto">
          <a:xfrm>
            <a:off x="5038844" y="1141042"/>
            <a:ext cx="6504225" cy="2329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87D7BF5-88A6-2607-BA80-F568EA1AA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 r="3996"/>
          <a:stretch/>
        </p:blipFill>
        <p:spPr bwMode="auto">
          <a:xfrm>
            <a:off x="5038844" y="3470695"/>
            <a:ext cx="6504225" cy="2394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7626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895122-5D47-3B54-1185-43C78F4C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sz="4400" dirty="0">
                <a:solidFill>
                  <a:schemeClr val="bg1"/>
                </a:solidFill>
              </a:rPr>
              <a:t>Contesto ed obiettivi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4439DB3E-C93A-45CD-1FC0-7F1AD631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it-IT" sz="2800" dirty="0">
                <a:solidFill>
                  <a:schemeClr val="bg1"/>
                </a:solidFill>
                <a:latin typeface="+mj-lt"/>
              </a:rPr>
              <a:t>L’obiettivo del</a:t>
            </a:r>
            <a:r>
              <a:rPr lang="it-IT" dirty="0">
                <a:solidFill>
                  <a:schemeClr val="bg1"/>
                </a:solidFill>
                <a:latin typeface="+mj-lt"/>
              </a:rPr>
              <a:t> progetto ha lo scopo di identificare i modelli di classificazione che possano contribuire a prevedere se un cliente cancellerà o meno una prenotazione effettuata presso un determinato hotel. </a:t>
            </a:r>
          </a:p>
        </p:txBody>
      </p:sp>
    </p:spTree>
    <p:extLst>
      <p:ext uri="{BB962C8B-B14F-4D97-AF65-F5344CB8AC3E}">
        <p14:creationId xmlns:p14="http://schemas.microsoft.com/office/powerpoint/2010/main" val="333837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>
                <a:solidFill>
                  <a:schemeClr val="tx2"/>
                </a:solidFill>
              </a:rPr>
              <a:t>Il Dataset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69"/>
            <a:ext cx="3667036" cy="3912052"/>
          </a:xfrm>
        </p:spPr>
        <p:txBody>
          <a:bodyPr>
            <a:noAutofit/>
          </a:bodyPr>
          <a:lstStyle/>
          <a:p>
            <a:r>
              <a:rPr lang="it-IT" sz="2000" dirty="0">
                <a:solidFill>
                  <a:schemeClr val="tx2"/>
                </a:solidFill>
                <a:latin typeface="+mj-lt"/>
              </a:rPr>
              <a:t>È composto da 19 attributi e circa 36 mila istanze.</a:t>
            </a:r>
          </a:p>
          <a:p>
            <a:r>
              <a:rPr lang="it-IT" sz="2000" dirty="0">
                <a:solidFill>
                  <a:schemeClr val="tx2"/>
                </a:solidFill>
                <a:latin typeface="+mj-lt"/>
              </a:rPr>
              <a:t>Non presenta valori mancanti e/o nulli.</a:t>
            </a:r>
          </a:p>
          <a:p>
            <a:r>
              <a:rPr lang="it-IT" sz="2000" dirty="0">
                <a:solidFill>
                  <a:schemeClr val="tx2"/>
                </a:solidFill>
                <a:latin typeface="+mj-lt"/>
              </a:rPr>
              <a:t>L’attributo </a:t>
            </a:r>
            <a:r>
              <a:rPr lang="it-IT" sz="2000" b="1" i="1" dirty="0">
                <a:solidFill>
                  <a:schemeClr val="tx2"/>
                </a:solidFill>
                <a:latin typeface="+mj-lt"/>
              </a:rPr>
              <a:t>Booking_ID </a:t>
            </a:r>
            <a:r>
              <a:rPr lang="it-IT" sz="2000" dirty="0">
                <a:solidFill>
                  <a:schemeClr val="tx2"/>
                </a:solidFill>
                <a:latin typeface="+mj-lt"/>
              </a:rPr>
              <a:t>non ha alcun valore predittivo per il modello di classificazione ed è stato rimosso. </a:t>
            </a: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A88D689-F3B1-5C1A-8321-0DFC65A69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3" r="225" b="-2"/>
          <a:stretch/>
        </p:blipFill>
        <p:spPr bwMode="auto">
          <a:xfrm>
            <a:off x="5552954" y="1641639"/>
            <a:ext cx="5703220" cy="3574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165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Conversioni covariate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69"/>
            <a:ext cx="3667036" cy="3912052"/>
          </a:xfrm>
        </p:spPr>
        <p:txBody>
          <a:bodyPr>
            <a:noAutofit/>
          </a:bodyPr>
          <a:lstStyle/>
          <a:p>
            <a:pPr fontAlgn="base"/>
            <a:r>
              <a:rPr lang="it-IT" sz="1900" b="1" dirty="0">
                <a:latin typeface="+mj-lt"/>
              </a:rPr>
              <a:t>Alcune delle covariate</a:t>
            </a:r>
            <a:r>
              <a:rPr lang="it-IT" sz="1900" b="1" i="0" dirty="0">
                <a:effectLst/>
                <a:latin typeface="+mj-lt"/>
              </a:rPr>
              <a:t> sono state convertite in tipo </a:t>
            </a:r>
            <a:r>
              <a:rPr lang="it-IT" sz="1900" b="1" i="1" dirty="0">
                <a:effectLst/>
                <a:latin typeface="+mj-lt"/>
              </a:rPr>
              <a:t>factor</a:t>
            </a:r>
            <a:r>
              <a:rPr lang="it-IT" sz="1900" b="1" dirty="0">
                <a:latin typeface="+mj-lt"/>
              </a:rPr>
              <a:t>:</a:t>
            </a:r>
            <a:r>
              <a:rPr lang="it-IT" sz="1900" b="0" i="0" dirty="0">
                <a:effectLst/>
                <a:latin typeface="+mj-lt"/>
              </a:rPr>
              <a:t> </a:t>
            </a:r>
            <a:r>
              <a:rPr lang="it-IT" sz="1900" dirty="0">
                <a:effectLst/>
                <a:latin typeface="+mj-lt"/>
              </a:rPr>
              <a:t>booking_status, type_of_meal_plan, market_segment_type, room_type_reserved, required_car_parking_space, repeated_guest. </a:t>
            </a:r>
            <a:r>
              <a:rPr lang="it-IT" sz="1900" b="0" i="0" dirty="0">
                <a:effectLst/>
                <a:latin typeface="+mj-lt"/>
              </a:rPr>
              <a:t>Assumevano valori appartenenti a un insieme di categorie. </a:t>
            </a:r>
          </a:p>
          <a:p>
            <a:pPr fontAlgn="base"/>
            <a:r>
              <a:rPr lang="it-IT" sz="1900" b="0" i="0" dirty="0">
                <a:effectLst/>
                <a:latin typeface="+mj-lt"/>
              </a:rPr>
              <a:t>Le altre covariate sono </a:t>
            </a:r>
            <a:r>
              <a:rPr lang="it-IT" sz="1900" dirty="0">
                <a:latin typeface="+mj-lt"/>
              </a:rPr>
              <a:t>rimaste invariate (</a:t>
            </a:r>
            <a:r>
              <a:rPr lang="it-IT" sz="1900" b="0" i="0" dirty="0">
                <a:effectLst/>
                <a:latin typeface="+mj-lt"/>
              </a:rPr>
              <a:t>tipo interno) in quanto utilizzate per rappresentare quantità numerabili.</a:t>
            </a: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11742D-7F9B-A3D3-C36D-A64A955C2A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" t="1" r="3270" b="-2"/>
          <a:stretch/>
        </p:blipFill>
        <p:spPr bwMode="auto">
          <a:xfrm>
            <a:off x="4662674" y="1995893"/>
            <a:ext cx="7502659" cy="286621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83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Analisi delle covariate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69"/>
            <a:ext cx="3667036" cy="3912052"/>
          </a:xfrm>
        </p:spPr>
        <p:txBody>
          <a:bodyPr>
            <a:no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it-IT" sz="2400" dirty="0">
                <a:latin typeface="+mj-lt"/>
                <a:ea typeface="Times New Roman" panose="02020603050405020304" pitchFamily="18" charset="0"/>
              </a:rPr>
              <a:t>L</a:t>
            </a:r>
            <a:r>
              <a:rPr lang="it-IT" sz="2400" dirty="0">
                <a:effectLst/>
                <a:latin typeface="+mj-lt"/>
                <a:ea typeface="Times New Roman" panose="02020603050405020304" pitchFamily="18" charset="0"/>
              </a:rPr>
              <a:t>e prenotazioni non cancellate sono superiori alle cancellate.</a:t>
            </a:r>
          </a:p>
          <a:p>
            <a:pPr marL="342900" indent="-342900" fontAlgn="base">
              <a:buFont typeface="+mj-lt"/>
              <a:buAutoNum type="arabicPeriod"/>
            </a:pPr>
            <a:endParaRPr lang="it-IT" sz="2400" dirty="0">
              <a:effectLst/>
              <a:latin typeface="+mj-lt"/>
              <a:ea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it-IT" sz="2400" dirty="0">
                <a:effectLst/>
                <a:latin typeface="+mj-lt"/>
                <a:ea typeface="Times New Roman" panose="02020603050405020304" pitchFamily="18" charset="0"/>
              </a:rPr>
              <a:t>Le prenotazioni dei clienti che richiedono un posto auto auto hanno meno probabilità di essere cancellate.</a:t>
            </a:r>
          </a:p>
          <a:p>
            <a:pPr marL="342900" indent="-342900" fontAlgn="base">
              <a:buFont typeface="+mj-lt"/>
              <a:buAutoNum type="arabicPeriod"/>
            </a:pPr>
            <a:endParaRPr lang="it-IT" sz="2000" b="0" i="0" dirty="0">
              <a:effectLst/>
              <a:latin typeface="+mj-lt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76794D6-1E64-D9A1-D941-21AD8E6519E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8" t="7902" r="8843" b="9009"/>
          <a:stretch/>
        </p:blipFill>
        <p:spPr bwMode="auto">
          <a:xfrm>
            <a:off x="6807897" y="94500"/>
            <a:ext cx="3212214" cy="32400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018099F-0BC4-D17F-8CFD-B584ED70C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4"/>
          <a:stretch/>
        </p:blipFill>
        <p:spPr bwMode="auto">
          <a:xfrm>
            <a:off x="5928057" y="3523500"/>
            <a:ext cx="4971894" cy="32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AE21254-B0CE-13EF-8349-48F0C460F692}"/>
              </a:ext>
            </a:extLst>
          </p:cNvPr>
          <p:cNvSpPr txBox="1"/>
          <p:nvPr/>
        </p:nvSpPr>
        <p:spPr>
          <a:xfrm>
            <a:off x="5345327" y="1314390"/>
            <a:ext cx="52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56C809-F5E6-4162-3B23-CED9760927B0}"/>
              </a:ext>
            </a:extLst>
          </p:cNvPr>
          <p:cNvSpPr txBox="1"/>
          <p:nvPr/>
        </p:nvSpPr>
        <p:spPr>
          <a:xfrm>
            <a:off x="5345327" y="4777075"/>
            <a:ext cx="52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585716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Analisi delle covariate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305869"/>
            <a:ext cx="3667036" cy="3912052"/>
          </a:xfrm>
        </p:spPr>
        <p:txBody>
          <a:bodyPr>
            <a:no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it-IT" sz="24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it-IT" sz="24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 prenotazioni Complementary hanno una probabilità di cancellazione pari allo 0%. </a:t>
            </a:r>
          </a:p>
          <a:p>
            <a:pPr marL="342900" indent="-342900" fontAlgn="base">
              <a:buFont typeface="+mj-lt"/>
              <a:buAutoNum type="arabicPeriod"/>
            </a:pPr>
            <a:endParaRPr lang="it-IT" sz="2400" b="0" i="0" dirty="0">
              <a:latin typeface="+mj-lt"/>
              <a:cs typeface="Times New Roman" panose="02020603050405020304" pitchFamily="18" charset="0"/>
            </a:endParaRPr>
          </a:p>
          <a:p>
            <a:pPr marL="342900" indent="-342900" fontAlgn="base">
              <a:buFont typeface="+mj-lt"/>
              <a:buAutoNum type="arabicPeriod"/>
            </a:pPr>
            <a:r>
              <a:rPr lang="it-IT" sz="2400" dirty="0">
                <a:effectLst/>
                <a:latin typeface="+mj-lt"/>
                <a:cs typeface="Times New Roman" panose="02020603050405020304" pitchFamily="18" charset="0"/>
              </a:rPr>
              <a:t>Le prenotazioni che contengono 3</a:t>
            </a:r>
            <a:r>
              <a:rPr lang="it-IT" sz="2400" dirty="0">
                <a:latin typeface="+mj-lt"/>
                <a:cs typeface="Times New Roman" panose="02020603050405020304" pitchFamily="18" charset="0"/>
              </a:rPr>
              <a:t> o piú richieste speciali non vengono mai cancellate.</a:t>
            </a:r>
            <a:endParaRPr lang="it-IT" b="0" i="0" dirty="0">
              <a:effectLst/>
              <a:latin typeface="+mj-lt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FC5B52-0DF2-604A-F7C5-CEC0A580BA8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0"/>
          <a:stretch/>
        </p:blipFill>
        <p:spPr bwMode="auto">
          <a:xfrm>
            <a:off x="6175042" y="3326354"/>
            <a:ext cx="4477921" cy="3494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DA2A12-7C8D-6BFD-02DC-1BDB0570AE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" t="8027" r="5341" b="4945"/>
          <a:stretch/>
        </p:blipFill>
        <p:spPr bwMode="auto">
          <a:xfrm>
            <a:off x="6256018" y="14729"/>
            <a:ext cx="4315971" cy="32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552093-70CD-9D0A-D0B7-41CE4E126B70}"/>
              </a:ext>
            </a:extLst>
          </p:cNvPr>
          <p:cNvSpPr txBox="1"/>
          <p:nvPr/>
        </p:nvSpPr>
        <p:spPr>
          <a:xfrm>
            <a:off x="5345327" y="1314390"/>
            <a:ext cx="52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1.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4CE605-27C1-C1A1-2CBF-01CAEA1E2911}"/>
              </a:ext>
            </a:extLst>
          </p:cNvPr>
          <p:cNvSpPr txBox="1"/>
          <p:nvPr/>
        </p:nvSpPr>
        <p:spPr>
          <a:xfrm>
            <a:off x="5345327" y="4777075"/>
            <a:ext cx="5253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bg1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5852263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1024202"/>
            <a:ext cx="3667037" cy="2313959"/>
          </a:xfrm>
        </p:spPr>
        <p:txBody>
          <a:bodyPr>
            <a:noAutofit/>
          </a:bodyPr>
          <a:lstStyle/>
          <a:p>
            <a:r>
              <a:rPr lang="it-IT" sz="4000" dirty="0"/>
              <a:t>Modelli di Machine Learning scelti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3338161"/>
            <a:ext cx="3667036" cy="1914525"/>
          </a:xfrm>
        </p:spPr>
        <p:txBody>
          <a:bodyPr anchor="ctr">
            <a:noAutofit/>
          </a:bodyPr>
          <a:lstStyle/>
          <a:p>
            <a:pPr marL="0" indent="0" fontAlgn="base">
              <a:buNone/>
            </a:pPr>
            <a:r>
              <a:rPr lang="it-IT" b="0" i="0" dirty="0">
                <a:effectLst/>
                <a:latin typeface="+mj-lt"/>
              </a:rPr>
              <a:t>Sono state </a:t>
            </a:r>
            <a:r>
              <a:rPr lang="it-IT" dirty="0">
                <a:latin typeface="+mj-lt"/>
              </a:rPr>
              <a:t>implementate 3</a:t>
            </a:r>
            <a:r>
              <a:rPr lang="it-IT" b="0" i="0" dirty="0">
                <a:effectLst/>
                <a:latin typeface="+mj-lt"/>
              </a:rPr>
              <a:t> differenti tecniche di classificazione:</a:t>
            </a:r>
            <a:endParaRPr lang="it-IT" sz="4000" b="0" i="0" dirty="0">
              <a:effectLst/>
              <a:latin typeface="+mj-lt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ma 3">
            <a:extLst>
              <a:ext uri="{FF2B5EF4-FFF2-40B4-BE49-F238E27FC236}">
                <a16:creationId xmlns:a16="http://schemas.microsoft.com/office/drawing/2014/main" id="{E3757F53-B20D-B24E-1691-2563F2806A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21312"/>
              </p:ext>
            </p:extLst>
          </p:nvPr>
        </p:nvGraphicFramePr>
        <p:xfrm>
          <a:off x="4884198" y="1024202"/>
          <a:ext cx="7059612" cy="4809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3142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Alberi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it-IT" sz="2000" dirty="0">
                <a:latin typeface="+mj-lt"/>
              </a:rPr>
              <a:t>Inizialmente, è stato ottenuto tale albero decisionale.</a:t>
            </a:r>
          </a:p>
          <a:p>
            <a:pPr marL="0" indent="0" fontAlgn="base">
              <a:buNone/>
            </a:pPr>
            <a:endParaRPr lang="it-IT" sz="1400" dirty="0">
              <a:latin typeface="+mj-lt"/>
            </a:endParaRPr>
          </a:p>
          <a:p>
            <a:pPr marL="0" indent="0" fontAlgn="base">
              <a:buNone/>
            </a:pPr>
            <a:r>
              <a:rPr lang="it-IT" sz="2000" dirty="0">
                <a:latin typeface="+mj-lt"/>
              </a:rPr>
              <a:t>Accuratezza: 75,28%</a:t>
            </a:r>
          </a:p>
          <a:p>
            <a:pPr marL="0" indent="0" fontAlgn="base">
              <a:buNone/>
            </a:pPr>
            <a:r>
              <a:rPr lang="it-IT" sz="2000" dirty="0">
                <a:latin typeface="+mj-lt"/>
              </a:rPr>
              <a:t>Kappa: 0,398</a:t>
            </a:r>
          </a:p>
          <a:p>
            <a:pPr marL="0" indent="0" fontAlgn="base">
              <a:buNone/>
            </a:pPr>
            <a:endParaRPr lang="it-IT" sz="1400" dirty="0">
              <a:latin typeface="+mj-lt"/>
            </a:endParaRPr>
          </a:p>
          <a:p>
            <a:pPr marL="0" indent="0" fontAlgn="base">
              <a:buNone/>
            </a:pPr>
            <a:r>
              <a:rPr lang="it-IT" sz="2000" dirty="0">
                <a:latin typeface="+mj-lt"/>
              </a:rPr>
              <a:t>Tali valori non risultano essere molto soddisfacenti.</a:t>
            </a:r>
            <a:endParaRPr lang="it-IT" sz="1800" dirty="0">
              <a:latin typeface="+mj-lt"/>
            </a:endParaRPr>
          </a:p>
          <a:p>
            <a:pPr marL="0" indent="0" fontAlgn="base">
              <a:buNone/>
            </a:pPr>
            <a:r>
              <a:rPr lang="it-IT" sz="2000" dirty="0">
                <a:latin typeface="+mj-lt"/>
              </a:rPr>
              <a:t>Per evitare overfitting, si analizza il valore di cp impostandolo da 0,011 a 0,015.</a:t>
            </a:r>
          </a:p>
          <a:p>
            <a:pPr marL="0" indent="0" fontAlgn="base">
              <a:buNone/>
            </a:pPr>
            <a:endParaRPr lang="it-IT" sz="2000" dirty="0">
              <a:latin typeface="+mj-lt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81EF04C-A7D7-A6B9-8BFA-D5973D1AF1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16179"/>
            <a:ext cx="4590573" cy="372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5A9D4EF-DB7F-BD1D-D886-0CAB3DD7C4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" t="10958" r="3745" b="13150"/>
          <a:stretch/>
        </p:blipFill>
        <p:spPr bwMode="auto">
          <a:xfrm>
            <a:off x="6222295" y="17227"/>
            <a:ext cx="4383418" cy="293169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66237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0BD5DC-A00F-285B-A006-E14AED6D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7" cy="1676603"/>
          </a:xfrm>
        </p:spPr>
        <p:txBody>
          <a:bodyPr>
            <a:normAutofit/>
          </a:bodyPr>
          <a:lstStyle/>
          <a:p>
            <a:r>
              <a:rPr lang="it-IT" sz="4800" dirty="0"/>
              <a:t>Alberi Decisionali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4AB570-0B24-0B6E-D37F-3C7994587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it-IT" sz="2200" b="0" i="0" dirty="0">
                <a:effectLst/>
                <a:latin typeface="+mj-lt"/>
              </a:rPr>
              <a:t>Albero decisionale con cp: 0,015.</a:t>
            </a:r>
          </a:p>
          <a:p>
            <a:pPr marL="0" indent="0" fontAlgn="base">
              <a:buNone/>
            </a:pPr>
            <a:r>
              <a:rPr lang="it-IT" sz="2200" dirty="0">
                <a:latin typeface="+mj-lt"/>
              </a:rPr>
              <a:t>L’accuratezza e Kappa sono entrambi diminuiti di poco, ma è aumentata la leggibilità dell’albero.</a:t>
            </a:r>
            <a:endParaRPr lang="it-IT" sz="2200" b="0" i="0" dirty="0">
              <a:effectLst/>
              <a:latin typeface="+mj-lt"/>
            </a:endParaRPr>
          </a:p>
          <a:p>
            <a:pPr marL="0" indent="0" fontAlgn="base">
              <a:buNone/>
            </a:pPr>
            <a:r>
              <a:rPr lang="it-IT" sz="2200" dirty="0">
                <a:latin typeface="+mj-lt"/>
              </a:rPr>
              <a:t>Previene overfitting.</a:t>
            </a:r>
            <a:endParaRPr lang="it-IT" sz="2200" b="0" i="0" dirty="0">
              <a:effectLst/>
              <a:latin typeface="+mj-lt"/>
            </a:endParaRPr>
          </a:p>
        </p:txBody>
      </p:sp>
      <p:sp>
        <p:nvSpPr>
          <p:cNvPr id="5135" name="Rectangle 5126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44F61B3-0DF8-DFD6-85D8-69FAF5796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3" t="11531" r="2699" b="13091"/>
          <a:stretch/>
        </p:blipFill>
        <p:spPr bwMode="auto">
          <a:xfrm>
            <a:off x="5552197" y="-5823"/>
            <a:ext cx="5687073" cy="36994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AC3FCAB1-603E-E925-65F1-091E803EFD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90"/>
          <a:stretch/>
        </p:blipFill>
        <p:spPr>
          <a:xfrm>
            <a:off x="6452271" y="5528276"/>
            <a:ext cx="3923459" cy="1180119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A8AB971C-44BE-CBB5-8C54-40FDC90634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1" t="8081" r="-1" b="-1"/>
          <a:stretch/>
        </p:blipFill>
        <p:spPr bwMode="auto">
          <a:xfrm>
            <a:off x="8794097" y="4027302"/>
            <a:ext cx="2077116" cy="6463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F0D723C-7BD2-4E3F-4702-5A363AEB70B4}"/>
              </a:ext>
            </a:extLst>
          </p:cNvPr>
          <p:cNvSpPr txBox="1"/>
          <p:nvPr/>
        </p:nvSpPr>
        <p:spPr>
          <a:xfrm>
            <a:off x="5960781" y="3954977"/>
            <a:ext cx="28454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Valori ottenuti considerando la classe positiva "Canceled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sz="1800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it-IT" sz="1800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1EA1B05E-FB19-AEF5-4A71-1DFF0092B4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7" b="4267"/>
          <a:stretch/>
        </p:blipFill>
        <p:spPr bwMode="auto">
          <a:xfrm>
            <a:off x="8756682" y="4732342"/>
            <a:ext cx="2114531" cy="6463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79D52F0-D9DE-6771-2D1E-9FDD4E3801D2}"/>
              </a:ext>
            </a:extLst>
          </p:cNvPr>
          <p:cNvSpPr txBox="1"/>
          <p:nvPr/>
        </p:nvSpPr>
        <p:spPr>
          <a:xfrm>
            <a:off x="5786323" y="4682322"/>
            <a:ext cx="3194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Valori ottenuti considerando la classe positiva 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Not_ Canceled</a:t>
            </a:r>
            <a:r>
              <a:rPr lang="it-IT" b="1" dirty="0">
                <a:solidFill>
                  <a:schemeClr val="accent1">
                    <a:lumMod val="75000"/>
                  </a:schemeClr>
                </a:solidFill>
                <a:latin typeface="+mj-lt"/>
                <a:ea typeface="Times New Roman" panose="02020603050405020304" pitchFamily="18" charset="0"/>
              </a:rPr>
              <a:t>"</a:t>
            </a:r>
            <a:r>
              <a:rPr lang="it-IT" b="1" i="0" dirty="0">
                <a:solidFill>
                  <a:schemeClr val="accent1">
                    <a:lumMod val="75000"/>
                  </a:schemeClr>
                </a:solidFill>
                <a:effectLst/>
                <a:latin typeface="+mj-lt"/>
                <a:ea typeface="Times New Roman" panose="02020603050405020304" pitchFamily="18" charset="0"/>
              </a:rPr>
              <a:t> </a:t>
            </a:r>
            <a:endParaRPr lang="it-IT" b="1" i="1" dirty="0">
              <a:solidFill>
                <a:schemeClr val="accent1">
                  <a:lumMod val="75000"/>
                </a:schemeClr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080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56786C134008D408014BD1AB86F2604" ma:contentTypeVersion="8" ma:contentTypeDescription="Creare un nuovo documento." ma:contentTypeScope="" ma:versionID="e633e52bd36c2ad76f50f3d63b97ef7b">
  <xsd:schema xmlns:xsd="http://www.w3.org/2001/XMLSchema" xmlns:xs="http://www.w3.org/2001/XMLSchema" xmlns:p="http://schemas.microsoft.com/office/2006/metadata/properties" xmlns:ns2="441927a3-1db2-4257-88ab-a87577130937" xmlns:ns3="6a0afe94-10c2-4435-a735-f5487c70a3d9" targetNamespace="http://schemas.microsoft.com/office/2006/metadata/properties" ma:root="true" ma:fieldsID="660e60a6b4c2963791daedfda16eda2a" ns2:_="" ns3:_="">
    <xsd:import namespace="441927a3-1db2-4257-88ab-a87577130937"/>
    <xsd:import namespace="6a0afe94-10c2-4435-a735-f5487c70a3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927a3-1db2-4257-88ab-a875771309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8a136ceb-ae82-4b6d-b854-ad45c4d838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0afe94-10c2-4435-a735-f5487c70a3d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d26019a-610a-435c-8f46-00983b992f95}" ma:internalName="TaxCatchAll" ma:showField="CatchAllData" ma:web="6a0afe94-10c2-4435-a735-f5487c70a3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0CD38F-323F-4122-AFD5-A0B5DFE519B6}"/>
</file>

<file path=customXml/itemProps2.xml><?xml version="1.0" encoding="utf-8"?>
<ds:datastoreItem xmlns:ds="http://schemas.openxmlformats.org/officeDocument/2006/customXml" ds:itemID="{EC1572C1-579B-4E86-86C8-469E3AF2DF6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3325</TotalTime>
  <Words>799</Words>
  <Application>Microsoft Macintosh PowerPoint</Application>
  <PresentationFormat>Widescreen</PresentationFormat>
  <Paragraphs>95</Paragraphs>
  <Slides>16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di Office</vt:lpstr>
      <vt:lpstr>Progetto di Machine Learning:  Modelli di Classificazione   Corso di Laurea Magistrale in Informatica (LM - 18) Appello 15 Febbraio 2023</vt:lpstr>
      <vt:lpstr>Contesto ed obiettivi</vt:lpstr>
      <vt:lpstr>Il Dataset</vt:lpstr>
      <vt:lpstr>Conversioni covariate</vt:lpstr>
      <vt:lpstr>Analisi delle covariate</vt:lpstr>
      <vt:lpstr>Analisi delle covariate</vt:lpstr>
      <vt:lpstr>Modelli di Machine Learning scelti</vt:lpstr>
      <vt:lpstr>Alberi Decisionali</vt:lpstr>
      <vt:lpstr>Alberi Decisionali</vt:lpstr>
      <vt:lpstr>Random Forest</vt:lpstr>
      <vt:lpstr>Random Forest</vt:lpstr>
      <vt:lpstr>Rete Neurale</vt:lpstr>
      <vt:lpstr>Rete Neurale</vt:lpstr>
      <vt:lpstr>Misure di Performance –Alberi Decisionali</vt:lpstr>
      <vt:lpstr>Misure di Performance –Random Forest</vt:lpstr>
      <vt:lpstr>Misure di Performance –Rete Neurale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di Machine Learning  Corso di Laurea Magistrale in Informatica Appello Febbraio 2023</dc:title>
  <dc:creator>Benedetta Donato</dc:creator>
  <cp:lastModifiedBy>Benedetta Donato</cp:lastModifiedBy>
  <cp:revision>5</cp:revision>
  <dcterms:created xsi:type="dcterms:W3CDTF">2023-02-09T08:27:47Z</dcterms:created>
  <dcterms:modified xsi:type="dcterms:W3CDTF">2023-02-12T15:03:13Z</dcterms:modified>
</cp:coreProperties>
</file>