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91" r:id="rId2"/>
    <p:sldId id="289" r:id="rId3"/>
    <p:sldId id="288" r:id="rId4"/>
    <p:sldId id="279" r:id="rId5"/>
    <p:sldId id="292" r:id="rId6"/>
    <p:sldId id="280" r:id="rId7"/>
    <p:sldId id="274" r:id="rId8"/>
    <p:sldId id="297" r:id="rId9"/>
    <p:sldId id="275" r:id="rId10"/>
    <p:sldId id="281" r:id="rId11"/>
    <p:sldId id="284" r:id="rId12"/>
    <p:sldId id="282" r:id="rId13"/>
    <p:sldId id="283" r:id="rId14"/>
    <p:sldId id="300" r:id="rId15"/>
    <p:sldId id="286" r:id="rId16"/>
    <p:sldId id="299" r:id="rId17"/>
    <p:sldId id="29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B3401E86-89C8-A44D-AE14-7D7352C5BF20}">
          <p14:sldIdLst>
            <p14:sldId id="291"/>
            <p14:sldId id="289"/>
            <p14:sldId id="288"/>
            <p14:sldId id="279"/>
            <p14:sldId id="292"/>
            <p14:sldId id="280"/>
            <p14:sldId id="274"/>
            <p14:sldId id="297"/>
            <p14:sldId id="275"/>
            <p14:sldId id="281"/>
            <p14:sldId id="284"/>
            <p14:sldId id="282"/>
            <p14:sldId id="283"/>
            <p14:sldId id="300"/>
            <p14:sldId id="286"/>
            <p14:sldId id="299"/>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72974-5A80-4EC5-A71F-4098AD116968}" v="7838" dt="2023-07-19T13:54:07.737"/>
    <p1510:client id="{B815FC41-3F23-46A0-8C12-9B40774DA8A9}" v="3063" dt="2023-07-19T13:53:38.962"/>
    <p1510:client id="{C8257EFC-7318-6A41-9691-2182106BBFF4}" v="1817" dt="2023-07-19T09:39:14.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997" autoAdjust="0"/>
  </p:normalViewPr>
  <p:slideViewPr>
    <p:cSldViewPr snapToGrid="0">
      <p:cViewPr varScale="1">
        <p:scale>
          <a:sx n="102" d="100"/>
          <a:sy n="102" d="100"/>
        </p:scale>
        <p:origin x="2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17BF0-5E7F-FA4F-A504-C88D2C0D60B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it-IT"/>
        </a:p>
      </dgm:t>
    </dgm:pt>
    <dgm:pt modelId="{EF9306D4-B1D7-274F-AD0C-0E135FF3F656}">
      <dgm:prSet phldrT="[Testo]"/>
      <dgm:spPr/>
      <dgm:t>
        <a:bodyPr/>
        <a:lstStyle/>
        <a:p>
          <a:r>
            <a:rPr lang="it-IT"/>
            <a:t>Aggiunta di valori nulli</a:t>
          </a:r>
        </a:p>
      </dgm:t>
    </dgm:pt>
    <dgm:pt modelId="{69A3A832-5FAF-4641-962F-DE15B04211F4}" type="parTrans" cxnId="{32A7AFD6-A195-9844-BB09-3B07C0F61A01}">
      <dgm:prSet/>
      <dgm:spPr/>
      <dgm:t>
        <a:bodyPr/>
        <a:lstStyle/>
        <a:p>
          <a:endParaRPr lang="it-IT"/>
        </a:p>
      </dgm:t>
    </dgm:pt>
    <dgm:pt modelId="{A0C98BFB-0E51-9E4E-9A25-475725D60809}" type="sibTrans" cxnId="{32A7AFD6-A195-9844-BB09-3B07C0F61A01}">
      <dgm:prSet/>
      <dgm:spPr/>
      <dgm:t>
        <a:bodyPr/>
        <a:lstStyle/>
        <a:p>
          <a:endParaRPr lang="it-IT"/>
        </a:p>
      </dgm:t>
    </dgm:pt>
    <dgm:pt modelId="{630C7104-46A4-BD4A-957C-9AD04410ED1C}">
      <dgm:prSet phldrT="[Testo]"/>
      <dgm:spPr/>
      <dgm:t>
        <a:bodyPr/>
        <a:lstStyle/>
        <a:p>
          <a:r>
            <a:rPr lang="it-IT" kern="1200"/>
            <a:t>Sia Decision tree che SVM sono abbastanza robusti fino al raggiungimento del 40% di valori nulli nell’attributo </a:t>
          </a:r>
          <a:r>
            <a:rPr lang="it-IT" i="1" kern="1200"/>
            <a:t>lead_time</a:t>
          </a:r>
          <a:endParaRPr lang="it-IT" i="1" kern="1200">
            <a:latin typeface="+mj-lt"/>
          </a:endParaRPr>
        </a:p>
      </dgm:t>
    </dgm:pt>
    <dgm:pt modelId="{24F63054-2C02-EC43-8708-EBD6BED56126}" type="parTrans" cxnId="{C0964E8A-0B78-5045-9D2D-EE83FFB76610}">
      <dgm:prSet/>
      <dgm:spPr/>
      <dgm:t>
        <a:bodyPr/>
        <a:lstStyle/>
        <a:p>
          <a:endParaRPr lang="it-IT"/>
        </a:p>
      </dgm:t>
    </dgm:pt>
    <dgm:pt modelId="{B8C56B5D-2632-8544-A494-F59B27F63AB0}" type="sibTrans" cxnId="{C0964E8A-0B78-5045-9D2D-EE83FFB76610}">
      <dgm:prSet/>
      <dgm:spPr/>
      <dgm:t>
        <a:bodyPr/>
        <a:lstStyle/>
        <a:p>
          <a:endParaRPr lang="it-IT"/>
        </a:p>
      </dgm:t>
    </dgm:pt>
    <dgm:pt modelId="{7072261C-E15A-094D-B609-6EE2CA81BB57}">
      <dgm:prSet phldrT="[Testo]"/>
      <dgm:spPr/>
      <dgm:t>
        <a:bodyPr/>
        <a:lstStyle/>
        <a:p>
          <a:r>
            <a:rPr lang="it-IT"/>
            <a:t>Aggiunta di Outlier</a:t>
          </a:r>
        </a:p>
      </dgm:t>
    </dgm:pt>
    <dgm:pt modelId="{71EA2214-4EBF-F247-A948-ECA76B764517}" type="parTrans" cxnId="{B520DCAD-0E05-CC4F-9B7A-088311DB0B2A}">
      <dgm:prSet/>
      <dgm:spPr/>
      <dgm:t>
        <a:bodyPr/>
        <a:lstStyle/>
        <a:p>
          <a:endParaRPr lang="it-IT"/>
        </a:p>
      </dgm:t>
    </dgm:pt>
    <dgm:pt modelId="{7B5456CB-234B-3041-9BA1-EAB63DEF48C5}" type="sibTrans" cxnId="{B520DCAD-0E05-CC4F-9B7A-088311DB0B2A}">
      <dgm:prSet/>
      <dgm:spPr/>
      <dgm:t>
        <a:bodyPr/>
        <a:lstStyle/>
        <a:p>
          <a:endParaRPr lang="it-IT"/>
        </a:p>
      </dgm:t>
    </dgm:pt>
    <dgm:pt modelId="{FAD6B64A-1925-6A4C-921F-2834DABC745B}">
      <dgm:prSet phldrT="[Testo]"/>
      <dgm:spPr/>
      <dgm:t>
        <a:bodyPr/>
        <a:lstStyle/>
        <a:p>
          <a:r>
            <a:rPr lang="it-IT"/>
            <a:t>Aggiunta di Inaccuratezza</a:t>
          </a:r>
        </a:p>
      </dgm:t>
    </dgm:pt>
    <dgm:pt modelId="{916F26B0-074A-6E4A-8027-5C47BB80EF5A}" type="parTrans" cxnId="{95389963-CB5D-8F4C-A02C-F172B4C19150}">
      <dgm:prSet/>
      <dgm:spPr/>
      <dgm:t>
        <a:bodyPr/>
        <a:lstStyle/>
        <a:p>
          <a:endParaRPr lang="it-IT"/>
        </a:p>
      </dgm:t>
    </dgm:pt>
    <dgm:pt modelId="{6B0F13FD-2FAF-644B-B149-2639A7671473}" type="sibTrans" cxnId="{95389963-CB5D-8F4C-A02C-F172B4C19150}">
      <dgm:prSet/>
      <dgm:spPr/>
      <dgm:t>
        <a:bodyPr/>
        <a:lstStyle/>
        <a:p>
          <a:endParaRPr lang="it-IT"/>
        </a:p>
      </dgm:t>
    </dgm:pt>
    <dgm:pt modelId="{0F987CC6-59CE-2042-A5FA-C6379C43F536}">
      <dgm:prSet phldrT="[Testo]"/>
      <dgm:spPr/>
      <dgm:t>
        <a:bodyPr/>
        <a:lstStyle/>
        <a:p>
          <a:r>
            <a:rPr lang="it-IT" kern="1200"/>
            <a:t>Sia il modello dell’albero decisionale che la SVM mostrano una certa resistenza fino al 30% di inconsistenze</a:t>
          </a:r>
          <a:endParaRPr lang="it-IT" b="0" i="0" kern="1200">
            <a:latin typeface="Calibri Light" panose="020F0302020204030204"/>
            <a:ea typeface="+mn-ea"/>
            <a:cs typeface="+mn-cs"/>
          </a:endParaRPr>
        </a:p>
      </dgm:t>
    </dgm:pt>
    <dgm:pt modelId="{DA4AE5F3-1893-314E-B429-0FABC314DF21}" type="parTrans" cxnId="{29B821BC-CE71-824C-9B4D-3ED4F3C55C47}">
      <dgm:prSet/>
      <dgm:spPr/>
      <dgm:t>
        <a:bodyPr/>
        <a:lstStyle/>
        <a:p>
          <a:endParaRPr lang="it-IT"/>
        </a:p>
      </dgm:t>
    </dgm:pt>
    <dgm:pt modelId="{BCF329AF-AC70-0C42-8A48-8B541122C31C}" type="sibTrans" cxnId="{29B821BC-CE71-824C-9B4D-3ED4F3C55C47}">
      <dgm:prSet/>
      <dgm:spPr/>
      <dgm:t>
        <a:bodyPr/>
        <a:lstStyle/>
        <a:p>
          <a:endParaRPr lang="it-IT"/>
        </a:p>
      </dgm:t>
    </dgm:pt>
    <dgm:pt modelId="{9158FF65-A311-3648-892E-645D0D42D8BB}">
      <dgm:prSet phldrT="[Testo]"/>
      <dgm:spPr/>
      <dgm:t>
        <a:bodyPr/>
        <a:lstStyle/>
        <a:p>
          <a:r>
            <a:rPr lang="it-IT" kern="1200"/>
            <a:t>Decision Tree presenta un lieve miglioramento delle prestazioni in presenza del 10% di outlier nel </a:t>
          </a:r>
          <a:r>
            <a:rPr lang="it-IT" kern="1200" err="1"/>
            <a:t>train</a:t>
          </a:r>
          <a:r>
            <a:rPr lang="it-IT" kern="1200"/>
            <a:t>-set. Superato il 20% si ha una diminuzione delle prestazioni con conseguente riduzione della capacità del modello di discriminare le istanze positive</a:t>
          </a:r>
          <a:endParaRPr lang="it-IT" b="0" i="0" kern="1200">
            <a:latin typeface="Calibri Light" panose="020F0302020204030204"/>
            <a:ea typeface="+mn-ea"/>
            <a:cs typeface="+mn-cs"/>
          </a:endParaRPr>
        </a:p>
      </dgm:t>
    </dgm:pt>
    <dgm:pt modelId="{316F96AA-AB85-2B4F-B28A-B6C19D6CF0DE}" type="parTrans" cxnId="{F91F3BBF-B30E-4549-9DDB-7247097D78C9}">
      <dgm:prSet/>
      <dgm:spPr/>
      <dgm:t>
        <a:bodyPr/>
        <a:lstStyle/>
        <a:p>
          <a:endParaRPr lang="it-IT"/>
        </a:p>
      </dgm:t>
    </dgm:pt>
    <dgm:pt modelId="{F75D670F-0F0D-D14C-8DE6-E8825302324C}" type="sibTrans" cxnId="{F91F3BBF-B30E-4549-9DDB-7247097D78C9}">
      <dgm:prSet/>
      <dgm:spPr/>
      <dgm:t>
        <a:bodyPr/>
        <a:lstStyle/>
        <a:p>
          <a:endParaRPr lang="it-IT"/>
        </a:p>
      </dgm:t>
    </dgm:pt>
    <dgm:pt modelId="{D774113A-A44F-4372-9A48-D8BCB12A8999}">
      <dgm:prSet/>
      <dgm:spPr/>
      <dgm:t>
        <a:bodyPr/>
        <a:lstStyle/>
        <a:p>
          <a:r>
            <a:rPr lang="it-IT"/>
            <a:t>Oltre il 50% di valori nulli le prestazioni iniziano a deteriorarsi notevolmente faticando nella discriminazione delle istanze</a:t>
          </a:r>
        </a:p>
      </dgm:t>
    </dgm:pt>
    <dgm:pt modelId="{ACD16E9A-E6CB-479C-8663-00338E6A7ABC}" type="parTrans" cxnId="{98F8ECD3-8195-4021-8F52-D7A5733454B1}">
      <dgm:prSet/>
      <dgm:spPr/>
      <dgm:t>
        <a:bodyPr/>
        <a:lstStyle/>
        <a:p>
          <a:endParaRPr lang="it-IT"/>
        </a:p>
      </dgm:t>
    </dgm:pt>
    <dgm:pt modelId="{D5B11E56-C7D5-44E9-BB99-5E447CBAF45E}" type="sibTrans" cxnId="{98F8ECD3-8195-4021-8F52-D7A5733454B1}">
      <dgm:prSet/>
      <dgm:spPr/>
      <dgm:t>
        <a:bodyPr/>
        <a:lstStyle/>
        <a:p>
          <a:endParaRPr lang="it-IT"/>
        </a:p>
      </dgm:t>
    </dgm:pt>
    <dgm:pt modelId="{9B4F041A-1387-45F2-9EBF-02BC10247B77}">
      <dgm:prSet/>
      <dgm:spPr/>
      <dgm:t>
        <a:bodyPr/>
        <a:lstStyle/>
        <a:p>
          <a:r>
            <a:rPr lang="it-IT"/>
            <a:t>SVM si dimostra meno resistente in presenza di valori nulli rispetto al modello Decision Tree</a:t>
          </a:r>
        </a:p>
      </dgm:t>
    </dgm:pt>
    <dgm:pt modelId="{7F98625F-99B3-4B9F-AF55-65C624E07763}" type="parTrans" cxnId="{B7C89AA7-5267-403E-9A4E-65CD5B449B70}">
      <dgm:prSet/>
      <dgm:spPr/>
      <dgm:t>
        <a:bodyPr/>
        <a:lstStyle/>
        <a:p>
          <a:endParaRPr lang="it-IT"/>
        </a:p>
      </dgm:t>
    </dgm:pt>
    <dgm:pt modelId="{110B2879-AA7B-4857-8B92-8837475E5B58}" type="sibTrans" cxnId="{B7C89AA7-5267-403E-9A4E-65CD5B449B70}">
      <dgm:prSet/>
      <dgm:spPr/>
      <dgm:t>
        <a:bodyPr/>
        <a:lstStyle/>
        <a:p>
          <a:endParaRPr lang="it-IT"/>
        </a:p>
      </dgm:t>
    </dgm:pt>
    <dgm:pt modelId="{A8A74BCD-E9D2-40CA-B788-F311E4055D3D}">
      <dgm:prSet/>
      <dgm:spPr/>
      <dgm:t>
        <a:bodyPr/>
        <a:lstStyle/>
        <a:p>
          <a:r>
            <a:rPr lang="it-IT"/>
            <a:t>SVM mostra un deterioramento più marcato delle prestazioni all’aumentare della percentuale di outlier presenti nell’attrivuto </a:t>
          </a:r>
          <a:r>
            <a:rPr lang="it-IT" i="1"/>
            <a:t>lead_time</a:t>
          </a:r>
        </a:p>
      </dgm:t>
    </dgm:pt>
    <dgm:pt modelId="{25CB1135-B3A2-454A-A3A9-0CB7765AC823}" type="parTrans" cxnId="{E185B9C7-32DE-477C-A6DA-CB47ED9F962D}">
      <dgm:prSet/>
      <dgm:spPr/>
      <dgm:t>
        <a:bodyPr/>
        <a:lstStyle/>
        <a:p>
          <a:endParaRPr lang="it-IT"/>
        </a:p>
      </dgm:t>
    </dgm:pt>
    <dgm:pt modelId="{ACB6EF19-6E92-4499-A8A6-9738416357E8}" type="sibTrans" cxnId="{E185B9C7-32DE-477C-A6DA-CB47ED9F962D}">
      <dgm:prSet/>
      <dgm:spPr/>
      <dgm:t>
        <a:bodyPr/>
        <a:lstStyle/>
        <a:p>
          <a:endParaRPr lang="it-IT"/>
        </a:p>
      </dgm:t>
    </dgm:pt>
    <dgm:pt modelId="{61408649-41A2-4F6B-9C78-6F600665848C}">
      <dgm:prSet/>
      <dgm:spPr/>
      <dgm:t>
        <a:bodyPr/>
        <a:lstStyle/>
        <a:p>
          <a:r>
            <a:rPr lang="it-IT" err="1"/>
            <a:t>Decison</a:t>
          </a:r>
          <a:r>
            <a:rPr lang="it-IT"/>
            <a:t> Tree si dimostra più robusto rispetto al modello SVM</a:t>
          </a:r>
        </a:p>
      </dgm:t>
    </dgm:pt>
    <dgm:pt modelId="{5B0C575B-8CAF-4C5B-A4EB-9C60DB363341}" type="parTrans" cxnId="{137B1E61-DE49-4452-AEAE-6E467B2C74D3}">
      <dgm:prSet/>
      <dgm:spPr/>
      <dgm:t>
        <a:bodyPr/>
        <a:lstStyle/>
        <a:p>
          <a:endParaRPr lang="it-IT"/>
        </a:p>
      </dgm:t>
    </dgm:pt>
    <dgm:pt modelId="{86B380C9-8152-4DAC-BDCD-616059607290}" type="sibTrans" cxnId="{137B1E61-DE49-4452-AEAE-6E467B2C74D3}">
      <dgm:prSet/>
      <dgm:spPr/>
      <dgm:t>
        <a:bodyPr/>
        <a:lstStyle/>
        <a:p>
          <a:endParaRPr lang="it-IT"/>
        </a:p>
      </dgm:t>
    </dgm:pt>
    <dgm:pt modelId="{2FEC84D8-0759-497E-9C6C-4C59DBC14EFE}">
      <dgm:prSet/>
      <dgm:spPr/>
      <dgm:t>
        <a:bodyPr/>
        <a:lstStyle/>
        <a:p>
          <a:r>
            <a:rPr lang="it-IT"/>
            <a:t>Dal 40% si osserva un peggioramento più marcato delle metriche prestazionali</a:t>
          </a:r>
        </a:p>
      </dgm:t>
    </dgm:pt>
    <dgm:pt modelId="{7A9EC974-502A-4D33-9AE9-3855B208BF22}" type="parTrans" cxnId="{1483F240-7530-4089-8182-DB2A45FDD1FD}">
      <dgm:prSet/>
      <dgm:spPr/>
      <dgm:t>
        <a:bodyPr/>
        <a:lstStyle/>
        <a:p>
          <a:endParaRPr lang="it-IT"/>
        </a:p>
      </dgm:t>
    </dgm:pt>
    <dgm:pt modelId="{5251D8A4-3AFD-451A-BB84-6415A595D0F1}" type="sibTrans" cxnId="{1483F240-7530-4089-8182-DB2A45FDD1FD}">
      <dgm:prSet/>
      <dgm:spPr/>
      <dgm:t>
        <a:bodyPr/>
        <a:lstStyle/>
        <a:p>
          <a:endParaRPr lang="it-IT"/>
        </a:p>
      </dgm:t>
    </dgm:pt>
    <dgm:pt modelId="{A5EA8E4B-3EC9-410A-B5CB-4F45E2B3570C}">
      <dgm:prSet/>
      <dgm:spPr/>
      <dgm:t>
        <a:bodyPr/>
        <a:lstStyle/>
        <a:p>
          <a:r>
            <a:rPr lang="it-IT"/>
            <a:t>Il modello SVM ha reagito leggermente meglio rispetto al modello Decision Tree con un valore superiore di precision</a:t>
          </a:r>
        </a:p>
      </dgm:t>
    </dgm:pt>
    <dgm:pt modelId="{D066E54D-5CED-4A31-B3D1-309770C2B961}" type="parTrans" cxnId="{D605C121-EEFC-462C-B395-387E00163984}">
      <dgm:prSet/>
      <dgm:spPr/>
      <dgm:t>
        <a:bodyPr/>
        <a:lstStyle/>
        <a:p>
          <a:endParaRPr lang="it-IT"/>
        </a:p>
      </dgm:t>
    </dgm:pt>
    <dgm:pt modelId="{05B71689-2C77-47D8-86E0-D6E2150CB283}" type="sibTrans" cxnId="{D605C121-EEFC-462C-B395-387E00163984}">
      <dgm:prSet/>
      <dgm:spPr/>
      <dgm:t>
        <a:bodyPr/>
        <a:lstStyle/>
        <a:p>
          <a:endParaRPr lang="it-IT"/>
        </a:p>
      </dgm:t>
    </dgm:pt>
    <dgm:pt modelId="{1C34C3D0-BC70-45A2-9A89-541C79080FFC}" type="pres">
      <dgm:prSet presAssocID="{6B217BF0-5E7F-FA4F-A504-C88D2C0D60B1}" presName="Name0" presStyleCnt="0">
        <dgm:presLayoutVars>
          <dgm:dir/>
          <dgm:animLvl val="lvl"/>
          <dgm:resizeHandles val="exact"/>
        </dgm:presLayoutVars>
      </dgm:prSet>
      <dgm:spPr/>
    </dgm:pt>
    <dgm:pt modelId="{B9FFDDCC-5C11-4B34-98D5-D3A65E157B06}" type="pres">
      <dgm:prSet presAssocID="{EF9306D4-B1D7-274F-AD0C-0E135FF3F656}" presName="composite" presStyleCnt="0"/>
      <dgm:spPr/>
    </dgm:pt>
    <dgm:pt modelId="{DB3024BA-3E02-4707-A6E7-0A765A37A13B}" type="pres">
      <dgm:prSet presAssocID="{EF9306D4-B1D7-274F-AD0C-0E135FF3F656}" presName="parTx" presStyleLbl="alignNode1" presStyleIdx="0" presStyleCnt="3">
        <dgm:presLayoutVars>
          <dgm:chMax val="0"/>
          <dgm:chPref val="0"/>
          <dgm:bulletEnabled val="1"/>
        </dgm:presLayoutVars>
      </dgm:prSet>
      <dgm:spPr/>
    </dgm:pt>
    <dgm:pt modelId="{12DDA78B-A89B-4940-B8E6-65B9056F9E0E}" type="pres">
      <dgm:prSet presAssocID="{EF9306D4-B1D7-274F-AD0C-0E135FF3F656}" presName="desTx" presStyleLbl="alignAccFollowNode1" presStyleIdx="0" presStyleCnt="3">
        <dgm:presLayoutVars>
          <dgm:bulletEnabled val="1"/>
        </dgm:presLayoutVars>
      </dgm:prSet>
      <dgm:spPr/>
    </dgm:pt>
    <dgm:pt modelId="{0E75B62E-D778-4F9C-869E-0D135B50FB4E}" type="pres">
      <dgm:prSet presAssocID="{A0C98BFB-0E51-9E4E-9A25-475725D60809}" presName="space" presStyleCnt="0"/>
      <dgm:spPr/>
    </dgm:pt>
    <dgm:pt modelId="{BD926A44-1447-4E1A-A6D2-DFD3A3F09AF8}" type="pres">
      <dgm:prSet presAssocID="{7072261C-E15A-094D-B609-6EE2CA81BB57}" presName="composite" presStyleCnt="0"/>
      <dgm:spPr/>
    </dgm:pt>
    <dgm:pt modelId="{A9B1FF34-21F2-431B-AFD3-C610E828B988}" type="pres">
      <dgm:prSet presAssocID="{7072261C-E15A-094D-B609-6EE2CA81BB57}" presName="parTx" presStyleLbl="alignNode1" presStyleIdx="1" presStyleCnt="3">
        <dgm:presLayoutVars>
          <dgm:chMax val="0"/>
          <dgm:chPref val="0"/>
          <dgm:bulletEnabled val="1"/>
        </dgm:presLayoutVars>
      </dgm:prSet>
      <dgm:spPr/>
    </dgm:pt>
    <dgm:pt modelId="{7E202133-348D-450D-BEF5-C91B24F21758}" type="pres">
      <dgm:prSet presAssocID="{7072261C-E15A-094D-B609-6EE2CA81BB57}" presName="desTx" presStyleLbl="alignAccFollowNode1" presStyleIdx="1" presStyleCnt="3">
        <dgm:presLayoutVars>
          <dgm:bulletEnabled val="1"/>
        </dgm:presLayoutVars>
      </dgm:prSet>
      <dgm:spPr/>
    </dgm:pt>
    <dgm:pt modelId="{58DE7DFF-B811-4DB4-8DA0-BF9759AE912B}" type="pres">
      <dgm:prSet presAssocID="{7B5456CB-234B-3041-9BA1-EAB63DEF48C5}" presName="space" presStyleCnt="0"/>
      <dgm:spPr/>
    </dgm:pt>
    <dgm:pt modelId="{EC4F00BF-48F6-4320-892C-6E78D357E82D}" type="pres">
      <dgm:prSet presAssocID="{FAD6B64A-1925-6A4C-921F-2834DABC745B}" presName="composite" presStyleCnt="0"/>
      <dgm:spPr/>
    </dgm:pt>
    <dgm:pt modelId="{44E0B124-2C46-4CAF-9434-9FF601357AAE}" type="pres">
      <dgm:prSet presAssocID="{FAD6B64A-1925-6A4C-921F-2834DABC745B}" presName="parTx" presStyleLbl="alignNode1" presStyleIdx="2" presStyleCnt="3">
        <dgm:presLayoutVars>
          <dgm:chMax val="0"/>
          <dgm:chPref val="0"/>
          <dgm:bulletEnabled val="1"/>
        </dgm:presLayoutVars>
      </dgm:prSet>
      <dgm:spPr/>
    </dgm:pt>
    <dgm:pt modelId="{858E6D0D-D727-46A3-9D48-B9C3B7795393}" type="pres">
      <dgm:prSet presAssocID="{FAD6B64A-1925-6A4C-921F-2834DABC745B}" presName="desTx" presStyleLbl="alignAccFollowNode1" presStyleIdx="2" presStyleCnt="3">
        <dgm:presLayoutVars>
          <dgm:bulletEnabled val="1"/>
        </dgm:presLayoutVars>
      </dgm:prSet>
      <dgm:spPr/>
    </dgm:pt>
  </dgm:ptLst>
  <dgm:cxnLst>
    <dgm:cxn modelId="{1C4E911C-7848-4D5F-9C3B-63A38548259D}" type="presOf" srcId="{0F987CC6-59CE-2042-A5FA-C6379C43F536}" destId="{858E6D0D-D727-46A3-9D48-B9C3B7795393}" srcOrd="0" destOrd="0" presId="urn:microsoft.com/office/officeart/2005/8/layout/hList1"/>
    <dgm:cxn modelId="{D605C121-EEFC-462C-B395-387E00163984}" srcId="{FAD6B64A-1925-6A4C-921F-2834DABC745B}" destId="{A5EA8E4B-3EC9-410A-B5CB-4F45E2B3570C}" srcOrd="2" destOrd="0" parTransId="{D066E54D-5CED-4A31-B3D1-309770C2B961}" sibTransId="{05B71689-2C77-47D8-86E0-D6E2150CB283}"/>
    <dgm:cxn modelId="{26219F24-B338-4ABA-94B7-91AA1843A527}" type="presOf" srcId="{D774113A-A44F-4372-9A48-D8BCB12A8999}" destId="{12DDA78B-A89B-4940-B8E6-65B9056F9E0E}" srcOrd="0" destOrd="1" presId="urn:microsoft.com/office/officeart/2005/8/layout/hList1"/>
    <dgm:cxn modelId="{596AF835-9D27-42DF-B76E-3804216CA10C}" type="presOf" srcId="{6B217BF0-5E7F-FA4F-A504-C88D2C0D60B1}" destId="{1C34C3D0-BC70-45A2-9A89-541C79080FFC}" srcOrd="0" destOrd="0" presId="urn:microsoft.com/office/officeart/2005/8/layout/hList1"/>
    <dgm:cxn modelId="{1483F240-7530-4089-8182-DB2A45FDD1FD}" srcId="{FAD6B64A-1925-6A4C-921F-2834DABC745B}" destId="{2FEC84D8-0759-497E-9C6C-4C59DBC14EFE}" srcOrd="1" destOrd="0" parTransId="{7A9EC974-502A-4D33-9AE9-3855B208BF22}" sibTransId="{5251D8A4-3AFD-451A-BB84-6415A595D0F1}"/>
    <dgm:cxn modelId="{137B1E61-DE49-4452-AEAE-6E467B2C74D3}" srcId="{7072261C-E15A-094D-B609-6EE2CA81BB57}" destId="{61408649-41A2-4F6B-9C78-6F600665848C}" srcOrd="2" destOrd="0" parTransId="{5B0C575B-8CAF-4C5B-A4EB-9C60DB363341}" sibTransId="{86B380C9-8152-4DAC-BDCD-616059607290}"/>
    <dgm:cxn modelId="{95389963-CB5D-8F4C-A02C-F172B4C19150}" srcId="{6B217BF0-5E7F-FA4F-A504-C88D2C0D60B1}" destId="{FAD6B64A-1925-6A4C-921F-2834DABC745B}" srcOrd="2" destOrd="0" parTransId="{916F26B0-074A-6E4A-8027-5C47BB80EF5A}" sibTransId="{6B0F13FD-2FAF-644B-B149-2639A7671473}"/>
    <dgm:cxn modelId="{34085344-56C9-4D0A-9B84-61C5F65BCEA6}" type="presOf" srcId="{2FEC84D8-0759-497E-9C6C-4C59DBC14EFE}" destId="{858E6D0D-D727-46A3-9D48-B9C3B7795393}" srcOrd="0" destOrd="1" presId="urn:microsoft.com/office/officeart/2005/8/layout/hList1"/>
    <dgm:cxn modelId="{7747AF4C-6741-4050-8CA0-D5E6023908DA}" type="presOf" srcId="{630C7104-46A4-BD4A-957C-9AD04410ED1C}" destId="{12DDA78B-A89B-4940-B8E6-65B9056F9E0E}" srcOrd="0" destOrd="0" presId="urn:microsoft.com/office/officeart/2005/8/layout/hList1"/>
    <dgm:cxn modelId="{C0585473-3262-4796-BAD5-04FB5DEE5FDD}" type="presOf" srcId="{FAD6B64A-1925-6A4C-921F-2834DABC745B}" destId="{44E0B124-2C46-4CAF-9434-9FF601357AAE}" srcOrd="0" destOrd="0" presId="urn:microsoft.com/office/officeart/2005/8/layout/hList1"/>
    <dgm:cxn modelId="{4CB92476-7612-4B45-8007-0D7430B2D561}" type="presOf" srcId="{9B4F041A-1387-45F2-9EBF-02BC10247B77}" destId="{12DDA78B-A89B-4940-B8E6-65B9056F9E0E}" srcOrd="0" destOrd="2" presId="urn:microsoft.com/office/officeart/2005/8/layout/hList1"/>
    <dgm:cxn modelId="{C0964E8A-0B78-5045-9D2D-EE83FFB76610}" srcId="{EF9306D4-B1D7-274F-AD0C-0E135FF3F656}" destId="{630C7104-46A4-BD4A-957C-9AD04410ED1C}" srcOrd="0" destOrd="0" parTransId="{24F63054-2C02-EC43-8708-EBD6BED56126}" sibTransId="{B8C56B5D-2632-8544-A494-F59B27F63AB0}"/>
    <dgm:cxn modelId="{1342838B-02DF-4F8C-8C36-38B037E40171}" type="presOf" srcId="{61408649-41A2-4F6B-9C78-6F600665848C}" destId="{7E202133-348D-450D-BEF5-C91B24F21758}" srcOrd="0" destOrd="2" presId="urn:microsoft.com/office/officeart/2005/8/layout/hList1"/>
    <dgm:cxn modelId="{36D8598C-B38C-4781-835C-8F4D85DC7DB3}" type="presOf" srcId="{EF9306D4-B1D7-274F-AD0C-0E135FF3F656}" destId="{DB3024BA-3E02-4707-A6E7-0A765A37A13B}" srcOrd="0" destOrd="0" presId="urn:microsoft.com/office/officeart/2005/8/layout/hList1"/>
    <dgm:cxn modelId="{B7C89AA7-5267-403E-9A4E-65CD5B449B70}" srcId="{EF9306D4-B1D7-274F-AD0C-0E135FF3F656}" destId="{9B4F041A-1387-45F2-9EBF-02BC10247B77}" srcOrd="2" destOrd="0" parTransId="{7F98625F-99B3-4B9F-AF55-65C624E07763}" sibTransId="{110B2879-AA7B-4857-8B92-8837475E5B58}"/>
    <dgm:cxn modelId="{B520DCAD-0E05-CC4F-9B7A-088311DB0B2A}" srcId="{6B217BF0-5E7F-FA4F-A504-C88D2C0D60B1}" destId="{7072261C-E15A-094D-B609-6EE2CA81BB57}" srcOrd="1" destOrd="0" parTransId="{71EA2214-4EBF-F247-A948-ECA76B764517}" sibTransId="{7B5456CB-234B-3041-9BA1-EAB63DEF48C5}"/>
    <dgm:cxn modelId="{16B2DFB6-3581-4F8D-910B-67F85CE409CA}" type="presOf" srcId="{A5EA8E4B-3EC9-410A-B5CB-4F45E2B3570C}" destId="{858E6D0D-D727-46A3-9D48-B9C3B7795393}" srcOrd="0" destOrd="2" presId="urn:microsoft.com/office/officeart/2005/8/layout/hList1"/>
    <dgm:cxn modelId="{29B821BC-CE71-824C-9B4D-3ED4F3C55C47}" srcId="{FAD6B64A-1925-6A4C-921F-2834DABC745B}" destId="{0F987CC6-59CE-2042-A5FA-C6379C43F536}" srcOrd="0" destOrd="0" parTransId="{DA4AE5F3-1893-314E-B429-0FABC314DF21}" sibTransId="{BCF329AF-AC70-0C42-8A48-8B541122C31C}"/>
    <dgm:cxn modelId="{F91F3BBF-B30E-4549-9DDB-7247097D78C9}" srcId="{7072261C-E15A-094D-B609-6EE2CA81BB57}" destId="{9158FF65-A311-3648-892E-645D0D42D8BB}" srcOrd="0" destOrd="0" parTransId="{316F96AA-AB85-2B4F-B28A-B6C19D6CF0DE}" sibTransId="{F75D670F-0F0D-D14C-8DE6-E8825302324C}"/>
    <dgm:cxn modelId="{E185B9C7-32DE-477C-A6DA-CB47ED9F962D}" srcId="{7072261C-E15A-094D-B609-6EE2CA81BB57}" destId="{A8A74BCD-E9D2-40CA-B788-F311E4055D3D}" srcOrd="1" destOrd="0" parTransId="{25CB1135-B3A2-454A-A3A9-0CB7765AC823}" sibTransId="{ACB6EF19-6E92-4499-A8A6-9738416357E8}"/>
    <dgm:cxn modelId="{F78D6CCB-5973-40F0-B788-4FA56D22F113}" type="presOf" srcId="{A8A74BCD-E9D2-40CA-B788-F311E4055D3D}" destId="{7E202133-348D-450D-BEF5-C91B24F21758}" srcOrd="0" destOrd="1" presId="urn:microsoft.com/office/officeart/2005/8/layout/hList1"/>
    <dgm:cxn modelId="{98F8ECD3-8195-4021-8F52-D7A5733454B1}" srcId="{EF9306D4-B1D7-274F-AD0C-0E135FF3F656}" destId="{D774113A-A44F-4372-9A48-D8BCB12A8999}" srcOrd="1" destOrd="0" parTransId="{ACD16E9A-E6CB-479C-8663-00338E6A7ABC}" sibTransId="{D5B11E56-C7D5-44E9-BB99-5E447CBAF45E}"/>
    <dgm:cxn modelId="{32A7AFD6-A195-9844-BB09-3B07C0F61A01}" srcId="{6B217BF0-5E7F-FA4F-A504-C88D2C0D60B1}" destId="{EF9306D4-B1D7-274F-AD0C-0E135FF3F656}" srcOrd="0" destOrd="0" parTransId="{69A3A832-5FAF-4641-962F-DE15B04211F4}" sibTransId="{A0C98BFB-0E51-9E4E-9A25-475725D60809}"/>
    <dgm:cxn modelId="{141EC3F5-C059-43D4-B5D2-40200DF05443}" type="presOf" srcId="{9158FF65-A311-3648-892E-645D0D42D8BB}" destId="{7E202133-348D-450D-BEF5-C91B24F21758}" srcOrd="0" destOrd="0" presId="urn:microsoft.com/office/officeart/2005/8/layout/hList1"/>
    <dgm:cxn modelId="{A4C5C1F9-6A96-4F7F-85E0-C07C1053F9DB}" type="presOf" srcId="{7072261C-E15A-094D-B609-6EE2CA81BB57}" destId="{A9B1FF34-21F2-431B-AFD3-C610E828B988}" srcOrd="0" destOrd="0" presId="urn:microsoft.com/office/officeart/2005/8/layout/hList1"/>
    <dgm:cxn modelId="{1EF3F73E-E724-4A20-8584-0FB1AFF487C9}" type="presParOf" srcId="{1C34C3D0-BC70-45A2-9A89-541C79080FFC}" destId="{B9FFDDCC-5C11-4B34-98D5-D3A65E157B06}" srcOrd="0" destOrd="0" presId="urn:microsoft.com/office/officeart/2005/8/layout/hList1"/>
    <dgm:cxn modelId="{B86CEDF1-1B33-46B6-A537-BF738BA16E4E}" type="presParOf" srcId="{B9FFDDCC-5C11-4B34-98D5-D3A65E157B06}" destId="{DB3024BA-3E02-4707-A6E7-0A765A37A13B}" srcOrd="0" destOrd="0" presId="urn:microsoft.com/office/officeart/2005/8/layout/hList1"/>
    <dgm:cxn modelId="{8C22E747-7646-4A7C-92DF-5454EF6974A3}" type="presParOf" srcId="{B9FFDDCC-5C11-4B34-98D5-D3A65E157B06}" destId="{12DDA78B-A89B-4940-B8E6-65B9056F9E0E}" srcOrd="1" destOrd="0" presId="urn:microsoft.com/office/officeart/2005/8/layout/hList1"/>
    <dgm:cxn modelId="{0E89FCBD-8AD4-4A12-A777-22E29DC4D7FB}" type="presParOf" srcId="{1C34C3D0-BC70-45A2-9A89-541C79080FFC}" destId="{0E75B62E-D778-4F9C-869E-0D135B50FB4E}" srcOrd="1" destOrd="0" presId="urn:microsoft.com/office/officeart/2005/8/layout/hList1"/>
    <dgm:cxn modelId="{48D761DE-13CA-42C0-A013-F51FC11CCC78}" type="presParOf" srcId="{1C34C3D0-BC70-45A2-9A89-541C79080FFC}" destId="{BD926A44-1447-4E1A-A6D2-DFD3A3F09AF8}" srcOrd="2" destOrd="0" presId="urn:microsoft.com/office/officeart/2005/8/layout/hList1"/>
    <dgm:cxn modelId="{F100514D-C75C-4B1A-A673-0196D3726781}" type="presParOf" srcId="{BD926A44-1447-4E1A-A6D2-DFD3A3F09AF8}" destId="{A9B1FF34-21F2-431B-AFD3-C610E828B988}" srcOrd="0" destOrd="0" presId="urn:microsoft.com/office/officeart/2005/8/layout/hList1"/>
    <dgm:cxn modelId="{8B8BA34F-5EC4-4101-B082-77396F49F507}" type="presParOf" srcId="{BD926A44-1447-4E1A-A6D2-DFD3A3F09AF8}" destId="{7E202133-348D-450D-BEF5-C91B24F21758}" srcOrd="1" destOrd="0" presId="urn:microsoft.com/office/officeart/2005/8/layout/hList1"/>
    <dgm:cxn modelId="{B241460C-5A18-4D46-B491-697D52CA7170}" type="presParOf" srcId="{1C34C3D0-BC70-45A2-9A89-541C79080FFC}" destId="{58DE7DFF-B811-4DB4-8DA0-BF9759AE912B}" srcOrd="3" destOrd="0" presId="urn:microsoft.com/office/officeart/2005/8/layout/hList1"/>
    <dgm:cxn modelId="{02AA266F-0D98-4263-80A1-29A43D5D0C3B}" type="presParOf" srcId="{1C34C3D0-BC70-45A2-9A89-541C79080FFC}" destId="{EC4F00BF-48F6-4320-892C-6E78D357E82D}" srcOrd="4" destOrd="0" presId="urn:microsoft.com/office/officeart/2005/8/layout/hList1"/>
    <dgm:cxn modelId="{5F2FB084-0EBE-42F2-AA42-F4F4F11A855F}" type="presParOf" srcId="{EC4F00BF-48F6-4320-892C-6E78D357E82D}" destId="{44E0B124-2C46-4CAF-9434-9FF601357AAE}" srcOrd="0" destOrd="0" presId="urn:microsoft.com/office/officeart/2005/8/layout/hList1"/>
    <dgm:cxn modelId="{9A891643-F9EB-4ADD-B7BF-DB5452D1A774}" type="presParOf" srcId="{EC4F00BF-48F6-4320-892C-6E78D357E82D}" destId="{858E6D0D-D727-46A3-9D48-B9C3B779539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F8FB5C-67C5-4EFA-9E9E-04D91B91135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it-IT"/>
        </a:p>
      </dgm:t>
    </dgm:pt>
    <dgm:pt modelId="{687E6D4D-EB00-438B-AFB2-896F2AE12725}">
      <dgm:prSet/>
      <dgm:spPr/>
      <dgm:t>
        <a:bodyPr/>
        <a:lstStyle/>
        <a:p>
          <a:r>
            <a:rPr lang="it-IT"/>
            <a:t>Aggiunta di valori nulli</a:t>
          </a:r>
        </a:p>
      </dgm:t>
    </dgm:pt>
    <dgm:pt modelId="{603B3CE7-D11B-4F3B-A7E9-9A6C5C7FF3C1}" type="parTrans" cxnId="{1E9F31BD-0406-46B9-B825-4E21ADC99D54}">
      <dgm:prSet/>
      <dgm:spPr/>
      <dgm:t>
        <a:bodyPr/>
        <a:lstStyle/>
        <a:p>
          <a:endParaRPr lang="it-IT"/>
        </a:p>
      </dgm:t>
    </dgm:pt>
    <dgm:pt modelId="{A5C5D7EE-B7D1-4804-B243-F60FC089BE8A}" type="sibTrans" cxnId="{1E9F31BD-0406-46B9-B825-4E21ADC99D54}">
      <dgm:prSet/>
      <dgm:spPr/>
      <dgm:t>
        <a:bodyPr/>
        <a:lstStyle/>
        <a:p>
          <a:endParaRPr lang="it-IT"/>
        </a:p>
      </dgm:t>
    </dgm:pt>
    <dgm:pt modelId="{A262B0AC-ED57-4670-8446-1E8B7857913B}">
      <dgm:prSet/>
      <dgm:spPr/>
      <dgm:t>
        <a:bodyPr/>
        <a:lstStyle/>
        <a:p>
          <a:r>
            <a:rPr lang="it-IT"/>
            <a:t>Sia Decision tree che SVM sono abbastanza robusti fino al raggiungimento del 40% di valori nulli nell’attributo lead_time</a:t>
          </a:r>
        </a:p>
      </dgm:t>
    </dgm:pt>
    <dgm:pt modelId="{F4A3DC42-A742-41EA-ACF2-C84DA590DFE8}" type="parTrans" cxnId="{1AC359E3-2418-403C-9032-A1D43DFA7836}">
      <dgm:prSet/>
      <dgm:spPr/>
      <dgm:t>
        <a:bodyPr/>
        <a:lstStyle/>
        <a:p>
          <a:endParaRPr lang="it-IT"/>
        </a:p>
      </dgm:t>
    </dgm:pt>
    <dgm:pt modelId="{55A9898F-038D-4F89-AC20-9F82885F9D68}" type="sibTrans" cxnId="{1AC359E3-2418-403C-9032-A1D43DFA7836}">
      <dgm:prSet/>
      <dgm:spPr/>
      <dgm:t>
        <a:bodyPr/>
        <a:lstStyle/>
        <a:p>
          <a:endParaRPr lang="it-IT"/>
        </a:p>
      </dgm:t>
    </dgm:pt>
    <dgm:pt modelId="{EF573156-A6CC-4B6A-B858-768FBEFDD47E}">
      <dgm:prSet/>
      <dgm:spPr/>
      <dgm:t>
        <a:bodyPr/>
        <a:lstStyle/>
        <a:p>
          <a:endParaRPr lang="it-IT"/>
        </a:p>
      </dgm:t>
    </dgm:pt>
    <dgm:pt modelId="{C9FEF313-7A43-430F-981C-CDFCBC959507}" type="parTrans" cxnId="{40AF50D5-196C-4F4D-884F-375792D083BD}">
      <dgm:prSet/>
      <dgm:spPr/>
      <dgm:t>
        <a:bodyPr/>
        <a:lstStyle/>
        <a:p>
          <a:endParaRPr lang="it-IT"/>
        </a:p>
      </dgm:t>
    </dgm:pt>
    <dgm:pt modelId="{83485959-104F-45F0-B68E-8793C6EE3480}" type="sibTrans" cxnId="{40AF50D5-196C-4F4D-884F-375792D083BD}">
      <dgm:prSet/>
      <dgm:spPr/>
      <dgm:t>
        <a:bodyPr/>
        <a:lstStyle/>
        <a:p>
          <a:endParaRPr lang="it-IT"/>
        </a:p>
      </dgm:t>
    </dgm:pt>
    <dgm:pt modelId="{D5C6E265-08B9-43B2-A471-69831239373A}">
      <dgm:prSet/>
      <dgm:spPr/>
      <dgm:t>
        <a:bodyPr/>
        <a:lstStyle/>
        <a:p>
          <a:endParaRPr lang="it-IT"/>
        </a:p>
      </dgm:t>
    </dgm:pt>
    <dgm:pt modelId="{5DF613C6-F431-4937-BC3E-7DCE345EFBED}" type="parTrans" cxnId="{80CCC66B-C757-4E76-A72D-20F3DB95FAE1}">
      <dgm:prSet/>
      <dgm:spPr/>
      <dgm:t>
        <a:bodyPr/>
        <a:lstStyle/>
        <a:p>
          <a:endParaRPr lang="it-IT"/>
        </a:p>
      </dgm:t>
    </dgm:pt>
    <dgm:pt modelId="{5DFDA2F0-A86B-4982-820D-17763E25EC30}" type="sibTrans" cxnId="{80CCC66B-C757-4E76-A72D-20F3DB95FAE1}">
      <dgm:prSet/>
      <dgm:spPr/>
      <dgm:t>
        <a:bodyPr/>
        <a:lstStyle/>
        <a:p>
          <a:endParaRPr lang="it-IT"/>
        </a:p>
      </dgm:t>
    </dgm:pt>
    <dgm:pt modelId="{5398FE40-2F66-4F2D-8153-0E8D204B23EB}">
      <dgm:prSet/>
      <dgm:spPr/>
      <dgm:t>
        <a:bodyPr/>
        <a:lstStyle/>
        <a:p>
          <a:endParaRPr lang="it-IT"/>
        </a:p>
      </dgm:t>
    </dgm:pt>
    <dgm:pt modelId="{F041EA60-4651-4D72-B3F8-F302CA969164}" type="parTrans" cxnId="{089F55CA-F29F-4F49-ABA8-C4C09FBDE1A8}">
      <dgm:prSet/>
      <dgm:spPr/>
      <dgm:t>
        <a:bodyPr/>
        <a:lstStyle/>
        <a:p>
          <a:endParaRPr lang="it-IT"/>
        </a:p>
      </dgm:t>
    </dgm:pt>
    <dgm:pt modelId="{99C2C419-B6B0-4B37-A8FD-AF893D4CE05B}" type="sibTrans" cxnId="{089F55CA-F29F-4F49-ABA8-C4C09FBDE1A8}">
      <dgm:prSet/>
      <dgm:spPr/>
      <dgm:t>
        <a:bodyPr/>
        <a:lstStyle/>
        <a:p>
          <a:endParaRPr lang="it-IT"/>
        </a:p>
      </dgm:t>
    </dgm:pt>
    <dgm:pt modelId="{2A332ECE-32FC-4FAE-BF40-418A354FFDD0}">
      <dgm:prSet/>
      <dgm:spPr/>
      <dgm:t>
        <a:bodyPr/>
        <a:lstStyle/>
        <a:p>
          <a:r>
            <a:rPr lang="it-IT"/>
            <a:t>Oltre il 50% di valori nulli le prestazioni iniziano a deteriorarsi notevolmente faticando nella discriminazione delle istanze</a:t>
          </a:r>
        </a:p>
      </dgm:t>
    </dgm:pt>
    <dgm:pt modelId="{76CD4E26-8A89-444C-882C-3499E98D0A1B}" type="parTrans" cxnId="{0BEBFBC4-6D45-449A-9CE7-B63AE2103F5A}">
      <dgm:prSet/>
      <dgm:spPr/>
      <dgm:t>
        <a:bodyPr/>
        <a:lstStyle/>
        <a:p>
          <a:endParaRPr lang="it-IT"/>
        </a:p>
      </dgm:t>
    </dgm:pt>
    <dgm:pt modelId="{5E56D840-5316-473D-B050-B820176F0C46}" type="sibTrans" cxnId="{0BEBFBC4-6D45-449A-9CE7-B63AE2103F5A}">
      <dgm:prSet/>
      <dgm:spPr/>
      <dgm:t>
        <a:bodyPr/>
        <a:lstStyle/>
        <a:p>
          <a:endParaRPr lang="it-IT"/>
        </a:p>
      </dgm:t>
    </dgm:pt>
    <dgm:pt modelId="{153B6C5E-1DC1-4D35-8CBB-C58B53AB4AA2}">
      <dgm:prSet/>
      <dgm:spPr/>
      <dgm:t>
        <a:bodyPr/>
        <a:lstStyle/>
        <a:p>
          <a:r>
            <a:rPr lang="it-IT"/>
            <a:t>SVM si dimostra meno resistente in presenza di valori nulli rispetto al modello Decision Tree</a:t>
          </a:r>
        </a:p>
      </dgm:t>
    </dgm:pt>
    <dgm:pt modelId="{81B65015-A8FA-4E48-8FD9-A1C094B3468C}" type="parTrans" cxnId="{11F18B69-E940-46EC-8A6B-3B184BA65CEA}">
      <dgm:prSet/>
      <dgm:spPr/>
      <dgm:t>
        <a:bodyPr/>
        <a:lstStyle/>
        <a:p>
          <a:endParaRPr lang="it-IT"/>
        </a:p>
      </dgm:t>
    </dgm:pt>
    <dgm:pt modelId="{D447FAE0-25DC-4413-9652-0FFB5C70E464}" type="sibTrans" cxnId="{11F18B69-E940-46EC-8A6B-3B184BA65CEA}">
      <dgm:prSet/>
      <dgm:spPr/>
      <dgm:t>
        <a:bodyPr/>
        <a:lstStyle/>
        <a:p>
          <a:endParaRPr lang="it-IT"/>
        </a:p>
      </dgm:t>
    </dgm:pt>
    <dgm:pt modelId="{C8CC0EF6-0FD6-4509-94B7-463E221A7671}" type="pres">
      <dgm:prSet presAssocID="{3BF8FB5C-67C5-4EFA-9E9E-04D91B91135A}" presName="Name0" presStyleCnt="0">
        <dgm:presLayoutVars>
          <dgm:dir/>
          <dgm:animLvl val="lvl"/>
          <dgm:resizeHandles val="exact"/>
        </dgm:presLayoutVars>
      </dgm:prSet>
      <dgm:spPr/>
    </dgm:pt>
    <dgm:pt modelId="{BC1495DF-0C10-4DA0-BE61-95CA1C6294A2}" type="pres">
      <dgm:prSet presAssocID="{687E6D4D-EB00-438B-AFB2-896F2AE12725}" presName="composite" presStyleCnt="0"/>
      <dgm:spPr/>
    </dgm:pt>
    <dgm:pt modelId="{F3A24B5D-5A2B-41CE-8C37-9CCED9F4C9AD}" type="pres">
      <dgm:prSet presAssocID="{687E6D4D-EB00-438B-AFB2-896F2AE12725}" presName="parTx" presStyleLbl="alignNode1" presStyleIdx="0" presStyleCnt="1" custScaleY="370191" custLinFactNeighborX="-62192" custLinFactNeighborY="-71495">
        <dgm:presLayoutVars>
          <dgm:chMax val="0"/>
          <dgm:chPref val="0"/>
          <dgm:bulletEnabled val="1"/>
        </dgm:presLayoutVars>
      </dgm:prSet>
      <dgm:spPr/>
    </dgm:pt>
    <dgm:pt modelId="{2FBB7ED9-5BD3-4129-BB65-6CFDB9A93FBB}" type="pres">
      <dgm:prSet presAssocID="{687E6D4D-EB00-438B-AFB2-896F2AE12725}" presName="desTx" presStyleLbl="alignAccFollowNode1" presStyleIdx="0" presStyleCnt="1" custScaleY="106298">
        <dgm:presLayoutVars>
          <dgm:bulletEnabled val="1"/>
        </dgm:presLayoutVars>
      </dgm:prSet>
      <dgm:spPr/>
    </dgm:pt>
  </dgm:ptLst>
  <dgm:cxnLst>
    <dgm:cxn modelId="{426C9108-1225-4802-A249-7623B71C0463}" type="presOf" srcId="{153B6C5E-1DC1-4D35-8CBB-C58B53AB4AA2}" destId="{2FBB7ED9-5BD3-4129-BB65-6CFDB9A93FBB}" srcOrd="0" destOrd="2" presId="urn:microsoft.com/office/officeart/2005/8/layout/hList1"/>
    <dgm:cxn modelId="{42AE1E60-65BA-4901-8370-F04BCD8D81A4}" type="presOf" srcId="{3BF8FB5C-67C5-4EFA-9E9E-04D91B91135A}" destId="{C8CC0EF6-0FD6-4509-94B7-463E221A7671}" srcOrd="0" destOrd="0" presId="urn:microsoft.com/office/officeart/2005/8/layout/hList1"/>
    <dgm:cxn modelId="{9F182C63-B128-4745-9426-6FECCB12741F}" type="presOf" srcId="{A262B0AC-ED57-4670-8446-1E8B7857913B}" destId="{2FBB7ED9-5BD3-4129-BB65-6CFDB9A93FBB}" srcOrd="0" destOrd="0" presId="urn:microsoft.com/office/officeart/2005/8/layout/hList1"/>
    <dgm:cxn modelId="{11F18B69-E940-46EC-8A6B-3B184BA65CEA}" srcId="{687E6D4D-EB00-438B-AFB2-896F2AE12725}" destId="{153B6C5E-1DC1-4D35-8CBB-C58B53AB4AA2}" srcOrd="2" destOrd="0" parTransId="{81B65015-A8FA-4E48-8FD9-A1C094B3468C}" sibTransId="{D447FAE0-25DC-4413-9652-0FFB5C70E464}"/>
    <dgm:cxn modelId="{80CCC66B-C757-4E76-A72D-20F3DB95FAE1}" srcId="{687E6D4D-EB00-438B-AFB2-896F2AE12725}" destId="{D5C6E265-08B9-43B2-A471-69831239373A}" srcOrd="4" destOrd="0" parTransId="{5DF613C6-F431-4937-BC3E-7DCE345EFBED}" sibTransId="{5DFDA2F0-A86B-4982-820D-17763E25EC30}"/>
    <dgm:cxn modelId="{DC62C851-4DBA-4C36-B12A-E5E9C4309B7D}" type="presOf" srcId="{EF573156-A6CC-4B6A-B858-768FBEFDD47E}" destId="{2FBB7ED9-5BD3-4129-BB65-6CFDB9A93FBB}" srcOrd="0" destOrd="5" presId="urn:microsoft.com/office/officeart/2005/8/layout/hList1"/>
    <dgm:cxn modelId="{CA84D958-A8F3-4A43-893B-CF30D36E9AA5}" type="presOf" srcId="{D5C6E265-08B9-43B2-A471-69831239373A}" destId="{2FBB7ED9-5BD3-4129-BB65-6CFDB9A93FBB}" srcOrd="0" destOrd="4" presId="urn:microsoft.com/office/officeart/2005/8/layout/hList1"/>
    <dgm:cxn modelId="{174D697E-EDF9-450C-87E0-C0B9E8706B23}" type="presOf" srcId="{5398FE40-2F66-4F2D-8153-0E8D204B23EB}" destId="{2FBB7ED9-5BD3-4129-BB65-6CFDB9A93FBB}" srcOrd="0" destOrd="3" presId="urn:microsoft.com/office/officeart/2005/8/layout/hList1"/>
    <dgm:cxn modelId="{8A2F349F-231A-4D44-A4C2-26E613EFC6D1}" type="presOf" srcId="{2A332ECE-32FC-4FAE-BF40-418A354FFDD0}" destId="{2FBB7ED9-5BD3-4129-BB65-6CFDB9A93FBB}" srcOrd="0" destOrd="1" presId="urn:microsoft.com/office/officeart/2005/8/layout/hList1"/>
    <dgm:cxn modelId="{1E9F31BD-0406-46B9-B825-4E21ADC99D54}" srcId="{3BF8FB5C-67C5-4EFA-9E9E-04D91B91135A}" destId="{687E6D4D-EB00-438B-AFB2-896F2AE12725}" srcOrd="0" destOrd="0" parTransId="{603B3CE7-D11B-4F3B-A7E9-9A6C5C7FF3C1}" sibTransId="{A5C5D7EE-B7D1-4804-B243-F60FC089BE8A}"/>
    <dgm:cxn modelId="{0BEBFBC4-6D45-449A-9CE7-B63AE2103F5A}" srcId="{687E6D4D-EB00-438B-AFB2-896F2AE12725}" destId="{2A332ECE-32FC-4FAE-BF40-418A354FFDD0}" srcOrd="1" destOrd="0" parTransId="{76CD4E26-8A89-444C-882C-3499E98D0A1B}" sibTransId="{5E56D840-5316-473D-B050-B820176F0C46}"/>
    <dgm:cxn modelId="{089F55CA-F29F-4F49-ABA8-C4C09FBDE1A8}" srcId="{687E6D4D-EB00-438B-AFB2-896F2AE12725}" destId="{5398FE40-2F66-4F2D-8153-0E8D204B23EB}" srcOrd="3" destOrd="0" parTransId="{F041EA60-4651-4D72-B3F8-F302CA969164}" sibTransId="{99C2C419-B6B0-4B37-A8FD-AF893D4CE05B}"/>
    <dgm:cxn modelId="{65FE1ACB-8DB5-4E9E-BAF8-4140CAD454B5}" type="presOf" srcId="{687E6D4D-EB00-438B-AFB2-896F2AE12725}" destId="{F3A24B5D-5A2B-41CE-8C37-9CCED9F4C9AD}" srcOrd="0" destOrd="0" presId="urn:microsoft.com/office/officeart/2005/8/layout/hList1"/>
    <dgm:cxn modelId="{40AF50D5-196C-4F4D-884F-375792D083BD}" srcId="{687E6D4D-EB00-438B-AFB2-896F2AE12725}" destId="{EF573156-A6CC-4B6A-B858-768FBEFDD47E}" srcOrd="5" destOrd="0" parTransId="{C9FEF313-7A43-430F-981C-CDFCBC959507}" sibTransId="{83485959-104F-45F0-B68E-8793C6EE3480}"/>
    <dgm:cxn modelId="{1AC359E3-2418-403C-9032-A1D43DFA7836}" srcId="{687E6D4D-EB00-438B-AFB2-896F2AE12725}" destId="{A262B0AC-ED57-4670-8446-1E8B7857913B}" srcOrd="0" destOrd="0" parTransId="{F4A3DC42-A742-41EA-ACF2-C84DA590DFE8}" sibTransId="{55A9898F-038D-4F89-AC20-9F82885F9D68}"/>
    <dgm:cxn modelId="{7416E3C5-03FA-449F-9E64-3E6E3A51F164}" type="presParOf" srcId="{C8CC0EF6-0FD6-4509-94B7-463E221A7671}" destId="{BC1495DF-0C10-4DA0-BE61-95CA1C6294A2}" srcOrd="0" destOrd="0" presId="urn:microsoft.com/office/officeart/2005/8/layout/hList1"/>
    <dgm:cxn modelId="{C8CCA009-1810-4FCD-AFA7-6E7AFD3F36B0}" type="presParOf" srcId="{BC1495DF-0C10-4DA0-BE61-95CA1C6294A2}" destId="{F3A24B5D-5A2B-41CE-8C37-9CCED9F4C9AD}" srcOrd="0" destOrd="0" presId="urn:microsoft.com/office/officeart/2005/8/layout/hList1"/>
    <dgm:cxn modelId="{CC2B26BA-415E-4E04-A397-66790BBA5413}" type="presParOf" srcId="{BC1495DF-0C10-4DA0-BE61-95CA1C6294A2}" destId="{2FBB7ED9-5BD3-4129-BB65-6CFDB9A93F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E86F20-DB2E-49AF-BBC9-A25D468D72D6}"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it-IT"/>
        </a:p>
      </dgm:t>
    </dgm:pt>
    <dgm:pt modelId="{60BBAF00-74FB-47D1-9CCE-8C142A38CCA8}">
      <dgm:prSet/>
      <dgm:spPr/>
      <dgm:t>
        <a:bodyPr/>
        <a:lstStyle/>
        <a:p>
          <a:r>
            <a:rPr lang="it-IT"/>
            <a:t>Aggiunta di Outlier</a:t>
          </a:r>
        </a:p>
      </dgm:t>
    </dgm:pt>
    <dgm:pt modelId="{6029CA0D-7327-4D00-9F78-9F7274939BFE}" type="parTrans" cxnId="{49423743-1740-4B2F-A73A-9741A00C95D5}">
      <dgm:prSet/>
      <dgm:spPr/>
      <dgm:t>
        <a:bodyPr/>
        <a:lstStyle/>
        <a:p>
          <a:endParaRPr lang="it-IT"/>
        </a:p>
      </dgm:t>
    </dgm:pt>
    <dgm:pt modelId="{DAEBF120-A4F4-4206-805E-62AB7F4CE578}" type="sibTrans" cxnId="{49423743-1740-4B2F-A73A-9741A00C95D5}">
      <dgm:prSet/>
      <dgm:spPr/>
      <dgm:t>
        <a:bodyPr/>
        <a:lstStyle/>
        <a:p>
          <a:endParaRPr lang="it-IT"/>
        </a:p>
      </dgm:t>
    </dgm:pt>
    <dgm:pt modelId="{549CFA60-FB4F-4633-8277-9FE3F7EE90EF}">
      <dgm:prSet/>
      <dgm:spPr/>
      <dgm:t>
        <a:bodyPr/>
        <a:lstStyle/>
        <a:p>
          <a:r>
            <a:rPr lang="it-IT" err="1"/>
            <a:t>Decison</a:t>
          </a:r>
          <a:r>
            <a:rPr lang="it-IT"/>
            <a:t> Tree si dimostra più robusto rispetto al modello SVM</a:t>
          </a:r>
        </a:p>
      </dgm:t>
    </dgm:pt>
    <dgm:pt modelId="{995F04CF-04E7-4097-B6E5-4B56B10195F9}" type="parTrans" cxnId="{5F871E6C-CC38-46F0-9B9F-AC015C48C8ED}">
      <dgm:prSet/>
      <dgm:spPr/>
      <dgm:t>
        <a:bodyPr/>
        <a:lstStyle/>
        <a:p>
          <a:endParaRPr lang="it-IT"/>
        </a:p>
      </dgm:t>
    </dgm:pt>
    <dgm:pt modelId="{E9E77FAD-80C4-4793-80D6-4E9EAA59F0EE}" type="sibTrans" cxnId="{5F871E6C-CC38-46F0-9B9F-AC015C48C8ED}">
      <dgm:prSet/>
      <dgm:spPr/>
      <dgm:t>
        <a:bodyPr/>
        <a:lstStyle/>
        <a:p>
          <a:endParaRPr lang="it-IT"/>
        </a:p>
      </dgm:t>
    </dgm:pt>
    <dgm:pt modelId="{411FA176-C61B-49D7-ADC8-EAD430B6568A}">
      <dgm:prSet/>
      <dgm:spPr/>
      <dgm:t>
        <a:bodyPr/>
        <a:lstStyle/>
        <a:p>
          <a:r>
            <a:rPr lang="it-IT"/>
            <a:t>Decision Tree presenta un lieve miglioramento delle prestazioni in presenza del 10% di outlier nel </a:t>
          </a:r>
          <a:r>
            <a:rPr lang="it-IT" err="1"/>
            <a:t>train</a:t>
          </a:r>
          <a:r>
            <a:rPr lang="it-IT"/>
            <a:t>-set. Superato il 20% si ha una diminuzione delle prestazioni con conseguente riduzione della capacità del modello di discriminare le istanze positive</a:t>
          </a:r>
        </a:p>
      </dgm:t>
    </dgm:pt>
    <dgm:pt modelId="{4F2D5F97-AB67-41E5-8A03-B0153ACC0BAB}" type="parTrans" cxnId="{DAB1522D-2303-44F0-ACF6-558FC805995D}">
      <dgm:prSet/>
      <dgm:spPr/>
      <dgm:t>
        <a:bodyPr/>
        <a:lstStyle/>
        <a:p>
          <a:endParaRPr lang="it-IT"/>
        </a:p>
      </dgm:t>
    </dgm:pt>
    <dgm:pt modelId="{4980E361-D2BD-403F-8B70-EC3115001D5A}" type="sibTrans" cxnId="{DAB1522D-2303-44F0-ACF6-558FC805995D}">
      <dgm:prSet/>
      <dgm:spPr/>
      <dgm:t>
        <a:bodyPr/>
        <a:lstStyle/>
        <a:p>
          <a:endParaRPr lang="it-IT"/>
        </a:p>
      </dgm:t>
    </dgm:pt>
    <dgm:pt modelId="{E79C1E55-AB1C-4CA6-8E2B-E90452DF4701}">
      <dgm:prSet/>
      <dgm:spPr/>
      <dgm:t>
        <a:bodyPr/>
        <a:lstStyle/>
        <a:p>
          <a:r>
            <a:rPr lang="it-IT"/>
            <a:t>SVM mostra un deterioramento più marcato delle prestazioni all’aumentare della percentuale di outlier presenti nell’attributo lead_time</a:t>
          </a:r>
        </a:p>
      </dgm:t>
    </dgm:pt>
    <dgm:pt modelId="{65DE6174-DE8B-452C-AC8B-B482A654AEFE}" type="parTrans" cxnId="{D5CEDE43-72A0-4900-99F3-4780D5F392A9}">
      <dgm:prSet/>
      <dgm:spPr/>
      <dgm:t>
        <a:bodyPr/>
        <a:lstStyle/>
        <a:p>
          <a:endParaRPr lang="it-IT"/>
        </a:p>
      </dgm:t>
    </dgm:pt>
    <dgm:pt modelId="{DD6CA996-927C-477B-9A6B-55596D013540}" type="sibTrans" cxnId="{D5CEDE43-72A0-4900-99F3-4780D5F392A9}">
      <dgm:prSet/>
      <dgm:spPr/>
      <dgm:t>
        <a:bodyPr/>
        <a:lstStyle/>
        <a:p>
          <a:endParaRPr lang="it-IT"/>
        </a:p>
      </dgm:t>
    </dgm:pt>
    <dgm:pt modelId="{93E8A4E2-2120-496A-9711-D03C7DA13F9B}" type="pres">
      <dgm:prSet presAssocID="{85E86F20-DB2E-49AF-BBC9-A25D468D72D6}" presName="Name0" presStyleCnt="0">
        <dgm:presLayoutVars>
          <dgm:dir/>
          <dgm:animLvl val="lvl"/>
          <dgm:resizeHandles val="exact"/>
        </dgm:presLayoutVars>
      </dgm:prSet>
      <dgm:spPr/>
    </dgm:pt>
    <dgm:pt modelId="{D7582E0F-97AA-40EC-8C20-D848644083EE}" type="pres">
      <dgm:prSet presAssocID="{60BBAF00-74FB-47D1-9CCE-8C142A38CCA8}" presName="composite" presStyleCnt="0"/>
      <dgm:spPr/>
    </dgm:pt>
    <dgm:pt modelId="{B1B78555-2008-4FFA-969D-FC1DC71DD2D4}" type="pres">
      <dgm:prSet presAssocID="{60BBAF00-74FB-47D1-9CCE-8C142A38CCA8}" presName="parTx" presStyleLbl="alignNode1" presStyleIdx="0" presStyleCnt="1">
        <dgm:presLayoutVars>
          <dgm:chMax val="0"/>
          <dgm:chPref val="0"/>
          <dgm:bulletEnabled val="1"/>
        </dgm:presLayoutVars>
      </dgm:prSet>
      <dgm:spPr/>
    </dgm:pt>
    <dgm:pt modelId="{4616BD10-C2D0-4DCC-8F8A-179337D27F87}" type="pres">
      <dgm:prSet presAssocID="{60BBAF00-74FB-47D1-9CCE-8C142A38CCA8}" presName="desTx" presStyleLbl="alignAccFollowNode1" presStyleIdx="0" presStyleCnt="1">
        <dgm:presLayoutVars>
          <dgm:bulletEnabled val="1"/>
        </dgm:presLayoutVars>
      </dgm:prSet>
      <dgm:spPr/>
    </dgm:pt>
  </dgm:ptLst>
  <dgm:cxnLst>
    <dgm:cxn modelId="{9274341D-2C00-40CF-B007-5F361FDAF13D}" type="presOf" srcId="{549CFA60-FB4F-4633-8277-9FE3F7EE90EF}" destId="{4616BD10-C2D0-4DCC-8F8A-179337D27F87}" srcOrd="0" destOrd="2" presId="urn:microsoft.com/office/officeart/2005/8/layout/hList1"/>
    <dgm:cxn modelId="{38020028-D8F5-4CFD-BCF3-7AB54211C521}" type="presOf" srcId="{60BBAF00-74FB-47D1-9CCE-8C142A38CCA8}" destId="{B1B78555-2008-4FFA-969D-FC1DC71DD2D4}" srcOrd="0" destOrd="0" presId="urn:microsoft.com/office/officeart/2005/8/layout/hList1"/>
    <dgm:cxn modelId="{DAB1522D-2303-44F0-ACF6-558FC805995D}" srcId="{60BBAF00-74FB-47D1-9CCE-8C142A38CCA8}" destId="{411FA176-C61B-49D7-ADC8-EAD430B6568A}" srcOrd="0" destOrd="0" parTransId="{4F2D5F97-AB67-41E5-8A03-B0153ACC0BAB}" sibTransId="{4980E361-D2BD-403F-8B70-EC3115001D5A}"/>
    <dgm:cxn modelId="{49423743-1740-4B2F-A73A-9741A00C95D5}" srcId="{85E86F20-DB2E-49AF-BBC9-A25D468D72D6}" destId="{60BBAF00-74FB-47D1-9CCE-8C142A38CCA8}" srcOrd="0" destOrd="0" parTransId="{6029CA0D-7327-4D00-9F78-9F7274939BFE}" sibTransId="{DAEBF120-A4F4-4206-805E-62AB7F4CE578}"/>
    <dgm:cxn modelId="{D5CEDE43-72A0-4900-99F3-4780D5F392A9}" srcId="{60BBAF00-74FB-47D1-9CCE-8C142A38CCA8}" destId="{E79C1E55-AB1C-4CA6-8E2B-E90452DF4701}" srcOrd="1" destOrd="0" parTransId="{65DE6174-DE8B-452C-AC8B-B482A654AEFE}" sibTransId="{DD6CA996-927C-477B-9A6B-55596D013540}"/>
    <dgm:cxn modelId="{020FB144-12A3-4F05-84AD-66F52AF6C3EC}" type="presOf" srcId="{411FA176-C61B-49D7-ADC8-EAD430B6568A}" destId="{4616BD10-C2D0-4DCC-8F8A-179337D27F87}" srcOrd="0" destOrd="0" presId="urn:microsoft.com/office/officeart/2005/8/layout/hList1"/>
    <dgm:cxn modelId="{5F871E6C-CC38-46F0-9B9F-AC015C48C8ED}" srcId="{60BBAF00-74FB-47D1-9CCE-8C142A38CCA8}" destId="{549CFA60-FB4F-4633-8277-9FE3F7EE90EF}" srcOrd="2" destOrd="0" parTransId="{995F04CF-04E7-4097-B6E5-4B56B10195F9}" sibTransId="{E9E77FAD-80C4-4793-80D6-4E9EAA59F0EE}"/>
    <dgm:cxn modelId="{FD9487D5-3754-4EC4-9797-B9419E20009C}" type="presOf" srcId="{E79C1E55-AB1C-4CA6-8E2B-E90452DF4701}" destId="{4616BD10-C2D0-4DCC-8F8A-179337D27F87}" srcOrd="0" destOrd="1" presId="urn:microsoft.com/office/officeart/2005/8/layout/hList1"/>
    <dgm:cxn modelId="{417481F6-9EFE-42BB-B7A3-D27512D409D2}" type="presOf" srcId="{85E86F20-DB2E-49AF-BBC9-A25D468D72D6}" destId="{93E8A4E2-2120-496A-9711-D03C7DA13F9B}" srcOrd="0" destOrd="0" presId="urn:microsoft.com/office/officeart/2005/8/layout/hList1"/>
    <dgm:cxn modelId="{88E4A12C-72D5-44A3-83E7-7C1769972CC3}" type="presParOf" srcId="{93E8A4E2-2120-496A-9711-D03C7DA13F9B}" destId="{D7582E0F-97AA-40EC-8C20-D848644083EE}" srcOrd="0" destOrd="0" presId="urn:microsoft.com/office/officeart/2005/8/layout/hList1"/>
    <dgm:cxn modelId="{4977E25E-45D0-42D5-B892-ED01F1629A10}" type="presParOf" srcId="{D7582E0F-97AA-40EC-8C20-D848644083EE}" destId="{B1B78555-2008-4FFA-969D-FC1DC71DD2D4}" srcOrd="0" destOrd="0" presId="urn:microsoft.com/office/officeart/2005/8/layout/hList1"/>
    <dgm:cxn modelId="{29827461-8A2D-43A7-A759-DCD57313BCA1}" type="presParOf" srcId="{D7582E0F-97AA-40EC-8C20-D848644083EE}" destId="{4616BD10-C2D0-4DCC-8F8A-179337D27F87}"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BF9E53-887C-4EE3-9D05-EFAA8BA92437}"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it-IT"/>
        </a:p>
      </dgm:t>
    </dgm:pt>
    <dgm:pt modelId="{58DFE41A-3A8A-4B24-86C9-BABB1A3AC3C8}">
      <dgm:prSet/>
      <dgm:spPr/>
      <dgm:t>
        <a:bodyPr/>
        <a:lstStyle/>
        <a:p>
          <a:r>
            <a:rPr lang="it-IT"/>
            <a:t>Aggiunta di </a:t>
          </a:r>
          <a:r>
            <a:rPr lang="it-IT" err="1"/>
            <a:t>Inaccuratezza</a:t>
          </a:r>
          <a:endParaRPr lang="it-IT"/>
        </a:p>
      </dgm:t>
    </dgm:pt>
    <dgm:pt modelId="{1B4519A0-9375-4A28-ABBF-6283950F660D}" type="parTrans" cxnId="{BD202D9F-E62E-4EEC-88F1-5A28E17109FD}">
      <dgm:prSet/>
      <dgm:spPr/>
      <dgm:t>
        <a:bodyPr/>
        <a:lstStyle/>
        <a:p>
          <a:endParaRPr lang="it-IT"/>
        </a:p>
      </dgm:t>
    </dgm:pt>
    <dgm:pt modelId="{9B0E6B61-08BE-4782-A95C-50EE28D8786E}" type="sibTrans" cxnId="{BD202D9F-E62E-4EEC-88F1-5A28E17109FD}">
      <dgm:prSet/>
      <dgm:spPr/>
      <dgm:t>
        <a:bodyPr/>
        <a:lstStyle/>
        <a:p>
          <a:endParaRPr lang="it-IT"/>
        </a:p>
      </dgm:t>
    </dgm:pt>
    <dgm:pt modelId="{B6CB4113-9662-4862-91AD-6EEE6DD5266D}">
      <dgm:prSet/>
      <dgm:spPr/>
      <dgm:t>
        <a:bodyPr/>
        <a:lstStyle/>
        <a:p>
          <a:r>
            <a:rPr lang="it-IT" dirty="0"/>
            <a:t>Sia il modello dell’albero decisionale che la SVM mostrano una certa resistenza fino al 30% di inaccuratezze</a:t>
          </a:r>
        </a:p>
      </dgm:t>
    </dgm:pt>
    <dgm:pt modelId="{7449B7D1-A573-4785-9AEE-9B3E41A59D10}" type="parTrans" cxnId="{E6BE90A6-8641-448E-8CEE-F5717D839C8F}">
      <dgm:prSet/>
      <dgm:spPr/>
      <dgm:t>
        <a:bodyPr/>
        <a:lstStyle/>
        <a:p>
          <a:endParaRPr lang="it-IT"/>
        </a:p>
      </dgm:t>
    </dgm:pt>
    <dgm:pt modelId="{564C969F-A829-4F1B-A62B-44387DD0D285}" type="sibTrans" cxnId="{E6BE90A6-8641-448E-8CEE-F5717D839C8F}">
      <dgm:prSet/>
      <dgm:spPr/>
      <dgm:t>
        <a:bodyPr/>
        <a:lstStyle/>
        <a:p>
          <a:endParaRPr lang="it-IT"/>
        </a:p>
      </dgm:t>
    </dgm:pt>
    <dgm:pt modelId="{14D2DA05-1C28-48EB-B067-4ABA0A781EA3}">
      <dgm:prSet/>
      <dgm:spPr/>
      <dgm:t>
        <a:bodyPr/>
        <a:lstStyle/>
        <a:p>
          <a:r>
            <a:rPr lang="it-IT"/>
            <a:t>Dal 40% si osserva un peggioramento più marcato delle metriche prestazionali</a:t>
          </a:r>
        </a:p>
      </dgm:t>
    </dgm:pt>
    <dgm:pt modelId="{D27B6B6B-38D9-46A1-9EE1-F5BDF84F86A4}" type="parTrans" cxnId="{5EF0795A-E37A-465C-97F3-836FAD9C9B47}">
      <dgm:prSet/>
      <dgm:spPr/>
      <dgm:t>
        <a:bodyPr/>
        <a:lstStyle/>
        <a:p>
          <a:endParaRPr lang="it-IT"/>
        </a:p>
      </dgm:t>
    </dgm:pt>
    <dgm:pt modelId="{42025F04-D619-4F5B-AA4A-B30BEE800C88}" type="sibTrans" cxnId="{5EF0795A-E37A-465C-97F3-836FAD9C9B47}">
      <dgm:prSet/>
      <dgm:spPr/>
      <dgm:t>
        <a:bodyPr/>
        <a:lstStyle/>
        <a:p>
          <a:endParaRPr lang="it-IT"/>
        </a:p>
      </dgm:t>
    </dgm:pt>
    <dgm:pt modelId="{914C8C75-C478-493D-8F1E-EBC6DD87B767}">
      <dgm:prSet/>
      <dgm:spPr/>
      <dgm:t>
        <a:bodyPr/>
        <a:lstStyle/>
        <a:p>
          <a:r>
            <a:rPr lang="it-IT"/>
            <a:t>Il modello SVM ha reagito leggermente meglio rispetto al modello Decision Tree con un valore superiore di precision</a:t>
          </a:r>
        </a:p>
      </dgm:t>
    </dgm:pt>
    <dgm:pt modelId="{682E938D-3600-42C3-A457-E00F19338684}" type="parTrans" cxnId="{6305F6CD-788F-46CB-AF7E-DE3523815F16}">
      <dgm:prSet/>
      <dgm:spPr/>
      <dgm:t>
        <a:bodyPr/>
        <a:lstStyle/>
        <a:p>
          <a:endParaRPr lang="it-IT"/>
        </a:p>
      </dgm:t>
    </dgm:pt>
    <dgm:pt modelId="{7DC4BEAE-F79E-49C9-BDF2-47567B58D3F4}" type="sibTrans" cxnId="{6305F6CD-788F-46CB-AF7E-DE3523815F16}">
      <dgm:prSet/>
      <dgm:spPr/>
      <dgm:t>
        <a:bodyPr/>
        <a:lstStyle/>
        <a:p>
          <a:endParaRPr lang="it-IT"/>
        </a:p>
      </dgm:t>
    </dgm:pt>
    <dgm:pt modelId="{DEBF4C0D-A8F6-4521-A063-83642BE9584F}">
      <dgm:prSet/>
      <dgm:spPr/>
      <dgm:t>
        <a:bodyPr/>
        <a:lstStyle/>
        <a:p>
          <a:endParaRPr lang="it-IT"/>
        </a:p>
      </dgm:t>
    </dgm:pt>
    <dgm:pt modelId="{4CE198EC-998F-4CF4-8FCB-F18B4B9E5B4D}" type="parTrans" cxnId="{312E72B4-6C9A-44BA-9D84-DDACFF5C8655}">
      <dgm:prSet/>
      <dgm:spPr/>
      <dgm:t>
        <a:bodyPr/>
        <a:lstStyle/>
        <a:p>
          <a:endParaRPr lang="it-IT"/>
        </a:p>
      </dgm:t>
    </dgm:pt>
    <dgm:pt modelId="{8514205F-4752-4A29-BC77-F8E87088F6D0}" type="sibTrans" cxnId="{312E72B4-6C9A-44BA-9D84-DDACFF5C8655}">
      <dgm:prSet/>
      <dgm:spPr/>
      <dgm:t>
        <a:bodyPr/>
        <a:lstStyle/>
        <a:p>
          <a:endParaRPr lang="it-IT"/>
        </a:p>
      </dgm:t>
    </dgm:pt>
    <dgm:pt modelId="{6BFFF95B-2A31-415C-A74D-10F4F0D924E8}">
      <dgm:prSet/>
      <dgm:spPr/>
      <dgm:t>
        <a:bodyPr/>
        <a:lstStyle/>
        <a:p>
          <a:endParaRPr lang="it-IT"/>
        </a:p>
      </dgm:t>
    </dgm:pt>
    <dgm:pt modelId="{8C00E290-758E-4947-A848-D97501B215CF}" type="parTrans" cxnId="{7870B58A-2A50-4644-BC16-1AB4A6057368}">
      <dgm:prSet/>
      <dgm:spPr/>
      <dgm:t>
        <a:bodyPr/>
        <a:lstStyle/>
        <a:p>
          <a:endParaRPr lang="it-IT"/>
        </a:p>
      </dgm:t>
    </dgm:pt>
    <dgm:pt modelId="{1D992565-555D-47F3-B49C-379EF46FFA73}" type="sibTrans" cxnId="{7870B58A-2A50-4644-BC16-1AB4A6057368}">
      <dgm:prSet/>
      <dgm:spPr/>
      <dgm:t>
        <a:bodyPr/>
        <a:lstStyle/>
        <a:p>
          <a:endParaRPr lang="it-IT"/>
        </a:p>
      </dgm:t>
    </dgm:pt>
    <dgm:pt modelId="{5475359D-D7DC-49EC-97C8-EFBA45C1469F}">
      <dgm:prSet/>
      <dgm:spPr/>
      <dgm:t>
        <a:bodyPr/>
        <a:lstStyle/>
        <a:p>
          <a:endParaRPr lang="it-IT"/>
        </a:p>
      </dgm:t>
    </dgm:pt>
    <dgm:pt modelId="{1FED4282-556C-4323-AE7B-3B01474D932D}" type="parTrans" cxnId="{8C27DDCA-48AC-4835-A395-BBCC0B4F80AC}">
      <dgm:prSet/>
      <dgm:spPr/>
      <dgm:t>
        <a:bodyPr/>
        <a:lstStyle/>
        <a:p>
          <a:endParaRPr lang="it-IT"/>
        </a:p>
      </dgm:t>
    </dgm:pt>
    <dgm:pt modelId="{78B02A50-8A6A-4E7A-A794-4606492F1D89}" type="sibTrans" cxnId="{8C27DDCA-48AC-4835-A395-BBCC0B4F80AC}">
      <dgm:prSet/>
      <dgm:spPr/>
      <dgm:t>
        <a:bodyPr/>
        <a:lstStyle/>
        <a:p>
          <a:endParaRPr lang="it-IT"/>
        </a:p>
      </dgm:t>
    </dgm:pt>
    <dgm:pt modelId="{ED65749E-C314-4A4C-8E18-A64AC3EA90B4}">
      <dgm:prSet/>
      <dgm:spPr/>
      <dgm:t>
        <a:bodyPr/>
        <a:lstStyle/>
        <a:p>
          <a:endParaRPr lang="it-IT"/>
        </a:p>
      </dgm:t>
    </dgm:pt>
    <dgm:pt modelId="{FCDE4CE5-BC49-42A9-A390-95AEE4CE1325}" type="parTrans" cxnId="{9C136807-B060-4B2A-AE8E-D63D759312C2}">
      <dgm:prSet/>
      <dgm:spPr/>
      <dgm:t>
        <a:bodyPr/>
        <a:lstStyle/>
        <a:p>
          <a:endParaRPr lang="it-IT"/>
        </a:p>
      </dgm:t>
    </dgm:pt>
    <dgm:pt modelId="{E436EED0-EF9A-454A-B1DD-24289DD02998}" type="sibTrans" cxnId="{9C136807-B060-4B2A-AE8E-D63D759312C2}">
      <dgm:prSet/>
      <dgm:spPr/>
      <dgm:t>
        <a:bodyPr/>
        <a:lstStyle/>
        <a:p>
          <a:endParaRPr lang="it-IT"/>
        </a:p>
      </dgm:t>
    </dgm:pt>
    <dgm:pt modelId="{AA34DF99-900B-40C4-80B3-D0703DB14157}" type="pres">
      <dgm:prSet presAssocID="{95BF9E53-887C-4EE3-9D05-EFAA8BA92437}" presName="Name0" presStyleCnt="0">
        <dgm:presLayoutVars>
          <dgm:dir/>
          <dgm:animLvl val="lvl"/>
          <dgm:resizeHandles val="exact"/>
        </dgm:presLayoutVars>
      </dgm:prSet>
      <dgm:spPr/>
    </dgm:pt>
    <dgm:pt modelId="{16475F4A-5E99-4ACC-A0DC-37BC761AD89A}" type="pres">
      <dgm:prSet presAssocID="{58DFE41A-3A8A-4B24-86C9-BABB1A3AC3C8}" presName="composite" presStyleCnt="0"/>
      <dgm:spPr/>
    </dgm:pt>
    <dgm:pt modelId="{34D45300-CA3E-4D34-BC70-F53AFB3666A3}" type="pres">
      <dgm:prSet presAssocID="{58DFE41A-3A8A-4B24-86C9-BABB1A3AC3C8}" presName="parTx" presStyleLbl="alignNode1" presStyleIdx="0" presStyleCnt="1" custLinFactY="-83984" custLinFactNeighborX="1278" custLinFactNeighborY="-100000">
        <dgm:presLayoutVars>
          <dgm:chMax val="0"/>
          <dgm:chPref val="0"/>
          <dgm:bulletEnabled val="1"/>
        </dgm:presLayoutVars>
      </dgm:prSet>
      <dgm:spPr/>
    </dgm:pt>
    <dgm:pt modelId="{92CBB5FE-7DD3-40A7-826E-F036C142A56D}" type="pres">
      <dgm:prSet presAssocID="{58DFE41A-3A8A-4B24-86C9-BABB1A3AC3C8}" presName="desTx" presStyleLbl="alignAccFollowNode1" presStyleIdx="0" presStyleCnt="1" custScaleY="99786" custLinFactY="-52974" custLinFactNeighborX="1278" custLinFactNeighborY="-100000">
        <dgm:presLayoutVars>
          <dgm:bulletEnabled val="1"/>
        </dgm:presLayoutVars>
      </dgm:prSet>
      <dgm:spPr/>
    </dgm:pt>
  </dgm:ptLst>
  <dgm:cxnLst>
    <dgm:cxn modelId="{9C136807-B060-4B2A-AE8E-D63D759312C2}" srcId="{58DFE41A-3A8A-4B24-86C9-BABB1A3AC3C8}" destId="{ED65749E-C314-4A4C-8E18-A64AC3EA90B4}" srcOrd="3" destOrd="0" parTransId="{FCDE4CE5-BC49-42A9-A390-95AEE4CE1325}" sibTransId="{E436EED0-EF9A-454A-B1DD-24289DD02998}"/>
    <dgm:cxn modelId="{C7FEE262-4479-4CA4-A59E-0475AE54560C}" type="presOf" srcId="{DEBF4C0D-A8F6-4521-A063-83642BE9584F}" destId="{92CBB5FE-7DD3-40A7-826E-F036C142A56D}" srcOrd="0" destOrd="0" presId="urn:microsoft.com/office/officeart/2005/8/layout/hList1"/>
    <dgm:cxn modelId="{3D8F205A-70BE-4E75-A54E-5B6B22F7AD3F}" type="presOf" srcId="{ED65749E-C314-4A4C-8E18-A64AC3EA90B4}" destId="{92CBB5FE-7DD3-40A7-826E-F036C142A56D}" srcOrd="0" destOrd="3" presId="urn:microsoft.com/office/officeart/2005/8/layout/hList1"/>
    <dgm:cxn modelId="{5EF0795A-E37A-465C-97F3-836FAD9C9B47}" srcId="{58DFE41A-3A8A-4B24-86C9-BABB1A3AC3C8}" destId="{14D2DA05-1C28-48EB-B067-4ABA0A781EA3}" srcOrd="5" destOrd="0" parTransId="{D27B6B6B-38D9-46A1-9EE1-F5BDF84F86A4}" sibTransId="{42025F04-D619-4F5B-AA4A-B30BEE800C88}"/>
    <dgm:cxn modelId="{7870B58A-2A50-4644-BC16-1AB4A6057368}" srcId="{58DFE41A-3A8A-4B24-86C9-BABB1A3AC3C8}" destId="{6BFFF95B-2A31-415C-A74D-10F4F0D924E8}" srcOrd="1" destOrd="0" parTransId="{8C00E290-758E-4947-A848-D97501B215CF}" sibTransId="{1D992565-555D-47F3-B49C-379EF46FFA73}"/>
    <dgm:cxn modelId="{BD202D9F-E62E-4EEC-88F1-5A28E17109FD}" srcId="{95BF9E53-887C-4EE3-9D05-EFAA8BA92437}" destId="{58DFE41A-3A8A-4B24-86C9-BABB1A3AC3C8}" srcOrd="0" destOrd="0" parTransId="{1B4519A0-9375-4A28-ABBF-6283950F660D}" sibTransId="{9B0E6B61-08BE-4782-A95C-50EE28D8786E}"/>
    <dgm:cxn modelId="{21BB51A0-9D96-4275-BA5B-6DFDA7CA530F}" type="presOf" srcId="{5475359D-D7DC-49EC-97C8-EFBA45C1469F}" destId="{92CBB5FE-7DD3-40A7-826E-F036C142A56D}" srcOrd="0" destOrd="2" presId="urn:microsoft.com/office/officeart/2005/8/layout/hList1"/>
    <dgm:cxn modelId="{1C0E73A5-226F-414D-8CAA-76629CC69F6E}" type="presOf" srcId="{14D2DA05-1C28-48EB-B067-4ABA0A781EA3}" destId="{92CBB5FE-7DD3-40A7-826E-F036C142A56D}" srcOrd="0" destOrd="5" presId="urn:microsoft.com/office/officeart/2005/8/layout/hList1"/>
    <dgm:cxn modelId="{E6BE90A6-8641-448E-8CEE-F5717D839C8F}" srcId="{58DFE41A-3A8A-4B24-86C9-BABB1A3AC3C8}" destId="{B6CB4113-9662-4862-91AD-6EEE6DD5266D}" srcOrd="4" destOrd="0" parTransId="{7449B7D1-A573-4785-9AEE-9B3E41A59D10}" sibTransId="{564C969F-A829-4F1B-A62B-44387DD0D285}"/>
    <dgm:cxn modelId="{312E72B4-6C9A-44BA-9D84-DDACFF5C8655}" srcId="{58DFE41A-3A8A-4B24-86C9-BABB1A3AC3C8}" destId="{DEBF4C0D-A8F6-4521-A063-83642BE9584F}" srcOrd="0" destOrd="0" parTransId="{4CE198EC-998F-4CF4-8FCB-F18B4B9E5B4D}" sibTransId="{8514205F-4752-4A29-BC77-F8E87088F6D0}"/>
    <dgm:cxn modelId="{F27725B9-1A10-4751-810D-398651BDC385}" type="presOf" srcId="{6BFFF95B-2A31-415C-A74D-10F4F0D924E8}" destId="{92CBB5FE-7DD3-40A7-826E-F036C142A56D}" srcOrd="0" destOrd="1" presId="urn:microsoft.com/office/officeart/2005/8/layout/hList1"/>
    <dgm:cxn modelId="{C18D62C8-065B-4915-B190-7C6C612E7989}" type="presOf" srcId="{B6CB4113-9662-4862-91AD-6EEE6DD5266D}" destId="{92CBB5FE-7DD3-40A7-826E-F036C142A56D}" srcOrd="0" destOrd="4" presId="urn:microsoft.com/office/officeart/2005/8/layout/hList1"/>
    <dgm:cxn modelId="{8C27DDCA-48AC-4835-A395-BBCC0B4F80AC}" srcId="{58DFE41A-3A8A-4B24-86C9-BABB1A3AC3C8}" destId="{5475359D-D7DC-49EC-97C8-EFBA45C1469F}" srcOrd="2" destOrd="0" parTransId="{1FED4282-556C-4323-AE7B-3B01474D932D}" sibTransId="{78B02A50-8A6A-4E7A-A794-4606492F1D89}"/>
    <dgm:cxn modelId="{6305F6CD-788F-46CB-AF7E-DE3523815F16}" srcId="{58DFE41A-3A8A-4B24-86C9-BABB1A3AC3C8}" destId="{914C8C75-C478-493D-8F1E-EBC6DD87B767}" srcOrd="6" destOrd="0" parTransId="{682E938D-3600-42C3-A457-E00F19338684}" sibTransId="{7DC4BEAE-F79E-49C9-BDF2-47567B58D3F4}"/>
    <dgm:cxn modelId="{2A1DE4DA-7223-4599-8BAA-C48EB1F1D00E}" type="presOf" srcId="{914C8C75-C478-493D-8F1E-EBC6DD87B767}" destId="{92CBB5FE-7DD3-40A7-826E-F036C142A56D}" srcOrd="0" destOrd="6" presId="urn:microsoft.com/office/officeart/2005/8/layout/hList1"/>
    <dgm:cxn modelId="{F16665EB-053F-452F-9DDC-E8718E719F16}" type="presOf" srcId="{58DFE41A-3A8A-4B24-86C9-BABB1A3AC3C8}" destId="{34D45300-CA3E-4D34-BC70-F53AFB3666A3}" srcOrd="0" destOrd="0" presId="urn:microsoft.com/office/officeart/2005/8/layout/hList1"/>
    <dgm:cxn modelId="{15825BFA-59D2-4040-A22C-9F9C5DF33F8B}" type="presOf" srcId="{95BF9E53-887C-4EE3-9D05-EFAA8BA92437}" destId="{AA34DF99-900B-40C4-80B3-D0703DB14157}" srcOrd="0" destOrd="0" presId="urn:microsoft.com/office/officeart/2005/8/layout/hList1"/>
    <dgm:cxn modelId="{79A0E910-88A8-4D17-A887-1ED42E722CF8}" type="presParOf" srcId="{AA34DF99-900B-40C4-80B3-D0703DB14157}" destId="{16475F4A-5E99-4ACC-A0DC-37BC761AD89A}" srcOrd="0" destOrd="0" presId="urn:microsoft.com/office/officeart/2005/8/layout/hList1"/>
    <dgm:cxn modelId="{BA1F9F96-78E6-4ADF-871B-4FC18EA065C8}" type="presParOf" srcId="{16475F4A-5E99-4ACC-A0DC-37BC761AD89A}" destId="{34D45300-CA3E-4D34-BC70-F53AFB3666A3}" srcOrd="0" destOrd="0" presId="urn:microsoft.com/office/officeart/2005/8/layout/hList1"/>
    <dgm:cxn modelId="{9A6D7487-D7DF-4A4A-BE65-FCFF201144BA}" type="presParOf" srcId="{16475F4A-5E99-4ACC-A0DC-37BC761AD89A}" destId="{92CBB5FE-7DD3-40A7-826E-F036C142A56D}"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217BF0-5E7F-FA4F-A504-C88D2C0D60B1}" type="doc">
      <dgm:prSet loTypeId="urn:microsoft.com/office/officeart/2005/8/layout/hList1" loCatId="" qsTypeId="urn:microsoft.com/office/officeart/2005/8/quickstyle/simple1" qsCatId="simple" csTypeId="urn:microsoft.com/office/officeart/2005/8/colors/accent5_2" csCatId="accent5" phldr="1"/>
      <dgm:spPr/>
      <dgm:t>
        <a:bodyPr/>
        <a:lstStyle/>
        <a:p>
          <a:endParaRPr lang="it-IT"/>
        </a:p>
      </dgm:t>
    </dgm:pt>
    <dgm:pt modelId="{EF9306D4-B1D7-274F-AD0C-0E135FF3F656}">
      <dgm:prSet phldrT="[Testo]"/>
      <dgm:spPr>
        <a:solidFill>
          <a:schemeClr val="accent5"/>
        </a:solidFill>
      </dgm:spPr>
      <dgm:t>
        <a:bodyPr/>
        <a:lstStyle/>
        <a:p>
          <a:r>
            <a:rPr lang="it-IT"/>
            <a:t>Aggiunta di righe duplicate</a:t>
          </a:r>
        </a:p>
      </dgm:t>
    </dgm:pt>
    <dgm:pt modelId="{69A3A832-5FAF-4641-962F-DE15B04211F4}" type="parTrans" cxnId="{32A7AFD6-A195-9844-BB09-3B07C0F61A01}">
      <dgm:prSet/>
      <dgm:spPr/>
      <dgm:t>
        <a:bodyPr/>
        <a:lstStyle/>
        <a:p>
          <a:endParaRPr lang="it-IT"/>
        </a:p>
      </dgm:t>
    </dgm:pt>
    <dgm:pt modelId="{A0C98BFB-0E51-9E4E-9A25-475725D60809}" type="sibTrans" cxnId="{32A7AFD6-A195-9844-BB09-3B07C0F61A01}">
      <dgm:prSet/>
      <dgm:spPr/>
      <dgm:t>
        <a:bodyPr/>
        <a:lstStyle/>
        <a:p>
          <a:endParaRPr lang="it-IT"/>
        </a:p>
      </dgm:t>
    </dgm:pt>
    <dgm:pt modelId="{630C7104-46A4-BD4A-957C-9AD04410ED1C}">
      <dgm:prSet phldrT="[Testo]" custT="1"/>
      <dgm:spPr/>
      <dgm:t>
        <a:bodyPr/>
        <a:lstStyle/>
        <a:p>
          <a:r>
            <a:rPr lang="it-IT" sz="1800" b="0" i="0" kern="1200" dirty="0">
              <a:effectLst/>
              <a:latin typeface="+mj-lt"/>
            </a:rPr>
            <a:t>Impatto limitato sul modello Decision tree così come su SVM</a:t>
          </a:r>
          <a:endParaRPr lang="it-IT" sz="1800" kern="1200" dirty="0">
            <a:latin typeface="+mj-lt"/>
          </a:endParaRPr>
        </a:p>
      </dgm:t>
    </dgm:pt>
    <dgm:pt modelId="{24F63054-2C02-EC43-8708-EBD6BED56126}" type="parTrans" cxnId="{C0964E8A-0B78-5045-9D2D-EE83FFB76610}">
      <dgm:prSet/>
      <dgm:spPr/>
      <dgm:t>
        <a:bodyPr/>
        <a:lstStyle/>
        <a:p>
          <a:endParaRPr lang="it-IT"/>
        </a:p>
      </dgm:t>
    </dgm:pt>
    <dgm:pt modelId="{B8C56B5D-2632-8544-A494-F59B27F63AB0}" type="sibTrans" cxnId="{C0964E8A-0B78-5045-9D2D-EE83FFB76610}">
      <dgm:prSet/>
      <dgm:spPr/>
      <dgm:t>
        <a:bodyPr/>
        <a:lstStyle/>
        <a:p>
          <a:endParaRPr lang="it-IT"/>
        </a:p>
      </dgm:t>
    </dgm:pt>
    <dgm:pt modelId="{7072261C-E15A-094D-B609-6EE2CA81BB57}">
      <dgm:prSet phldrT="[Testo]"/>
      <dgm:spPr/>
      <dgm:t>
        <a:bodyPr/>
        <a:lstStyle/>
        <a:p>
          <a:r>
            <a:rPr lang="it-IT"/>
            <a:t>Aggiunta di inconsistenze</a:t>
          </a:r>
        </a:p>
      </dgm:t>
    </dgm:pt>
    <dgm:pt modelId="{71EA2214-4EBF-F247-A948-ECA76B764517}" type="parTrans" cxnId="{B520DCAD-0E05-CC4F-9B7A-088311DB0B2A}">
      <dgm:prSet/>
      <dgm:spPr/>
      <dgm:t>
        <a:bodyPr/>
        <a:lstStyle/>
        <a:p>
          <a:endParaRPr lang="it-IT"/>
        </a:p>
      </dgm:t>
    </dgm:pt>
    <dgm:pt modelId="{7B5456CB-234B-3041-9BA1-EAB63DEF48C5}" type="sibTrans" cxnId="{B520DCAD-0E05-CC4F-9B7A-088311DB0B2A}">
      <dgm:prSet/>
      <dgm:spPr/>
      <dgm:t>
        <a:bodyPr/>
        <a:lstStyle/>
        <a:p>
          <a:endParaRPr lang="it-IT"/>
        </a:p>
      </dgm:t>
    </dgm:pt>
    <dgm:pt modelId="{FAD6B64A-1925-6A4C-921F-2834DABC745B}">
      <dgm:prSet phldrT="[Testo]"/>
      <dgm:spPr/>
      <dgm:t>
        <a:bodyPr/>
        <a:lstStyle/>
        <a:p>
          <a:r>
            <a:rPr lang="it-IT"/>
            <a:t>Aggiunta di </a:t>
          </a:r>
          <a:r>
            <a:rPr lang="it-IT" err="1"/>
            <a:t>Inaccuratezza</a:t>
          </a:r>
          <a:endParaRPr lang="it-IT"/>
        </a:p>
      </dgm:t>
    </dgm:pt>
    <dgm:pt modelId="{916F26B0-074A-6E4A-8027-5C47BB80EF5A}" type="parTrans" cxnId="{95389963-CB5D-8F4C-A02C-F172B4C19150}">
      <dgm:prSet/>
      <dgm:spPr/>
      <dgm:t>
        <a:bodyPr/>
        <a:lstStyle/>
        <a:p>
          <a:endParaRPr lang="it-IT"/>
        </a:p>
      </dgm:t>
    </dgm:pt>
    <dgm:pt modelId="{6B0F13FD-2FAF-644B-B149-2639A7671473}" type="sibTrans" cxnId="{95389963-CB5D-8F4C-A02C-F172B4C19150}">
      <dgm:prSet/>
      <dgm:spPr/>
      <dgm:t>
        <a:bodyPr/>
        <a:lstStyle/>
        <a:p>
          <a:endParaRPr lang="it-IT"/>
        </a:p>
      </dgm:t>
    </dgm:pt>
    <dgm:pt modelId="{0F987CC6-59CE-2042-A5FA-C6379C43F536}">
      <dgm:prSet phldrT="[Testo]" custT="1"/>
      <dgm:spPr/>
      <dgm:t>
        <a:bodyPr/>
        <a:lstStyle/>
        <a:p>
          <a:r>
            <a:rPr lang="it-IT" sz="1800" b="0" i="0" kern="1200" dirty="0">
              <a:solidFill>
                <a:prstClr val="black">
                  <a:hueOff val="0"/>
                  <a:satOff val="0"/>
                  <a:lumOff val="0"/>
                  <a:alphaOff val="0"/>
                </a:prstClr>
              </a:solidFill>
              <a:latin typeface="Calibri Light" panose="020F0302020204030204"/>
              <a:ea typeface="+mn-ea"/>
              <a:cs typeface="+mn-cs"/>
            </a:rPr>
            <a:t>L’aggiunta combinata di valori sporchi nel </a:t>
          </a:r>
          <a:r>
            <a:rPr lang="it-IT" sz="1800" b="0" i="0" kern="1200" dirty="0" err="1">
              <a:solidFill>
                <a:prstClr val="black">
                  <a:hueOff val="0"/>
                  <a:satOff val="0"/>
                  <a:lumOff val="0"/>
                  <a:alphaOff val="0"/>
                </a:prstClr>
              </a:solidFill>
              <a:latin typeface="Calibri Light" panose="020F0302020204030204"/>
              <a:ea typeface="+mn-ea"/>
              <a:cs typeface="+mn-cs"/>
            </a:rPr>
            <a:t>train</a:t>
          </a:r>
          <a:r>
            <a:rPr lang="it-IT" sz="1800" b="0" i="0" kern="1200" dirty="0">
              <a:solidFill>
                <a:prstClr val="black">
                  <a:hueOff val="0"/>
                  <a:satOff val="0"/>
                  <a:lumOff val="0"/>
                  <a:alphaOff val="0"/>
                </a:prstClr>
              </a:solidFill>
              <a:latin typeface="Calibri Light" panose="020F0302020204030204"/>
              <a:ea typeface="+mn-ea"/>
              <a:cs typeface="+mn-cs"/>
            </a:rPr>
            <a:t>-set comporta un peggioramento generale delle prestazioni per entrambi i modelli di classificazione</a:t>
          </a:r>
        </a:p>
      </dgm:t>
    </dgm:pt>
    <dgm:pt modelId="{DA4AE5F3-1893-314E-B429-0FABC314DF21}" type="parTrans" cxnId="{29B821BC-CE71-824C-9B4D-3ED4F3C55C47}">
      <dgm:prSet/>
      <dgm:spPr/>
      <dgm:t>
        <a:bodyPr/>
        <a:lstStyle/>
        <a:p>
          <a:endParaRPr lang="it-IT"/>
        </a:p>
      </dgm:t>
    </dgm:pt>
    <dgm:pt modelId="{BCF329AF-AC70-0C42-8A48-8B541122C31C}" type="sibTrans" cxnId="{29B821BC-CE71-824C-9B4D-3ED4F3C55C47}">
      <dgm:prSet/>
      <dgm:spPr/>
      <dgm:t>
        <a:bodyPr/>
        <a:lstStyle/>
        <a:p>
          <a:endParaRPr lang="it-IT"/>
        </a:p>
      </dgm:t>
    </dgm:pt>
    <dgm:pt modelId="{40722E1B-B266-2A41-8467-3E27117598E9}">
      <dgm:prSet phldrT="[Testo]" custT="1"/>
      <dgm:spPr/>
      <dgm:t>
        <a:bodyPr/>
        <a:lstStyle/>
        <a:p>
          <a:r>
            <a:rPr lang="it-IT" sz="1800" b="0" i="0" kern="1200" dirty="0">
              <a:solidFill>
                <a:prstClr val="black">
                  <a:hueOff val="0"/>
                  <a:satOff val="0"/>
                  <a:lumOff val="0"/>
                  <a:alphaOff val="0"/>
                </a:prstClr>
              </a:solidFill>
              <a:latin typeface="Calibri Light" panose="020F0302020204030204"/>
              <a:ea typeface="+mn-ea"/>
              <a:cs typeface="+mn-cs"/>
            </a:rPr>
            <a:t>L’albero decisionale risulta essere più robusto rispetto alla SVM </a:t>
          </a:r>
        </a:p>
      </dgm:t>
    </dgm:pt>
    <dgm:pt modelId="{A5F1575D-B958-7F4A-A6F8-5573C118D816}" type="parTrans" cxnId="{F1019707-1679-DF47-B0B7-4985D05F9836}">
      <dgm:prSet/>
      <dgm:spPr/>
      <dgm:t>
        <a:bodyPr/>
        <a:lstStyle/>
        <a:p>
          <a:endParaRPr lang="it-IT"/>
        </a:p>
      </dgm:t>
    </dgm:pt>
    <dgm:pt modelId="{3EACD2F6-AC32-2046-AD73-64FB8E020942}" type="sibTrans" cxnId="{F1019707-1679-DF47-B0B7-4985D05F9836}">
      <dgm:prSet/>
      <dgm:spPr/>
      <dgm:t>
        <a:bodyPr/>
        <a:lstStyle/>
        <a:p>
          <a:endParaRPr lang="it-IT"/>
        </a:p>
      </dgm:t>
    </dgm:pt>
    <dgm:pt modelId="{DB865834-409D-CF4D-AF11-A2862CC3E6E7}">
      <dgm:prSet phldrT="[Testo]" custT="1"/>
      <dgm:spPr/>
      <dgm:t>
        <a:bodyPr/>
        <a:lstStyle/>
        <a:p>
          <a:r>
            <a:rPr lang="it-IT" sz="1800" kern="1200" dirty="0">
              <a:latin typeface="+mj-lt"/>
            </a:rPr>
            <a:t>L’aggiunta di righe duplicate non introduce nuove informazioni utili al modello per classificare le istanze</a:t>
          </a:r>
        </a:p>
      </dgm:t>
    </dgm:pt>
    <dgm:pt modelId="{7D289F25-D1FC-5344-A5DF-17CC423C554A}" type="parTrans" cxnId="{A6652D84-AD51-1A40-8C8B-913ACB54D9E3}">
      <dgm:prSet/>
      <dgm:spPr/>
      <dgm:t>
        <a:bodyPr/>
        <a:lstStyle/>
        <a:p>
          <a:endParaRPr lang="it-IT"/>
        </a:p>
      </dgm:t>
    </dgm:pt>
    <dgm:pt modelId="{031C6CAF-6DA6-184A-9FD3-68EAB7D98CD0}" type="sibTrans" cxnId="{A6652D84-AD51-1A40-8C8B-913ACB54D9E3}">
      <dgm:prSet/>
      <dgm:spPr/>
      <dgm:t>
        <a:bodyPr/>
        <a:lstStyle/>
        <a:p>
          <a:endParaRPr lang="it-IT"/>
        </a:p>
      </dgm:t>
    </dgm:pt>
    <dgm:pt modelId="{8A7E507E-1857-0D4C-B42E-19CDE49B26B7}">
      <dgm:prSet phldrT="[Testo]" custT="1"/>
      <dgm:spPr/>
      <dgm:t>
        <a:bodyPr/>
        <a:lstStyle/>
        <a:p>
          <a:r>
            <a:rPr lang="it-IT" sz="1800" kern="1200" dirty="0">
              <a:latin typeface="+mj-lt"/>
            </a:rPr>
            <a:t>Unico cambiamento visibile nel grafico della feature importance, dove gli attributi modificati diminuiscono di importanza </a:t>
          </a:r>
        </a:p>
      </dgm:t>
    </dgm:pt>
    <dgm:pt modelId="{9DB88581-599D-114B-961A-758B26725088}" type="parTrans" cxnId="{D8AB9CF7-C5C5-6640-BE19-A1FD62F344AA}">
      <dgm:prSet/>
      <dgm:spPr/>
      <dgm:t>
        <a:bodyPr/>
        <a:lstStyle/>
        <a:p>
          <a:endParaRPr lang="it-IT"/>
        </a:p>
      </dgm:t>
    </dgm:pt>
    <dgm:pt modelId="{27A570AE-99D8-1342-A6CB-9DD208BE5BDA}" type="sibTrans" cxnId="{D8AB9CF7-C5C5-6640-BE19-A1FD62F344AA}">
      <dgm:prSet/>
      <dgm:spPr/>
      <dgm:t>
        <a:bodyPr/>
        <a:lstStyle/>
        <a:p>
          <a:endParaRPr lang="it-IT"/>
        </a:p>
      </dgm:t>
    </dgm:pt>
    <dgm:pt modelId="{9158FF65-A311-3648-892E-645D0D42D8BB}">
      <dgm:prSet phldrT="[Testo]" custT="1"/>
      <dgm:spPr/>
      <dgm:t>
        <a:bodyPr/>
        <a:lstStyle/>
        <a:p>
          <a:r>
            <a:rPr lang="it-IT" sz="1800" b="0" i="0" kern="1200" dirty="0">
              <a:latin typeface="Calibri Light" panose="020F0302020204030204"/>
              <a:ea typeface="+mn-ea"/>
              <a:cs typeface="+mn-cs"/>
            </a:rPr>
            <a:t>Risultati che non differiscono molto rispetto alle metriche prestazionali ottenute con il </a:t>
          </a:r>
          <a:r>
            <a:rPr lang="it-IT" sz="1800" b="0" i="0" kern="1200" dirty="0" err="1">
              <a:latin typeface="Calibri Light" panose="020F0302020204030204"/>
              <a:ea typeface="+mn-ea"/>
              <a:cs typeface="+mn-cs"/>
            </a:rPr>
            <a:t>train</a:t>
          </a:r>
          <a:r>
            <a:rPr lang="it-IT" sz="1800" b="0" i="0" kern="1200" dirty="0">
              <a:latin typeface="Calibri Light" panose="020F0302020204030204"/>
              <a:ea typeface="+mn-ea"/>
              <a:cs typeface="+mn-cs"/>
            </a:rPr>
            <a:t>-set pulito</a:t>
          </a:r>
        </a:p>
      </dgm:t>
    </dgm:pt>
    <dgm:pt modelId="{316F96AA-AB85-2B4F-B28A-B6C19D6CF0DE}" type="parTrans" cxnId="{F91F3BBF-B30E-4549-9DDB-7247097D78C9}">
      <dgm:prSet/>
      <dgm:spPr/>
      <dgm:t>
        <a:bodyPr/>
        <a:lstStyle/>
        <a:p>
          <a:endParaRPr lang="it-IT"/>
        </a:p>
      </dgm:t>
    </dgm:pt>
    <dgm:pt modelId="{F75D670F-0F0D-D14C-8DE6-E8825302324C}" type="sibTrans" cxnId="{F91F3BBF-B30E-4549-9DDB-7247097D78C9}">
      <dgm:prSet/>
      <dgm:spPr/>
      <dgm:t>
        <a:bodyPr/>
        <a:lstStyle/>
        <a:p>
          <a:endParaRPr lang="it-IT"/>
        </a:p>
      </dgm:t>
    </dgm:pt>
    <dgm:pt modelId="{3133452A-6025-0545-A470-E5396502E7C6}">
      <dgm:prSet phldrT="[Testo]" custT="1"/>
      <dgm:spPr/>
      <dgm:t>
        <a:bodyPr/>
        <a:lstStyle/>
        <a:p>
          <a:r>
            <a:rPr lang="it-IT" sz="1800" b="0" i="0" kern="1200" dirty="0">
              <a:latin typeface="Calibri Light" panose="020F0302020204030204"/>
              <a:ea typeface="+mn-ea"/>
              <a:cs typeface="+mn-cs"/>
            </a:rPr>
            <a:t>Entrambi i modelli considerano gli attributi </a:t>
          </a:r>
          <a:r>
            <a:rPr lang="it-IT" sz="1800" b="0" i="1" kern="1200" dirty="0" err="1">
              <a:latin typeface="Calibri Light" panose="020F0302020204030204"/>
              <a:ea typeface="+mn-ea"/>
              <a:cs typeface="+mn-cs"/>
            </a:rPr>
            <a:t>no_of_adults</a:t>
          </a:r>
          <a:r>
            <a:rPr lang="it-IT" sz="1800" b="0" i="1" kern="1200" dirty="0">
              <a:latin typeface="Calibri Light" panose="020F0302020204030204"/>
              <a:ea typeface="+mn-ea"/>
              <a:cs typeface="+mn-cs"/>
            </a:rPr>
            <a:t> </a:t>
          </a:r>
          <a:r>
            <a:rPr lang="it-IT" sz="1800" b="0" i="0" kern="1200" dirty="0">
              <a:latin typeface="Calibri Light" panose="020F0302020204030204"/>
              <a:ea typeface="+mn-ea"/>
              <a:cs typeface="+mn-cs"/>
            </a:rPr>
            <a:t>e </a:t>
          </a:r>
          <a:r>
            <a:rPr lang="it-IT" sz="1800" b="0" i="1" kern="1200" dirty="0" err="1">
              <a:latin typeface="Calibri Light" panose="020F0302020204030204"/>
              <a:ea typeface="+mn-ea"/>
              <a:cs typeface="+mn-cs"/>
            </a:rPr>
            <a:t>no_of_children</a:t>
          </a:r>
          <a:r>
            <a:rPr lang="it-IT" sz="1800" b="0" i="1" kern="1200" dirty="0">
              <a:latin typeface="Calibri Light" panose="020F0302020204030204"/>
              <a:ea typeface="+mn-ea"/>
              <a:cs typeface="+mn-cs"/>
            </a:rPr>
            <a:t> </a:t>
          </a:r>
          <a:r>
            <a:rPr lang="it-IT" sz="1800" b="0" i="0" kern="1200" dirty="0">
              <a:latin typeface="Calibri Light" panose="020F0302020204030204"/>
              <a:ea typeface="+mn-ea"/>
              <a:cs typeface="+mn-cs"/>
            </a:rPr>
            <a:t>non rilevanti ai fini della classificazione</a:t>
          </a:r>
        </a:p>
      </dgm:t>
    </dgm:pt>
    <dgm:pt modelId="{A982CA04-7EE3-5940-ABF3-426D3FE86F9F}" type="sibTrans" cxnId="{9B741C7D-C644-6C4E-A388-F8A47AF68155}">
      <dgm:prSet/>
      <dgm:spPr/>
      <dgm:t>
        <a:bodyPr/>
        <a:lstStyle/>
        <a:p>
          <a:endParaRPr lang="it-IT"/>
        </a:p>
      </dgm:t>
    </dgm:pt>
    <dgm:pt modelId="{9A615CE9-7F03-3346-884B-91252453EB3F}" type="parTrans" cxnId="{9B741C7D-C644-6C4E-A388-F8A47AF68155}">
      <dgm:prSet/>
      <dgm:spPr/>
      <dgm:t>
        <a:bodyPr/>
        <a:lstStyle/>
        <a:p>
          <a:endParaRPr lang="it-IT"/>
        </a:p>
      </dgm:t>
    </dgm:pt>
    <dgm:pt modelId="{7A0D9FB2-32CD-46E1-B412-17D73FF9986E}">
      <dgm:prSet phldrT="[Testo]" custT="1"/>
      <dgm:spPr/>
      <dgm:t>
        <a:bodyPr/>
        <a:lstStyle/>
        <a:p>
          <a:r>
            <a:rPr lang="it-IT" sz="1800" kern="1200" dirty="0">
              <a:latin typeface="+mj-lt"/>
            </a:rPr>
            <a:t>All’aumentare delle righe duplicate, aumenta la complessità computazionale per addestrare i modelli</a:t>
          </a:r>
        </a:p>
      </dgm:t>
    </dgm:pt>
    <dgm:pt modelId="{DDED41FC-013E-44C8-B193-12E49045C56D}" type="parTrans" cxnId="{24347A1B-BE23-2242-ABD3-4D12A7AC5A83}">
      <dgm:prSet/>
      <dgm:spPr/>
      <dgm:t>
        <a:bodyPr/>
        <a:lstStyle/>
        <a:p>
          <a:endParaRPr lang="it-IT"/>
        </a:p>
      </dgm:t>
    </dgm:pt>
    <dgm:pt modelId="{0FB8D46B-1B84-41A6-9BC5-97A8DE936FA9}" type="sibTrans" cxnId="{24347A1B-BE23-2242-ABD3-4D12A7AC5A83}">
      <dgm:prSet/>
      <dgm:spPr/>
      <dgm:t>
        <a:bodyPr/>
        <a:lstStyle/>
        <a:p>
          <a:endParaRPr lang="it-IT"/>
        </a:p>
      </dgm:t>
    </dgm:pt>
    <dgm:pt modelId="{D52972BC-65DA-DA4C-9425-FD9B2272262D}" type="pres">
      <dgm:prSet presAssocID="{6B217BF0-5E7F-FA4F-A504-C88D2C0D60B1}" presName="Name0" presStyleCnt="0">
        <dgm:presLayoutVars>
          <dgm:dir/>
          <dgm:animLvl val="lvl"/>
          <dgm:resizeHandles val="exact"/>
        </dgm:presLayoutVars>
      </dgm:prSet>
      <dgm:spPr/>
    </dgm:pt>
    <dgm:pt modelId="{B0C82A69-4B10-B047-91DD-E84027F6912A}" type="pres">
      <dgm:prSet presAssocID="{EF9306D4-B1D7-274F-AD0C-0E135FF3F656}" presName="composite" presStyleCnt="0"/>
      <dgm:spPr/>
    </dgm:pt>
    <dgm:pt modelId="{DAB6D420-8F1C-A045-AD6D-0C812617C557}" type="pres">
      <dgm:prSet presAssocID="{EF9306D4-B1D7-274F-AD0C-0E135FF3F656}" presName="parTx" presStyleLbl="alignNode1" presStyleIdx="0" presStyleCnt="3" custFlipVert="1" custScaleY="5973">
        <dgm:presLayoutVars>
          <dgm:chMax val="0"/>
          <dgm:chPref val="0"/>
          <dgm:bulletEnabled val="1"/>
        </dgm:presLayoutVars>
      </dgm:prSet>
      <dgm:spPr/>
    </dgm:pt>
    <dgm:pt modelId="{710EB541-7084-EF4B-9D92-87E9FB6A3753}" type="pres">
      <dgm:prSet presAssocID="{EF9306D4-B1D7-274F-AD0C-0E135FF3F656}" presName="desTx" presStyleLbl="alignAccFollowNode1" presStyleIdx="0" presStyleCnt="3" custLinFactNeighborX="591">
        <dgm:presLayoutVars>
          <dgm:bulletEnabled val="1"/>
        </dgm:presLayoutVars>
      </dgm:prSet>
      <dgm:spPr/>
    </dgm:pt>
    <dgm:pt modelId="{E07AA401-7D32-3D44-98C2-24779908D12F}" type="pres">
      <dgm:prSet presAssocID="{A0C98BFB-0E51-9E4E-9A25-475725D60809}" presName="space" presStyleCnt="0"/>
      <dgm:spPr/>
    </dgm:pt>
    <dgm:pt modelId="{4D0C8803-C912-4747-ADEE-BB660D458D92}" type="pres">
      <dgm:prSet presAssocID="{7072261C-E15A-094D-B609-6EE2CA81BB57}" presName="composite" presStyleCnt="0"/>
      <dgm:spPr/>
    </dgm:pt>
    <dgm:pt modelId="{DD434D12-F670-9C46-BBA4-5BE44A4726ED}" type="pres">
      <dgm:prSet presAssocID="{7072261C-E15A-094D-B609-6EE2CA81BB57}" presName="parTx" presStyleLbl="alignNode1" presStyleIdx="1" presStyleCnt="3">
        <dgm:presLayoutVars>
          <dgm:chMax val="0"/>
          <dgm:chPref val="0"/>
          <dgm:bulletEnabled val="1"/>
        </dgm:presLayoutVars>
      </dgm:prSet>
      <dgm:spPr/>
    </dgm:pt>
    <dgm:pt modelId="{3F2A4326-2EB6-AE40-B9E6-B105D019BDD5}" type="pres">
      <dgm:prSet presAssocID="{7072261C-E15A-094D-B609-6EE2CA81BB57}" presName="desTx" presStyleLbl="alignAccFollowNode1" presStyleIdx="1" presStyleCnt="3">
        <dgm:presLayoutVars>
          <dgm:bulletEnabled val="1"/>
        </dgm:presLayoutVars>
      </dgm:prSet>
      <dgm:spPr/>
    </dgm:pt>
    <dgm:pt modelId="{5010AF5E-4D24-D147-8F64-564CABE8CFC4}" type="pres">
      <dgm:prSet presAssocID="{7B5456CB-234B-3041-9BA1-EAB63DEF48C5}" presName="space" presStyleCnt="0"/>
      <dgm:spPr/>
    </dgm:pt>
    <dgm:pt modelId="{C0F2CA59-15F0-B04A-8253-59CA61C330EF}" type="pres">
      <dgm:prSet presAssocID="{FAD6B64A-1925-6A4C-921F-2834DABC745B}" presName="composite" presStyleCnt="0"/>
      <dgm:spPr/>
    </dgm:pt>
    <dgm:pt modelId="{78C6D71E-CD4E-9D46-9131-8689CDF21EB3}" type="pres">
      <dgm:prSet presAssocID="{FAD6B64A-1925-6A4C-921F-2834DABC745B}" presName="parTx" presStyleLbl="alignNode1" presStyleIdx="2" presStyleCnt="3">
        <dgm:presLayoutVars>
          <dgm:chMax val="0"/>
          <dgm:chPref val="0"/>
          <dgm:bulletEnabled val="1"/>
        </dgm:presLayoutVars>
      </dgm:prSet>
      <dgm:spPr/>
    </dgm:pt>
    <dgm:pt modelId="{FA4082F6-C619-BC40-B9A9-35515D9469CB}" type="pres">
      <dgm:prSet presAssocID="{FAD6B64A-1925-6A4C-921F-2834DABC745B}" presName="desTx" presStyleLbl="alignAccFollowNode1" presStyleIdx="2" presStyleCnt="3">
        <dgm:presLayoutVars>
          <dgm:bulletEnabled val="1"/>
        </dgm:presLayoutVars>
      </dgm:prSet>
      <dgm:spPr/>
    </dgm:pt>
  </dgm:ptLst>
  <dgm:cxnLst>
    <dgm:cxn modelId="{F1019707-1679-DF47-B0B7-4985D05F9836}" srcId="{FAD6B64A-1925-6A4C-921F-2834DABC745B}" destId="{40722E1B-B266-2A41-8467-3E27117598E9}" srcOrd="1" destOrd="0" parTransId="{A5F1575D-B958-7F4A-A6F8-5573C118D816}" sibTransId="{3EACD2F6-AC32-2046-AD73-64FB8E020942}"/>
    <dgm:cxn modelId="{24347A1B-BE23-2242-ABD3-4D12A7AC5A83}" srcId="{EF9306D4-B1D7-274F-AD0C-0E135FF3F656}" destId="{7A0D9FB2-32CD-46E1-B412-17D73FF9986E}" srcOrd="2" destOrd="0" parTransId="{DDED41FC-013E-44C8-B193-12E49045C56D}" sibTransId="{0FB8D46B-1B84-41A6-9BC5-97A8DE936FA9}"/>
    <dgm:cxn modelId="{050BC82B-F387-BE40-B6A5-EF56FBDF08D0}" type="presOf" srcId="{0F987CC6-59CE-2042-A5FA-C6379C43F536}" destId="{FA4082F6-C619-BC40-B9A9-35515D9469CB}" srcOrd="0" destOrd="0" presId="urn:microsoft.com/office/officeart/2005/8/layout/hList1"/>
    <dgm:cxn modelId="{BD92882D-A8C2-6848-B480-42C1E512E48B}" type="presOf" srcId="{6B217BF0-5E7F-FA4F-A504-C88D2C0D60B1}" destId="{D52972BC-65DA-DA4C-9425-FD9B2272262D}" srcOrd="0" destOrd="0" presId="urn:microsoft.com/office/officeart/2005/8/layout/hList1"/>
    <dgm:cxn modelId="{96C68C2E-799B-5A4E-88F2-31DD88492673}" type="presOf" srcId="{DB865834-409D-CF4D-AF11-A2862CC3E6E7}" destId="{710EB541-7084-EF4B-9D92-87E9FB6A3753}" srcOrd="0" destOrd="1" presId="urn:microsoft.com/office/officeart/2005/8/layout/hList1"/>
    <dgm:cxn modelId="{C9F0163C-E0B2-AC4F-B2C2-9481A2207AE0}" type="presOf" srcId="{FAD6B64A-1925-6A4C-921F-2834DABC745B}" destId="{78C6D71E-CD4E-9D46-9131-8689CDF21EB3}" srcOrd="0" destOrd="0" presId="urn:microsoft.com/office/officeart/2005/8/layout/hList1"/>
    <dgm:cxn modelId="{BCD2565F-B304-DD4D-B96F-A3574525E254}" type="presOf" srcId="{630C7104-46A4-BD4A-957C-9AD04410ED1C}" destId="{710EB541-7084-EF4B-9D92-87E9FB6A3753}" srcOrd="0" destOrd="0" presId="urn:microsoft.com/office/officeart/2005/8/layout/hList1"/>
    <dgm:cxn modelId="{95389963-CB5D-8F4C-A02C-F172B4C19150}" srcId="{6B217BF0-5E7F-FA4F-A504-C88D2C0D60B1}" destId="{FAD6B64A-1925-6A4C-921F-2834DABC745B}" srcOrd="2" destOrd="0" parTransId="{916F26B0-074A-6E4A-8027-5C47BB80EF5A}" sibTransId="{6B0F13FD-2FAF-644B-B149-2639A7671473}"/>
    <dgm:cxn modelId="{B67C124B-E2CE-B54B-8BD2-54CDEFC73084}" type="presOf" srcId="{40722E1B-B266-2A41-8467-3E27117598E9}" destId="{FA4082F6-C619-BC40-B9A9-35515D9469CB}" srcOrd="0" destOrd="1" presId="urn:microsoft.com/office/officeart/2005/8/layout/hList1"/>
    <dgm:cxn modelId="{31BDA378-FFF4-9E4B-9D92-C92FA0CAF2BF}" type="presOf" srcId="{7072261C-E15A-094D-B609-6EE2CA81BB57}" destId="{DD434D12-F670-9C46-BBA4-5BE44A4726ED}" srcOrd="0" destOrd="0" presId="urn:microsoft.com/office/officeart/2005/8/layout/hList1"/>
    <dgm:cxn modelId="{9B741C7D-C644-6C4E-A388-F8A47AF68155}" srcId="{7072261C-E15A-094D-B609-6EE2CA81BB57}" destId="{3133452A-6025-0545-A470-E5396502E7C6}" srcOrd="1" destOrd="0" parTransId="{9A615CE9-7F03-3346-884B-91252453EB3F}" sibTransId="{A982CA04-7EE3-5940-ABF3-426D3FE86F9F}"/>
    <dgm:cxn modelId="{A6652D84-AD51-1A40-8C8B-913ACB54D9E3}" srcId="{EF9306D4-B1D7-274F-AD0C-0E135FF3F656}" destId="{DB865834-409D-CF4D-AF11-A2862CC3E6E7}" srcOrd="1" destOrd="0" parTransId="{7D289F25-D1FC-5344-A5DF-17CC423C554A}" sibTransId="{031C6CAF-6DA6-184A-9FD3-68EAB7D98CD0}"/>
    <dgm:cxn modelId="{C0964E8A-0B78-5045-9D2D-EE83FFB76610}" srcId="{EF9306D4-B1D7-274F-AD0C-0E135FF3F656}" destId="{630C7104-46A4-BD4A-957C-9AD04410ED1C}" srcOrd="0" destOrd="0" parTransId="{24F63054-2C02-EC43-8708-EBD6BED56126}" sibTransId="{B8C56B5D-2632-8544-A494-F59B27F63AB0}"/>
    <dgm:cxn modelId="{DD75A18B-1733-0944-BB14-9A2EC8DD2A6E}" type="presOf" srcId="{3133452A-6025-0545-A470-E5396502E7C6}" destId="{3F2A4326-2EB6-AE40-B9E6-B105D019BDD5}" srcOrd="0" destOrd="1" presId="urn:microsoft.com/office/officeart/2005/8/layout/hList1"/>
    <dgm:cxn modelId="{7A8B8EAD-4C79-E64D-82B1-645969746C60}" type="presOf" srcId="{EF9306D4-B1D7-274F-AD0C-0E135FF3F656}" destId="{DAB6D420-8F1C-A045-AD6D-0C812617C557}" srcOrd="0" destOrd="0" presId="urn:microsoft.com/office/officeart/2005/8/layout/hList1"/>
    <dgm:cxn modelId="{B520DCAD-0E05-CC4F-9B7A-088311DB0B2A}" srcId="{6B217BF0-5E7F-FA4F-A504-C88D2C0D60B1}" destId="{7072261C-E15A-094D-B609-6EE2CA81BB57}" srcOrd="1" destOrd="0" parTransId="{71EA2214-4EBF-F247-A948-ECA76B764517}" sibTransId="{7B5456CB-234B-3041-9BA1-EAB63DEF48C5}"/>
    <dgm:cxn modelId="{7CD2FDBA-08A5-9649-B96A-3376B35BE454}" type="presOf" srcId="{8A7E507E-1857-0D4C-B42E-19CDE49B26B7}" destId="{3F2A4326-2EB6-AE40-B9E6-B105D019BDD5}" srcOrd="0" destOrd="2" presId="urn:microsoft.com/office/officeart/2005/8/layout/hList1"/>
    <dgm:cxn modelId="{29B821BC-CE71-824C-9B4D-3ED4F3C55C47}" srcId="{FAD6B64A-1925-6A4C-921F-2834DABC745B}" destId="{0F987CC6-59CE-2042-A5FA-C6379C43F536}" srcOrd="0" destOrd="0" parTransId="{DA4AE5F3-1893-314E-B429-0FABC314DF21}" sibTransId="{BCF329AF-AC70-0C42-8A48-8B541122C31C}"/>
    <dgm:cxn modelId="{F91F3BBF-B30E-4549-9DDB-7247097D78C9}" srcId="{7072261C-E15A-094D-B609-6EE2CA81BB57}" destId="{9158FF65-A311-3648-892E-645D0D42D8BB}" srcOrd="0" destOrd="0" parTransId="{316F96AA-AB85-2B4F-B28A-B6C19D6CF0DE}" sibTransId="{F75D670F-0F0D-D14C-8DE6-E8825302324C}"/>
    <dgm:cxn modelId="{228D70BF-2831-8B47-A2E2-0CFAD1769D35}" type="presOf" srcId="{7A0D9FB2-32CD-46E1-B412-17D73FF9986E}" destId="{710EB541-7084-EF4B-9D92-87E9FB6A3753}" srcOrd="0" destOrd="2" presId="urn:microsoft.com/office/officeart/2005/8/layout/hList1"/>
    <dgm:cxn modelId="{32A7AFD6-A195-9844-BB09-3B07C0F61A01}" srcId="{6B217BF0-5E7F-FA4F-A504-C88D2C0D60B1}" destId="{EF9306D4-B1D7-274F-AD0C-0E135FF3F656}" srcOrd="0" destOrd="0" parTransId="{69A3A832-5FAF-4641-962F-DE15B04211F4}" sibTransId="{A0C98BFB-0E51-9E4E-9A25-475725D60809}"/>
    <dgm:cxn modelId="{4560C3ED-EC34-1F49-8F2B-AF9C4E8B27B6}" type="presOf" srcId="{9158FF65-A311-3648-892E-645D0D42D8BB}" destId="{3F2A4326-2EB6-AE40-B9E6-B105D019BDD5}" srcOrd="0" destOrd="0" presId="urn:microsoft.com/office/officeart/2005/8/layout/hList1"/>
    <dgm:cxn modelId="{D8AB9CF7-C5C5-6640-BE19-A1FD62F344AA}" srcId="{7072261C-E15A-094D-B609-6EE2CA81BB57}" destId="{8A7E507E-1857-0D4C-B42E-19CDE49B26B7}" srcOrd="2" destOrd="0" parTransId="{9DB88581-599D-114B-961A-758B26725088}" sibTransId="{27A570AE-99D8-1342-A6CB-9DD208BE5BDA}"/>
    <dgm:cxn modelId="{4541FEA6-93E2-7D48-B23D-1715FE1B3F8F}" type="presParOf" srcId="{D52972BC-65DA-DA4C-9425-FD9B2272262D}" destId="{B0C82A69-4B10-B047-91DD-E84027F6912A}" srcOrd="0" destOrd="0" presId="urn:microsoft.com/office/officeart/2005/8/layout/hList1"/>
    <dgm:cxn modelId="{5F83B4F7-E91D-9141-84BA-DAD24D6801DE}" type="presParOf" srcId="{B0C82A69-4B10-B047-91DD-E84027F6912A}" destId="{DAB6D420-8F1C-A045-AD6D-0C812617C557}" srcOrd="0" destOrd="0" presId="urn:microsoft.com/office/officeart/2005/8/layout/hList1"/>
    <dgm:cxn modelId="{8B03EF18-BDFD-4E41-BB85-06F43A702F08}" type="presParOf" srcId="{B0C82A69-4B10-B047-91DD-E84027F6912A}" destId="{710EB541-7084-EF4B-9D92-87E9FB6A3753}" srcOrd="1" destOrd="0" presId="urn:microsoft.com/office/officeart/2005/8/layout/hList1"/>
    <dgm:cxn modelId="{4504B5E8-19B0-1940-AF81-F5055D2E13D7}" type="presParOf" srcId="{D52972BC-65DA-DA4C-9425-FD9B2272262D}" destId="{E07AA401-7D32-3D44-98C2-24779908D12F}" srcOrd="1" destOrd="0" presId="urn:microsoft.com/office/officeart/2005/8/layout/hList1"/>
    <dgm:cxn modelId="{0460971B-A0F5-8942-8393-0E10E93E4CC4}" type="presParOf" srcId="{D52972BC-65DA-DA4C-9425-FD9B2272262D}" destId="{4D0C8803-C912-4747-ADEE-BB660D458D92}" srcOrd="2" destOrd="0" presId="urn:microsoft.com/office/officeart/2005/8/layout/hList1"/>
    <dgm:cxn modelId="{38E734A6-92AE-5341-85BE-54404341743A}" type="presParOf" srcId="{4D0C8803-C912-4747-ADEE-BB660D458D92}" destId="{DD434D12-F670-9C46-BBA4-5BE44A4726ED}" srcOrd="0" destOrd="0" presId="urn:microsoft.com/office/officeart/2005/8/layout/hList1"/>
    <dgm:cxn modelId="{F1D5C428-70CD-2449-8A51-6CE6D0234884}" type="presParOf" srcId="{4D0C8803-C912-4747-ADEE-BB660D458D92}" destId="{3F2A4326-2EB6-AE40-B9E6-B105D019BDD5}" srcOrd="1" destOrd="0" presId="urn:microsoft.com/office/officeart/2005/8/layout/hList1"/>
    <dgm:cxn modelId="{E3278F25-0A66-C34F-9F6E-2824F4BFD10B}" type="presParOf" srcId="{D52972BC-65DA-DA4C-9425-FD9B2272262D}" destId="{5010AF5E-4D24-D147-8F64-564CABE8CFC4}" srcOrd="3" destOrd="0" presId="urn:microsoft.com/office/officeart/2005/8/layout/hList1"/>
    <dgm:cxn modelId="{F07DC4E0-BC7A-5944-8302-B237FAC04E14}" type="presParOf" srcId="{D52972BC-65DA-DA4C-9425-FD9B2272262D}" destId="{C0F2CA59-15F0-B04A-8253-59CA61C330EF}" srcOrd="4" destOrd="0" presId="urn:microsoft.com/office/officeart/2005/8/layout/hList1"/>
    <dgm:cxn modelId="{BD72B174-70E0-C647-93A7-873E80B60A04}" type="presParOf" srcId="{C0F2CA59-15F0-B04A-8253-59CA61C330EF}" destId="{78C6D71E-CD4E-9D46-9131-8689CDF21EB3}" srcOrd="0" destOrd="0" presId="urn:microsoft.com/office/officeart/2005/8/layout/hList1"/>
    <dgm:cxn modelId="{19F0E74D-6E5A-8C43-8F3F-841427188DD2}" type="presParOf" srcId="{C0F2CA59-15F0-B04A-8253-59CA61C330EF}" destId="{FA4082F6-C619-BC40-B9A9-35515D9469C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024BA-3E02-4707-A6E7-0A765A37A13B}">
      <dsp:nvSpPr>
        <dsp:cNvPr id="0" name=""/>
        <dsp:cNvSpPr/>
      </dsp:nvSpPr>
      <dsp:spPr>
        <a:xfrm>
          <a:off x="3286" y="188099"/>
          <a:ext cx="3203971" cy="460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it-IT" sz="1600" kern="1200"/>
            <a:t>Aggiunta di valori nulli</a:t>
          </a:r>
        </a:p>
      </dsp:txBody>
      <dsp:txXfrm>
        <a:off x="3286" y="188099"/>
        <a:ext cx="3203971" cy="460800"/>
      </dsp:txXfrm>
    </dsp:sp>
    <dsp:sp modelId="{12DDA78B-A89B-4940-B8E6-65B9056F9E0E}">
      <dsp:nvSpPr>
        <dsp:cNvPr id="0" name=""/>
        <dsp:cNvSpPr/>
      </dsp:nvSpPr>
      <dsp:spPr>
        <a:xfrm>
          <a:off x="3286" y="648899"/>
          <a:ext cx="3203971" cy="371810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it-IT" sz="1600" kern="1200"/>
            <a:t>Sia Decision tree che SVM sono abbastanza robusti fino al raggiungimento del 40% di valori nulli nell’attributo </a:t>
          </a:r>
          <a:r>
            <a:rPr lang="it-IT" sz="1600" i="1" kern="1200"/>
            <a:t>lead_time</a:t>
          </a:r>
          <a:endParaRPr lang="it-IT" sz="1600" i="1" kern="1200">
            <a:latin typeface="+mj-lt"/>
          </a:endParaRPr>
        </a:p>
        <a:p>
          <a:pPr marL="171450" lvl="1" indent="-171450" algn="l" defTabSz="711200">
            <a:lnSpc>
              <a:spcPct val="90000"/>
            </a:lnSpc>
            <a:spcBef>
              <a:spcPct val="0"/>
            </a:spcBef>
            <a:spcAft>
              <a:spcPct val="15000"/>
            </a:spcAft>
            <a:buChar char="•"/>
          </a:pPr>
          <a:r>
            <a:rPr lang="it-IT" sz="1600" kern="1200"/>
            <a:t>Oltre il 50% di valori nulli le prestazioni iniziano a deteriorarsi notevolmente faticando nella discriminazione delle istanze</a:t>
          </a:r>
        </a:p>
        <a:p>
          <a:pPr marL="171450" lvl="1" indent="-171450" algn="l" defTabSz="711200">
            <a:lnSpc>
              <a:spcPct val="90000"/>
            </a:lnSpc>
            <a:spcBef>
              <a:spcPct val="0"/>
            </a:spcBef>
            <a:spcAft>
              <a:spcPct val="15000"/>
            </a:spcAft>
            <a:buChar char="•"/>
          </a:pPr>
          <a:r>
            <a:rPr lang="it-IT" sz="1600" kern="1200"/>
            <a:t>SVM si dimostra meno resistente in presenza di valori nulli rispetto al modello Decision Tree</a:t>
          </a:r>
        </a:p>
      </dsp:txBody>
      <dsp:txXfrm>
        <a:off x="3286" y="648899"/>
        <a:ext cx="3203971" cy="3718102"/>
      </dsp:txXfrm>
    </dsp:sp>
    <dsp:sp modelId="{A9B1FF34-21F2-431B-AFD3-C610E828B988}">
      <dsp:nvSpPr>
        <dsp:cNvPr id="0" name=""/>
        <dsp:cNvSpPr/>
      </dsp:nvSpPr>
      <dsp:spPr>
        <a:xfrm>
          <a:off x="3655814" y="188099"/>
          <a:ext cx="3203971" cy="4608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it-IT" sz="1600" kern="1200"/>
            <a:t>Aggiunta di Outlier</a:t>
          </a:r>
        </a:p>
      </dsp:txBody>
      <dsp:txXfrm>
        <a:off x="3655814" y="188099"/>
        <a:ext cx="3203971" cy="460800"/>
      </dsp:txXfrm>
    </dsp:sp>
    <dsp:sp modelId="{7E202133-348D-450D-BEF5-C91B24F21758}">
      <dsp:nvSpPr>
        <dsp:cNvPr id="0" name=""/>
        <dsp:cNvSpPr/>
      </dsp:nvSpPr>
      <dsp:spPr>
        <a:xfrm>
          <a:off x="3655814" y="648899"/>
          <a:ext cx="3203971" cy="371810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it-IT" sz="1600" kern="1200"/>
            <a:t>Decision Tree presenta un lieve miglioramento delle prestazioni in presenza del 10% di outlier nel </a:t>
          </a:r>
          <a:r>
            <a:rPr lang="it-IT" sz="1600" kern="1200" err="1"/>
            <a:t>train</a:t>
          </a:r>
          <a:r>
            <a:rPr lang="it-IT" sz="1600" kern="1200"/>
            <a:t>-set. Superato il 20% si ha una diminuzione delle prestazioni con conseguente riduzione della capacità del modello di discriminare le istanze positive</a:t>
          </a:r>
          <a:endParaRPr lang="it-IT" sz="1600" b="0" i="0" kern="1200">
            <a:latin typeface="Calibri Light" panose="020F0302020204030204"/>
            <a:ea typeface="+mn-ea"/>
            <a:cs typeface="+mn-cs"/>
          </a:endParaRPr>
        </a:p>
        <a:p>
          <a:pPr marL="171450" lvl="1" indent="-171450" algn="l" defTabSz="711200">
            <a:lnSpc>
              <a:spcPct val="90000"/>
            </a:lnSpc>
            <a:spcBef>
              <a:spcPct val="0"/>
            </a:spcBef>
            <a:spcAft>
              <a:spcPct val="15000"/>
            </a:spcAft>
            <a:buChar char="•"/>
          </a:pPr>
          <a:r>
            <a:rPr lang="it-IT" sz="1600" kern="1200"/>
            <a:t>SVM mostra un deterioramento più marcato delle prestazioni all’aumentare della percentuale di outlier presenti nell’attrivuto </a:t>
          </a:r>
          <a:r>
            <a:rPr lang="it-IT" sz="1600" i="1" kern="1200"/>
            <a:t>lead_time</a:t>
          </a:r>
        </a:p>
        <a:p>
          <a:pPr marL="171450" lvl="1" indent="-171450" algn="l" defTabSz="711200">
            <a:lnSpc>
              <a:spcPct val="90000"/>
            </a:lnSpc>
            <a:spcBef>
              <a:spcPct val="0"/>
            </a:spcBef>
            <a:spcAft>
              <a:spcPct val="15000"/>
            </a:spcAft>
            <a:buChar char="•"/>
          </a:pPr>
          <a:r>
            <a:rPr lang="it-IT" sz="1600" kern="1200" err="1"/>
            <a:t>Decison</a:t>
          </a:r>
          <a:r>
            <a:rPr lang="it-IT" sz="1600" kern="1200"/>
            <a:t> Tree si dimostra più robusto rispetto al modello SVM</a:t>
          </a:r>
        </a:p>
      </dsp:txBody>
      <dsp:txXfrm>
        <a:off x="3655814" y="648899"/>
        <a:ext cx="3203971" cy="3718102"/>
      </dsp:txXfrm>
    </dsp:sp>
    <dsp:sp modelId="{44E0B124-2C46-4CAF-9434-9FF601357AAE}">
      <dsp:nvSpPr>
        <dsp:cNvPr id="0" name=""/>
        <dsp:cNvSpPr/>
      </dsp:nvSpPr>
      <dsp:spPr>
        <a:xfrm>
          <a:off x="7308342" y="188099"/>
          <a:ext cx="3203971" cy="4608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it-IT" sz="1600" kern="1200"/>
            <a:t>Aggiunta di Inaccuratezza</a:t>
          </a:r>
        </a:p>
      </dsp:txBody>
      <dsp:txXfrm>
        <a:off x="7308342" y="188099"/>
        <a:ext cx="3203971" cy="460800"/>
      </dsp:txXfrm>
    </dsp:sp>
    <dsp:sp modelId="{858E6D0D-D727-46A3-9D48-B9C3B7795393}">
      <dsp:nvSpPr>
        <dsp:cNvPr id="0" name=""/>
        <dsp:cNvSpPr/>
      </dsp:nvSpPr>
      <dsp:spPr>
        <a:xfrm>
          <a:off x="7308342" y="648899"/>
          <a:ext cx="3203971" cy="371810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it-IT" sz="1600" kern="1200"/>
            <a:t>Sia il modello dell’albero decisionale che la SVM mostrano una certa resistenza fino al 30% di inconsistenze</a:t>
          </a:r>
          <a:endParaRPr lang="it-IT" sz="1600" b="0" i="0" kern="1200">
            <a:latin typeface="Calibri Light" panose="020F0302020204030204"/>
            <a:ea typeface="+mn-ea"/>
            <a:cs typeface="+mn-cs"/>
          </a:endParaRPr>
        </a:p>
        <a:p>
          <a:pPr marL="171450" lvl="1" indent="-171450" algn="l" defTabSz="711200">
            <a:lnSpc>
              <a:spcPct val="90000"/>
            </a:lnSpc>
            <a:spcBef>
              <a:spcPct val="0"/>
            </a:spcBef>
            <a:spcAft>
              <a:spcPct val="15000"/>
            </a:spcAft>
            <a:buChar char="•"/>
          </a:pPr>
          <a:r>
            <a:rPr lang="it-IT" sz="1600" kern="1200"/>
            <a:t>Dal 40% si osserva un peggioramento più marcato delle metriche prestazionali</a:t>
          </a:r>
        </a:p>
        <a:p>
          <a:pPr marL="171450" lvl="1" indent="-171450" algn="l" defTabSz="711200">
            <a:lnSpc>
              <a:spcPct val="90000"/>
            </a:lnSpc>
            <a:spcBef>
              <a:spcPct val="0"/>
            </a:spcBef>
            <a:spcAft>
              <a:spcPct val="15000"/>
            </a:spcAft>
            <a:buChar char="•"/>
          </a:pPr>
          <a:r>
            <a:rPr lang="it-IT" sz="1600" kern="1200"/>
            <a:t>Il modello SVM ha reagito leggermente meglio rispetto al modello Decision Tree con un valore superiore di precision</a:t>
          </a:r>
        </a:p>
      </dsp:txBody>
      <dsp:txXfrm>
        <a:off x="7308342" y="648899"/>
        <a:ext cx="3203971" cy="3718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24B5D-5A2B-41CE-8C37-9CCED9F4C9AD}">
      <dsp:nvSpPr>
        <dsp:cNvPr id="0" name=""/>
        <dsp:cNvSpPr/>
      </dsp:nvSpPr>
      <dsp:spPr>
        <a:xfrm>
          <a:off x="0" y="122042"/>
          <a:ext cx="2271969" cy="159922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it-IT" sz="1500" kern="1200"/>
            <a:t>Aggiunta di valori nulli</a:t>
          </a:r>
        </a:p>
      </dsp:txBody>
      <dsp:txXfrm>
        <a:off x="0" y="122042"/>
        <a:ext cx="2271969" cy="1599225"/>
      </dsp:txXfrm>
    </dsp:sp>
    <dsp:sp modelId="{2FBB7ED9-5BD3-4129-BB65-6CFDB9A93FBB}">
      <dsp:nvSpPr>
        <dsp:cNvPr id="0" name=""/>
        <dsp:cNvSpPr/>
      </dsp:nvSpPr>
      <dsp:spPr>
        <a:xfrm>
          <a:off x="0" y="1309074"/>
          <a:ext cx="2271969" cy="463942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it-IT" sz="1500" kern="1200"/>
            <a:t>Sia Decision tree che SVM sono abbastanza robusti fino al raggiungimento del 40% di valori nulli nell’attributo lead_time</a:t>
          </a:r>
        </a:p>
        <a:p>
          <a:pPr marL="114300" lvl="1" indent="-114300" algn="l" defTabSz="666750">
            <a:lnSpc>
              <a:spcPct val="90000"/>
            </a:lnSpc>
            <a:spcBef>
              <a:spcPct val="0"/>
            </a:spcBef>
            <a:spcAft>
              <a:spcPct val="15000"/>
            </a:spcAft>
            <a:buChar char="•"/>
          </a:pPr>
          <a:r>
            <a:rPr lang="it-IT" sz="1500" kern="1200"/>
            <a:t>Oltre il 50% di valori nulli le prestazioni iniziano a deteriorarsi notevolmente faticando nella discriminazione delle istanze</a:t>
          </a:r>
        </a:p>
        <a:p>
          <a:pPr marL="114300" lvl="1" indent="-114300" algn="l" defTabSz="666750">
            <a:lnSpc>
              <a:spcPct val="90000"/>
            </a:lnSpc>
            <a:spcBef>
              <a:spcPct val="0"/>
            </a:spcBef>
            <a:spcAft>
              <a:spcPct val="15000"/>
            </a:spcAft>
            <a:buChar char="•"/>
          </a:pPr>
          <a:r>
            <a:rPr lang="it-IT" sz="1500" kern="1200"/>
            <a:t>SVM si dimostra meno resistente in presenza di valori nulli rispetto al modello Decision Tree</a:t>
          </a:r>
        </a:p>
        <a:p>
          <a:pPr marL="114300" lvl="1" indent="-114300" algn="l" defTabSz="666750">
            <a:lnSpc>
              <a:spcPct val="90000"/>
            </a:lnSpc>
            <a:spcBef>
              <a:spcPct val="0"/>
            </a:spcBef>
            <a:spcAft>
              <a:spcPct val="15000"/>
            </a:spcAft>
            <a:buChar char="•"/>
          </a:pPr>
          <a:endParaRPr lang="it-IT" sz="1500" kern="1200"/>
        </a:p>
        <a:p>
          <a:pPr marL="114300" lvl="1" indent="-114300" algn="l" defTabSz="666750">
            <a:lnSpc>
              <a:spcPct val="90000"/>
            </a:lnSpc>
            <a:spcBef>
              <a:spcPct val="0"/>
            </a:spcBef>
            <a:spcAft>
              <a:spcPct val="15000"/>
            </a:spcAft>
            <a:buChar char="•"/>
          </a:pPr>
          <a:endParaRPr lang="it-IT" sz="1500" kern="1200"/>
        </a:p>
        <a:p>
          <a:pPr marL="114300" lvl="1" indent="-114300" algn="l" defTabSz="666750">
            <a:lnSpc>
              <a:spcPct val="90000"/>
            </a:lnSpc>
            <a:spcBef>
              <a:spcPct val="0"/>
            </a:spcBef>
            <a:spcAft>
              <a:spcPct val="15000"/>
            </a:spcAft>
            <a:buChar char="•"/>
          </a:pPr>
          <a:endParaRPr lang="it-IT" sz="1500" kern="1200"/>
        </a:p>
      </dsp:txBody>
      <dsp:txXfrm>
        <a:off x="0" y="1309074"/>
        <a:ext cx="2271969" cy="4639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78555-2008-4FFA-969D-FC1DC71DD2D4}">
      <dsp:nvSpPr>
        <dsp:cNvPr id="0" name=""/>
        <dsp:cNvSpPr/>
      </dsp:nvSpPr>
      <dsp:spPr>
        <a:xfrm>
          <a:off x="0" y="92700"/>
          <a:ext cx="1949957" cy="403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it-IT" sz="1400" kern="1200"/>
            <a:t>Aggiunta di Outlier</a:t>
          </a:r>
        </a:p>
      </dsp:txBody>
      <dsp:txXfrm>
        <a:off x="0" y="92700"/>
        <a:ext cx="1949957" cy="403200"/>
      </dsp:txXfrm>
    </dsp:sp>
    <dsp:sp modelId="{4616BD10-C2D0-4DCC-8F8A-179337D27F87}">
      <dsp:nvSpPr>
        <dsp:cNvPr id="0" name=""/>
        <dsp:cNvSpPr/>
      </dsp:nvSpPr>
      <dsp:spPr>
        <a:xfrm>
          <a:off x="0" y="495900"/>
          <a:ext cx="1949957" cy="53801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it-IT" sz="1400" kern="1200"/>
            <a:t>Decision Tree presenta un lieve miglioramento delle prestazioni in presenza del 10% di outlier nel </a:t>
          </a:r>
          <a:r>
            <a:rPr lang="it-IT" sz="1400" kern="1200" err="1"/>
            <a:t>train</a:t>
          </a:r>
          <a:r>
            <a:rPr lang="it-IT" sz="1400" kern="1200"/>
            <a:t>-set. Superato il 20% si ha una diminuzione delle prestazioni con conseguente riduzione della capacità del modello di discriminare le istanze positive</a:t>
          </a:r>
        </a:p>
        <a:p>
          <a:pPr marL="114300" lvl="1" indent="-114300" algn="l" defTabSz="622300">
            <a:lnSpc>
              <a:spcPct val="90000"/>
            </a:lnSpc>
            <a:spcBef>
              <a:spcPct val="0"/>
            </a:spcBef>
            <a:spcAft>
              <a:spcPct val="15000"/>
            </a:spcAft>
            <a:buChar char="•"/>
          </a:pPr>
          <a:r>
            <a:rPr lang="it-IT" sz="1400" kern="1200"/>
            <a:t>SVM mostra un deterioramento più marcato delle prestazioni all’aumentare della percentuale di outlier presenti nell’attributo lead_time</a:t>
          </a:r>
        </a:p>
        <a:p>
          <a:pPr marL="114300" lvl="1" indent="-114300" algn="l" defTabSz="622300">
            <a:lnSpc>
              <a:spcPct val="90000"/>
            </a:lnSpc>
            <a:spcBef>
              <a:spcPct val="0"/>
            </a:spcBef>
            <a:spcAft>
              <a:spcPct val="15000"/>
            </a:spcAft>
            <a:buChar char="•"/>
          </a:pPr>
          <a:r>
            <a:rPr lang="it-IT" sz="1400" kern="1200" err="1"/>
            <a:t>Decison</a:t>
          </a:r>
          <a:r>
            <a:rPr lang="it-IT" sz="1400" kern="1200"/>
            <a:t> Tree si dimostra più robusto rispetto al modello SVM</a:t>
          </a:r>
        </a:p>
      </dsp:txBody>
      <dsp:txXfrm>
        <a:off x="0" y="495900"/>
        <a:ext cx="1949957" cy="5380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45300-CA3E-4D34-BC70-F53AFB3666A3}">
      <dsp:nvSpPr>
        <dsp:cNvPr id="0" name=""/>
        <dsp:cNvSpPr/>
      </dsp:nvSpPr>
      <dsp:spPr>
        <a:xfrm>
          <a:off x="0" y="0"/>
          <a:ext cx="2566087" cy="489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kern="1200"/>
            <a:t>Aggiunta di </a:t>
          </a:r>
          <a:r>
            <a:rPr lang="it-IT" sz="1700" kern="1200" err="1"/>
            <a:t>Inaccuratezza</a:t>
          </a:r>
          <a:endParaRPr lang="it-IT" sz="1700" kern="1200"/>
        </a:p>
      </dsp:txBody>
      <dsp:txXfrm>
        <a:off x="0" y="0"/>
        <a:ext cx="2566087" cy="489600"/>
      </dsp:txXfrm>
    </dsp:sp>
    <dsp:sp modelId="{92CBB5FE-7DD3-40A7-826E-F036C142A56D}">
      <dsp:nvSpPr>
        <dsp:cNvPr id="0" name=""/>
        <dsp:cNvSpPr/>
      </dsp:nvSpPr>
      <dsp:spPr>
        <a:xfrm>
          <a:off x="0" y="0"/>
          <a:ext cx="2566087" cy="5029034"/>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endParaRPr lang="it-IT" sz="1700" kern="1200"/>
        </a:p>
        <a:p>
          <a:pPr marL="171450" lvl="1" indent="-171450" algn="l" defTabSz="755650">
            <a:lnSpc>
              <a:spcPct val="90000"/>
            </a:lnSpc>
            <a:spcBef>
              <a:spcPct val="0"/>
            </a:spcBef>
            <a:spcAft>
              <a:spcPct val="15000"/>
            </a:spcAft>
            <a:buChar char="•"/>
          </a:pPr>
          <a:endParaRPr lang="it-IT" sz="1700" kern="1200"/>
        </a:p>
        <a:p>
          <a:pPr marL="171450" lvl="1" indent="-171450" algn="l" defTabSz="755650">
            <a:lnSpc>
              <a:spcPct val="90000"/>
            </a:lnSpc>
            <a:spcBef>
              <a:spcPct val="0"/>
            </a:spcBef>
            <a:spcAft>
              <a:spcPct val="15000"/>
            </a:spcAft>
            <a:buChar char="•"/>
          </a:pPr>
          <a:endParaRPr lang="it-IT" sz="1700" kern="1200"/>
        </a:p>
        <a:p>
          <a:pPr marL="171450" lvl="1" indent="-171450" algn="l" defTabSz="755650">
            <a:lnSpc>
              <a:spcPct val="90000"/>
            </a:lnSpc>
            <a:spcBef>
              <a:spcPct val="0"/>
            </a:spcBef>
            <a:spcAft>
              <a:spcPct val="15000"/>
            </a:spcAft>
            <a:buChar char="•"/>
          </a:pPr>
          <a:endParaRPr lang="it-IT" sz="1700" kern="1200"/>
        </a:p>
        <a:p>
          <a:pPr marL="171450" lvl="1" indent="-171450" algn="l" defTabSz="755650">
            <a:lnSpc>
              <a:spcPct val="90000"/>
            </a:lnSpc>
            <a:spcBef>
              <a:spcPct val="0"/>
            </a:spcBef>
            <a:spcAft>
              <a:spcPct val="15000"/>
            </a:spcAft>
            <a:buChar char="•"/>
          </a:pPr>
          <a:r>
            <a:rPr lang="it-IT" sz="1700" kern="1200" dirty="0"/>
            <a:t>Sia il modello dell’albero decisionale che la SVM mostrano una certa resistenza fino al 30% di inaccuratezze</a:t>
          </a:r>
        </a:p>
        <a:p>
          <a:pPr marL="171450" lvl="1" indent="-171450" algn="l" defTabSz="755650">
            <a:lnSpc>
              <a:spcPct val="90000"/>
            </a:lnSpc>
            <a:spcBef>
              <a:spcPct val="0"/>
            </a:spcBef>
            <a:spcAft>
              <a:spcPct val="15000"/>
            </a:spcAft>
            <a:buChar char="•"/>
          </a:pPr>
          <a:r>
            <a:rPr lang="it-IT" sz="1700" kern="1200"/>
            <a:t>Dal 40% si osserva un peggioramento più marcato delle metriche prestazionali</a:t>
          </a:r>
        </a:p>
        <a:p>
          <a:pPr marL="171450" lvl="1" indent="-171450" algn="l" defTabSz="755650">
            <a:lnSpc>
              <a:spcPct val="90000"/>
            </a:lnSpc>
            <a:spcBef>
              <a:spcPct val="0"/>
            </a:spcBef>
            <a:spcAft>
              <a:spcPct val="15000"/>
            </a:spcAft>
            <a:buChar char="•"/>
          </a:pPr>
          <a:r>
            <a:rPr lang="it-IT" sz="1700" kern="1200"/>
            <a:t>Il modello SVM ha reagito leggermente meglio rispetto al modello Decision Tree con un valore superiore di precision</a:t>
          </a:r>
        </a:p>
      </dsp:txBody>
      <dsp:txXfrm>
        <a:off x="0" y="0"/>
        <a:ext cx="2566087" cy="5029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6D420-8F1C-A045-AD6D-0C812617C557}">
      <dsp:nvSpPr>
        <dsp:cNvPr id="0" name=""/>
        <dsp:cNvSpPr/>
      </dsp:nvSpPr>
      <dsp:spPr>
        <a:xfrm flipV="1">
          <a:off x="8043" y="0"/>
          <a:ext cx="2148874" cy="0"/>
        </a:xfrm>
        <a:prstGeom prst="rect">
          <a:avLst/>
        </a:prstGeom>
        <a:solidFill>
          <a:schemeClr val="accent5"/>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marL="0" lvl="0" indent="0" algn="ctr" defTabSz="222250">
            <a:lnSpc>
              <a:spcPct val="90000"/>
            </a:lnSpc>
            <a:spcBef>
              <a:spcPct val="0"/>
            </a:spcBef>
            <a:spcAft>
              <a:spcPct val="35000"/>
            </a:spcAft>
            <a:buNone/>
          </a:pPr>
          <a:r>
            <a:rPr lang="it-IT" sz="500" kern="1200"/>
            <a:t>Aggiunta di righe duplicate</a:t>
          </a:r>
        </a:p>
      </dsp:txBody>
      <dsp:txXfrm rot="10800000">
        <a:off x="8043" y="-1"/>
        <a:ext cx="2148874" cy="1"/>
      </dsp:txXfrm>
    </dsp:sp>
    <dsp:sp modelId="{710EB541-7084-EF4B-9D92-87E9FB6A3753}">
      <dsp:nvSpPr>
        <dsp:cNvPr id="0" name=""/>
        <dsp:cNvSpPr/>
      </dsp:nvSpPr>
      <dsp:spPr>
        <a:xfrm>
          <a:off x="20743" y="0"/>
          <a:ext cx="2148874" cy="480959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it-IT" sz="1800" b="0" i="0" kern="1200" dirty="0">
              <a:effectLst/>
              <a:latin typeface="+mj-lt"/>
            </a:rPr>
            <a:t>Impatto limitato sul modello Decision tree così come su SVM</a:t>
          </a:r>
          <a:endParaRPr lang="it-IT" sz="1800" kern="1200" dirty="0">
            <a:latin typeface="+mj-lt"/>
          </a:endParaRPr>
        </a:p>
        <a:p>
          <a:pPr marL="171450" lvl="1" indent="-171450" algn="l" defTabSz="800100">
            <a:lnSpc>
              <a:spcPct val="90000"/>
            </a:lnSpc>
            <a:spcBef>
              <a:spcPct val="0"/>
            </a:spcBef>
            <a:spcAft>
              <a:spcPct val="15000"/>
            </a:spcAft>
            <a:buChar char="•"/>
          </a:pPr>
          <a:r>
            <a:rPr lang="it-IT" sz="1800" kern="1200" dirty="0">
              <a:latin typeface="+mj-lt"/>
            </a:rPr>
            <a:t>L’aggiunta di righe duplicate non introduce nuove informazioni utili al modello per classificare le istanze</a:t>
          </a:r>
        </a:p>
        <a:p>
          <a:pPr marL="171450" lvl="1" indent="-171450" algn="l" defTabSz="800100">
            <a:lnSpc>
              <a:spcPct val="90000"/>
            </a:lnSpc>
            <a:spcBef>
              <a:spcPct val="0"/>
            </a:spcBef>
            <a:spcAft>
              <a:spcPct val="15000"/>
            </a:spcAft>
            <a:buChar char="•"/>
          </a:pPr>
          <a:r>
            <a:rPr lang="it-IT" sz="1800" kern="1200" dirty="0">
              <a:latin typeface="+mj-lt"/>
            </a:rPr>
            <a:t>All’aumentare delle righe duplicate, aumenta la complessità computazionale per addestrare i modelli</a:t>
          </a:r>
        </a:p>
      </dsp:txBody>
      <dsp:txXfrm>
        <a:off x="20743" y="0"/>
        <a:ext cx="2148874" cy="4809595"/>
      </dsp:txXfrm>
    </dsp:sp>
    <dsp:sp modelId="{DD434D12-F670-9C46-BBA4-5BE44A4726ED}">
      <dsp:nvSpPr>
        <dsp:cNvPr id="0" name=""/>
        <dsp:cNvSpPr/>
      </dsp:nvSpPr>
      <dsp:spPr>
        <a:xfrm>
          <a:off x="2457467" y="0"/>
          <a:ext cx="2146776" cy="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marL="0" lvl="0" indent="0" algn="ctr" defTabSz="222250">
            <a:lnSpc>
              <a:spcPct val="90000"/>
            </a:lnSpc>
            <a:spcBef>
              <a:spcPct val="0"/>
            </a:spcBef>
            <a:spcAft>
              <a:spcPct val="35000"/>
            </a:spcAft>
            <a:buNone/>
          </a:pPr>
          <a:r>
            <a:rPr lang="it-IT" sz="500" kern="1200"/>
            <a:t>Aggiunta di inconsistenze</a:t>
          </a:r>
        </a:p>
      </dsp:txBody>
      <dsp:txXfrm>
        <a:off x="2457467" y="0"/>
        <a:ext cx="2146776" cy="1"/>
      </dsp:txXfrm>
    </dsp:sp>
    <dsp:sp modelId="{3F2A4326-2EB6-AE40-B9E6-B105D019BDD5}">
      <dsp:nvSpPr>
        <dsp:cNvPr id="0" name=""/>
        <dsp:cNvSpPr/>
      </dsp:nvSpPr>
      <dsp:spPr>
        <a:xfrm>
          <a:off x="2457467" y="0"/>
          <a:ext cx="2146776" cy="480959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it-IT" sz="1800" b="0" i="0" kern="1200" dirty="0">
              <a:latin typeface="Calibri Light" panose="020F0302020204030204"/>
              <a:ea typeface="+mn-ea"/>
              <a:cs typeface="+mn-cs"/>
            </a:rPr>
            <a:t>Risultati che non differiscono molto rispetto alle metriche prestazionali ottenute con il </a:t>
          </a:r>
          <a:r>
            <a:rPr lang="it-IT" sz="1800" b="0" i="0" kern="1200" dirty="0" err="1">
              <a:latin typeface="Calibri Light" panose="020F0302020204030204"/>
              <a:ea typeface="+mn-ea"/>
              <a:cs typeface="+mn-cs"/>
            </a:rPr>
            <a:t>train</a:t>
          </a:r>
          <a:r>
            <a:rPr lang="it-IT" sz="1800" b="0" i="0" kern="1200" dirty="0">
              <a:latin typeface="Calibri Light" panose="020F0302020204030204"/>
              <a:ea typeface="+mn-ea"/>
              <a:cs typeface="+mn-cs"/>
            </a:rPr>
            <a:t>-set pulito</a:t>
          </a:r>
        </a:p>
        <a:p>
          <a:pPr marL="171450" lvl="1" indent="-171450" algn="l" defTabSz="800100">
            <a:lnSpc>
              <a:spcPct val="90000"/>
            </a:lnSpc>
            <a:spcBef>
              <a:spcPct val="0"/>
            </a:spcBef>
            <a:spcAft>
              <a:spcPct val="15000"/>
            </a:spcAft>
            <a:buChar char="•"/>
          </a:pPr>
          <a:r>
            <a:rPr lang="it-IT" sz="1800" b="0" i="0" kern="1200" dirty="0">
              <a:latin typeface="Calibri Light" panose="020F0302020204030204"/>
              <a:ea typeface="+mn-ea"/>
              <a:cs typeface="+mn-cs"/>
            </a:rPr>
            <a:t>Entrambi i modelli considerano gli attributi </a:t>
          </a:r>
          <a:r>
            <a:rPr lang="it-IT" sz="1800" b="0" i="1" kern="1200" dirty="0" err="1">
              <a:latin typeface="Calibri Light" panose="020F0302020204030204"/>
              <a:ea typeface="+mn-ea"/>
              <a:cs typeface="+mn-cs"/>
            </a:rPr>
            <a:t>no_of_adults</a:t>
          </a:r>
          <a:r>
            <a:rPr lang="it-IT" sz="1800" b="0" i="1" kern="1200" dirty="0">
              <a:latin typeface="Calibri Light" panose="020F0302020204030204"/>
              <a:ea typeface="+mn-ea"/>
              <a:cs typeface="+mn-cs"/>
            </a:rPr>
            <a:t> </a:t>
          </a:r>
          <a:r>
            <a:rPr lang="it-IT" sz="1800" b="0" i="0" kern="1200" dirty="0">
              <a:latin typeface="Calibri Light" panose="020F0302020204030204"/>
              <a:ea typeface="+mn-ea"/>
              <a:cs typeface="+mn-cs"/>
            </a:rPr>
            <a:t>e </a:t>
          </a:r>
          <a:r>
            <a:rPr lang="it-IT" sz="1800" b="0" i="1" kern="1200" dirty="0" err="1">
              <a:latin typeface="Calibri Light" panose="020F0302020204030204"/>
              <a:ea typeface="+mn-ea"/>
              <a:cs typeface="+mn-cs"/>
            </a:rPr>
            <a:t>no_of_children</a:t>
          </a:r>
          <a:r>
            <a:rPr lang="it-IT" sz="1800" b="0" i="1" kern="1200" dirty="0">
              <a:latin typeface="Calibri Light" panose="020F0302020204030204"/>
              <a:ea typeface="+mn-ea"/>
              <a:cs typeface="+mn-cs"/>
            </a:rPr>
            <a:t> </a:t>
          </a:r>
          <a:r>
            <a:rPr lang="it-IT" sz="1800" b="0" i="0" kern="1200" dirty="0">
              <a:latin typeface="Calibri Light" panose="020F0302020204030204"/>
              <a:ea typeface="+mn-ea"/>
              <a:cs typeface="+mn-cs"/>
            </a:rPr>
            <a:t>non rilevanti ai fini della classificazione</a:t>
          </a:r>
        </a:p>
        <a:p>
          <a:pPr marL="171450" lvl="1" indent="-171450" algn="l" defTabSz="800100">
            <a:lnSpc>
              <a:spcPct val="90000"/>
            </a:lnSpc>
            <a:spcBef>
              <a:spcPct val="0"/>
            </a:spcBef>
            <a:spcAft>
              <a:spcPct val="15000"/>
            </a:spcAft>
            <a:buChar char="•"/>
          </a:pPr>
          <a:r>
            <a:rPr lang="it-IT" sz="1800" kern="1200" dirty="0">
              <a:latin typeface="+mj-lt"/>
            </a:rPr>
            <a:t>Unico cambiamento visibile nel grafico della feature importance, dove gli attributi modificati diminuiscono di importanza </a:t>
          </a:r>
        </a:p>
      </dsp:txBody>
      <dsp:txXfrm>
        <a:off x="2457467" y="0"/>
        <a:ext cx="2146776" cy="4809595"/>
      </dsp:txXfrm>
    </dsp:sp>
    <dsp:sp modelId="{78C6D71E-CD4E-9D46-9131-8689CDF21EB3}">
      <dsp:nvSpPr>
        <dsp:cNvPr id="0" name=""/>
        <dsp:cNvSpPr/>
      </dsp:nvSpPr>
      <dsp:spPr>
        <a:xfrm>
          <a:off x="4904792" y="0"/>
          <a:ext cx="2146776" cy="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marL="0" lvl="0" indent="0" algn="ctr" defTabSz="222250">
            <a:lnSpc>
              <a:spcPct val="90000"/>
            </a:lnSpc>
            <a:spcBef>
              <a:spcPct val="0"/>
            </a:spcBef>
            <a:spcAft>
              <a:spcPct val="35000"/>
            </a:spcAft>
            <a:buNone/>
          </a:pPr>
          <a:r>
            <a:rPr lang="it-IT" sz="500" kern="1200"/>
            <a:t>Aggiunta di </a:t>
          </a:r>
          <a:r>
            <a:rPr lang="it-IT" sz="500" kern="1200" err="1"/>
            <a:t>Inaccuratezza</a:t>
          </a:r>
          <a:endParaRPr lang="it-IT" sz="500" kern="1200"/>
        </a:p>
      </dsp:txBody>
      <dsp:txXfrm>
        <a:off x="4904792" y="0"/>
        <a:ext cx="2146776" cy="1"/>
      </dsp:txXfrm>
    </dsp:sp>
    <dsp:sp modelId="{FA4082F6-C619-BC40-B9A9-35515D9469CB}">
      <dsp:nvSpPr>
        <dsp:cNvPr id="0" name=""/>
        <dsp:cNvSpPr/>
      </dsp:nvSpPr>
      <dsp:spPr>
        <a:xfrm>
          <a:off x="4904792" y="0"/>
          <a:ext cx="2146776" cy="480959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it-IT" sz="1800" b="0" i="0" kern="1200" dirty="0">
              <a:solidFill>
                <a:prstClr val="black">
                  <a:hueOff val="0"/>
                  <a:satOff val="0"/>
                  <a:lumOff val="0"/>
                  <a:alphaOff val="0"/>
                </a:prstClr>
              </a:solidFill>
              <a:latin typeface="Calibri Light" panose="020F0302020204030204"/>
              <a:ea typeface="+mn-ea"/>
              <a:cs typeface="+mn-cs"/>
            </a:rPr>
            <a:t>L’aggiunta combinata di valori sporchi nel </a:t>
          </a:r>
          <a:r>
            <a:rPr lang="it-IT" sz="1800" b="0" i="0" kern="1200" dirty="0" err="1">
              <a:solidFill>
                <a:prstClr val="black">
                  <a:hueOff val="0"/>
                  <a:satOff val="0"/>
                  <a:lumOff val="0"/>
                  <a:alphaOff val="0"/>
                </a:prstClr>
              </a:solidFill>
              <a:latin typeface="Calibri Light" panose="020F0302020204030204"/>
              <a:ea typeface="+mn-ea"/>
              <a:cs typeface="+mn-cs"/>
            </a:rPr>
            <a:t>train</a:t>
          </a:r>
          <a:r>
            <a:rPr lang="it-IT" sz="1800" b="0" i="0" kern="1200" dirty="0">
              <a:solidFill>
                <a:prstClr val="black">
                  <a:hueOff val="0"/>
                  <a:satOff val="0"/>
                  <a:lumOff val="0"/>
                  <a:alphaOff val="0"/>
                </a:prstClr>
              </a:solidFill>
              <a:latin typeface="Calibri Light" panose="020F0302020204030204"/>
              <a:ea typeface="+mn-ea"/>
              <a:cs typeface="+mn-cs"/>
            </a:rPr>
            <a:t>-set comporta un peggioramento generale delle prestazioni per entrambi i modelli di classificazione</a:t>
          </a:r>
        </a:p>
        <a:p>
          <a:pPr marL="171450" lvl="1" indent="-171450" algn="l" defTabSz="800100">
            <a:lnSpc>
              <a:spcPct val="90000"/>
            </a:lnSpc>
            <a:spcBef>
              <a:spcPct val="0"/>
            </a:spcBef>
            <a:spcAft>
              <a:spcPct val="15000"/>
            </a:spcAft>
            <a:buChar char="•"/>
          </a:pPr>
          <a:r>
            <a:rPr lang="it-IT" sz="1800" b="0" i="0" kern="1200" dirty="0">
              <a:solidFill>
                <a:prstClr val="black">
                  <a:hueOff val="0"/>
                  <a:satOff val="0"/>
                  <a:lumOff val="0"/>
                  <a:alphaOff val="0"/>
                </a:prstClr>
              </a:solidFill>
              <a:latin typeface="Calibri Light" panose="020F0302020204030204"/>
              <a:ea typeface="+mn-ea"/>
              <a:cs typeface="+mn-cs"/>
            </a:rPr>
            <a:t>L’albero decisionale risulta essere più robusto rispetto alla SVM </a:t>
          </a:r>
        </a:p>
      </dsp:txBody>
      <dsp:txXfrm>
        <a:off x="4904792" y="0"/>
        <a:ext cx="2146776" cy="48095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EB606-0841-F146-B79A-E28B9C5F19D5}" type="datetimeFigureOut">
              <a:rPr lang="it-IT" smtClean="0"/>
              <a:t>19/07/2023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8978F-FEBF-6544-9731-CAF26CA4A2C6}" type="slidenum">
              <a:rPr lang="it-IT" smtClean="0"/>
              <a:t>‹N›</a:t>
            </a:fld>
            <a:endParaRPr lang="it-IT"/>
          </a:p>
        </p:txBody>
      </p:sp>
    </p:spTree>
    <p:extLst>
      <p:ext uri="{BB962C8B-B14F-4D97-AF65-F5344CB8AC3E}">
        <p14:creationId xmlns:p14="http://schemas.microsoft.com/office/powerpoint/2010/main" val="270896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a:t>Lo studio mira a comprendere come dati di bassa qualità possano influenzare le prestazioni degli algoritmi di Machine Learning riguardanti la cancellazione di prenotazioni in hotel. </a:t>
            </a:r>
            <a:endParaRPr lang="en-US"/>
          </a:p>
          <a:p>
            <a:endParaRPr lang="it-IT"/>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a:t>L'obiettivo è capire come queste condizioni impattano le metriche di valutazione dei modelli e identificare il modello più resistente.</a:t>
            </a:r>
            <a:endParaRPr lang="en-US"/>
          </a:p>
          <a:p>
            <a:endParaRPr lang="it-IT"/>
          </a:p>
        </p:txBody>
      </p:sp>
      <p:sp>
        <p:nvSpPr>
          <p:cNvPr id="4" name="Segnaposto numero diapositiva 3"/>
          <p:cNvSpPr>
            <a:spLocks noGrp="1"/>
          </p:cNvSpPr>
          <p:nvPr>
            <p:ph type="sldNum" sz="quarter" idx="5"/>
          </p:nvPr>
        </p:nvSpPr>
        <p:spPr/>
        <p:txBody>
          <a:bodyPr/>
          <a:lstStyle/>
          <a:p>
            <a:fld id="{3088978F-FEBF-6544-9731-CAF26CA4A2C6}" type="slidenum">
              <a:rPr lang="it-IT" smtClean="0"/>
              <a:t>2</a:t>
            </a:fld>
            <a:endParaRPr lang="it-IT"/>
          </a:p>
        </p:txBody>
      </p:sp>
    </p:spTree>
    <p:extLst>
      <p:ext uri="{BB962C8B-B14F-4D97-AF65-F5344CB8AC3E}">
        <p14:creationId xmlns:p14="http://schemas.microsoft.com/office/powerpoint/2010/main" val="416725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------------AGGIUNTA RIGHE DUPLICATE----------------- tagliare</a:t>
            </a:r>
          </a:p>
          <a:p>
            <a:r>
              <a:rPr lang="it-IT" dirty="0"/>
              <a:t>Analizzando le prestazioni relative all’Albero Decisionale applicato a diversi livelli di righe duplicate nel </a:t>
            </a:r>
            <a:r>
              <a:rPr lang="it-IT" dirty="0" err="1"/>
              <a:t>trainset</a:t>
            </a:r>
            <a:r>
              <a:rPr lang="it-IT" dirty="0"/>
              <a:t>, i risultati suggeriscono che si ha un impatto limitato sulle misure di performance del modello Decision Tree.</a:t>
            </a:r>
          </a:p>
          <a:p>
            <a:r>
              <a:rPr lang="it-IT" dirty="0"/>
              <a:t>Per quanto riguarda il modello della Support Vector Machine, l’analisi dei risultati rivela un’interessante tendenza: l’aumento della percentuale di righe duplicate nel </a:t>
            </a:r>
            <a:r>
              <a:rPr lang="it-IT" dirty="0" err="1"/>
              <a:t>trainset</a:t>
            </a:r>
            <a:r>
              <a:rPr lang="it-IT" dirty="0"/>
              <a:t>, ha un impatto limitato sulle prestazioni del modello.</a:t>
            </a:r>
          </a:p>
          <a:p>
            <a:r>
              <a:rPr lang="it-IT" dirty="0"/>
              <a:t>Infatti, aggiungere righe duplicate nel </a:t>
            </a:r>
            <a:r>
              <a:rPr lang="it-IT" dirty="0" err="1"/>
              <a:t>trainset</a:t>
            </a:r>
            <a:r>
              <a:rPr lang="it-IT" dirty="0"/>
              <a:t> non introduce informazioni aggiuntive, in quanto tali duplicati saranno identici alle istanze già presenti senza fornire informazioni aggiuntive per migliorare la separazione delle classi. Di conseguenza, il modello SVM non viene influenzato significativamente dalla presenza di righe duplicate. È anche vero che però, un’eccessiva presenza di righe duplicate può portare ad un aumento della complessità computazionale, poiché il modello dovrà elaborare un maggior numero di istanze. Pertanto, nonostante le prestazioni del modello SVM rimangano relativamente stabili, l’aggiunta di molte righe duplicate porterà ad un aumento dei requisiti computazionali e un’eventuale riduzione dell’efficienza del modello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------------AGGIUNTA INCONSISTENZE----------------</a:t>
            </a:r>
          </a:p>
          <a:p>
            <a:r>
              <a:rPr lang="it-IT" dirty="0"/>
              <a:t>Nel caso dell’aggiunta di inconsistenze nel numero di adulti e bambini presenti nelle prenotazioni, le metriche prestazionali dei modelli decisionali non sono cambiate rispetto al dataset pulito. </a:t>
            </a:r>
          </a:p>
          <a:p>
            <a:r>
              <a:rPr lang="it-IT" dirty="0"/>
              <a:t>Questo risultato può essere dovuto dal fatto che gli attributi no of </a:t>
            </a:r>
            <a:r>
              <a:rPr lang="it-IT" dirty="0" err="1"/>
              <a:t>adults</a:t>
            </a:r>
            <a:r>
              <a:rPr lang="it-IT" dirty="0"/>
              <a:t> e no of </a:t>
            </a:r>
            <a:r>
              <a:rPr lang="it-IT" dirty="0" err="1"/>
              <a:t>children</a:t>
            </a:r>
            <a:r>
              <a:rPr lang="it-IT" dirty="0"/>
              <a:t> non sono rilevanti ai fini della classificazione delle istanze. L’analisi della struttura dell’Albero Decisionale infatti, ha mostrato che i valori delle colonne modificate con l’aggiunta di inconsistenze non sono mai stati utilizzati come soglie di classificazione all’interno dei nodi dell’albero. L’unico cambiamento rilevato `e stata l’importanza dei due attributi nel grafico di feature importance. Ovvero, all’aumentare della percentuale di inconsistenze nel dataset, l’importanza dei due attributi diminuiva, fino al raggiungimento del 100% di inconsistenze dove i due attributi perdono totalmente importanza.</a:t>
            </a:r>
          </a:p>
          <a:p>
            <a:r>
              <a:rPr lang="it-IT" dirty="0"/>
              <a:t>----------- UTILIZZO COMBINATO DELLE FUNZIONI PER IL DETERIORAMENTO DEI DATI ----------</a:t>
            </a:r>
          </a:p>
          <a:p>
            <a:r>
              <a:rPr lang="it-IT" dirty="0"/>
              <a:t>l’applicazione combinata di diverse funzioni per il deterioramento dei dati, ha evidenziato un progressivo peggioramento delle prestazioni dei modelli, con una diminuzione di tutte le metriche di ( come: precision, recall, F1-score, accuracy e AUC). Per quanto riguarda l’Albero Decisionale risulta sensibile all’aggiunta di rumore nei dati di addestramento, con un impatto più significativo nel classificare la classe con target 1 (quindi le prenotazioni cancellate). Per quanto riguarda la SVM è risulta ancora più suscettibile al deterioramento dei dati rispetto al modello Decision Tree, con una marcata diminuzione delle prestazioni al crescere della quantità di dati deteriorati. </a:t>
            </a:r>
          </a:p>
        </p:txBody>
      </p:sp>
      <p:sp>
        <p:nvSpPr>
          <p:cNvPr id="4" name="Segnaposto numero diapositiva 3"/>
          <p:cNvSpPr>
            <a:spLocks noGrp="1"/>
          </p:cNvSpPr>
          <p:nvPr>
            <p:ph type="sldNum" sz="quarter" idx="5"/>
          </p:nvPr>
        </p:nvSpPr>
        <p:spPr/>
        <p:txBody>
          <a:bodyPr/>
          <a:lstStyle/>
          <a:p>
            <a:fld id="{3088978F-FEBF-6544-9731-CAF26CA4A2C6}" type="slidenum">
              <a:rPr lang="it-IT" smtClean="0"/>
              <a:t>16</a:t>
            </a:fld>
            <a:endParaRPr lang="it-IT"/>
          </a:p>
        </p:txBody>
      </p:sp>
    </p:spTree>
    <p:extLst>
      <p:ext uri="{BB962C8B-B14F-4D97-AF65-F5344CB8AC3E}">
        <p14:creationId xmlns:p14="http://schemas.microsoft.com/office/powerpoint/2010/main" val="266581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In conclusione, l’Albero Decisionale sembra essere più resistente alla presenza di dati sporchi rispetto alla SVM. </a:t>
            </a:r>
          </a:p>
          <a:p>
            <a:r>
              <a:rPr lang="it-IT"/>
              <a:t>Tuttavia, entrambi i modelli presentano un deterioramento delle prestazioni all’aumentare della percentuale di dati deteriorati nel set di addestramento anche se, la perdita di prestazioni è legata al tipo e alla quantità di sporco introdotta. </a:t>
            </a:r>
          </a:p>
          <a:p>
            <a:endParaRPr lang="it-IT"/>
          </a:p>
          <a:p>
            <a:r>
              <a:rPr lang="it-IT"/>
              <a:t>Possiamo dedurre dai risultati ottenuti, l’importanza di avere un dataset pulito e affidabile per addestrare i modelli di Machine Learning. E fondamentale prestare attenzione alla qualità dei dati e utilizzare metodi adeguati per la loro pulizia al fine di ottenere prestazioni ottimali dai modelli di classificazione adottati.</a:t>
            </a:r>
          </a:p>
        </p:txBody>
      </p:sp>
      <p:sp>
        <p:nvSpPr>
          <p:cNvPr id="4" name="Segnaposto numero diapositiva 3"/>
          <p:cNvSpPr>
            <a:spLocks noGrp="1"/>
          </p:cNvSpPr>
          <p:nvPr>
            <p:ph type="sldNum" sz="quarter" idx="5"/>
          </p:nvPr>
        </p:nvSpPr>
        <p:spPr/>
        <p:txBody>
          <a:bodyPr/>
          <a:lstStyle/>
          <a:p>
            <a:fld id="{3088978F-FEBF-6544-9731-CAF26CA4A2C6}" type="slidenum">
              <a:rPr lang="it-IT" smtClean="0"/>
              <a:t>17</a:t>
            </a:fld>
            <a:endParaRPr lang="it-IT"/>
          </a:p>
        </p:txBody>
      </p:sp>
    </p:spTree>
    <p:extLst>
      <p:ext uri="{BB962C8B-B14F-4D97-AF65-F5344CB8AC3E}">
        <p14:creationId xmlns:p14="http://schemas.microsoft.com/office/powerpoint/2010/main" val="360763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3088978F-FEBF-6544-9731-CAF26CA4A2C6}" type="slidenum">
              <a:rPr lang="it-IT" smtClean="0"/>
              <a:t>7</a:t>
            </a:fld>
            <a:endParaRPr lang="it-IT"/>
          </a:p>
        </p:txBody>
      </p:sp>
    </p:spTree>
    <p:extLst>
      <p:ext uri="{BB962C8B-B14F-4D97-AF65-F5344CB8AC3E}">
        <p14:creationId xmlns:p14="http://schemas.microsoft.com/office/powerpoint/2010/main" val="3630710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3088978F-FEBF-6544-9731-CAF26CA4A2C6}" type="slidenum">
              <a:rPr lang="it-IT" smtClean="0"/>
              <a:t>8</a:t>
            </a:fld>
            <a:endParaRPr lang="it-IT"/>
          </a:p>
        </p:txBody>
      </p:sp>
    </p:spTree>
    <p:extLst>
      <p:ext uri="{BB962C8B-B14F-4D97-AF65-F5344CB8AC3E}">
        <p14:creationId xmlns:p14="http://schemas.microsoft.com/office/powerpoint/2010/main" val="7609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I due modelli di classificazione da noi implementati tramite la libreria </a:t>
            </a:r>
            <a:r>
              <a:rPr lang="it-IT" err="1"/>
              <a:t>scikit-learn</a:t>
            </a:r>
            <a:r>
              <a:rPr lang="it-IT"/>
              <a:t> sono quello degli alberi decisionali e le Support Vector Machine.</a:t>
            </a:r>
          </a:p>
          <a:p>
            <a:endParaRPr lang="it-IT"/>
          </a:p>
          <a:p>
            <a:r>
              <a:rPr lang="it-IT"/>
              <a:t>Prima suddividere le istanze del dataset in </a:t>
            </a:r>
            <a:r>
              <a:rPr lang="it-IT" err="1"/>
              <a:t>train.set</a:t>
            </a:r>
            <a:r>
              <a:rPr lang="it-IT"/>
              <a:t> e test-set per poi  addestrare e testare i due modelli decisionali e confrontarne le metriche prestazionali è stato necessario applicare il processo di binarizzazione (o one-hot </a:t>
            </a:r>
            <a:r>
              <a:rPr lang="it-IT" err="1"/>
              <a:t>encoding</a:t>
            </a:r>
            <a:r>
              <a:rPr lang="it-IT"/>
              <a:t>) per gli attributi categorici.</a:t>
            </a:r>
          </a:p>
          <a:p>
            <a:pPr>
              <a:lnSpc>
                <a:spcPct val="107000"/>
              </a:lnSpc>
              <a:spcAft>
                <a:spcPts val="800"/>
              </a:spcAft>
            </a:pPr>
            <a:r>
              <a:rPr lang="it-IT" sz="1800" kern="100">
                <a:effectLst/>
                <a:latin typeface="Calibri" panose="020F0502020204030204" pitchFamily="34" charset="0"/>
                <a:ea typeface="Calibri" panose="020F0502020204030204" pitchFamily="34" charset="0"/>
                <a:cs typeface="Times New Roman" panose="02020603050405020304" pitchFamily="18" charset="0"/>
              </a:rPr>
              <a:t>L’operazione è stata necessaria in quanto i modelli decision tree e SVM accettano solo valori numerici nelle istanze che elaborano, ma nel dataset erano presenti diversi attributi di tipo categorico.</a:t>
            </a:r>
          </a:p>
          <a:p>
            <a:pPr>
              <a:lnSpc>
                <a:spcPct val="107000"/>
              </a:lnSpc>
              <a:spcAft>
                <a:spcPts val="800"/>
              </a:spcAft>
            </a:pPr>
            <a:r>
              <a:rPr lang="it-IT" sz="1800" kern="100">
                <a:effectLst/>
                <a:latin typeface="Calibri" panose="020F0502020204030204" pitchFamily="34" charset="0"/>
                <a:ea typeface="Calibri" panose="020F0502020204030204" pitchFamily="34" charset="0"/>
                <a:cs typeface="Times New Roman" panose="02020603050405020304" pitchFamily="18" charset="0"/>
              </a:rPr>
              <a:t>È proprio tramite la libreria </a:t>
            </a:r>
            <a:r>
              <a:rPr lang="it-IT" sz="1800" kern="100" err="1">
                <a:effectLst/>
                <a:latin typeface="Calibri" panose="020F0502020204030204" pitchFamily="34" charset="0"/>
                <a:ea typeface="Calibri" panose="020F0502020204030204" pitchFamily="34" charset="0"/>
                <a:cs typeface="Times New Roman" panose="02020603050405020304" pitchFamily="18" charset="0"/>
              </a:rPr>
              <a:t>pandas</a:t>
            </a:r>
            <a:r>
              <a:rPr lang="it-IT" sz="1800" kern="100">
                <a:effectLst/>
                <a:latin typeface="Calibri" panose="020F0502020204030204" pitchFamily="34" charset="0"/>
                <a:ea typeface="Calibri" panose="020F0502020204030204" pitchFamily="34" charset="0"/>
                <a:cs typeface="Times New Roman" panose="02020603050405020304" pitchFamily="18" charset="0"/>
              </a:rPr>
              <a:t> che si va ad effettuare il processo di binarizzazione trasformando, i dati di tipo categorico in tipo numerico.</a:t>
            </a:r>
          </a:p>
          <a:p>
            <a:endParaRPr lang="it-IT"/>
          </a:p>
        </p:txBody>
      </p:sp>
      <p:sp>
        <p:nvSpPr>
          <p:cNvPr id="4" name="Segnaposto numero diapositiva 3"/>
          <p:cNvSpPr>
            <a:spLocks noGrp="1"/>
          </p:cNvSpPr>
          <p:nvPr>
            <p:ph type="sldNum" sz="quarter" idx="5"/>
          </p:nvPr>
        </p:nvSpPr>
        <p:spPr/>
        <p:txBody>
          <a:bodyPr/>
          <a:lstStyle/>
          <a:p>
            <a:fld id="{3088978F-FEBF-6544-9731-CAF26CA4A2C6}" type="slidenum">
              <a:rPr lang="it-IT" smtClean="0"/>
              <a:t>10</a:t>
            </a:fld>
            <a:endParaRPr lang="it-IT"/>
          </a:p>
        </p:txBody>
      </p:sp>
    </p:spTree>
    <p:extLst>
      <p:ext uri="{BB962C8B-B14F-4D97-AF65-F5344CB8AC3E}">
        <p14:creationId xmlns:p14="http://schemas.microsoft.com/office/powerpoint/2010/main" val="132175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modello degli alberi decisionali è stato da noi scelto per questo progetto in quanto offre </a:t>
            </a:r>
            <a:r>
              <a:rPr lang="it-IT" sz="1200" dirty="0">
                <a:latin typeface="+mj-lt"/>
                <a:cs typeface="Times New Roman" panose="02020603050405020304" pitchFamily="18" charset="0"/>
              </a:rPr>
              <a:t>una rappresentazione intuitiva e comprensibile dei risultati e delle decisioni intraprese dal modello nel classificare le istanze.</a:t>
            </a:r>
          </a:p>
          <a:p>
            <a:endParaRPr lang="it-IT" dirty="0"/>
          </a:p>
          <a:p>
            <a:r>
              <a:rPr lang="it-IT" dirty="0"/>
              <a:t>Per valutare le prestazioni del modello vengono collezionate le metriche di </a:t>
            </a:r>
            <a:r>
              <a:rPr lang="it-IT" err="1"/>
              <a:t>precision</a:t>
            </a:r>
            <a:r>
              <a:rPr lang="it-IT" dirty="0"/>
              <a:t>, recall, F1-score, </a:t>
            </a:r>
            <a:r>
              <a:rPr lang="it-IT" err="1"/>
              <a:t>accuracy</a:t>
            </a:r>
            <a:r>
              <a:rPr lang="it-IT" dirty="0"/>
              <a:t>, ROC e AUC, offrendo una valutazione delle sue capacità predittive.</a:t>
            </a:r>
          </a:p>
          <a:p>
            <a:endParaRPr lang="it-IT" dirty="0"/>
          </a:p>
          <a:p>
            <a:r>
              <a:rPr lang="it-IT" dirty="0"/>
              <a:t>È importante sottolineare che in questo caso il modello viene addestrato e successivamente testato utilizzando un </a:t>
            </a:r>
            <a:r>
              <a:rPr lang="it-IT" dirty="0" err="1"/>
              <a:t>train</a:t>
            </a:r>
            <a:r>
              <a:rPr lang="it-IT" dirty="0"/>
              <a:t>-set e test-set privi di errori per valutare le capacità predittive del modello, successivamente verranno applicate le varie funzioni per il deterioramento delle istanze da noi implementate per andare a sporcare le istanze del </a:t>
            </a:r>
            <a:r>
              <a:rPr lang="it-IT" dirty="0" err="1"/>
              <a:t>trainset</a:t>
            </a:r>
            <a:r>
              <a:rPr lang="it-IT" dirty="0"/>
              <a:t> su cui poi addestrare nuovamente i modelli e testarli usando un test-set pulito confrontandoli poi con </a:t>
            </a:r>
            <a:r>
              <a:rPr lang="it-IT" err="1"/>
              <a:t>con</a:t>
            </a:r>
            <a:r>
              <a:rPr lang="it-IT" dirty="0"/>
              <a:t> quanto ottenuto in questa slide.</a:t>
            </a:r>
          </a:p>
          <a:p>
            <a:endParaRPr lang="it-IT" dirty="0"/>
          </a:p>
          <a:p>
            <a:r>
              <a:rPr lang="it-IT" dirty="0"/>
              <a:t>Osservando le prestazioni ottenute dal modello </a:t>
            </a:r>
            <a:r>
              <a:rPr lang="it-IT" err="1"/>
              <a:t>Decision</a:t>
            </a:r>
            <a:r>
              <a:rPr lang="it-IT" dirty="0"/>
              <a:t> Tree è possibile notare risultati promettenti, con un’</a:t>
            </a:r>
            <a:r>
              <a:rPr lang="it-IT" err="1"/>
              <a:t>Accuracy</a:t>
            </a:r>
            <a:r>
              <a:rPr lang="it-IT" dirty="0"/>
              <a:t> del 82% e un AUC del 86% con una buona capacità di prevedere la cancellazione di una prenotazione.</a:t>
            </a:r>
          </a:p>
        </p:txBody>
      </p:sp>
      <p:sp>
        <p:nvSpPr>
          <p:cNvPr id="4" name="Segnaposto numero diapositiva 3"/>
          <p:cNvSpPr>
            <a:spLocks noGrp="1"/>
          </p:cNvSpPr>
          <p:nvPr>
            <p:ph type="sldNum" sz="quarter" idx="5"/>
          </p:nvPr>
        </p:nvSpPr>
        <p:spPr/>
        <p:txBody>
          <a:bodyPr/>
          <a:lstStyle/>
          <a:p>
            <a:fld id="{3088978F-FEBF-6544-9731-CAF26CA4A2C6}" type="slidenum">
              <a:rPr lang="it-IT" smtClean="0"/>
              <a:t>11</a:t>
            </a:fld>
            <a:endParaRPr lang="it-IT"/>
          </a:p>
        </p:txBody>
      </p:sp>
    </p:spTree>
    <p:extLst>
      <p:ext uri="{BB962C8B-B14F-4D97-AF65-F5344CB8AC3E}">
        <p14:creationId xmlns:p14="http://schemas.microsoft.com/office/powerpoint/2010/main" val="315649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07000"/>
              </a:lnSpc>
              <a:buNone/>
            </a:pPr>
            <a:r>
              <a:rPr lang="it-IT" dirty="0"/>
              <a:t>Il modello SVM invece, è stato da noi scelto </a:t>
            </a:r>
            <a:r>
              <a:rPr lang="it-IT" sz="1200" dirty="0">
                <a:latin typeface="+mj-lt"/>
                <a:cs typeface="Times New Roman" panose="02020603050405020304" pitchFamily="18" charset="0"/>
              </a:rPr>
              <a:t>per la sua capacità di elaborare dataset complessi con un elevato numero di attributi.</a:t>
            </a:r>
          </a:p>
          <a:p>
            <a:pPr marL="0" indent="0">
              <a:lnSpc>
                <a:spcPct val="107000"/>
              </a:lnSpc>
              <a:buNone/>
            </a:pPr>
            <a:endParaRPr lang="it-IT" sz="1200" dirty="0">
              <a:latin typeface="+mj-lt"/>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it-IT" sz="1200" dirty="0">
                <a:latin typeface="+mj-lt"/>
                <a:cs typeface="Times New Roman" panose="02020603050405020304" pitchFamily="18" charset="0"/>
              </a:rPr>
              <a:t>Osservando le metriche prestazionali ottenute sottolineano che Il modello ha buone capacità predittive per la cancellazione di una prenotazione, leggermente inferiori rispetto al modello Decision Tree. </a:t>
            </a:r>
          </a:p>
          <a:p>
            <a:pPr marL="0" indent="0">
              <a:lnSpc>
                <a:spcPct val="107000"/>
              </a:lnSpc>
              <a:buNone/>
            </a:pPr>
            <a:endParaRPr lang="it-IT" sz="1200" dirty="0">
              <a:latin typeface="+mj-lt"/>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3088978F-FEBF-6544-9731-CAF26CA4A2C6}" type="slidenum">
              <a:rPr lang="it-IT" smtClean="0"/>
              <a:t>12</a:t>
            </a:fld>
            <a:endParaRPr lang="it-IT"/>
          </a:p>
        </p:txBody>
      </p:sp>
    </p:spTree>
    <p:extLst>
      <p:ext uri="{BB962C8B-B14F-4D97-AF65-F5344CB8AC3E}">
        <p14:creationId xmlns:p14="http://schemas.microsoft.com/office/powerpoint/2010/main" val="171035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Una volta definiti i due modelli decisionali utilizzati all’interno del progetto per discriminare le varie istanze, per raggiungere l’obbiettivo del progetto, sono state utilizzate le funzioni per il deterioramento delle istanze presentate precedentemente. Una volta applicate, verranno monitorate le metriche prestazionali dei modelli presi in considerazione applicando, in quantità crescente, ciascuna funzione su un unico attributo del </a:t>
            </a:r>
            <a:r>
              <a:rPr lang="it-IT" err="1"/>
              <a:t>trainset</a:t>
            </a:r>
            <a:r>
              <a:rPr lang="it-IT"/>
              <a:t>.</a:t>
            </a:r>
          </a:p>
          <a:p>
            <a:endParaRPr lang="it-IT"/>
          </a:p>
          <a:p>
            <a:r>
              <a:rPr lang="it-IT"/>
              <a:t>L’attributo sporcato sarà lead time, di tipo float e rappresenta il numero di giorni che intercorrono dal momento in cui viene effettuata una prenotazione, all’effettivo soggiorno presso una struttura alberghiera. </a:t>
            </a:r>
          </a:p>
          <a:p>
            <a:r>
              <a:rPr lang="it-IT"/>
              <a:t>Abbiamo applicato le varie funzioni a questo attributo perché in base al grafico generato dalla funzione di feature importance, è possibile notare come esso sia il più importante per gli algoritmi di decisione. </a:t>
            </a:r>
          </a:p>
          <a:p>
            <a:r>
              <a:rPr lang="it-IT"/>
              <a:t>Di fatto la funzione feature </a:t>
            </a:r>
            <a:r>
              <a:rPr lang="it-IT" err="1"/>
              <a:t>importances</a:t>
            </a:r>
            <a:r>
              <a:rPr lang="it-IT"/>
              <a:t>, che è definita all’interno della libreria </a:t>
            </a:r>
            <a:r>
              <a:rPr lang="it-IT" err="1"/>
              <a:t>scikit-learn</a:t>
            </a:r>
            <a:r>
              <a:rPr lang="it-IT"/>
              <a:t>, è in grado di associare, a ciascun attributo del dataset, un punteggio che descrive la quantità d’informazione fornita dall’attributo stesso tramite un modello di classificazione Decision Tree.</a:t>
            </a:r>
          </a:p>
          <a:p>
            <a:endParaRPr lang="it-IT"/>
          </a:p>
          <a:p>
            <a:r>
              <a:rPr lang="it-IT"/>
              <a:t>Di conseguenza, scegliere di sporcare l’attributo che restituisce la maggior informazione di classificazione delle istanze, consente di verificare quanto effettivamente il modello di classificazione sia robusto.</a:t>
            </a:r>
          </a:p>
        </p:txBody>
      </p:sp>
      <p:sp>
        <p:nvSpPr>
          <p:cNvPr id="4" name="Segnaposto numero diapositiva 3"/>
          <p:cNvSpPr>
            <a:spLocks noGrp="1"/>
          </p:cNvSpPr>
          <p:nvPr>
            <p:ph type="sldNum" sz="quarter" idx="5"/>
          </p:nvPr>
        </p:nvSpPr>
        <p:spPr/>
        <p:txBody>
          <a:bodyPr/>
          <a:lstStyle/>
          <a:p>
            <a:fld id="{3088978F-FEBF-6544-9731-CAF26CA4A2C6}" type="slidenum">
              <a:rPr lang="it-IT" smtClean="0"/>
              <a:t>13</a:t>
            </a:fld>
            <a:endParaRPr lang="it-IT"/>
          </a:p>
        </p:txBody>
      </p:sp>
    </p:spTree>
    <p:extLst>
      <p:ext uri="{BB962C8B-B14F-4D97-AF65-F5344CB8AC3E}">
        <p14:creationId xmlns:p14="http://schemas.microsoft.com/office/powerpoint/2010/main" val="154561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------------AGGIUNTA </a:t>
            </a:r>
            <a:r>
              <a:rPr lang="it-IT"/>
              <a:t>VALORI NULLI---------------- tagliare</a:t>
            </a:r>
          </a:p>
          <a:p>
            <a:r>
              <a:rPr lang="it-IT"/>
              <a:t>La prima funzione utilizzata per sporcare il </a:t>
            </a:r>
            <a:r>
              <a:rPr lang="it-IT" err="1"/>
              <a:t>train</a:t>
            </a:r>
            <a:r>
              <a:rPr lang="it-IT"/>
              <a:t>-set (che poi verrà utilizzato per addestrare i due modelli decisionali) permette di sostituire i valori presenti nella colonna </a:t>
            </a:r>
            <a:r>
              <a:rPr lang="it-IT" err="1"/>
              <a:t>lead_time</a:t>
            </a:r>
            <a:r>
              <a:rPr lang="it-IT"/>
              <a:t> con dei valori nulli.</a:t>
            </a:r>
            <a:endParaRPr lang="it-IT" dirty="0"/>
          </a:p>
          <a:p>
            <a:r>
              <a:rPr lang="it-IT"/>
              <a:t>Applicando questa funzione con quantità crescenti di valori nulli da sostituire si nota che sia l’albero decisionale che la SVM sono abbastanza robusti fino al raggiungimento del 40% di valori nulli nell’attributo </a:t>
            </a:r>
            <a:r>
              <a:rPr lang="it-IT" err="1"/>
              <a:t>lead_time</a:t>
            </a:r>
            <a:r>
              <a:rPr lang="it-IT"/>
              <a:t>. Oltre questa soglia, Entrambi i modelli mostrano un degrado significativo delle prestazioni e faticano nell’eseguire la discriminazione tra </a:t>
            </a:r>
            <a:r>
              <a:rPr lang="it-IT" dirty="0"/>
              <a:t>le </a:t>
            </a:r>
            <a:r>
              <a:rPr lang="it-IT"/>
              <a:t>classi target. Anche se la SVM si dimostra meno resistente alla presenza di valori nulli, mostrando un deterioramento più significativo delle </a:t>
            </a:r>
            <a:r>
              <a:rPr lang="it-IT" dirty="0"/>
              <a:t>prestazioni </a:t>
            </a:r>
            <a:r>
              <a:rPr lang="it-IT"/>
              <a:t>rispetto </a:t>
            </a:r>
            <a:r>
              <a:rPr lang="it-IT" dirty="0"/>
              <a:t>all’Albero Decisionale</a:t>
            </a:r>
            <a:r>
              <a:rPr lang="it-IT"/>
              <a:t>. </a:t>
            </a:r>
          </a:p>
          <a:p>
            <a:r>
              <a:rPr lang="it-IT"/>
              <a:t>Inoltre all’aumentare della presenza</a:t>
            </a:r>
            <a:r>
              <a:rPr lang="it-IT" dirty="0"/>
              <a:t> di </a:t>
            </a:r>
            <a:r>
              <a:rPr lang="it-IT"/>
              <a:t>valori nulli</a:t>
            </a:r>
            <a:r>
              <a:rPr lang="it-IT" dirty="0"/>
              <a:t>, </a:t>
            </a:r>
            <a:r>
              <a:rPr lang="it-IT"/>
              <a:t>l’attributo lead time perde importanza ai fini della classificazione </a:t>
            </a:r>
            <a:r>
              <a:rPr lang="it-IT" dirty="0"/>
              <a:t>di </a:t>
            </a:r>
            <a:r>
              <a:rPr lang="it-IT"/>
              <a:t>fatto l’Albero Decisionale modifica la sua struttura sostituendo le  varie soglie </a:t>
            </a:r>
            <a:r>
              <a:rPr lang="it-IT" dirty="0"/>
              <a:t>di </a:t>
            </a:r>
            <a:r>
              <a:rPr lang="it-IT"/>
              <a:t>classificazione presenti nei suoi nodi</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t>------------AGGIUNTA OUTLIER----------------</a:t>
            </a:r>
          </a:p>
          <a:p>
            <a:r>
              <a:rPr lang="it-IT" dirty="0"/>
              <a:t>Per quanto riguarda </a:t>
            </a:r>
            <a:r>
              <a:rPr lang="it-IT"/>
              <a:t>l’aggiunta di </a:t>
            </a:r>
            <a:r>
              <a:rPr lang="it-IT" err="1"/>
              <a:t>outlier</a:t>
            </a:r>
            <a:r>
              <a:rPr lang="it-IT"/>
              <a:t> nel </a:t>
            </a:r>
            <a:r>
              <a:rPr lang="it-IT" err="1"/>
              <a:t>train</a:t>
            </a:r>
            <a:r>
              <a:rPr lang="it-IT"/>
              <a:t>-set </a:t>
            </a:r>
            <a:r>
              <a:rPr lang="it-IT" dirty="0"/>
              <a:t>il modello </a:t>
            </a:r>
            <a:r>
              <a:rPr lang="it-IT"/>
              <a:t>degli alberi decisionali</a:t>
            </a:r>
            <a:r>
              <a:rPr lang="it-IT" dirty="0"/>
              <a:t>, </a:t>
            </a:r>
            <a:r>
              <a:rPr lang="it-IT"/>
              <a:t>in presenza del 10% </a:t>
            </a:r>
            <a:r>
              <a:rPr lang="it-IT" dirty="0"/>
              <a:t>di </a:t>
            </a:r>
            <a:r>
              <a:rPr lang="it-IT" err="1"/>
              <a:t>outlier</a:t>
            </a:r>
            <a:r>
              <a:rPr lang="it-IT" dirty="0"/>
              <a:t>, </a:t>
            </a:r>
            <a:r>
              <a:rPr lang="it-IT"/>
              <a:t>presenta </a:t>
            </a:r>
            <a:r>
              <a:rPr lang="it-IT" dirty="0"/>
              <a:t>un </a:t>
            </a:r>
            <a:r>
              <a:rPr lang="it-IT"/>
              <a:t>leggero aumento delle </a:t>
            </a:r>
            <a:r>
              <a:rPr lang="it-IT" dirty="0"/>
              <a:t>prestazioni </a:t>
            </a:r>
            <a:r>
              <a:rPr lang="it-IT"/>
              <a:t>anche se, superato il 20% di valori anomali si verifica un deterioramento delle metriche prestazionali, con una riduzione della capacità </a:t>
            </a:r>
            <a:r>
              <a:rPr lang="it-IT" dirty="0"/>
              <a:t>del modello</a:t>
            </a:r>
            <a:r>
              <a:rPr lang="it-IT"/>
              <a:t> di discriminare correttamente le istanze positive</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t>Mentre la SVM mostra un deterioramento più marcato delle prestazioni all’aumentare della percentuale di </a:t>
            </a:r>
            <a:r>
              <a:rPr lang="it-IT" err="1"/>
              <a:t>outlier</a:t>
            </a:r>
            <a:r>
              <a:rPr lang="it-IT"/>
              <a:t> nell’attributo</a:t>
            </a:r>
            <a:r>
              <a:rPr lang="it-IT" dirty="0"/>
              <a:t>. </a:t>
            </a:r>
            <a:r>
              <a:rPr lang="it-IT"/>
              <a:t>Quindi</a:t>
            </a:r>
            <a:r>
              <a:rPr lang="it-IT" dirty="0"/>
              <a:t>, </a:t>
            </a:r>
            <a:r>
              <a:rPr lang="it-IT"/>
              <a:t>l’Albero Decisionale sembra essere più robusto rispetto alla </a:t>
            </a:r>
            <a:r>
              <a:rPr lang="it-IT" dirty="0"/>
              <a:t>SVM </a:t>
            </a:r>
            <a:r>
              <a:rPr lang="it-IT"/>
              <a:t>in seguito all’aggiunta </a:t>
            </a:r>
            <a:r>
              <a:rPr lang="it-IT" dirty="0"/>
              <a:t>di </a:t>
            </a:r>
            <a:r>
              <a:rPr lang="it-IT"/>
              <a:t>valori </a:t>
            </a:r>
            <a:r>
              <a:rPr lang="it-IT" err="1"/>
              <a:t>outlier</a:t>
            </a:r>
            <a:r>
              <a:rPr lang="it-IT"/>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a:p>
          <a:p>
            <a:pPr marL="0" marR="0" lvl="0" indent="0" algn="l" defTabSz="914400" rtl="0" eaLnBrk="1" fontAlgn="auto" latinLnBrk="0" hangingPunct="1">
              <a:lnSpc>
                <a:spcPct val="100000"/>
              </a:lnSpc>
              <a:spcBef>
                <a:spcPts val="0"/>
              </a:spcBef>
              <a:spcAft>
                <a:spcPts val="0"/>
              </a:spcAft>
              <a:buClrTx/>
              <a:buSzTx/>
              <a:buFontTx/>
              <a:buNone/>
              <a:tabLst/>
              <a:defRPr/>
            </a:pPr>
            <a:r>
              <a:rPr lang="it-IT"/>
              <a:t>------------AGGIUNTA INACCURATEZZA---------------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t>Mentre</a:t>
            </a:r>
            <a:r>
              <a:rPr lang="it-IT" dirty="0"/>
              <a:t>, in </a:t>
            </a:r>
            <a:r>
              <a:rPr lang="it-IT"/>
              <a:t>seguito all’aggiunta </a:t>
            </a:r>
            <a:r>
              <a:rPr lang="it-IT" dirty="0"/>
              <a:t>di </a:t>
            </a:r>
            <a:r>
              <a:rPr lang="it-IT" err="1"/>
              <a:t>inaccuratezze</a:t>
            </a:r>
            <a:r>
              <a:rPr lang="it-IT"/>
              <a:t>, fino </a:t>
            </a:r>
            <a:r>
              <a:rPr lang="it-IT" dirty="0"/>
              <a:t>ad un </a:t>
            </a:r>
            <a:r>
              <a:rPr lang="it-IT"/>
              <a:t>30% delle </a:t>
            </a:r>
            <a:r>
              <a:rPr lang="it-IT" dirty="0"/>
              <a:t>istanze</a:t>
            </a:r>
            <a:r>
              <a:rPr lang="it-IT"/>
              <a:t> sia l’Albero Decisionale che la SVM mostrano una certa resistenza al deterioramento</a:t>
            </a:r>
            <a:r>
              <a:rPr lang="it-IT" dirty="0"/>
              <a:t>. </a:t>
            </a:r>
            <a:r>
              <a:rPr lang="it-IT"/>
              <a:t>Oltre questa soglia, si osserva un peggioramento marcato delle principali metriche prestazionali (come: </a:t>
            </a:r>
            <a:r>
              <a:rPr lang="it-IT" err="1"/>
              <a:t>precision</a:t>
            </a:r>
            <a:r>
              <a:rPr lang="it-IT"/>
              <a:t>, </a:t>
            </a:r>
            <a:r>
              <a:rPr lang="it-IT" err="1"/>
              <a:t>accuracy</a:t>
            </a:r>
            <a:r>
              <a:rPr lang="it-IT"/>
              <a:t> e AUC).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t>Infine</a:t>
            </a:r>
            <a:r>
              <a:rPr lang="it-IT" dirty="0"/>
              <a:t>, </a:t>
            </a:r>
            <a:r>
              <a:rPr lang="it-IT"/>
              <a:t>Il </a:t>
            </a:r>
            <a:r>
              <a:rPr lang="it-IT" dirty="0"/>
              <a:t>modello </a:t>
            </a:r>
            <a:r>
              <a:rPr lang="it-IT" err="1"/>
              <a:t>Decision</a:t>
            </a:r>
            <a:r>
              <a:rPr lang="it-IT"/>
              <a:t> Tree ha mostrato una maggiore difficoltà, rispetto alle </a:t>
            </a:r>
            <a:r>
              <a:rPr lang="it-IT" dirty="0"/>
              <a:t>SVM, </a:t>
            </a:r>
            <a:r>
              <a:rPr lang="it-IT"/>
              <a:t>nel distinguere correttamente le istanze positive con conseguenti modifiche nella struttura dell’Albero Decisionale tramite la sostituzione delle condizioni soglia </a:t>
            </a:r>
            <a:r>
              <a:rPr lang="it-IT" dirty="0"/>
              <a:t>dei </a:t>
            </a:r>
            <a:r>
              <a:rPr lang="it-IT"/>
              <a:t>nodi.</a:t>
            </a:r>
            <a:endParaRPr lang="it-IT" dirty="0"/>
          </a:p>
          <a:p>
            <a:endParaRPr lang="it-IT" dirty="0"/>
          </a:p>
        </p:txBody>
      </p:sp>
      <p:sp>
        <p:nvSpPr>
          <p:cNvPr id="4" name="Segnaposto numero diapositiva 3"/>
          <p:cNvSpPr>
            <a:spLocks noGrp="1"/>
          </p:cNvSpPr>
          <p:nvPr>
            <p:ph type="sldNum" sz="quarter" idx="5"/>
          </p:nvPr>
        </p:nvSpPr>
        <p:spPr/>
        <p:txBody>
          <a:bodyPr/>
          <a:lstStyle/>
          <a:p>
            <a:fld id="{3088978F-FEBF-6544-9731-CAF26CA4A2C6}" type="slidenum">
              <a:rPr lang="it-IT" smtClean="0"/>
              <a:t>14</a:t>
            </a:fld>
            <a:endParaRPr lang="it-IT"/>
          </a:p>
        </p:txBody>
      </p:sp>
    </p:spTree>
    <p:extLst>
      <p:ext uri="{BB962C8B-B14F-4D97-AF65-F5344CB8AC3E}">
        <p14:creationId xmlns:p14="http://schemas.microsoft.com/office/powerpoint/2010/main" val="184257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------------AGGIUNTA VALORI NULLI---------------- tagliare</a:t>
            </a:r>
          </a:p>
          <a:p>
            <a:r>
              <a:rPr lang="it-IT" dirty="0"/>
              <a:t>La prima funzione utilizzata per sporcare il </a:t>
            </a:r>
            <a:r>
              <a:rPr lang="it-IT" dirty="0" err="1"/>
              <a:t>train</a:t>
            </a:r>
            <a:r>
              <a:rPr lang="it-IT" dirty="0"/>
              <a:t>-set (che poi verrà utilizzato per addestrare i due modelli decisionali) permette di sostituire i valori presenti nella colonna </a:t>
            </a:r>
            <a:r>
              <a:rPr lang="it-IT" err="1"/>
              <a:t>lead_time</a:t>
            </a:r>
            <a:r>
              <a:rPr lang="it-IT" dirty="0"/>
              <a:t> con dei valori nulli.</a:t>
            </a:r>
          </a:p>
          <a:p>
            <a:r>
              <a:rPr lang="it-IT" dirty="0"/>
              <a:t>Applicando questa funzione con quantità crescenti di valori nulli da sostituire si nota che sia l’albero decisionale che la SVM sono abbastanza robusti fino al raggiungimento del 40% di valori nulli nell’attributo </a:t>
            </a:r>
            <a:r>
              <a:rPr lang="it-IT" err="1"/>
              <a:t>lead_time</a:t>
            </a:r>
            <a:r>
              <a:rPr lang="it-IT" dirty="0"/>
              <a:t>. Oltre questa soglia, Entrambi i modelli mostrano un degrado significativo delle prestazioni e faticano nell’eseguire la discriminazione tra le classi target. Anche se la SVM si dimostra meno resistente alla presenza di valori nulli, mostrando un deterioramento più significativo delle prestazioni rispetto all’Albero Decisionale. </a:t>
            </a:r>
          </a:p>
          <a:p>
            <a:r>
              <a:rPr lang="it-IT" dirty="0"/>
              <a:t>Inoltre all’aumentare della presenza di valori nulli, l’attributo lead time perde importanza ai fini della classificazione di fatto l’Albero Decisionale modifica la sua struttura sostituendo le  varie soglie di classificazione presenti nei suoi nodi.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------------AGGIUNTA OUTLIER----------------</a:t>
            </a:r>
          </a:p>
          <a:p>
            <a:r>
              <a:rPr lang="it-IT" dirty="0"/>
              <a:t>Per quanto riguarda l’aggiunta di </a:t>
            </a:r>
            <a:r>
              <a:rPr lang="it-IT" err="1"/>
              <a:t>outlier</a:t>
            </a:r>
            <a:r>
              <a:rPr lang="it-IT" dirty="0"/>
              <a:t> nel </a:t>
            </a:r>
            <a:r>
              <a:rPr lang="it-IT" dirty="0" err="1"/>
              <a:t>train</a:t>
            </a:r>
            <a:r>
              <a:rPr lang="it-IT" dirty="0"/>
              <a:t>-set il modello degli alberi decisionali, in presenza del 10% di </a:t>
            </a:r>
            <a:r>
              <a:rPr lang="it-IT" err="1"/>
              <a:t>outlier</a:t>
            </a:r>
            <a:r>
              <a:rPr lang="it-IT" dirty="0"/>
              <a:t>, presenta un leggero aumento delle prestazioni anche se, superato il 20% di valori anomali si verifica un deterioramento delle metriche prestazionali, con una riduzione della capacità del modello di discriminare correttamente le istanze 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Mentre la SVM mostra un deterioramento più marcato delle prestazioni all’aumentare della percentuale di </a:t>
            </a:r>
            <a:r>
              <a:rPr lang="it-IT" err="1"/>
              <a:t>outlier</a:t>
            </a:r>
            <a:r>
              <a:rPr lang="it-IT" dirty="0"/>
              <a:t> nell’attributo. Quindi, l’Albero Decisionale sembra essere più robusto rispetto alla SVM in seguito all’aggiunta di valori </a:t>
            </a:r>
            <a:r>
              <a:rPr lang="it-IT" err="1"/>
              <a:t>outlier</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------------AGGIUNTA INACCURATEZZA---------------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Mentre, in seguito all’aggiunta di </a:t>
            </a:r>
            <a:r>
              <a:rPr lang="it-IT" err="1"/>
              <a:t>inaccuratezze</a:t>
            </a:r>
            <a:r>
              <a:rPr lang="it-IT" dirty="0"/>
              <a:t>, fino ad un 30% delle istanze sia l’Albero Decisionale che la SVM mostrano una certa resistenza al deterioramento. Oltre questa soglia, si osserva un peggioramento marcato delle principali metriche prestazionali (come: </a:t>
            </a:r>
            <a:r>
              <a:rPr lang="it-IT" err="1"/>
              <a:t>precision</a:t>
            </a:r>
            <a:r>
              <a:rPr lang="it-IT" dirty="0"/>
              <a:t>, </a:t>
            </a:r>
            <a:r>
              <a:rPr lang="it-IT" err="1"/>
              <a:t>accuracy</a:t>
            </a:r>
            <a:r>
              <a:rPr lang="it-IT" dirty="0"/>
              <a:t> e AUC).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Il modello </a:t>
            </a:r>
            <a:r>
              <a:rPr lang="it-IT" err="1"/>
              <a:t>Decision</a:t>
            </a:r>
            <a:r>
              <a:rPr lang="it-IT" dirty="0"/>
              <a:t> Tree ha mostrato una maggiore difficoltà, rispetto alle SVM, nel distinguere correttamente le istanze positive con conseguenti modifiche nella struttura dell’Albero Decisionale tramite la sostituzione delle condizioni soglia dei nodi.</a:t>
            </a:r>
          </a:p>
        </p:txBody>
      </p:sp>
      <p:sp>
        <p:nvSpPr>
          <p:cNvPr id="4" name="Segnaposto numero diapositiva 3"/>
          <p:cNvSpPr>
            <a:spLocks noGrp="1"/>
          </p:cNvSpPr>
          <p:nvPr>
            <p:ph type="sldNum" sz="quarter" idx="5"/>
          </p:nvPr>
        </p:nvSpPr>
        <p:spPr/>
        <p:txBody>
          <a:bodyPr/>
          <a:lstStyle/>
          <a:p>
            <a:fld id="{3088978F-FEBF-6544-9731-CAF26CA4A2C6}" type="slidenum">
              <a:rPr lang="it-IT" smtClean="0"/>
              <a:t>15</a:t>
            </a:fld>
            <a:endParaRPr lang="it-IT"/>
          </a:p>
        </p:txBody>
      </p:sp>
    </p:spTree>
    <p:extLst>
      <p:ext uri="{BB962C8B-B14F-4D97-AF65-F5344CB8AC3E}">
        <p14:creationId xmlns:p14="http://schemas.microsoft.com/office/powerpoint/2010/main" val="200019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9FB40F-5A2B-DCAB-09EB-F353B7571BE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4AE37AB-5C91-9398-2BD1-B67DA42B9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7EC92C1-4218-89D3-D5FC-DCD294DAF5B7}"/>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5" name="Segnaposto piè di pagina 4">
            <a:extLst>
              <a:ext uri="{FF2B5EF4-FFF2-40B4-BE49-F238E27FC236}">
                <a16:creationId xmlns:a16="http://schemas.microsoft.com/office/drawing/2014/main" id="{E045CFA5-1E2B-73E6-EEA4-C4C7015563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BD692F-79C2-4B4C-CD23-71AC814E6686}"/>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334731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A344D8-A2E7-70D3-5C3D-AC35DF160A9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0817A9-3C90-D4D0-BBAA-F44B7CF0D46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506970-8390-71DA-526E-E1A2418F8E8D}"/>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5" name="Segnaposto piè di pagina 4">
            <a:extLst>
              <a:ext uri="{FF2B5EF4-FFF2-40B4-BE49-F238E27FC236}">
                <a16:creationId xmlns:a16="http://schemas.microsoft.com/office/drawing/2014/main" id="{45863C6A-751D-3734-E03A-5BCB898D59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F955414-3179-FC77-B5B8-B6903542EE26}"/>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41806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1351710-FAF4-86A3-C86E-DB7D9E4876B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7FF4714-0F99-ADD8-54D0-56A37ABDF29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36832D3-E3AD-9A70-7AF3-758D9F0FA8FB}"/>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5" name="Segnaposto piè di pagina 4">
            <a:extLst>
              <a:ext uri="{FF2B5EF4-FFF2-40B4-BE49-F238E27FC236}">
                <a16:creationId xmlns:a16="http://schemas.microsoft.com/office/drawing/2014/main" id="{F812788A-E9B8-6C72-8258-A977F5F828A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A43CBCE-E2DC-9F51-DF83-AA0949B8A60C}"/>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427553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2FF7CE-6B28-C913-F4EA-51643D63E4D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BA253B-7EF4-BEE7-4737-EB8461831F8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B3C123-FB5F-F2A9-453E-E5FF4016CD78}"/>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5" name="Segnaposto piè di pagina 4">
            <a:extLst>
              <a:ext uri="{FF2B5EF4-FFF2-40B4-BE49-F238E27FC236}">
                <a16:creationId xmlns:a16="http://schemas.microsoft.com/office/drawing/2014/main" id="{81EFF80E-49C7-3D20-D74D-21162B5D849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9814E5E-90AF-BB81-9C2C-F13EF942712C}"/>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89522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98984C-3C44-FACE-9C5F-504917B2D90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33ADA53-714C-E559-DDFC-26C1B32F2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BDB7EB6-B8CE-47A5-0822-76DE970A5FFE}"/>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5" name="Segnaposto piè di pagina 4">
            <a:extLst>
              <a:ext uri="{FF2B5EF4-FFF2-40B4-BE49-F238E27FC236}">
                <a16:creationId xmlns:a16="http://schemas.microsoft.com/office/drawing/2014/main" id="{B39ED5ED-F6BD-B323-0EB8-67CE0632BB3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CBD552C-358A-AADD-AFF5-04136A965A96}"/>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251209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EBC598-864C-54A6-E1BB-38CAE3F3688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A9307B9-EF1E-E4F8-A745-4E141CDB942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6EF712E-27A2-2270-F739-51050FCCEFB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923A6F4-E6FC-09BC-2C4C-C96108026D5C}"/>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6" name="Segnaposto piè di pagina 5">
            <a:extLst>
              <a:ext uri="{FF2B5EF4-FFF2-40B4-BE49-F238E27FC236}">
                <a16:creationId xmlns:a16="http://schemas.microsoft.com/office/drawing/2014/main" id="{63D6CD7A-D268-D89A-B3B1-14F1A2CBEA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664C1E5-CCC0-5B14-EF3B-AF01CDDC322E}"/>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357374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A17F73-B51C-CF90-CC98-B77DF45FF55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44CE236-2CA4-C7CA-86A0-7F56B7F49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01309DC-BC9A-C304-ECF1-057F8ACE2EB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D993BC3-8A88-4ACA-71E6-2B2B6915F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691F406-89AC-C826-3A0B-D19A9E24627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6B6F4D3-E7F7-B976-18C6-0DCF2BD689CB}"/>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8" name="Segnaposto piè di pagina 7">
            <a:extLst>
              <a:ext uri="{FF2B5EF4-FFF2-40B4-BE49-F238E27FC236}">
                <a16:creationId xmlns:a16="http://schemas.microsoft.com/office/drawing/2014/main" id="{28945DEF-503C-A387-4382-70E42B94556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8C962D1-63A4-5084-B58E-5110E80A367F}"/>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113628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F7098-3481-840D-5D13-8CC5F0D0754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B6E32B7-7C1A-FCFF-7DCF-5D490950F602}"/>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4" name="Segnaposto piè di pagina 3">
            <a:extLst>
              <a:ext uri="{FF2B5EF4-FFF2-40B4-BE49-F238E27FC236}">
                <a16:creationId xmlns:a16="http://schemas.microsoft.com/office/drawing/2014/main" id="{30983927-D038-0501-6F00-38041274AEB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7CEACC9-F26F-FB52-1220-AD4C39E35BCC}"/>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39163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4682E55-0426-8E03-5E7E-89185D28ABA9}"/>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3" name="Segnaposto piè di pagina 2">
            <a:extLst>
              <a:ext uri="{FF2B5EF4-FFF2-40B4-BE49-F238E27FC236}">
                <a16:creationId xmlns:a16="http://schemas.microsoft.com/office/drawing/2014/main" id="{B8FC0148-8323-8EFC-3345-1CA4358CFF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F42570E-BF6D-28F0-91BD-CA12CF8C53E8}"/>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41834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18B308-925F-5742-2FCE-C7A08151D1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C50112-FC82-312C-2833-B4DF900F9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57DD751-E5A3-0C9B-521C-EA02D47C7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A122478-E554-E2CC-20FF-AE9F34A0EEF7}"/>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6" name="Segnaposto piè di pagina 5">
            <a:extLst>
              <a:ext uri="{FF2B5EF4-FFF2-40B4-BE49-F238E27FC236}">
                <a16:creationId xmlns:a16="http://schemas.microsoft.com/office/drawing/2014/main" id="{625DB729-CEA2-1F36-7B62-79C7C233228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876D237-59D9-31E4-9498-D2E74A3D102D}"/>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346748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38FDDB-21B5-6C9F-0FF8-5DFB1E31C16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535D01D-1053-7263-C983-73878CD05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A2B0FF6-7D89-BF72-804D-EEAF63279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33251B8-EAF6-834E-D2F5-68542229989D}"/>
              </a:ext>
            </a:extLst>
          </p:cNvPr>
          <p:cNvSpPr>
            <a:spLocks noGrp="1"/>
          </p:cNvSpPr>
          <p:nvPr>
            <p:ph type="dt" sz="half" idx="10"/>
          </p:nvPr>
        </p:nvSpPr>
        <p:spPr/>
        <p:txBody>
          <a:bodyPr/>
          <a:lstStyle/>
          <a:p>
            <a:fld id="{F53D02BE-03F4-ED40-9D96-07DBC41E8672}" type="datetimeFigureOut">
              <a:rPr lang="it-IT" smtClean="0"/>
              <a:t>19/07/2023</a:t>
            </a:fld>
            <a:endParaRPr lang="it-IT"/>
          </a:p>
        </p:txBody>
      </p:sp>
      <p:sp>
        <p:nvSpPr>
          <p:cNvPr id="6" name="Segnaposto piè di pagina 5">
            <a:extLst>
              <a:ext uri="{FF2B5EF4-FFF2-40B4-BE49-F238E27FC236}">
                <a16:creationId xmlns:a16="http://schemas.microsoft.com/office/drawing/2014/main" id="{D5A50057-BF7E-B189-4F27-EFC0590D43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123E28E-669C-6635-DC51-D5EAF5CD2B5F}"/>
              </a:ext>
            </a:extLst>
          </p:cNvPr>
          <p:cNvSpPr>
            <a:spLocks noGrp="1"/>
          </p:cNvSpPr>
          <p:nvPr>
            <p:ph type="sldNum" sz="quarter" idx="12"/>
          </p:nvPr>
        </p:nvSpPr>
        <p:spPr/>
        <p:txBody>
          <a:bodyPr/>
          <a:lstStyle/>
          <a:p>
            <a:fld id="{42C0EFFA-708E-DF42-8A47-ED93CAE30A77}" type="slidenum">
              <a:rPr lang="it-IT" smtClean="0"/>
              <a:t>‹N›</a:t>
            </a:fld>
            <a:endParaRPr lang="it-IT"/>
          </a:p>
        </p:txBody>
      </p:sp>
    </p:spTree>
    <p:extLst>
      <p:ext uri="{BB962C8B-B14F-4D97-AF65-F5344CB8AC3E}">
        <p14:creationId xmlns:p14="http://schemas.microsoft.com/office/powerpoint/2010/main" val="33224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CA1B369-0088-B1AD-040A-7160F26D1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EA4022C-8F7C-34FE-395E-D1BD1B02F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0A73B1D-3251-5A88-720A-6DC11A2EC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D02BE-03F4-ED40-9D96-07DBC41E8672}" type="datetimeFigureOut">
              <a:rPr lang="it-IT" smtClean="0"/>
              <a:t>19/07/2023</a:t>
            </a:fld>
            <a:endParaRPr lang="it-IT"/>
          </a:p>
        </p:txBody>
      </p:sp>
      <p:sp>
        <p:nvSpPr>
          <p:cNvPr id="5" name="Segnaposto piè di pagina 4">
            <a:extLst>
              <a:ext uri="{FF2B5EF4-FFF2-40B4-BE49-F238E27FC236}">
                <a16:creationId xmlns:a16="http://schemas.microsoft.com/office/drawing/2014/main" id="{8D94F432-4D9B-FAF7-F9AD-85D0AC512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DFCF280E-C5BA-A59F-BB62-EF85906C4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0EFFA-708E-DF42-8A47-ED93CAE30A77}" type="slidenum">
              <a:rPr lang="it-IT" smtClean="0"/>
              <a:t>‹N›</a:t>
            </a:fld>
            <a:endParaRPr lang="it-IT"/>
          </a:p>
        </p:txBody>
      </p:sp>
    </p:spTree>
    <p:extLst>
      <p:ext uri="{BB962C8B-B14F-4D97-AF65-F5344CB8AC3E}">
        <p14:creationId xmlns:p14="http://schemas.microsoft.com/office/powerpoint/2010/main" val="186220566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9.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Vista a bassa angolazione dell’angolo un edificio su cielo blu sereno">
            <a:extLst>
              <a:ext uri="{FF2B5EF4-FFF2-40B4-BE49-F238E27FC236}">
                <a16:creationId xmlns:a16="http://schemas.microsoft.com/office/drawing/2014/main" id="{F573483E-5B72-ED5F-835D-68625D1F379D}"/>
              </a:ext>
            </a:extLst>
          </p:cNvPr>
          <p:cNvPicPr>
            <a:picLocks noChangeAspect="1"/>
          </p:cNvPicPr>
          <p:nvPr/>
        </p:nvPicPr>
        <p:blipFill rotWithShape="1">
          <a:blip r:embed="rId2">
            <a:alphaModFix amt="50000"/>
          </a:blip>
          <a:srcRect t="17273" b="7727"/>
          <a:stretch/>
        </p:blipFill>
        <p:spPr>
          <a:xfrm>
            <a:off x="20" y="1"/>
            <a:ext cx="12191980" cy="6857999"/>
          </a:xfrm>
          <a:prstGeom prst="rect">
            <a:avLst/>
          </a:prstGeom>
        </p:spPr>
      </p:pic>
      <p:sp>
        <p:nvSpPr>
          <p:cNvPr id="4" name="Titolo 3">
            <a:extLst>
              <a:ext uri="{FF2B5EF4-FFF2-40B4-BE49-F238E27FC236}">
                <a16:creationId xmlns:a16="http://schemas.microsoft.com/office/drawing/2014/main" id="{3F713410-C064-07B8-0F19-6E1862BB01E7}"/>
              </a:ext>
            </a:extLst>
          </p:cNvPr>
          <p:cNvSpPr>
            <a:spLocks noGrp="1"/>
          </p:cNvSpPr>
          <p:nvPr>
            <p:ph type="ctrTitle"/>
          </p:nvPr>
        </p:nvSpPr>
        <p:spPr>
          <a:xfrm>
            <a:off x="1524000" y="1122362"/>
            <a:ext cx="9144000" cy="2900518"/>
          </a:xfrm>
        </p:spPr>
        <p:txBody>
          <a:bodyPr>
            <a:normAutofit/>
          </a:bodyPr>
          <a:lstStyle/>
          <a:p>
            <a:r>
              <a:rPr lang="it-IT" sz="3300" b="0" i="0">
                <a:solidFill>
                  <a:srgbClr val="FFFFFF"/>
                </a:solidFill>
                <a:effectLst/>
                <a:latin typeface="Calibri Light" panose="020F0302020204030204" pitchFamily="34" charset="0"/>
              </a:rPr>
              <a:t>Progetto di Architetture Dati: </a:t>
            </a:r>
            <a:br>
              <a:rPr lang="it-IT" sz="3300" b="0" i="0">
                <a:solidFill>
                  <a:srgbClr val="FFFFFF"/>
                </a:solidFill>
                <a:effectLst/>
                <a:latin typeface="Calibri Light" panose="020F0302020204030204" pitchFamily="34" charset="0"/>
              </a:rPr>
            </a:br>
            <a:r>
              <a:rPr lang="it-IT" sz="3300">
                <a:solidFill>
                  <a:srgbClr val="FFFFFF"/>
                </a:solidFill>
                <a:latin typeface="Calibri Light" panose="020F0302020204030204" pitchFamily="34" charset="0"/>
              </a:rPr>
              <a:t>Data Quality</a:t>
            </a:r>
            <a:br>
              <a:rPr lang="it-IT" sz="3300" b="0" i="0">
                <a:solidFill>
                  <a:srgbClr val="FFFFFF"/>
                </a:solidFill>
                <a:effectLst/>
                <a:latin typeface="Calibri Light" panose="020F0302020204030204" pitchFamily="34" charset="0"/>
              </a:rPr>
            </a:br>
            <a:r>
              <a:rPr lang="it-IT" sz="3300" b="0" i="0">
                <a:solidFill>
                  <a:srgbClr val="FFFFFF"/>
                </a:solidFill>
                <a:effectLst/>
                <a:latin typeface="Calibri Light" panose="020F0302020204030204" pitchFamily="34" charset="0"/>
              </a:rPr>
              <a:t> </a:t>
            </a:r>
            <a:br>
              <a:rPr lang="it-IT" sz="3300" b="0" i="0">
                <a:solidFill>
                  <a:srgbClr val="FFFFFF"/>
                </a:solidFill>
                <a:effectLst/>
                <a:latin typeface="Calibri Light" panose="020F0302020204030204" pitchFamily="34" charset="0"/>
              </a:rPr>
            </a:br>
            <a:r>
              <a:rPr lang="it-IT" sz="3300" b="0" i="0">
                <a:solidFill>
                  <a:srgbClr val="FFFFFF"/>
                </a:solidFill>
                <a:effectLst/>
                <a:latin typeface="Calibri Light" panose="020F0302020204030204" pitchFamily="34" charset="0"/>
              </a:rPr>
              <a:t>Corso di Laurea </a:t>
            </a:r>
            <a:r>
              <a:rPr lang="it-IT" sz="3300">
                <a:solidFill>
                  <a:srgbClr val="FFFFFF"/>
                </a:solidFill>
                <a:latin typeface="Calibri Light" panose="020F0302020204030204" pitchFamily="34" charset="0"/>
              </a:rPr>
              <a:t>M</a:t>
            </a:r>
            <a:r>
              <a:rPr lang="it-IT" sz="3300" b="0" i="0">
                <a:solidFill>
                  <a:srgbClr val="FFFFFF"/>
                </a:solidFill>
                <a:effectLst/>
                <a:latin typeface="Calibri Light" panose="020F0302020204030204" pitchFamily="34" charset="0"/>
              </a:rPr>
              <a:t>agistrale in Informatica (LM - 18)</a:t>
            </a:r>
            <a:br>
              <a:rPr lang="it-IT" sz="3300" b="0" i="0">
                <a:solidFill>
                  <a:srgbClr val="FFFFFF"/>
                </a:solidFill>
                <a:effectLst/>
                <a:latin typeface="Calibri Light" panose="020F0302020204030204" pitchFamily="34" charset="0"/>
              </a:rPr>
            </a:br>
            <a:r>
              <a:rPr lang="it-IT" sz="3300" b="0" i="0">
                <a:solidFill>
                  <a:srgbClr val="FFFFFF"/>
                </a:solidFill>
                <a:effectLst/>
                <a:latin typeface="Calibri Light" panose="020F0302020204030204" pitchFamily="34" charset="0"/>
              </a:rPr>
              <a:t>Appello </a:t>
            </a:r>
            <a:r>
              <a:rPr lang="it-IT" sz="3300">
                <a:solidFill>
                  <a:srgbClr val="FFFFFF"/>
                </a:solidFill>
                <a:latin typeface="Calibri Light" panose="020F0302020204030204" pitchFamily="34" charset="0"/>
              </a:rPr>
              <a:t>20</a:t>
            </a:r>
            <a:r>
              <a:rPr lang="it-IT" sz="3300" b="0" i="0">
                <a:solidFill>
                  <a:srgbClr val="FFFFFF"/>
                </a:solidFill>
                <a:effectLst/>
                <a:latin typeface="Calibri Light" panose="020F0302020204030204" pitchFamily="34" charset="0"/>
              </a:rPr>
              <a:t> Luglio 2023</a:t>
            </a:r>
            <a:endParaRPr lang="it-IT" sz="3300">
              <a:solidFill>
                <a:srgbClr val="FFFFFF"/>
              </a:solidFill>
            </a:endParaRPr>
          </a:p>
        </p:txBody>
      </p:sp>
      <p:sp>
        <p:nvSpPr>
          <p:cNvPr id="5" name="Sottotitolo 4">
            <a:extLst>
              <a:ext uri="{FF2B5EF4-FFF2-40B4-BE49-F238E27FC236}">
                <a16:creationId xmlns:a16="http://schemas.microsoft.com/office/drawing/2014/main" id="{267867F4-24DC-418C-E72B-BF486BC4D817}"/>
              </a:ext>
            </a:extLst>
          </p:cNvPr>
          <p:cNvSpPr>
            <a:spLocks noGrp="1"/>
          </p:cNvSpPr>
          <p:nvPr>
            <p:ph type="subTitle" idx="1"/>
          </p:nvPr>
        </p:nvSpPr>
        <p:spPr>
          <a:xfrm>
            <a:off x="1524000" y="4159405"/>
            <a:ext cx="9144000" cy="1419760"/>
          </a:xfrm>
        </p:spPr>
        <p:txBody>
          <a:bodyPr anchor="ctr">
            <a:normAutofit/>
          </a:bodyPr>
          <a:lstStyle/>
          <a:p>
            <a:endParaRPr lang="it-IT" sz="1200">
              <a:solidFill>
                <a:srgbClr val="FFFFFF"/>
              </a:solidFill>
            </a:endParaRPr>
          </a:p>
          <a:p>
            <a:r>
              <a:rPr lang="it-IT" sz="1800">
                <a:solidFill>
                  <a:srgbClr val="FFFFFF"/>
                </a:solidFill>
              </a:rPr>
              <a:t>Bancora Davide – M. 905588</a:t>
            </a:r>
          </a:p>
          <a:p>
            <a:r>
              <a:rPr lang="it-IT" sz="1800">
                <a:solidFill>
                  <a:srgbClr val="FFFFFF"/>
                </a:solidFill>
              </a:rPr>
              <a:t>Donato Benedetta – M. 905338</a:t>
            </a:r>
          </a:p>
          <a:p>
            <a:r>
              <a:rPr lang="it-IT" sz="1800">
                <a:solidFill>
                  <a:srgbClr val="FFFFFF"/>
                </a:solidFill>
              </a:rPr>
              <a:t>Dubini Emanuele – M. 904078 </a:t>
            </a:r>
          </a:p>
          <a:p>
            <a:endParaRPr lang="it-IT" sz="1200">
              <a:solidFill>
                <a:srgbClr val="FFFFFF"/>
              </a:solidFill>
            </a:endParaRPr>
          </a:p>
        </p:txBody>
      </p:sp>
    </p:spTree>
    <p:extLst>
      <p:ext uri="{BB962C8B-B14F-4D97-AF65-F5344CB8AC3E}">
        <p14:creationId xmlns:p14="http://schemas.microsoft.com/office/powerpoint/2010/main" val="84457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384313" y="487895"/>
            <a:ext cx="3931653" cy="1314401"/>
          </a:xfrm>
        </p:spPr>
        <p:txBody>
          <a:bodyPr>
            <a:normAutofit/>
          </a:bodyPr>
          <a:lstStyle/>
          <a:p>
            <a:r>
              <a:rPr lang="it-IT">
                <a:latin typeface="+mn-lt"/>
              </a:rPr>
              <a:t>Modelli di classificazione</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384313" y="2120348"/>
            <a:ext cx="3931654" cy="4097573"/>
          </a:xfrm>
        </p:spPr>
        <p:txBody>
          <a:bodyPr>
            <a:noAutofit/>
          </a:bodyPr>
          <a:lstStyle/>
          <a:p>
            <a:pPr marL="0" indent="0">
              <a:lnSpc>
                <a:spcPct val="107000"/>
              </a:lnSpc>
              <a:buNone/>
            </a:pPr>
            <a:r>
              <a:rPr lang="it-IT" sz="2200" dirty="0">
                <a:latin typeface="+mj-lt"/>
              </a:rPr>
              <a:t>Modelli di classificazione implementati:</a:t>
            </a:r>
          </a:p>
          <a:p>
            <a:pPr>
              <a:lnSpc>
                <a:spcPct val="107000"/>
              </a:lnSpc>
            </a:pPr>
            <a:r>
              <a:rPr lang="it-IT" sz="2200" dirty="0">
                <a:latin typeface="+mj-lt"/>
              </a:rPr>
              <a:t>Alberi decisionali (Decision Tree)</a:t>
            </a:r>
          </a:p>
          <a:p>
            <a:pPr>
              <a:lnSpc>
                <a:spcPct val="107000"/>
              </a:lnSpc>
            </a:pPr>
            <a:r>
              <a:rPr lang="it-IT" sz="2200" dirty="0">
                <a:latin typeface="+mj-lt"/>
              </a:rPr>
              <a:t>Support Vector Machine (SVM)</a:t>
            </a:r>
          </a:p>
          <a:p>
            <a:pPr marL="0" indent="0">
              <a:lnSpc>
                <a:spcPct val="107000"/>
              </a:lnSpc>
              <a:buNone/>
            </a:pPr>
            <a:endParaRPr lang="it-IT" sz="100" dirty="0">
              <a:effectLst/>
              <a:latin typeface="+mj-lt"/>
              <a:ea typeface="Times New Roman" panose="02020603050405020304" pitchFamily="18" charset="0"/>
            </a:endParaRPr>
          </a:p>
          <a:p>
            <a:pPr marL="0" indent="0">
              <a:lnSpc>
                <a:spcPct val="107000"/>
              </a:lnSpc>
              <a:buNone/>
            </a:pPr>
            <a:r>
              <a:rPr lang="it-IT" sz="2200" dirty="0">
                <a:effectLst/>
                <a:latin typeface="+mj-lt"/>
                <a:ea typeface="Times New Roman" panose="02020603050405020304" pitchFamily="18" charset="0"/>
              </a:rPr>
              <a:t>Tramite la libreria </a:t>
            </a:r>
            <a:r>
              <a:rPr lang="it-IT" sz="2200" i="1" dirty="0" err="1">
                <a:effectLst/>
                <a:latin typeface="+mj-lt"/>
                <a:ea typeface="Times New Roman" panose="02020603050405020304" pitchFamily="18" charset="0"/>
              </a:rPr>
              <a:t>pandas</a:t>
            </a:r>
            <a:r>
              <a:rPr lang="it-IT" sz="2200" dirty="0">
                <a:effectLst/>
                <a:latin typeface="+mj-lt"/>
                <a:ea typeface="Times New Roman" panose="02020603050405020304" pitchFamily="18" charset="0"/>
              </a:rPr>
              <a:t> è stata effettuata la binarizzazione degli attributi categorici del dataset, per trasformare i dati di tipo categorico in tipo numerico</a:t>
            </a: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esto, schermata, diagramma, Rettangolo&#10;&#10;Descrizione generata automaticamente">
            <a:extLst>
              <a:ext uri="{FF2B5EF4-FFF2-40B4-BE49-F238E27FC236}">
                <a16:creationId xmlns:a16="http://schemas.microsoft.com/office/drawing/2014/main" id="{650E23DB-CAB5-0A9B-59F5-1BA8FBC86F89}"/>
              </a:ext>
            </a:extLst>
          </p:cNvPr>
          <p:cNvPicPr>
            <a:picLocks noChangeAspect="1"/>
          </p:cNvPicPr>
          <p:nvPr/>
        </p:nvPicPr>
        <p:blipFill rotWithShape="1">
          <a:blip r:embed="rId3"/>
          <a:srcRect l="11268" t="16382" r="8681" b="15300"/>
          <a:stretch/>
        </p:blipFill>
        <p:spPr bwMode="auto">
          <a:xfrm>
            <a:off x="4717986" y="1326197"/>
            <a:ext cx="7392035" cy="42056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138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477077" y="454550"/>
            <a:ext cx="3838888" cy="1994664"/>
          </a:xfrm>
        </p:spPr>
        <p:txBody>
          <a:bodyPr>
            <a:noAutofit/>
          </a:bodyPr>
          <a:lstStyle/>
          <a:p>
            <a:r>
              <a:rPr lang="it-IT" sz="4100">
                <a:latin typeface="+mn-lt"/>
              </a:rPr>
              <a:t>Misure di Performance –Alberi Decisionali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477077" y="2623930"/>
            <a:ext cx="3838888" cy="3779520"/>
          </a:xfrm>
        </p:spPr>
        <p:txBody>
          <a:bodyPr>
            <a:noAutofit/>
          </a:bodyPr>
          <a:lstStyle/>
          <a:p>
            <a:pPr marL="0" indent="0">
              <a:lnSpc>
                <a:spcPct val="107000"/>
              </a:lnSpc>
              <a:buNone/>
            </a:pPr>
            <a:r>
              <a:rPr lang="it-IT" sz="2300" dirty="0">
                <a:latin typeface="+mj-lt"/>
                <a:cs typeface="Times New Roman" panose="02020603050405020304" pitchFamily="18" charset="0"/>
              </a:rPr>
              <a:t>Offrono una rappresentazione intuitiva e comprensibile dei risultati e delle decisioni intraprese dal modello per classificare le istanze.</a:t>
            </a:r>
          </a:p>
          <a:p>
            <a:pPr marL="0" indent="0">
              <a:lnSpc>
                <a:spcPct val="107000"/>
              </a:lnSpc>
              <a:buNone/>
            </a:pPr>
            <a:r>
              <a:rPr lang="it-IT" sz="2300" dirty="0">
                <a:latin typeface="+mj-lt"/>
                <a:cs typeface="Times New Roman" panose="02020603050405020304" pitchFamily="18" charset="0"/>
              </a:rPr>
              <a:t>Il seguente modello di predizione ha una buona capacità di predizione per la cancellazione di una prenotazione. </a:t>
            </a: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schermata, Carattere&#10;&#10;Descrizione generata automaticamente">
            <a:extLst>
              <a:ext uri="{FF2B5EF4-FFF2-40B4-BE49-F238E27FC236}">
                <a16:creationId xmlns:a16="http://schemas.microsoft.com/office/drawing/2014/main" id="{42B4FE7C-CF5E-E989-AA99-997D43DEC03B}"/>
              </a:ext>
            </a:extLst>
          </p:cNvPr>
          <p:cNvPicPr>
            <a:picLocks noChangeAspect="1"/>
          </p:cNvPicPr>
          <p:nvPr/>
        </p:nvPicPr>
        <p:blipFill>
          <a:blip r:embed="rId3"/>
          <a:stretch>
            <a:fillRect/>
          </a:stretch>
        </p:blipFill>
        <p:spPr>
          <a:xfrm>
            <a:off x="5992001" y="289575"/>
            <a:ext cx="4844005" cy="3251895"/>
          </a:xfrm>
          <a:prstGeom prst="rect">
            <a:avLst/>
          </a:prstGeom>
        </p:spPr>
      </p:pic>
      <p:pic>
        <p:nvPicPr>
          <p:cNvPr id="5" name="Immagine 4" descr="Immagine che contiene testo, linea, diagramma, Diagramma&#10;&#10;Descrizione generata automaticamente">
            <a:extLst>
              <a:ext uri="{FF2B5EF4-FFF2-40B4-BE49-F238E27FC236}">
                <a16:creationId xmlns:a16="http://schemas.microsoft.com/office/drawing/2014/main" id="{BC8FDFF4-B8B4-A45E-E47A-193E347A54B0}"/>
              </a:ext>
            </a:extLst>
          </p:cNvPr>
          <p:cNvPicPr>
            <a:picLocks noChangeAspect="1"/>
          </p:cNvPicPr>
          <p:nvPr/>
        </p:nvPicPr>
        <p:blipFill rotWithShape="1">
          <a:blip r:embed="rId4"/>
          <a:srcRect l="5539" t="7384" r="8190" b="3097"/>
          <a:stretch/>
        </p:blipFill>
        <p:spPr bwMode="auto">
          <a:xfrm>
            <a:off x="6464892" y="3675960"/>
            <a:ext cx="3898578" cy="30344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568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477079" y="629266"/>
            <a:ext cx="3838888" cy="1676603"/>
          </a:xfrm>
        </p:spPr>
        <p:txBody>
          <a:bodyPr>
            <a:normAutofit fontScale="90000"/>
          </a:bodyPr>
          <a:lstStyle/>
          <a:p>
            <a:r>
              <a:rPr lang="it-IT" sz="4800">
                <a:latin typeface="+mn-lt"/>
              </a:rPr>
              <a:t>Misure di Performance –SVM</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31" y="2438401"/>
            <a:ext cx="3667036" cy="3779520"/>
          </a:xfrm>
        </p:spPr>
        <p:txBody>
          <a:bodyPr>
            <a:noAutofit/>
          </a:bodyPr>
          <a:lstStyle/>
          <a:p>
            <a:pPr marL="0" indent="0">
              <a:lnSpc>
                <a:spcPct val="107000"/>
              </a:lnSpc>
              <a:buNone/>
            </a:pPr>
            <a:endParaRPr lang="it-IT">
              <a:latin typeface="+mj-lt"/>
              <a:ea typeface="Times New Roman" panose="02020603050405020304" pitchFamily="18" charset="0"/>
              <a:cs typeface="Times New Roman" panose="02020603050405020304" pitchFamily="18" charset="0"/>
            </a:endParaRPr>
          </a:p>
          <a:p>
            <a:pPr marL="0" indent="0">
              <a:lnSpc>
                <a:spcPct val="107000"/>
              </a:lnSpc>
              <a:buNone/>
            </a:pPr>
            <a:endParaRPr lang="it-IT" sz="2000" i="1">
              <a:latin typeface="+mj-lt"/>
              <a:cs typeface="Times New Roman" panose="02020603050405020304" pitchFamily="18" charset="0"/>
            </a:endParaRPr>
          </a:p>
          <a:p>
            <a:pPr marL="0" indent="0">
              <a:lnSpc>
                <a:spcPct val="107000"/>
              </a:lnSpc>
              <a:buNone/>
            </a:pPr>
            <a:endParaRPr lang="it-IT" sz="2000">
              <a:effectLst/>
              <a:latin typeface="+mj-lt"/>
              <a:ea typeface="Times New Roman" panose="02020603050405020304" pitchFamily="18" charset="0"/>
            </a:endParaRP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schermata, Carattere&#10;&#10;Descrizione generata automaticamente">
            <a:extLst>
              <a:ext uri="{FF2B5EF4-FFF2-40B4-BE49-F238E27FC236}">
                <a16:creationId xmlns:a16="http://schemas.microsoft.com/office/drawing/2014/main" id="{0B42D180-0B48-4127-8E12-DD94ACB39A91}"/>
              </a:ext>
            </a:extLst>
          </p:cNvPr>
          <p:cNvPicPr>
            <a:picLocks noChangeAspect="1"/>
          </p:cNvPicPr>
          <p:nvPr/>
        </p:nvPicPr>
        <p:blipFill>
          <a:blip r:embed="rId3"/>
          <a:stretch>
            <a:fillRect/>
          </a:stretch>
        </p:blipFill>
        <p:spPr>
          <a:xfrm>
            <a:off x="6096000" y="268342"/>
            <a:ext cx="4640626" cy="3247058"/>
          </a:xfrm>
          <a:prstGeom prst="rect">
            <a:avLst/>
          </a:prstGeom>
        </p:spPr>
      </p:pic>
      <p:pic>
        <p:nvPicPr>
          <p:cNvPr id="5" name="Immagine 4" descr="Immagine che contiene testo, linea, diagramma, Diagramma&#10;&#10;Descrizione generata automaticamente">
            <a:extLst>
              <a:ext uri="{FF2B5EF4-FFF2-40B4-BE49-F238E27FC236}">
                <a16:creationId xmlns:a16="http://schemas.microsoft.com/office/drawing/2014/main" id="{99DDE44B-A865-436B-D98A-DDEB84EB6403}"/>
              </a:ext>
            </a:extLst>
          </p:cNvPr>
          <p:cNvPicPr>
            <a:picLocks noChangeAspect="1"/>
          </p:cNvPicPr>
          <p:nvPr/>
        </p:nvPicPr>
        <p:blipFill rotWithShape="1">
          <a:blip r:embed="rId4"/>
          <a:srcRect l="5302" t="7871" r="8168" b="3427"/>
          <a:stretch/>
        </p:blipFill>
        <p:spPr bwMode="auto">
          <a:xfrm>
            <a:off x="6441656" y="3670237"/>
            <a:ext cx="3944695" cy="3032925"/>
          </a:xfrm>
          <a:prstGeom prst="rect">
            <a:avLst/>
          </a:prstGeom>
          <a:ln>
            <a:noFill/>
          </a:ln>
          <a:extLst>
            <a:ext uri="{53640926-AAD7-44D8-BBD7-CCE9431645EC}">
              <a14:shadowObscured xmlns:a14="http://schemas.microsoft.com/office/drawing/2010/main"/>
            </a:ext>
          </a:extLst>
        </p:spPr>
      </p:pic>
      <p:sp>
        <p:nvSpPr>
          <p:cNvPr id="8" name="CasellaDiTesto 7">
            <a:extLst>
              <a:ext uri="{FF2B5EF4-FFF2-40B4-BE49-F238E27FC236}">
                <a16:creationId xmlns:a16="http://schemas.microsoft.com/office/drawing/2014/main" id="{AF1F6D56-B257-651B-D9E8-2C0AF4BCACC3}"/>
              </a:ext>
            </a:extLst>
          </p:cNvPr>
          <p:cNvSpPr txBox="1"/>
          <p:nvPr/>
        </p:nvSpPr>
        <p:spPr>
          <a:xfrm>
            <a:off x="477079" y="2593193"/>
            <a:ext cx="3838888" cy="4061305"/>
          </a:xfrm>
          <a:prstGeom prst="rect">
            <a:avLst/>
          </a:prstGeom>
          <a:noFill/>
        </p:spPr>
        <p:txBody>
          <a:bodyPr wrap="square">
            <a:spAutoFit/>
          </a:bodyPr>
          <a:lstStyle/>
          <a:p>
            <a:pPr marL="0" indent="0">
              <a:lnSpc>
                <a:spcPct val="107000"/>
              </a:lnSpc>
              <a:buNone/>
            </a:pPr>
            <a:r>
              <a:rPr lang="it-IT" sz="2200" dirty="0">
                <a:latin typeface="+mj-lt"/>
                <a:cs typeface="Times New Roman" panose="02020603050405020304" pitchFamily="18" charset="0"/>
              </a:rPr>
              <a:t>La scelta di utilizzare le SVM è giustificata dalla loro capacità di elaborare dataset complessi con un elevato numero di attributi.</a:t>
            </a:r>
          </a:p>
          <a:p>
            <a:pPr marL="0" indent="0">
              <a:lnSpc>
                <a:spcPct val="107000"/>
              </a:lnSpc>
              <a:buNone/>
            </a:pPr>
            <a:endParaRPr lang="it-IT" sz="2200" dirty="0">
              <a:latin typeface="+mj-lt"/>
              <a:cs typeface="Times New Roman" panose="02020603050405020304" pitchFamily="18" charset="0"/>
            </a:endParaRPr>
          </a:p>
          <a:p>
            <a:pPr marL="0" indent="0">
              <a:lnSpc>
                <a:spcPct val="107000"/>
              </a:lnSpc>
              <a:buNone/>
            </a:pPr>
            <a:r>
              <a:rPr lang="it-IT" sz="2200" dirty="0">
                <a:latin typeface="+mj-lt"/>
                <a:cs typeface="Times New Roman" panose="02020603050405020304" pitchFamily="18" charset="0"/>
              </a:rPr>
              <a:t>Il modello SVM ha buone capacità di predizione per la cancellazione di una prenotazione, leggermente inferiori rispetto al modello Decision Tree. </a:t>
            </a:r>
          </a:p>
        </p:txBody>
      </p:sp>
    </p:spTree>
    <p:extLst>
      <p:ext uri="{BB962C8B-B14F-4D97-AF65-F5344CB8AC3E}">
        <p14:creationId xmlns:p14="http://schemas.microsoft.com/office/powerpoint/2010/main" val="200803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648929" y="629266"/>
            <a:ext cx="3667037" cy="1676603"/>
          </a:xfrm>
        </p:spPr>
        <p:txBody>
          <a:bodyPr>
            <a:noAutofit/>
          </a:bodyPr>
          <a:lstStyle/>
          <a:p>
            <a:r>
              <a:rPr lang="it-IT" sz="4200">
                <a:latin typeface="+mn-lt"/>
              </a:rPr>
              <a:t>Addestramento dei modelli </a:t>
            </a:r>
            <a:r>
              <a:rPr lang="it-IT" sz="4200" i="1" err="1">
                <a:latin typeface="+mn-lt"/>
              </a:rPr>
              <a:t>Trainset</a:t>
            </a:r>
            <a:r>
              <a:rPr lang="it-IT" sz="4200" i="1">
                <a:latin typeface="+mn-lt"/>
              </a:rPr>
              <a:t> sporco </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29" y="2511632"/>
            <a:ext cx="3667036" cy="3779520"/>
          </a:xfrm>
        </p:spPr>
        <p:txBody>
          <a:bodyPr>
            <a:noAutofit/>
          </a:bodyPr>
          <a:lstStyle/>
          <a:p>
            <a:pPr marL="0" indent="0">
              <a:lnSpc>
                <a:spcPct val="107000"/>
              </a:lnSpc>
              <a:buNone/>
            </a:pPr>
            <a:r>
              <a:rPr lang="it-IT" sz="2200" dirty="0">
                <a:latin typeface="+mj-lt"/>
                <a:cs typeface="Times New Roman" panose="02020603050405020304" pitchFamily="18" charset="0"/>
              </a:rPr>
              <a:t>Il grafico della </a:t>
            </a:r>
            <a:r>
              <a:rPr lang="it-IT" sz="2200" i="1" dirty="0">
                <a:latin typeface="+mj-lt"/>
                <a:cs typeface="Times New Roman" panose="02020603050405020304" pitchFamily="18" charset="0"/>
              </a:rPr>
              <a:t>feature importance</a:t>
            </a:r>
            <a:r>
              <a:rPr lang="it-IT" sz="2200" dirty="0">
                <a:latin typeface="+mj-lt"/>
                <a:cs typeface="Times New Roman" panose="02020603050405020304" pitchFamily="18" charset="0"/>
              </a:rPr>
              <a:t> mostra quale sia l’attributo più importante per la decisione del target. </a:t>
            </a:r>
          </a:p>
          <a:p>
            <a:pPr marL="0" indent="0">
              <a:lnSpc>
                <a:spcPct val="107000"/>
              </a:lnSpc>
              <a:buNone/>
            </a:pPr>
            <a:endParaRPr lang="it-IT" sz="100" dirty="0">
              <a:latin typeface="+mj-lt"/>
              <a:cs typeface="Times New Roman" panose="02020603050405020304" pitchFamily="18" charset="0"/>
            </a:endParaRPr>
          </a:p>
          <a:p>
            <a:pPr marL="0" indent="0">
              <a:lnSpc>
                <a:spcPct val="107000"/>
              </a:lnSpc>
              <a:buNone/>
            </a:pPr>
            <a:r>
              <a:rPr lang="it-IT" sz="2200" i="1" dirty="0">
                <a:latin typeface="+mj-lt"/>
                <a:cs typeface="Times New Roman" panose="02020603050405020304" pitchFamily="18" charset="0"/>
              </a:rPr>
              <a:t>lead_time</a:t>
            </a:r>
            <a:r>
              <a:rPr lang="it-IT" sz="2200" dirty="0">
                <a:latin typeface="+mj-lt"/>
                <a:cs typeface="Times New Roman" panose="02020603050405020304" pitchFamily="18" charset="0"/>
              </a:rPr>
              <a:t> ha un’influenza significativa sulle previsioni che verranno effettuate dal modello di classificazione.</a:t>
            </a:r>
            <a:endParaRPr lang="it-IT" sz="2200" i="1" dirty="0">
              <a:latin typeface="+mj-lt"/>
              <a:cs typeface="Times New Roman" panose="02020603050405020304" pitchFamily="18" charset="0"/>
            </a:endParaRP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schermata, diagramma, linea&#10;&#10;Descrizione generata automaticamente">
            <a:extLst>
              <a:ext uri="{FF2B5EF4-FFF2-40B4-BE49-F238E27FC236}">
                <a16:creationId xmlns:a16="http://schemas.microsoft.com/office/drawing/2014/main" id="{5DC94952-BF0C-A2E1-3289-C9576C2FF9E3}"/>
              </a:ext>
            </a:extLst>
          </p:cNvPr>
          <p:cNvPicPr>
            <a:picLocks noChangeAspect="1"/>
          </p:cNvPicPr>
          <p:nvPr/>
        </p:nvPicPr>
        <p:blipFill rotWithShape="1">
          <a:blip r:embed="rId3"/>
          <a:srcRect l="666" t="9320" r="11159" b="9090"/>
          <a:stretch/>
        </p:blipFill>
        <p:spPr bwMode="auto">
          <a:xfrm>
            <a:off x="4636008" y="543747"/>
            <a:ext cx="7555992" cy="55886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754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7" name="Picture 5136">
            <a:extLst>
              <a:ext uri="{FF2B5EF4-FFF2-40B4-BE49-F238E27FC236}">
                <a16:creationId xmlns:a16="http://schemas.microsoft.com/office/drawing/2014/main" id="{CB1B6903-0860-CBE4-EBF2-6A98109D560D}"/>
              </a:ext>
            </a:extLst>
          </p:cNvPr>
          <p:cNvPicPr>
            <a:picLocks noChangeAspect="1"/>
          </p:cNvPicPr>
          <p:nvPr/>
        </p:nvPicPr>
        <p:blipFill rotWithShape="1">
          <a:blip r:embed="rId3"/>
          <a:srcRect b="15730"/>
          <a:stretch/>
        </p:blipFill>
        <p:spPr>
          <a:xfrm>
            <a:off x="20" y="10"/>
            <a:ext cx="12191980" cy="6857990"/>
          </a:xfrm>
          <a:prstGeom prst="rect">
            <a:avLst/>
          </a:prstGeom>
          <a:solidFill>
            <a:srgbClr val="2F5597"/>
          </a:solidFill>
        </p:spPr>
      </p:pic>
      <p:sp>
        <p:nvSpPr>
          <p:cNvPr id="5148" name="Rectangle 514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878327" y="288483"/>
            <a:ext cx="10515600" cy="1061422"/>
          </a:xfrm>
        </p:spPr>
        <p:txBody>
          <a:bodyPr>
            <a:normAutofit/>
          </a:bodyPr>
          <a:lstStyle/>
          <a:p>
            <a:r>
              <a:rPr lang="it-IT">
                <a:latin typeface="+mn-lt"/>
              </a:rPr>
              <a:t>Risultati ottenuti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29" y="2449214"/>
            <a:ext cx="3667036" cy="3779520"/>
          </a:xfrm>
        </p:spPr>
        <p:txBody>
          <a:bodyPr>
            <a:noAutofit/>
          </a:bodyPr>
          <a:lstStyle/>
          <a:p>
            <a:pPr>
              <a:lnSpc>
                <a:spcPct val="107000"/>
              </a:lnSpc>
            </a:pPr>
            <a:endParaRPr lang="it-IT" sz="1800">
              <a:latin typeface="+mj-lt"/>
              <a:cs typeface="Times New Roman" panose="02020603050405020304" pitchFamily="18" charset="0"/>
            </a:endParaRPr>
          </a:p>
          <a:p>
            <a:pPr marL="0" indent="0">
              <a:lnSpc>
                <a:spcPct val="107000"/>
              </a:lnSpc>
              <a:buNone/>
            </a:pPr>
            <a:endParaRPr lang="it-IT">
              <a:latin typeface="+mj-lt"/>
              <a:cs typeface="Times New Roman" panose="02020603050405020304" pitchFamily="18" charset="0"/>
            </a:endParaRPr>
          </a:p>
        </p:txBody>
      </p:sp>
      <p:sp>
        <p:nvSpPr>
          <p:cNvPr id="19" name="CasellaDiTesto 18">
            <a:extLst>
              <a:ext uri="{FF2B5EF4-FFF2-40B4-BE49-F238E27FC236}">
                <a16:creationId xmlns:a16="http://schemas.microsoft.com/office/drawing/2014/main" id="{1C1467EB-D807-113A-8970-A3DC754053E2}"/>
              </a:ext>
            </a:extLst>
          </p:cNvPr>
          <p:cNvSpPr txBox="1"/>
          <p:nvPr/>
        </p:nvSpPr>
        <p:spPr>
          <a:xfrm>
            <a:off x="728870" y="1510748"/>
            <a:ext cx="184731" cy="369332"/>
          </a:xfrm>
          <a:prstGeom prst="rect">
            <a:avLst/>
          </a:prstGeom>
          <a:noFill/>
        </p:spPr>
        <p:txBody>
          <a:bodyPr wrap="none" rtlCol="0">
            <a:spAutoFit/>
          </a:bodyPr>
          <a:lstStyle/>
          <a:p>
            <a:endParaRPr lang="it-IT"/>
          </a:p>
        </p:txBody>
      </p:sp>
      <p:graphicFrame>
        <p:nvGraphicFramePr>
          <p:cNvPr id="17" name="Diagramma 16">
            <a:extLst>
              <a:ext uri="{FF2B5EF4-FFF2-40B4-BE49-F238E27FC236}">
                <a16:creationId xmlns:a16="http://schemas.microsoft.com/office/drawing/2014/main" id="{F9E9D292-3227-89AB-B4CC-E0CD1AE47C75}"/>
              </a:ext>
            </a:extLst>
          </p:cNvPr>
          <p:cNvGraphicFramePr/>
          <p:nvPr>
            <p:extLst>
              <p:ext uri="{D42A27DB-BD31-4B8C-83A1-F6EECF244321}">
                <p14:modId xmlns:p14="http://schemas.microsoft.com/office/powerpoint/2010/main" val="3127981396"/>
              </p:ext>
            </p:extLst>
          </p:nvPr>
        </p:nvGraphicFramePr>
        <p:xfrm>
          <a:off x="838200" y="2052432"/>
          <a:ext cx="10515600" cy="45551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asellaDiTesto 3">
            <a:extLst>
              <a:ext uri="{FF2B5EF4-FFF2-40B4-BE49-F238E27FC236}">
                <a16:creationId xmlns:a16="http://schemas.microsoft.com/office/drawing/2014/main" id="{C4B47876-B33A-EEB8-A439-054CF8913343}"/>
              </a:ext>
            </a:extLst>
          </p:cNvPr>
          <p:cNvSpPr txBox="1"/>
          <p:nvPr/>
        </p:nvSpPr>
        <p:spPr>
          <a:xfrm>
            <a:off x="873525" y="1338397"/>
            <a:ext cx="10122010" cy="923330"/>
          </a:xfrm>
          <a:prstGeom prst="rect">
            <a:avLst/>
          </a:prstGeom>
          <a:noFill/>
        </p:spPr>
        <p:txBody>
          <a:bodyPr wrap="square" rtlCol="0">
            <a:spAutoFit/>
          </a:bodyPr>
          <a:lstStyle/>
          <a:p>
            <a:r>
              <a:rPr lang="it-IT" sz="1800">
                <a:latin typeface="+mj-lt"/>
                <a:cs typeface="Times New Roman" panose="02020603050405020304" pitchFamily="18" charset="0"/>
              </a:rPr>
              <a:t>Per ogni funzione sono stati aggiunti dati deteriorati in modo crescente con lo scopo di valutare l’andamento delle metriche prestazionali.</a:t>
            </a:r>
          </a:p>
          <a:p>
            <a:endParaRPr lang="it-IT"/>
          </a:p>
        </p:txBody>
      </p:sp>
    </p:spTree>
    <p:extLst>
      <p:ext uri="{BB962C8B-B14F-4D97-AF65-F5344CB8AC3E}">
        <p14:creationId xmlns:p14="http://schemas.microsoft.com/office/powerpoint/2010/main" val="275296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648929" y="629266"/>
            <a:ext cx="3667037" cy="1676603"/>
          </a:xfrm>
        </p:spPr>
        <p:txBody>
          <a:bodyPr>
            <a:noAutofit/>
          </a:bodyPr>
          <a:lstStyle/>
          <a:p>
            <a:r>
              <a:rPr lang="it-IT" sz="4000">
                <a:latin typeface="+mn-lt"/>
              </a:rPr>
              <a:t>Risultati ottenuti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29" y="2449214"/>
            <a:ext cx="3667036" cy="3779520"/>
          </a:xfrm>
        </p:spPr>
        <p:txBody>
          <a:bodyPr>
            <a:noAutofit/>
          </a:bodyPr>
          <a:lstStyle/>
          <a:p>
            <a:pPr>
              <a:lnSpc>
                <a:spcPct val="107000"/>
              </a:lnSpc>
            </a:pPr>
            <a:endParaRPr lang="it-IT" sz="1800">
              <a:latin typeface="+mj-lt"/>
              <a:cs typeface="Times New Roman" panose="02020603050405020304" pitchFamily="18" charset="0"/>
            </a:endParaRPr>
          </a:p>
          <a:p>
            <a:pPr marL="0" indent="0">
              <a:lnSpc>
                <a:spcPct val="107000"/>
              </a:lnSpc>
              <a:buNone/>
            </a:pPr>
            <a:endParaRPr lang="it-IT">
              <a:latin typeface="+mj-lt"/>
              <a:cs typeface="Times New Roman" panose="02020603050405020304" pitchFamily="18" charset="0"/>
            </a:endParaRP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ma 9">
            <a:extLst>
              <a:ext uri="{FF2B5EF4-FFF2-40B4-BE49-F238E27FC236}">
                <a16:creationId xmlns:a16="http://schemas.microsoft.com/office/drawing/2014/main" id="{46D57DFF-F161-F84C-7999-88C76E959F38}"/>
              </a:ext>
            </a:extLst>
          </p:cNvPr>
          <p:cNvGraphicFramePr/>
          <p:nvPr>
            <p:extLst>
              <p:ext uri="{D42A27DB-BD31-4B8C-83A1-F6EECF244321}">
                <p14:modId xmlns:p14="http://schemas.microsoft.com/office/powerpoint/2010/main" val="2806119510"/>
              </p:ext>
            </p:extLst>
          </p:nvPr>
        </p:nvGraphicFramePr>
        <p:xfrm>
          <a:off x="4752976" y="259933"/>
          <a:ext cx="2271969" cy="637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ma 10">
            <a:extLst>
              <a:ext uri="{FF2B5EF4-FFF2-40B4-BE49-F238E27FC236}">
                <a16:creationId xmlns:a16="http://schemas.microsoft.com/office/drawing/2014/main" id="{8F6E8450-45DE-108B-B432-090A6F55A4AC}"/>
              </a:ext>
            </a:extLst>
          </p:cNvPr>
          <p:cNvGraphicFramePr/>
          <p:nvPr>
            <p:extLst>
              <p:ext uri="{D42A27DB-BD31-4B8C-83A1-F6EECF244321}">
                <p14:modId xmlns:p14="http://schemas.microsoft.com/office/powerpoint/2010/main" val="2454741131"/>
              </p:ext>
            </p:extLst>
          </p:nvPr>
        </p:nvGraphicFramePr>
        <p:xfrm>
          <a:off x="7439025" y="259934"/>
          <a:ext cx="1949957" cy="596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Diagramma 11">
            <a:extLst>
              <a:ext uri="{FF2B5EF4-FFF2-40B4-BE49-F238E27FC236}">
                <a16:creationId xmlns:a16="http://schemas.microsoft.com/office/drawing/2014/main" id="{F5D410FF-79CA-0768-617C-FDB81DE5994C}"/>
              </a:ext>
            </a:extLst>
          </p:cNvPr>
          <p:cNvGraphicFramePr/>
          <p:nvPr>
            <p:extLst>
              <p:ext uri="{D42A27DB-BD31-4B8C-83A1-F6EECF244321}">
                <p14:modId xmlns:p14="http://schemas.microsoft.com/office/powerpoint/2010/main" val="2380358894"/>
              </p:ext>
            </p:extLst>
          </p:nvPr>
        </p:nvGraphicFramePr>
        <p:xfrm>
          <a:off x="9593114" y="259934"/>
          <a:ext cx="2566087" cy="596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Segnaposto contenuto 2">
            <a:extLst>
              <a:ext uri="{FF2B5EF4-FFF2-40B4-BE49-F238E27FC236}">
                <a16:creationId xmlns:a16="http://schemas.microsoft.com/office/drawing/2014/main" id="{05443C16-D22E-A56B-D203-C3435063665E}"/>
              </a:ext>
            </a:extLst>
          </p:cNvPr>
          <p:cNvSpPr txBox="1">
            <a:spLocks/>
          </p:cNvSpPr>
          <p:nvPr/>
        </p:nvSpPr>
        <p:spPr>
          <a:xfrm>
            <a:off x="648929" y="1981201"/>
            <a:ext cx="3667036" cy="3779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Font typeface="Arial" panose="020B0604020202020204" pitchFamily="34" charset="0"/>
              <a:buNone/>
            </a:pPr>
            <a:r>
              <a:rPr lang="it-IT" sz="2500" dirty="0">
                <a:latin typeface="+mj-lt"/>
                <a:cs typeface="Times New Roman" panose="02020603050405020304" pitchFamily="18" charset="0"/>
              </a:rPr>
              <a:t>Per ogni funzione sono stati aggiunti dati deteriorati in modo crescente con lo scopo di valutare l’andamento delle metriche prestazionali.</a:t>
            </a:r>
          </a:p>
          <a:p>
            <a:pPr marL="0" indent="0">
              <a:lnSpc>
                <a:spcPct val="107000"/>
              </a:lnSpc>
              <a:buFont typeface="Arial" panose="020B0604020202020204" pitchFamily="34" charset="0"/>
              <a:buNone/>
            </a:pPr>
            <a:endParaRPr lang="it-IT" sz="2500" dirty="0">
              <a:latin typeface="+mj-lt"/>
              <a:cs typeface="Times New Roman" panose="02020603050405020304" pitchFamily="18" charset="0"/>
            </a:endParaRPr>
          </a:p>
          <a:p>
            <a:pPr marL="0" indent="0">
              <a:lnSpc>
                <a:spcPct val="107000"/>
              </a:lnSpc>
              <a:buFont typeface="Arial" panose="020B0604020202020204" pitchFamily="34" charset="0"/>
              <a:buNone/>
            </a:pPr>
            <a:endParaRPr lang="it-IT" sz="2500" dirty="0">
              <a:latin typeface="+mj-lt"/>
              <a:cs typeface="Times New Roman" panose="02020603050405020304" pitchFamily="18" charset="0"/>
            </a:endParaRPr>
          </a:p>
          <a:p>
            <a:pPr marL="0" indent="0">
              <a:lnSpc>
                <a:spcPct val="107000"/>
              </a:lnSpc>
              <a:buFont typeface="Arial" panose="020B0604020202020204" pitchFamily="34" charset="0"/>
              <a:buNone/>
            </a:pPr>
            <a:r>
              <a:rPr lang="it-IT" sz="2500" dirty="0">
                <a:solidFill>
                  <a:srgbClr val="C00000"/>
                </a:solidFill>
                <a:latin typeface="+mj-lt"/>
                <a:cs typeface="Times New Roman" panose="02020603050405020304" pitchFamily="18" charset="0"/>
              </a:rPr>
              <a:t>15 e 14 sono duplicate, unire, tenere commenti</a:t>
            </a:r>
          </a:p>
        </p:txBody>
      </p:sp>
    </p:spTree>
    <p:extLst>
      <p:ext uri="{BB962C8B-B14F-4D97-AF65-F5344CB8AC3E}">
        <p14:creationId xmlns:p14="http://schemas.microsoft.com/office/powerpoint/2010/main" val="117762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588687" y="629266"/>
            <a:ext cx="3799131" cy="1676603"/>
          </a:xfrm>
        </p:spPr>
        <p:txBody>
          <a:bodyPr>
            <a:noAutofit/>
          </a:bodyPr>
          <a:lstStyle/>
          <a:p>
            <a:r>
              <a:rPr lang="it-IT" sz="4100">
                <a:latin typeface="+mn-lt"/>
              </a:rPr>
              <a:t>Risultati ottenuti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29" y="2449214"/>
            <a:ext cx="3667036" cy="3779520"/>
          </a:xfrm>
        </p:spPr>
        <p:txBody>
          <a:bodyPr>
            <a:noAutofit/>
          </a:bodyPr>
          <a:lstStyle/>
          <a:p>
            <a:pPr>
              <a:lnSpc>
                <a:spcPct val="107000"/>
              </a:lnSpc>
            </a:pPr>
            <a:endParaRPr lang="it-IT" sz="1800">
              <a:latin typeface="+mj-lt"/>
              <a:cs typeface="Times New Roman" panose="02020603050405020304" pitchFamily="18" charset="0"/>
            </a:endParaRPr>
          </a:p>
          <a:p>
            <a:pPr marL="0" indent="0">
              <a:lnSpc>
                <a:spcPct val="107000"/>
              </a:lnSpc>
              <a:buNone/>
            </a:pPr>
            <a:endParaRPr lang="it-IT">
              <a:latin typeface="+mj-lt"/>
              <a:cs typeface="Times New Roman" panose="02020603050405020304" pitchFamily="18" charset="0"/>
            </a:endParaRP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ma 16">
            <a:extLst>
              <a:ext uri="{FF2B5EF4-FFF2-40B4-BE49-F238E27FC236}">
                <a16:creationId xmlns:a16="http://schemas.microsoft.com/office/drawing/2014/main" id="{F9E9D292-3227-89AB-B4CC-E0CD1AE47C75}"/>
              </a:ext>
            </a:extLst>
          </p:cNvPr>
          <p:cNvGraphicFramePr/>
          <p:nvPr>
            <p:extLst>
              <p:ext uri="{D42A27DB-BD31-4B8C-83A1-F6EECF244321}">
                <p14:modId xmlns:p14="http://schemas.microsoft.com/office/powerpoint/2010/main" val="1018195109"/>
              </p:ext>
            </p:extLst>
          </p:nvPr>
        </p:nvGraphicFramePr>
        <p:xfrm>
          <a:off x="4884198" y="1024202"/>
          <a:ext cx="7059612" cy="4809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CasellaDiTesto 18">
            <a:extLst>
              <a:ext uri="{FF2B5EF4-FFF2-40B4-BE49-F238E27FC236}">
                <a16:creationId xmlns:a16="http://schemas.microsoft.com/office/drawing/2014/main" id="{1C1467EB-D807-113A-8970-A3DC754053E2}"/>
              </a:ext>
            </a:extLst>
          </p:cNvPr>
          <p:cNvSpPr txBox="1"/>
          <p:nvPr/>
        </p:nvSpPr>
        <p:spPr>
          <a:xfrm>
            <a:off x="728870" y="1510748"/>
            <a:ext cx="184731" cy="369332"/>
          </a:xfrm>
          <a:prstGeom prst="rect">
            <a:avLst/>
          </a:prstGeom>
          <a:noFill/>
        </p:spPr>
        <p:txBody>
          <a:bodyPr wrap="none" rtlCol="0">
            <a:spAutoFit/>
          </a:bodyPr>
          <a:lstStyle/>
          <a:p>
            <a:endParaRPr lang="it-IT"/>
          </a:p>
        </p:txBody>
      </p:sp>
    </p:spTree>
    <p:extLst>
      <p:ext uri="{BB962C8B-B14F-4D97-AF65-F5344CB8AC3E}">
        <p14:creationId xmlns:p14="http://schemas.microsoft.com/office/powerpoint/2010/main" val="110798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5140" name="Rectangle 5139">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142" name="Rectangle 5141">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992206" y="0"/>
            <a:ext cx="2823275" cy="6857999"/>
          </a:xfrm>
        </p:spPr>
        <p:txBody>
          <a:bodyPr vert="horz" lIns="91440" tIns="45720" rIns="91440" bIns="45720" rtlCol="0" anchor="ctr">
            <a:normAutofit/>
          </a:bodyPr>
          <a:lstStyle/>
          <a:p>
            <a:pPr algn="r"/>
            <a:r>
              <a:rPr lang="it-IT" kern="1200">
                <a:solidFill>
                  <a:srgbClr val="FFFFFF"/>
                </a:solidFill>
                <a:latin typeface="+mn-lt"/>
                <a:ea typeface="+mj-ea"/>
                <a:cs typeface="+mj-cs"/>
              </a:rPr>
              <a:t>Conclusioni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4547698" y="1608667"/>
            <a:ext cx="3421958" cy="4501127"/>
          </a:xfrm>
        </p:spPr>
        <p:txBody>
          <a:bodyPr vert="horz" lIns="91440" tIns="45720" rIns="91440" bIns="45720" rtlCol="0">
            <a:normAutofit/>
          </a:bodyPr>
          <a:lstStyle/>
          <a:p>
            <a:endParaRPr lang="en-US" sz="2000"/>
          </a:p>
          <a:p>
            <a:pPr marL="0"/>
            <a:endParaRPr lang="en-US" sz="2000"/>
          </a:p>
        </p:txBody>
      </p:sp>
      <p:sp>
        <p:nvSpPr>
          <p:cNvPr id="7" name="CasellaDiTesto 6">
            <a:extLst>
              <a:ext uri="{FF2B5EF4-FFF2-40B4-BE49-F238E27FC236}">
                <a16:creationId xmlns:a16="http://schemas.microsoft.com/office/drawing/2014/main" id="{5FB0445B-98EE-D3F2-ED2E-EDFBD3495B86}"/>
              </a:ext>
            </a:extLst>
          </p:cNvPr>
          <p:cNvSpPr txBox="1"/>
          <p:nvPr/>
        </p:nvSpPr>
        <p:spPr>
          <a:xfrm>
            <a:off x="4498138" y="1178436"/>
            <a:ext cx="7285129" cy="4501126"/>
          </a:xfrm>
          <a:prstGeom prst="rect">
            <a:avLst/>
          </a:prstGeom>
        </p:spPr>
        <p:txBody>
          <a:bodyPr vert="horz" lIns="91440" tIns="45720" rIns="91440" bIns="45720" rtlCol="0">
            <a:noAutofit/>
          </a:bodyPr>
          <a:lstStyle/>
          <a:p>
            <a:pPr>
              <a:lnSpc>
                <a:spcPct val="90000"/>
              </a:lnSpc>
              <a:spcAft>
                <a:spcPts val="600"/>
              </a:spcAft>
            </a:pPr>
            <a:r>
              <a:rPr lang="it-IT" sz="2800" i="1">
                <a:latin typeface="+mj-lt"/>
                <a:cs typeface="Times New Roman" panose="02020603050405020304" pitchFamily="18" charset="0"/>
              </a:rPr>
              <a:t>L’Albero</a:t>
            </a:r>
            <a:r>
              <a:rPr lang="en-US" sz="2800" i="1">
                <a:latin typeface="+mj-lt"/>
                <a:cs typeface="Times New Roman" panose="02020603050405020304" pitchFamily="18" charset="0"/>
              </a:rPr>
              <a:t> </a:t>
            </a:r>
            <a:r>
              <a:rPr lang="it-IT" sz="2800" i="1">
                <a:latin typeface="+mj-lt"/>
                <a:cs typeface="Times New Roman" panose="02020603050405020304" pitchFamily="18" charset="0"/>
              </a:rPr>
              <a:t>Decisionale</a:t>
            </a:r>
            <a:r>
              <a:rPr lang="en-US" sz="2800" i="1">
                <a:latin typeface="+mj-lt"/>
                <a:cs typeface="Times New Roman" panose="02020603050405020304" pitchFamily="18" charset="0"/>
              </a:rPr>
              <a:t> </a:t>
            </a:r>
            <a:r>
              <a:rPr lang="it-IT" sz="2800">
                <a:latin typeface="+mj-lt"/>
                <a:cs typeface="Times New Roman" panose="02020603050405020304" pitchFamily="18" charset="0"/>
              </a:rPr>
              <a:t>sembra</a:t>
            </a:r>
            <a:r>
              <a:rPr lang="en-US" sz="2800">
                <a:latin typeface="+mj-lt"/>
                <a:cs typeface="Times New Roman" panose="02020603050405020304" pitchFamily="18" charset="0"/>
              </a:rPr>
              <a:t> </a:t>
            </a:r>
            <a:r>
              <a:rPr lang="it-IT" sz="2800">
                <a:latin typeface="+mj-lt"/>
                <a:cs typeface="Times New Roman" panose="02020603050405020304" pitchFamily="18" charset="0"/>
              </a:rPr>
              <a:t>essere</a:t>
            </a:r>
            <a:r>
              <a:rPr lang="en-US" sz="2800">
                <a:latin typeface="+mj-lt"/>
                <a:cs typeface="Times New Roman" panose="02020603050405020304" pitchFamily="18" charset="0"/>
              </a:rPr>
              <a:t> </a:t>
            </a:r>
            <a:r>
              <a:rPr lang="it-IT" sz="2800" b="1" i="1">
                <a:latin typeface="+mj-lt"/>
                <a:cs typeface="Times New Roman" panose="02020603050405020304" pitchFamily="18" charset="0"/>
              </a:rPr>
              <a:t>più</a:t>
            </a:r>
            <a:r>
              <a:rPr lang="en-US" sz="2800" b="1" i="1">
                <a:latin typeface="+mj-lt"/>
                <a:cs typeface="Times New Roman" panose="02020603050405020304" pitchFamily="18" charset="0"/>
              </a:rPr>
              <a:t> </a:t>
            </a:r>
            <a:r>
              <a:rPr lang="it-IT" sz="2800" b="1" i="1">
                <a:latin typeface="+mj-lt"/>
                <a:cs typeface="Times New Roman" panose="02020603050405020304" pitchFamily="18" charset="0"/>
              </a:rPr>
              <a:t>resistente</a:t>
            </a:r>
            <a:r>
              <a:rPr lang="en-US" sz="2800" b="1" i="1">
                <a:latin typeface="+mj-lt"/>
                <a:cs typeface="Times New Roman" panose="02020603050405020304" pitchFamily="18" charset="0"/>
              </a:rPr>
              <a:t> </a:t>
            </a:r>
            <a:r>
              <a:rPr lang="en-US" sz="2800" err="1">
                <a:latin typeface="+mj-lt"/>
                <a:cs typeface="Times New Roman" panose="02020603050405020304" pitchFamily="18" charset="0"/>
              </a:rPr>
              <a:t>alla</a:t>
            </a:r>
            <a:r>
              <a:rPr lang="en-US" sz="2800">
                <a:latin typeface="+mj-lt"/>
                <a:cs typeface="Times New Roman" panose="02020603050405020304" pitchFamily="18" charset="0"/>
              </a:rPr>
              <a:t> </a:t>
            </a:r>
            <a:r>
              <a:rPr lang="en-US" sz="2800" err="1">
                <a:latin typeface="+mj-lt"/>
                <a:cs typeface="Times New Roman" panose="02020603050405020304" pitchFamily="18" charset="0"/>
              </a:rPr>
              <a:t>presenza</a:t>
            </a:r>
            <a:r>
              <a:rPr lang="en-US" sz="2800">
                <a:latin typeface="+mj-lt"/>
                <a:cs typeface="Times New Roman" panose="02020603050405020304" pitchFamily="18" charset="0"/>
              </a:rPr>
              <a:t> di </a:t>
            </a:r>
            <a:r>
              <a:rPr lang="en-US" sz="2800" err="1">
                <a:latin typeface="+mj-lt"/>
                <a:cs typeface="Times New Roman" panose="02020603050405020304" pitchFamily="18" charset="0"/>
              </a:rPr>
              <a:t>dati</a:t>
            </a:r>
            <a:r>
              <a:rPr lang="en-US" sz="2800">
                <a:latin typeface="+mj-lt"/>
                <a:cs typeface="Times New Roman" panose="02020603050405020304" pitchFamily="18" charset="0"/>
              </a:rPr>
              <a:t> </a:t>
            </a:r>
            <a:r>
              <a:rPr lang="en-US" sz="2800" err="1">
                <a:latin typeface="+mj-lt"/>
                <a:cs typeface="Times New Roman" panose="02020603050405020304" pitchFamily="18" charset="0"/>
              </a:rPr>
              <a:t>sporchi</a:t>
            </a:r>
            <a:r>
              <a:rPr lang="en-US" sz="2800">
                <a:latin typeface="+mj-lt"/>
                <a:cs typeface="Times New Roman" panose="02020603050405020304" pitchFamily="18" charset="0"/>
              </a:rPr>
              <a:t> rispetto </a:t>
            </a:r>
            <a:r>
              <a:rPr lang="en-US" sz="2800" err="1">
                <a:latin typeface="+mj-lt"/>
                <a:cs typeface="Times New Roman" panose="02020603050405020304" pitchFamily="18" charset="0"/>
              </a:rPr>
              <a:t>alla</a:t>
            </a:r>
            <a:r>
              <a:rPr lang="en-US" sz="2800">
                <a:latin typeface="+mj-lt"/>
                <a:cs typeface="Times New Roman" panose="02020603050405020304" pitchFamily="18" charset="0"/>
              </a:rPr>
              <a:t> SVM.</a:t>
            </a:r>
          </a:p>
          <a:p>
            <a:pPr>
              <a:lnSpc>
                <a:spcPct val="90000"/>
              </a:lnSpc>
              <a:spcAft>
                <a:spcPts val="600"/>
              </a:spcAft>
            </a:pPr>
            <a:endParaRPr lang="en-US" sz="2800">
              <a:latin typeface="+mj-lt"/>
              <a:cs typeface="Times New Roman" panose="02020603050405020304" pitchFamily="18" charset="0"/>
            </a:endParaRPr>
          </a:p>
          <a:p>
            <a:pPr>
              <a:lnSpc>
                <a:spcPct val="90000"/>
              </a:lnSpc>
              <a:spcAft>
                <a:spcPts val="600"/>
              </a:spcAft>
            </a:pPr>
            <a:r>
              <a:rPr lang="en-US" sz="2800" err="1">
                <a:latin typeface="+mj-lt"/>
                <a:cs typeface="Times New Roman" panose="02020603050405020304" pitchFamily="18" charset="0"/>
              </a:rPr>
              <a:t>Entrambi</a:t>
            </a:r>
            <a:r>
              <a:rPr lang="en-US" sz="2800">
                <a:latin typeface="+mj-lt"/>
                <a:cs typeface="Times New Roman" panose="02020603050405020304" pitchFamily="18" charset="0"/>
              </a:rPr>
              <a:t> </a:t>
            </a:r>
            <a:r>
              <a:rPr lang="en-US" sz="2800" err="1">
                <a:latin typeface="+mj-lt"/>
                <a:cs typeface="Times New Roman" panose="02020603050405020304" pitchFamily="18" charset="0"/>
              </a:rPr>
              <a:t>i</a:t>
            </a:r>
            <a:r>
              <a:rPr lang="en-US" sz="2800">
                <a:latin typeface="+mj-lt"/>
                <a:cs typeface="Times New Roman" panose="02020603050405020304" pitchFamily="18" charset="0"/>
              </a:rPr>
              <a:t> </a:t>
            </a:r>
            <a:r>
              <a:rPr lang="en-US" sz="2800" err="1">
                <a:latin typeface="+mj-lt"/>
                <a:cs typeface="Times New Roman" panose="02020603050405020304" pitchFamily="18" charset="0"/>
              </a:rPr>
              <a:t>modelli</a:t>
            </a:r>
            <a:r>
              <a:rPr lang="en-US" sz="2800">
                <a:latin typeface="+mj-lt"/>
                <a:cs typeface="Times New Roman" panose="02020603050405020304" pitchFamily="18" charset="0"/>
              </a:rPr>
              <a:t> </a:t>
            </a:r>
            <a:r>
              <a:rPr lang="en-US" sz="2800" err="1">
                <a:latin typeface="+mj-lt"/>
                <a:cs typeface="Times New Roman" panose="02020603050405020304" pitchFamily="18" charset="0"/>
              </a:rPr>
              <a:t>presentano</a:t>
            </a:r>
            <a:r>
              <a:rPr lang="en-US" sz="2800">
                <a:latin typeface="+mj-lt"/>
                <a:cs typeface="Times New Roman" panose="02020603050405020304" pitchFamily="18" charset="0"/>
              </a:rPr>
              <a:t> un </a:t>
            </a:r>
            <a:r>
              <a:rPr lang="en-US" sz="2800" err="1">
                <a:latin typeface="+mj-lt"/>
                <a:cs typeface="Times New Roman" panose="02020603050405020304" pitchFamily="18" charset="0"/>
              </a:rPr>
              <a:t>deterioramento</a:t>
            </a:r>
            <a:r>
              <a:rPr lang="en-US" sz="2800">
                <a:latin typeface="+mj-lt"/>
                <a:cs typeface="Times New Roman" panose="02020603050405020304" pitchFamily="18" charset="0"/>
              </a:rPr>
              <a:t> </a:t>
            </a:r>
            <a:r>
              <a:rPr lang="en-US" sz="2800" err="1">
                <a:latin typeface="+mj-lt"/>
                <a:cs typeface="Times New Roman" panose="02020603050405020304" pitchFamily="18" charset="0"/>
              </a:rPr>
              <a:t>delle</a:t>
            </a:r>
            <a:r>
              <a:rPr lang="en-US" sz="2800">
                <a:latin typeface="+mj-lt"/>
                <a:cs typeface="Times New Roman" panose="02020603050405020304" pitchFamily="18" charset="0"/>
              </a:rPr>
              <a:t> </a:t>
            </a:r>
            <a:r>
              <a:rPr lang="it-IT" sz="2800">
                <a:latin typeface="+mj-lt"/>
                <a:cs typeface="Times New Roman" panose="02020603050405020304" pitchFamily="18" charset="0"/>
              </a:rPr>
              <a:t>prestazioni</a:t>
            </a:r>
            <a:r>
              <a:rPr lang="en-US" sz="2800">
                <a:latin typeface="+mj-lt"/>
                <a:cs typeface="Times New Roman" panose="02020603050405020304" pitchFamily="18" charset="0"/>
              </a:rPr>
              <a:t> </a:t>
            </a:r>
            <a:r>
              <a:rPr lang="it-IT" sz="2800">
                <a:latin typeface="+mj-lt"/>
                <a:cs typeface="Times New Roman" panose="02020603050405020304" pitchFamily="18" charset="0"/>
              </a:rPr>
              <a:t>all’aumentare</a:t>
            </a:r>
            <a:r>
              <a:rPr lang="en-US" sz="2800">
                <a:latin typeface="+mj-lt"/>
                <a:cs typeface="Times New Roman" panose="02020603050405020304" pitchFamily="18" charset="0"/>
              </a:rPr>
              <a:t> </a:t>
            </a:r>
            <a:r>
              <a:rPr lang="en-US" sz="2800" err="1">
                <a:latin typeface="+mj-lt"/>
                <a:cs typeface="Times New Roman" panose="02020603050405020304" pitchFamily="18" charset="0"/>
              </a:rPr>
              <a:t>della</a:t>
            </a:r>
            <a:r>
              <a:rPr lang="en-US" sz="2800">
                <a:latin typeface="+mj-lt"/>
                <a:cs typeface="Times New Roman" panose="02020603050405020304" pitchFamily="18" charset="0"/>
              </a:rPr>
              <a:t> </a:t>
            </a:r>
            <a:r>
              <a:rPr lang="en-US" sz="2800" err="1">
                <a:latin typeface="+mj-lt"/>
                <a:cs typeface="Times New Roman" panose="02020603050405020304" pitchFamily="18" charset="0"/>
              </a:rPr>
              <a:t>percentuale</a:t>
            </a:r>
            <a:r>
              <a:rPr lang="en-US" sz="2800">
                <a:latin typeface="+mj-lt"/>
                <a:cs typeface="Times New Roman" panose="02020603050405020304" pitchFamily="18" charset="0"/>
              </a:rPr>
              <a:t> di </a:t>
            </a:r>
            <a:r>
              <a:rPr lang="en-US" sz="2800" err="1">
                <a:latin typeface="+mj-lt"/>
                <a:cs typeface="Times New Roman" panose="02020603050405020304" pitchFamily="18" charset="0"/>
              </a:rPr>
              <a:t>dati</a:t>
            </a:r>
            <a:r>
              <a:rPr lang="en-US" sz="2800">
                <a:latin typeface="+mj-lt"/>
                <a:cs typeface="Times New Roman" panose="02020603050405020304" pitchFamily="18" charset="0"/>
              </a:rPr>
              <a:t> </a:t>
            </a:r>
            <a:r>
              <a:rPr lang="en-US" sz="2800" err="1">
                <a:latin typeface="+mj-lt"/>
                <a:cs typeface="Times New Roman" panose="02020603050405020304" pitchFamily="18" charset="0"/>
              </a:rPr>
              <a:t>deteriorati</a:t>
            </a:r>
            <a:r>
              <a:rPr lang="en-US" sz="2800">
                <a:latin typeface="+mj-lt"/>
                <a:cs typeface="Times New Roman" panose="02020603050405020304" pitchFamily="18" charset="0"/>
              </a:rPr>
              <a:t> </a:t>
            </a:r>
            <a:r>
              <a:rPr lang="en-US" sz="2800" err="1">
                <a:latin typeface="+mj-lt"/>
                <a:cs typeface="Times New Roman" panose="02020603050405020304" pitchFamily="18" charset="0"/>
              </a:rPr>
              <a:t>nel</a:t>
            </a:r>
            <a:r>
              <a:rPr lang="en-US" sz="2800">
                <a:latin typeface="+mj-lt"/>
                <a:cs typeface="Times New Roman" panose="02020603050405020304" pitchFamily="18" charset="0"/>
              </a:rPr>
              <a:t> set di </a:t>
            </a:r>
            <a:r>
              <a:rPr lang="en-US" sz="2800" err="1">
                <a:latin typeface="+mj-lt"/>
                <a:cs typeface="Times New Roman" panose="02020603050405020304" pitchFamily="18" charset="0"/>
              </a:rPr>
              <a:t>addestramento</a:t>
            </a:r>
            <a:r>
              <a:rPr lang="en-US" sz="2800">
                <a:latin typeface="+mj-lt"/>
                <a:cs typeface="Times New Roman" panose="02020603050405020304" pitchFamily="18" charset="0"/>
              </a:rPr>
              <a:t>.</a:t>
            </a:r>
          </a:p>
          <a:p>
            <a:pPr>
              <a:lnSpc>
                <a:spcPct val="90000"/>
              </a:lnSpc>
              <a:spcAft>
                <a:spcPts val="600"/>
              </a:spcAft>
            </a:pPr>
            <a:endParaRPr lang="it-IT" sz="2800">
              <a:latin typeface="+mj-lt"/>
              <a:cs typeface="Times New Roman" panose="02020603050405020304" pitchFamily="18" charset="0"/>
            </a:endParaRPr>
          </a:p>
          <a:p>
            <a:pPr>
              <a:lnSpc>
                <a:spcPct val="90000"/>
              </a:lnSpc>
              <a:spcAft>
                <a:spcPts val="600"/>
              </a:spcAft>
            </a:pPr>
            <a:r>
              <a:rPr lang="en-US" sz="2800">
                <a:latin typeface="+mj-lt"/>
                <a:cs typeface="Times New Roman" panose="02020603050405020304" pitchFamily="18" charset="0"/>
              </a:rPr>
              <a:t>É di </a:t>
            </a:r>
            <a:r>
              <a:rPr lang="en-US" sz="2800" err="1">
                <a:latin typeface="+mj-lt"/>
                <a:cs typeface="Times New Roman" panose="02020603050405020304" pitchFamily="18" charset="0"/>
              </a:rPr>
              <a:t>fondamentale</a:t>
            </a:r>
            <a:r>
              <a:rPr lang="en-US" sz="2800">
                <a:latin typeface="+mj-lt"/>
                <a:cs typeface="Times New Roman" panose="02020603050405020304" pitchFamily="18" charset="0"/>
              </a:rPr>
              <a:t> </a:t>
            </a:r>
            <a:r>
              <a:rPr lang="en-US" sz="2800" err="1">
                <a:latin typeface="+mj-lt"/>
                <a:cs typeface="Times New Roman" panose="02020603050405020304" pitchFamily="18" charset="0"/>
              </a:rPr>
              <a:t>importanza</a:t>
            </a:r>
            <a:r>
              <a:rPr lang="en-US" sz="2800">
                <a:latin typeface="+mj-lt"/>
                <a:cs typeface="Times New Roman" panose="02020603050405020304" pitchFamily="18" charset="0"/>
              </a:rPr>
              <a:t> </a:t>
            </a:r>
            <a:r>
              <a:rPr lang="en-US" sz="2800" err="1">
                <a:latin typeface="+mj-lt"/>
                <a:cs typeface="Times New Roman" panose="02020603050405020304" pitchFamily="18" charset="0"/>
              </a:rPr>
              <a:t>avere</a:t>
            </a:r>
            <a:r>
              <a:rPr lang="en-US" sz="2800">
                <a:latin typeface="+mj-lt"/>
                <a:cs typeface="Times New Roman" panose="02020603050405020304" pitchFamily="18" charset="0"/>
              </a:rPr>
              <a:t> un dataset </a:t>
            </a:r>
            <a:r>
              <a:rPr lang="en-US" sz="2800" err="1">
                <a:latin typeface="+mj-lt"/>
                <a:cs typeface="Times New Roman" panose="02020603050405020304" pitchFamily="18" charset="0"/>
              </a:rPr>
              <a:t>pulito</a:t>
            </a:r>
            <a:r>
              <a:rPr lang="en-US" sz="2800">
                <a:latin typeface="+mj-lt"/>
                <a:cs typeface="Times New Roman" panose="02020603050405020304" pitchFamily="18" charset="0"/>
              </a:rPr>
              <a:t> e </a:t>
            </a:r>
            <a:r>
              <a:rPr lang="en-US" sz="2800" err="1">
                <a:latin typeface="+mj-lt"/>
                <a:cs typeface="Times New Roman" panose="02020603050405020304" pitchFamily="18" charset="0"/>
              </a:rPr>
              <a:t>affidabile</a:t>
            </a:r>
            <a:r>
              <a:rPr lang="en-US" sz="2800">
                <a:latin typeface="+mj-lt"/>
                <a:cs typeface="Times New Roman" panose="02020603050405020304" pitchFamily="18" charset="0"/>
              </a:rPr>
              <a:t> per </a:t>
            </a:r>
            <a:r>
              <a:rPr lang="en-US" sz="2800" err="1">
                <a:latin typeface="+mj-lt"/>
                <a:cs typeface="Times New Roman" panose="02020603050405020304" pitchFamily="18" charset="0"/>
              </a:rPr>
              <a:t>addestrare</a:t>
            </a:r>
            <a:r>
              <a:rPr lang="en-US" sz="2800">
                <a:latin typeface="+mj-lt"/>
                <a:cs typeface="Times New Roman" panose="02020603050405020304" pitchFamily="18" charset="0"/>
              </a:rPr>
              <a:t> </a:t>
            </a:r>
            <a:r>
              <a:rPr lang="en-US" sz="2800" err="1">
                <a:latin typeface="+mj-lt"/>
                <a:cs typeface="Times New Roman" panose="02020603050405020304" pitchFamily="18" charset="0"/>
              </a:rPr>
              <a:t>i</a:t>
            </a:r>
            <a:r>
              <a:rPr lang="en-US" sz="2800">
                <a:latin typeface="+mj-lt"/>
                <a:cs typeface="Times New Roman" panose="02020603050405020304" pitchFamily="18" charset="0"/>
              </a:rPr>
              <a:t> </a:t>
            </a:r>
            <a:r>
              <a:rPr lang="en-US" sz="2800" err="1">
                <a:latin typeface="+mj-lt"/>
                <a:cs typeface="Times New Roman" panose="02020603050405020304" pitchFamily="18" charset="0"/>
              </a:rPr>
              <a:t>modelli</a:t>
            </a:r>
            <a:r>
              <a:rPr lang="en-US" sz="2800">
                <a:latin typeface="+mj-lt"/>
                <a:cs typeface="Times New Roman" panose="02020603050405020304" pitchFamily="18" charset="0"/>
              </a:rPr>
              <a:t> di Machine Learning </a:t>
            </a:r>
            <a:r>
              <a:rPr lang="en-US" sz="2800" err="1">
                <a:latin typeface="+mj-lt"/>
                <a:cs typeface="Times New Roman" panose="02020603050405020304" pitchFamily="18" charset="0"/>
              </a:rPr>
              <a:t>adottati</a:t>
            </a:r>
            <a:r>
              <a:rPr lang="en-US" sz="2800">
                <a:latin typeface="+mj-lt"/>
                <a:cs typeface="Times New Roman" panose="02020603050405020304" pitchFamily="18" charset="0"/>
              </a:rPr>
              <a:t>.</a:t>
            </a:r>
          </a:p>
        </p:txBody>
      </p:sp>
    </p:spTree>
    <p:extLst>
      <p:ext uri="{BB962C8B-B14F-4D97-AF65-F5344CB8AC3E}">
        <p14:creationId xmlns:p14="http://schemas.microsoft.com/office/powerpoint/2010/main" val="184286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6895122-5D47-3B54-1185-43C78F4C99DD}"/>
              </a:ext>
            </a:extLst>
          </p:cNvPr>
          <p:cNvSpPr>
            <a:spLocks noGrp="1"/>
          </p:cNvSpPr>
          <p:nvPr>
            <p:ph type="title"/>
          </p:nvPr>
        </p:nvSpPr>
        <p:spPr/>
        <p:txBody>
          <a:bodyPr anchor="b">
            <a:normAutofit/>
          </a:bodyPr>
          <a:lstStyle/>
          <a:p>
            <a:r>
              <a:rPr lang="it-IT" sz="4800">
                <a:latin typeface="+mn-lt"/>
              </a:rPr>
              <a:t>Contesto ed obiettivi</a:t>
            </a:r>
          </a:p>
        </p:txBody>
      </p:sp>
      <p:sp>
        <p:nvSpPr>
          <p:cNvPr id="9" name="Segnaposto contenuto 8">
            <a:extLst>
              <a:ext uri="{FF2B5EF4-FFF2-40B4-BE49-F238E27FC236}">
                <a16:creationId xmlns:a16="http://schemas.microsoft.com/office/drawing/2014/main" id="{63F708F3-F70E-46BD-5F22-F4A1494DADFD}"/>
              </a:ext>
            </a:extLst>
          </p:cNvPr>
          <p:cNvSpPr>
            <a:spLocks noGrp="1"/>
          </p:cNvSpPr>
          <p:nvPr>
            <p:ph idx="1"/>
          </p:nvPr>
        </p:nvSpPr>
        <p:spPr/>
        <p:txBody>
          <a:bodyPr anchor="ctr"/>
          <a:lstStyle/>
          <a:p>
            <a:pPr marL="0" indent="0">
              <a:buNone/>
            </a:pPr>
            <a:endParaRPr lang="it-IT" b="0" i="0">
              <a:latin typeface="+mj-lt"/>
            </a:endParaRPr>
          </a:p>
          <a:p>
            <a:pPr marL="0" indent="0">
              <a:buNone/>
            </a:pPr>
            <a:r>
              <a:rPr lang="it-IT" b="0" i="0">
                <a:latin typeface="+mj-lt"/>
              </a:rPr>
              <a:t>Lo studio mira a comprendere come dati di bassa qualità possano influenzare le prestazioni degli algoritmi di Machine Learning riguardanti la cancellazione di prenotazioni in hotel. </a:t>
            </a:r>
          </a:p>
          <a:p>
            <a:pPr marL="0" indent="0">
              <a:buNone/>
            </a:pPr>
            <a:endParaRPr lang="it-IT" sz="120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a:latin typeface="+mj-lt"/>
              </a:rPr>
              <a:t>L'obiettivo è capire come queste condizioni impattano le metriche di valutazione dei modelli e identificare il modello più resistente.</a:t>
            </a:r>
            <a:endParaRPr lang="en-US">
              <a:latin typeface="+mj-lt"/>
            </a:endParaRPr>
          </a:p>
          <a:p>
            <a:endParaRPr lang="en-US"/>
          </a:p>
          <a:p>
            <a:endParaRPr lang="it-IT"/>
          </a:p>
        </p:txBody>
      </p:sp>
    </p:spTree>
    <p:extLst>
      <p:ext uri="{BB962C8B-B14F-4D97-AF65-F5344CB8AC3E}">
        <p14:creationId xmlns:p14="http://schemas.microsoft.com/office/powerpoint/2010/main" val="333837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648929" y="629266"/>
            <a:ext cx="3667037" cy="1676603"/>
          </a:xfrm>
        </p:spPr>
        <p:txBody>
          <a:bodyPr>
            <a:normAutofit/>
          </a:bodyPr>
          <a:lstStyle/>
          <a:p>
            <a:r>
              <a:rPr lang="it-IT" sz="4800">
                <a:solidFill>
                  <a:schemeClr val="tx2"/>
                </a:solidFill>
                <a:latin typeface="+mn-lt"/>
              </a:rPr>
              <a:t>Il Dataset</a:t>
            </a:r>
            <a:endParaRPr lang="it-IT" sz="4800">
              <a:latin typeface="+mn-lt"/>
            </a:endParaRP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31" y="2305869"/>
            <a:ext cx="3667036" cy="3912052"/>
          </a:xfrm>
        </p:spPr>
        <p:txBody>
          <a:bodyPr>
            <a:noAutofit/>
          </a:bodyPr>
          <a:lstStyle/>
          <a:p>
            <a:r>
              <a:rPr lang="it-IT" sz="2500">
                <a:solidFill>
                  <a:schemeClr val="tx2"/>
                </a:solidFill>
                <a:latin typeface="+mj-lt"/>
              </a:rPr>
              <a:t>È composto da 19 attributi e circa 36 mila istanze.</a:t>
            </a:r>
          </a:p>
          <a:p>
            <a:r>
              <a:rPr lang="it-IT" sz="2500">
                <a:solidFill>
                  <a:schemeClr val="tx2"/>
                </a:solidFill>
                <a:latin typeface="+mj-lt"/>
              </a:rPr>
              <a:t>Non presenta valori mancanti e/o nulli.</a:t>
            </a:r>
          </a:p>
          <a:p>
            <a:r>
              <a:rPr lang="it-IT" sz="2500">
                <a:solidFill>
                  <a:schemeClr val="tx2"/>
                </a:solidFill>
                <a:latin typeface="+mj-lt"/>
              </a:rPr>
              <a:t>L’attributo </a:t>
            </a:r>
            <a:r>
              <a:rPr lang="it-IT" sz="2500" b="1" i="1" err="1">
                <a:solidFill>
                  <a:schemeClr val="tx2"/>
                </a:solidFill>
                <a:latin typeface="+mj-lt"/>
              </a:rPr>
              <a:t>Booking_ID</a:t>
            </a:r>
            <a:r>
              <a:rPr lang="it-IT" sz="2500" b="1" i="1">
                <a:solidFill>
                  <a:schemeClr val="tx2"/>
                </a:solidFill>
                <a:latin typeface="+mj-lt"/>
              </a:rPr>
              <a:t> </a:t>
            </a:r>
            <a:r>
              <a:rPr lang="it-IT" sz="2500">
                <a:solidFill>
                  <a:schemeClr val="tx2"/>
                </a:solidFill>
                <a:latin typeface="+mj-lt"/>
              </a:rPr>
              <a:t>non ha alcun valore predittivo per il modello di classificazione ed è stato rimosso. </a:t>
            </a: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C6947DF9-57C0-0AC1-33B0-3693ABD5AF47}"/>
              </a:ext>
            </a:extLst>
          </p:cNvPr>
          <p:cNvPicPr>
            <a:picLocks noChangeAspect="1"/>
          </p:cNvPicPr>
          <p:nvPr/>
        </p:nvPicPr>
        <p:blipFill>
          <a:blip r:embed="rId2"/>
          <a:stretch>
            <a:fillRect/>
          </a:stretch>
        </p:blipFill>
        <p:spPr>
          <a:xfrm>
            <a:off x="5569204" y="762000"/>
            <a:ext cx="5689600" cy="5334000"/>
          </a:xfrm>
          <a:prstGeom prst="rect">
            <a:avLst/>
          </a:prstGeom>
        </p:spPr>
      </p:pic>
    </p:spTree>
    <p:extLst>
      <p:ext uri="{BB962C8B-B14F-4D97-AF65-F5344CB8AC3E}">
        <p14:creationId xmlns:p14="http://schemas.microsoft.com/office/powerpoint/2010/main" val="345216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648929" y="629266"/>
            <a:ext cx="3667037" cy="1676603"/>
          </a:xfrm>
        </p:spPr>
        <p:txBody>
          <a:bodyPr>
            <a:normAutofit/>
          </a:bodyPr>
          <a:lstStyle/>
          <a:p>
            <a:r>
              <a:rPr lang="it-IT" sz="4800">
                <a:latin typeface="+mn-lt"/>
              </a:rPr>
              <a:t>Analisi degli attributi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31" y="2305869"/>
            <a:ext cx="3667036" cy="3912052"/>
          </a:xfrm>
        </p:spPr>
        <p:txBody>
          <a:bodyPr>
            <a:noAutofit/>
          </a:bodyPr>
          <a:lstStyle/>
          <a:p>
            <a:pPr marL="342900" indent="-342900" fontAlgn="base">
              <a:buFont typeface="+mj-lt"/>
              <a:buAutoNum type="arabicPeriod"/>
            </a:pPr>
            <a:r>
              <a:rPr lang="it-IT" sz="2500">
                <a:latin typeface="+mj-lt"/>
                <a:ea typeface="Times New Roman" panose="02020603050405020304" pitchFamily="18" charset="0"/>
              </a:rPr>
              <a:t>L</a:t>
            </a:r>
            <a:r>
              <a:rPr lang="it-IT" sz="2500">
                <a:effectLst/>
                <a:latin typeface="+mj-lt"/>
                <a:ea typeface="Times New Roman" panose="02020603050405020304" pitchFamily="18" charset="0"/>
              </a:rPr>
              <a:t>e prenotazioni non cancellate sono superiori alle cancellate.</a:t>
            </a:r>
          </a:p>
          <a:p>
            <a:pPr marL="342900" indent="-342900" fontAlgn="base">
              <a:buFont typeface="+mj-lt"/>
              <a:buAutoNum type="arabicPeriod"/>
            </a:pPr>
            <a:endParaRPr lang="it-IT" sz="2500">
              <a:effectLst/>
              <a:latin typeface="+mj-lt"/>
              <a:ea typeface="Times New Roman" panose="02020603050405020304" pitchFamily="18" charset="0"/>
            </a:endParaRPr>
          </a:p>
          <a:p>
            <a:pPr marL="342900" indent="-342900" fontAlgn="base">
              <a:buFont typeface="+mj-lt"/>
              <a:buAutoNum type="arabicPeriod"/>
            </a:pPr>
            <a:r>
              <a:rPr lang="it-IT" sz="2500">
                <a:latin typeface="+mj-lt"/>
              </a:rPr>
              <a:t>La maggior parte delle prenotazioni sono composte da un numero di adulti pari a 2 e un numero di bambini pari a 0.</a:t>
            </a: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sellaDiTesto 8">
            <a:extLst>
              <a:ext uri="{FF2B5EF4-FFF2-40B4-BE49-F238E27FC236}">
                <a16:creationId xmlns:a16="http://schemas.microsoft.com/office/drawing/2014/main" id="{0AE21254-B0CE-13EF-8349-48F0C460F692}"/>
              </a:ext>
            </a:extLst>
          </p:cNvPr>
          <p:cNvSpPr txBox="1"/>
          <p:nvPr/>
        </p:nvSpPr>
        <p:spPr>
          <a:xfrm>
            <a:off x="4695725" y="1067457"/>
            <a:ext cx="525378" cy="400110"/>
          </a:xfrm>
          <a:prstGeom prst="rect">
            <a:avLst/>
          </a:prstGeom>
          <a:noFill/>
        </p:spPr>
        <p:txBody>
          <a:bodyPr wrap="square" rtlCol="0">
            <a:spAutoFit/>
          </a:bodyPr>
          <a:lstStyle/>
          <a:p>
            <a:r>
              <a:rPr lang="it-IT" sz="2000">
                <a:solidFill>
                  <a:schemeClr val="bg1"/>
                </a:solidFill>
              </a:rPr>
              <a:t>1.</a:t>
            </a:r>
          </a:p>
        </p:txBody>
      </p:sp>
      <p:sp>
        <p:nvSpPr>
          <p:cNvPr id="10" name="CasellaDiTesto 9">
            <a:extLst>
              <a:ext uri="{FF2B5EF4-FFF2-40B4-BE49-F238E27FC236}">
                <a16:creationId xmlns:a16="http://schemas.microsoft.com/office/drawing/2014/main" id="{7956C809-F5E6-4162-3B23-CED9760927B0}"/>
              </a:ext>
            </a:extLst>
          </p:cNvPr>
          <p:cNvSpPr txBox="1"/>
          <p:nvPr/>
        </p:nvSpPr>
        <p:spPr>
          <a:xfrm>
            <a:off x="4695725" y="4575508"/>
            <a:ext cx="525378" cy="400110"/>
          </a:xfrm>
          <a:prstGeom prst="rect">
            <a:avLst/>
          </a:prstGeom>
          <a:noFill/>
        </p:spPr>
        <p:txBody>
          <a:bodyPr wrap="square" rtlCol="0">
            <a:spAutoFit/>
          </a:bodyPr>
          <a:lstStyle/>
          <a:p>
            <a:r>
              <a:rPr lang="it-IT" sz="2000">
                <a:solidFill>
                  <a:schemeClr val="bg1"/>
                </a:solidFill>
              </a:rPr>
              <a:t>2.</a:t>
            </a:r>
          </a:p>
        </p:txBody>
      </p:sp>
      <p:pic>
        <p:nvPicPr>
          <p:cNvPr id="5" name="Immagine 4">
            <a:extLst>
              <a:ext uri="{FF2B5EF4-FFF2-40B4-BE49-F238E27FC236}">
                <a16:creationId xmlns:a16="http://schemas.microsoft.com/office/drawing/2014/main" id="{FA4BE44D-E8A3-17EB-B429-80F1EA8396D3}"/>
              </a:ext>
            </a:extLst>
          </p:cNvPr>
          <p:cNvPicPr>
            <a:picLocks noChangeAspect="1"/>
          </p:cNvPicPr>
          <p:nvPr/>
        </p:nvPicPr>
        <p:blipFill>
          <a:blip r:embed="rId2"/>
          <a:stretch>
            <a:fillRect/>
          </a:stretch>
        </p:blipFill>
        <p:spPr>
          <a:xfrm>
            <a:off x="5977360" y="121368"/>
            <a:ext cx="5094330" cy="2692398"/>
          </a:xfrm>
          <a:prstGeom prst="rect">
            <a:avLst/>
          </a:prstGeom>
        </p:spPr>
      </p:pic>
      <p:pic>
        <p:nvPicPr>
          <p:cNvPr id="7" name="Immagine 6">
            <a:extLst>
              <a:ext uri="{FF2B5EF4-FFF2-40B4-BE49-F238E27FC236}">
                <a16:creationId xmlns:a16="http://schemas.microsoft.com/office/drawing/2014/main" id="{871DF150-5674-2981-03CC-2F90A23ED69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5283595" y="3214605"/>
            <a:ext cx="6615962" cy="3522027"/>
          </a:xfrm>
          <a:prstGeom prst="rect">
            <a:avLst/>
          </a:prstGeom>
        </p:spPr>
      </p:pic>
    </p:spTree>
    <p:extLst>
      <p:ext uri="{BB962C8B-B14F-4D97-AF65-F5344CB8AC3E}">
        <p14:creationId xmlns:p14="http://schemas.microsoft.com/office/powerpoint/2010/main" val="58571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648929" y="629266"/>
            <a:ext cx="3667037" cy="1676603"/>
          </a:xfrm>
        </p:spPr>
        <p:txBody>
          <a:bodyPr>
            <a:normAutofit/>
          </a:bodyPr>
          <a:lstStyle/>
          <a:p>
            <a:r>
              <a:rPr lang="it-IT" sz="4800">
                <a:latin typeface="+mn-lt"/>
              </a:rPr>
              <a:t>Analisi degli attributi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31" y="2305869"/>
            <a:ext cx="3667036" cy="3912052"/>
          </a:xfrm>
        </p:spPr>
        <p:txBody>
          <a:bodyPr>
            <a:noAutofit/>
          </a:bodyPr>
          <a:lstStyle/>
          <a:p>
            <a:pPr marL="342900" indent="-342900" fontAlgn="base">
              <a:buFont typeface="+mj-lt"/>
              <a:buAutoNum type="arabicPeriod"/>
            </a:pPr>
            <a:r>
              <a:rPr lang="it-IT" sz="2500">
                <a:latin typeface="+mj-lt"/>
                <a:ea typeface="Times New Roman" panose="02020603050405020304" pitchFamily="18" charset="0"/>
              </a:rPr>
              <a:t>La presenza d</a:t>
            </a:r>
            <a:r>
              <a:rPr lang="it-IT" sz="2500">
                <a:effectLst/>
                <a:latin typeface="+mj-lt"/>
                <a:ea typeface="Times New Roman" panose="02020603050405020304" pitchFamily="18" charset="0"/>
              </a:rPr>
              <a:t>i bambini non influisce sulla cancellazione della prenotazione.</a:t>
            </a:r>
          </a:p>
          <a:p>
            <a:pPr marL="342900" indent="-342900" fontAlgn="base">
              <a:buFont typeface="+mj-lt"/>
              <a:buAutoNum type="arabicPeriod"/>
            </a:pPr>
            <a:endParaRPr lang="it-IT" sz="2500">
              <a:effectLst/>
              <a:latin typeface="+mj-lt"/>
              <a:ea typeface="Times New Roman" panose="02020603050405020304" pitchFamily="18" charset="0"/>
            </a:endParaRPr>
          </a:p>
          <a:p>
            <a:pPr marL="342900" indent="-342900" fontAlgn="base">
              <a:buFont typeface="+mj-lt"/>
              <a:buAutoNum type="arabicPeriod"/>
            </a:pPr>
            <a:r>
              <a:rPr lang="it-IT" sz="2500">
                <a:effectLst/>
                <a:latin typeface="+mj-lt"/>
                <a:ea typeface="Times New Roman" panose="02020603050405020304" pitchFamily="18" charset="0"/>
              </a:rPr>
              <a:t>La maggior </a:t>
            </a:r>
            <a:r>
              <a:rPr lang="it-IT" sz="2500">
                <a:latin typeface="+mj-lt"/>
                <a:ea typeface="Times New Roman" panose="02020603050405020304" pitchFamily="18" charset="0"/>
              </a:rPr>
              <a:t>p</a:t>
            </a:r>
            <a:r>
              <a:rPr lang="it-IT" sz="2500">
                <a:effectLst/>
                <a:latin typeface="+mj-lt"/>
                <a:ea typeface="Times New Roman" panose="02020603050405020304" pitchFamily="18" charset="0"/>
              </a:rPr>
              <a:t>arte delle </a:t>
            </a:r>
            <a:r>
              <a:rPr lang="it-IT" sz="2500">
                <a:latin typeface="+mj-lt"/>
                <a:ea typeface="Times New Roman" panose="02020603050405020304" pitchFamily="18" charset="0"/>
              </a:rPr>
              <a:t>prenotazioni non contengono la richiesta di un posto auto.</a:t>
            </a:r>
            <a:endParaRPr lang="it-IT" sz="2500">
              <a:effectLst/>
              <a:latin typeface="+mj-lt"/>
              <a:ea typeface="Times New Roman" panose="02020603050405020304" pitchFamily="18" charset="0"/>
            </a:endParaRPr>
          </a:p>
          <a:p>
            <a:pPr marL="342900" indent="-342900" fontAlgn="base">
              <a:buFont typeface="+mj-lt"/>
              <a:buAutoNum type="arabicPeriod"/>
            </a:pPr>
            <a:endParaRPr lang="it-IT" sz="2000" b="0" i="0">
              <a:effectLst/>
              <a:latin typeface="+mj-lt"/>
            </a:endParaRP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sellaDiTesto 8">
            <a:extLst>
              <a:ext uri="{FF2B5EF4-FFF2-40B4-BE49-F238E27FC236}">
                <a16:creationId xmlns:a16="http://schemas.microsoft.com/office/drawing/2014/main" id="{0AE21254-B0CE-13EF-8349-48F0C460F692}"/>
              </a:ext>
            </a:extLst>
          </p:cNvPr>
          <p:cNvSpPr txBox="1"/>
          <p:nvPr/>
        </p:nvSpPr>
        <p:spPr>
          <a:xfrm>
            <a:off x="4636006" y="1267512"/>
            <a:ext cx="525378" cy="400110"/>
          </a:xfrm>
          <a:prstGeom prst="rect">
            <a:avLst/>
          </a:prstGeom>
          <a:noFill/>
        </p:spPr>
        <p:txBody>
          <a:bodyPr wrap="square" rtlCol="0">
            <a:spAutoFit/>
          </a:bodyPr>
          <a:lstStyle/>
          <a:p>
            <a:r>
              <a:rPr lang="it-IT" sz="2000">
                <a:solidFill>
                  <a:schemeClr val="bg1"/>
                </a:solidFill>
              </a:rPr>
              <a:t>1.</a:t>
            </a:r>
          </a:p>
        </p:txBody>
      </p:sp>
      <p:sp>
        <p:nvSpPr>
          <p:cNvPr id="10" name="CasellaDiTesto 9">
            <a:extLst>
              <a:ext uri="{FF2B5EF4-FFF2-40B4-BE49-F238E27FC236}">
                <a16:creationId xmlns:a16="http://schemas.microsoft.com/office/drawing/2014/main" id="{7956C809-F5E6-4162-3B23-CED9760927B0}"/>
              </a:ext>
            </a:extLst>
          </p:cNvPr>
          <p:cNvSpPr txBox="1"/>
          <p:nvPr/>
        </p:nvSpPr>
        <p:spPr>
          <a:xfrm>
            <a:off x="4636006" y="4943445"/>
            <a:ext cx="525378" cy="400110"/>
          </a:xfrm>
          <a:prstGeom prst="rect">
            <a:avLst/>
          </a:prstGeom>
          <a:noFill/>
        </p:spPr>
        <p:txBody>
          <a:bodyPr wrap="square" rtlCol="0">
            <a:spAutoFit/>
          </a:bodyPr>
          <a:lstStyle/>
          <a:p>
            <a:r>
              <a:rPr lang="it-IT" sz="2000">
                <a:solidFill>
                  <a:schemeClr val="bg1"/>
                </a:solidFill>
              </a:rPr>
              <a:t>2.</a:t>
            </a:r>
          </a:p>
        </p:txBody>
      </p:sp>
      <p:pic>
        <p:nvPicPr>
          <p:cNvPr id="5" name="Immagine 4">
            <a:extLst>
              <a:ext uri="{FF2B5EF4-FFF2-40B4-BE49-F238E27FC236}">
                <a16:creationId xmlns:a16="http://schemas.microsoft.com/office/drawing/2014/main" id="{78989D46-772C-8F6F-B8F9-701F800763A0}"/>
              </a:ext>
            </a:extLst>
          </p:cNvPr>
          <p:cNvPicPr>
            <a:picLocks noChangeAspect="1"/>
          </p:cNvPicPr>
          <p:nvPr/>
        </p:nvPicPr>
        <p:blipFill>
          <a:blip r:embed="rId2"/>
          <a:stretch>
            <a:fillRect/>
          </a:stretch>
        </p:blipFill>
        <p:spPr>
          <a:xfrm>
            <a:off x="5372369" y="94500"/>
            <a:ext cx="6083267" cy="3240000"/>
          </a:xfrm>
          <a:prstGeom prst="rect">
            <a:avLst/>
          </a:prstGeom>
        </p:spPr>
      </p:pic>
      <p:pic>
        <p:nvPicPr>
          <p:cNvPr id="7" name="Immagine 6">
            <a:extLst>
              <a:ext uri="{FF2B5EF4-FFF2-40B4-BE49-F238E27FC236}">
                <a16:creationId xmlns:a16="http://schemas.microsoft.com/office/drawing/2014/main" id="{D7764EA8-E628-4BCE-3AD8-65E4E31EAACB}"/>
              </a:ext>
            </a:extLst>
          </p:cNvPr>
          <p:cNvPicPr>
            <a:picLocks noChangeAspect="1"/>
          </p:cNvPicPr>
          <p:nvPr/>
        </p:nvPicPr>
        <p:blipFill>
          <a:blip r:embed="rId3"/>
          <a:stretch>
            <a:fillRect/>
          </a:stretch>
        </p:blipFill>
        <p:spPr>
          <a:xfrm>
            <a:off x="5025503" y="3523500"/>
            <a:ext cx="6777000" cy="3240000"/>
          </a:xfrm>
          <a:prstGeom prst="rect">
            <a:avLst/>
          </a:prstGeom>
        </p:spPr>
      </p:pic>
    </p:spTree>
    <p:extLst>
      <p:ext uri="{BB962C8B-B14F-4D97-AF65-F5344CB8AC3E}">
        <p14:creationId xmlns:p14="http://schemas.microsoft.com/office/powerpoint/2010/main" val="195052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648929" y="629266"/>
            <a:ext cx="3667037" cy="1676603"/>
          </a:xfrm>
        </p:spPr>
        <p:txBody>
          <a:bodyPr>
            <a:normAutofit/>
          </a:bodyPr>
          <a:lstStyle/>
          <a:p>
            <a:r>
              <a:rPr lang="it-IT" sz="4800">
                <a:latin typeface="+mn-lt"/>
              </a:rPr>
              <a:t>Analisi degli attributi</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48931" y="2305869"/>
            <a:ext cx="3667036" cy="3912052"/>
          </a:xfrm>
        </p:spPr>
        <p:txBody>
          <a:bodyPr>
            <a:noAutofit/>
          </a:bodyPr>
          <a:lstStyle/>
          <a:p>
            <a:pPr marL="342900" indent="-342900" fontAlgn="base">
              <a:buFont typeface="+mj-lt"/>
              <a:buAutoNum type="arabicPeriod"/>
            </a:pPr>
            <a:r>
              <a:rPr lang="it-IT" sz="2500">
                <a:latin typeface="+mj-lt"/>
                <a:ea typeface="Times New Roman" panose="02020603050405020304" pitchFamily="18" charset="0"/>
                <a:cs typeface="Times New Roman" panose="02020603050405020304" pitchFamily="18" charset="0"/>
              </a:rPr>
              <a:t>L</a:t>
            </a:r>
            <a:r>
              <a:rPr lang="it-IT" sz="2500">
                <a:effectLst/>
                <a:latin typeface="+mj-lt"/>
                <a:ea typeface="Times New Roman" panose="02020603050405020304" pitchFamily="18" charset="0"/>
                <a:cs typeface="Times New Roman" panose="02020603050405020304" pitchFamily="18" charset="0"/>
              </a:rPr>
              <a:t>e prenotazioni Complementary hanno una probabilità di cancellazione pari allo 0%. </a:t>
            </a:r>
          </a:p>
          <a:p>
            <a:pPr marL="342900" indent="-342900" fontAlgn="base">
              <a:buFont typeface="+mj-lt"/>
              <a:buAutoNum type="arabicPeriod"/>
            </a:pPr>
            <a:endParaRPr lang="it-IT" sz="2500" b="0" i="0">
              <a:latin typeface="+mj-lt"/>
              <a:cs typeface="Times New Roman" panose="02020603050405020304" pitchFamily="18" charset="0"/>
            </a:endParaRPr>
          </a:p>
          <a:p>
            <a:pPr marL="342900" indent="-342900" fontAlgn="base">
              <a:buFont typeface="+mj-lt"/>
              <a:buAutoNum type="arabicPeriod"/>
            </a:pPr>
            <a:r>
              <a:rPr lang="it-IT" sz="2500">
                <a:effectLst/>
                <a:latin typeface="+mj-lt"/>
                <a:cs typeface="Times New Roman" panose="02020603050405020304" pitchFamily="18" charset="0"/>
              </a:rPr>
              <a:t>Le prenotazioni che contengono 3</a:t>
            </a:r>
            <a:r>
              <a:rPr lang="it-IT" sz="2500">
                <a:latin typeface="+mj-lt"/>
                <a:cs typeface="Times New Roman" panose="02020603050405020304" pitchFamily="18" charset="0"/>
              </a:rPr>
              <a:t> o piú richieste speciali non vengono mai cancellate.</a:t>
            </a:r>
            <a:endParaRPr lang="it-IT" sz="2500" b="0" i="0">
              <a:effectLst/>
              <a:latin typeface="+mj-lt"/>
            </a:endParaRP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EE552093-70CD-9D0A-D0B7-41CE4E126B70}"/>
              </a:ext>
            </a:extLst>
          </p:cNvPr>
          <p:cNvSpPr txBox="1"/>
          <p:nvPr/>
        </p:nvSpPr>
        <p:spPr>
          <a:xfrm>
            <a:off x="4598007" y="1267512"/>
            <a:ext cx="525378" cy="400110"/>
          </a:xfrm>
          <a:prstGeom prst="rect">
            <a:avLst/>
          </a:prstGeom>
          <a:noFill/>
        </p:spPr>
        <p:txBody>
          <a:bodyPr wrap="square" rtlCol="0">
            <a:spAutoFit/>
          </a:bodyPr>
          <a:lstStyle/>
          <a:p>
            <a:r>
              <a:rPr lang="it-IT" sz="2000">
                <a:solidFill>
                  <a:schemeClr val="bg1"/>
                </a:solidFill>
              </a:rPr>
              <a:t>1.</a:t>
            </a:r>
          </a:p>
        </p:txBody>
      </p:sp>
      <p:sp>
        <p:nvSpPr>
          <p:cNvPr id="8" name="CasellaDiTesto 7">
            <a:extLst>
              <a:ext uri="{FF2B5EF4-FFF2-40B4-BE49-F238E27FC236}">
                <a16:creationId xmlns:a16="http://schemas.microsoft.com/office/drawing/2014/main" id="{4C4CE605-27C1-C1A1-2CBF-01CAEA1E2911}"/>
              </a:ext>
            </a:extLst>
          </p:cNvPr>
          <p:cNvSpPr txBox="1"/>
          <p:nvPr/>
        </p:nvSpPr>
        <p:spPr>
          <a:xfrm>
            <a:off x="4654802" y="4873792"/>
            <a:ext cx="525378" cy="400110"/>
          </a:xfrm>
          <a:prstGeom prst="rect">
            <a:avLst/>
          </a:prstGeom>
          <a:noFill/>
        </p:spPr>
        <p:txBody>
          <a:bodyPr wrap="square" rtlCol="0">
            <a:spAutoFit/>
          </a:bodyPr>
          <a:lstStyle/>
          <a:p>
            <a:r>
              <a:rPr lang="it-IT" sz="2000">
                <a:solidFill>
                  <a:schemeClr val="bg1"/>
                </a:solidFill>
              </a:rPr>
              <a:t>2.</a:t>
            </a:r>
          </a:p>
        </p:txBody>
      </p:sp>
      <p:pic>
        <p:nvPicPr>
          <p:cNvPr id="4" name="Immagine 3">
            <a:extLst>
              <a:ext uri="{FF2B5EF4-FFF2-40B4-BE49-F238E27FC236}">
                <a16:creationId xmlns:a16="http://schemas.microsoft.com/office/drawing/2014/main" id="{23CDFEEA-DD13-A1B2-0F87-D38DD4FBE9EA}"/>
              </a:ext>
            </a:extLst>
          </p:cNvPr>
          <p:cNvPicPr>
            <a:picLocks noChangeAspect="1"/>
          </p:cNvPicPr>
          <p:nvPr/>
        </p:nvPicPr>
        <p:blipFill>
          <a:blip r:embed="rId2"/>
          <a:stretch>
            <a:fillRect/>
          </a:stretch>
        </p:blipFill>
        <p:spPr>
          <a:xfrm>
            <a:off x="4898877" y="189514"/>
            <a:ext cx="7030254" cy="3100180"/>
          </a:xfrm>
          <a:prstGeom prst="rect">
            <a:avLst/>
          </a:prstGeom>
        </p:spPr>
      </p:pic>
      <p:pic>
        <p:nvPicPr>
          <p:cNvPr id="9" name="Immagine 8">
            <a:extLst>
              <a:ext uri="{FF2B5EF4-FFF2-40B4-BE49-F238E27FC236}">
                <a16:creationId xmlns:a16="http://schemas.microsoft.com/office/drawing/2014/main" id="{FABE9A57-8FAC-725F-BF02-739D4EA6B537}"/>
              </a:ext>
            </a:extLst>
          </p:cNvPr>
          <p:cNvPicPr>
            <a:picLocks noChangeAspect="1"/>
          </p:cNvPicPr>
          <p:nvPr/>
        </p:nvPicPr>
        <p:blipFill>
          <a:blip r:embed="rId3"/>
          <a:stretch>
            <a:fillRect/>
          </a:stretch>
        </p:blipFill>
        <p:spPr>
          <a:xfrm>
            <a:off x="5024769" y="3392498"/>
            <a:ext cx="6904362" cy="3362697"/>
          </a:xfrm>
          <a:prstGeom prst="rect">
            <a:avLst/>
          </a:prstGeom>
        </p:spPr>
      </p:pic>
    </p:spTree>
    <p:extLst>
      <p:ext uri="{BB962C8B-B14F-4D97-AF65-F5344CB8AC3E}">
        <p14:creationId xmlns:p14="http://schemas.microsoft.com/office/powerpoint/2010/main" val="158522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703917" y="1044798"/>
            <a:ext cx="3667037" cy="1676603"/>
          </a:xfrm>
        </p:spPr>
        <p:txBody>
          <a:bodyPr>
            <a:normAutofit/>
          </a:bodyPr>
          <a:lstStyle/>
          <a:p>
            <a:r>
              <a:rPr lang="it-IT">
                <a:latin typeface="+mn-lt"/>
              </a:rPr>
              <a:t>Data Quality</a:t>
            </a:r>
            <a:br>
              <a:rPr lang="it-IT"/>
            </a:br>
            <a:r>
              <a:rPr lang="it-IT" b="1" i="1">
                <a:latin typeface="+mn-lt"/>
              </a:rPr>
              <a:t>Consistenza</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738313" y="3972072"/>
            <a:ext cx="3667036" cy="1305696"/>
          </a:xfrm>
        </p:spPr>
        <p:txBody>
          <a:bodyPr>
            <a:noAutofit/>
          </a:bodyPr>
          <a:lstStyle/>
          <a:p>
            <a:pPr marL="0" indent="0" fontAlgn="base">
              <a:buNone/>
            </a:pPr>
            <a:r>
              <a:rPr lang="it-IT" sz="4400">
                <a:ea typeface="+mj-ea"/>
                <a:cs typeface="+mj-cs"/>
              </a:rPr>
              <a:t>Data Quality</a:t>
            </a:r>
            <a:br>
              <a:rPr lang="it-IT" sz="4400" b="1" i="1">
                <a:ea typeface="+mj-ea"/>
                <a:cs typeface="+mj-cs"/>
              </a:rPr>
            </a:br>
            <a:r>
              <a:rPr lang="it-IT" sz="4400" b="1" i="1">
                <a:ea typeface="+mj-ea"/>
                <a:cs typeface="+mj-cs"/>
              </a:rPr>
              <a:t>Coerenza</a:t>
            </a: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sellaDiTesto 15">
            <a:extLst>
              <a:ext uri="{FF2B5EF4-FFF2-40B4-BE49-F238E27FC236}">
                <a16:creationId xmlns:a16="http://schemas.microsoft.com/office/drawing/2014/main" id="{149B46CB-0548-3F02-3E51-3704EFAEFCF1}"/>
              </a:ext>
            </a:extLst>
          </p:cNvPr>
          <p:cNvSpPr txBox="1"/>
          <p:nvPr/>
        </p:nvSpPr>
        <p:spPr>
          <a:xfrm>
            <a:off x="4880919" y="605828"/>
            <a:ext cx="7080422" cy="2554545"/>
          </a:xfrm>
          <a:prstGeom prst="rect">
            <a:avLst/>
          </a:prstGeom>
          <a:noFill/>
        </p:spPr>
        <p:txBody>
          <a:bodyPr wrap="square" rtlCol="0">
            <a:spAutoFit/>
          </a:bodyPr>
          <a:lstStyle/>
          <a:p>
            <a:r>
              <a:rPr lang="it-IT" sz="2000" err="1">
                <a:solidFill>
                  <a:srgbClr val="0070C0"/>
                </a:solidFill>
                <a:latin typeface="Andale Mono" panose="020B0509000000000004" pitchFamily="49" charset="0"/>
                <a:cs typeface="Consolas" panose="020B0609020204030204" pitchFamily="49" charset="0"/>
              </a:rPr>
              <a:t>def</a:t>
            </a:r>
            <a:r>
              <a:rPr lang="it-IT" sz="2000">
                <a:solidFill>
                  <a:srgbClr val="0070C0"/>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check_adults_children_consistency</a:t>
            </a:r>
            <a:r>
              <a:rPr lang="it-IT" sz="2000">
                <a:solidFill>
                  <a:schemeClr val="bg1"/>
                </a:solidFill>
                <a:latin typeface="Andale Mono" panose="020B0509000000000004" pitchFamily="49" charset="0"/>
                <a:cs typeface="Consolas" panose="020B0609020204030204" pitchFamily="49" charset="0"/>
              </a:rPr>
              <a:t>(data)</a:t>
            </a:r>
          </a:p>
          <a:p>
            <a:r>
              <a:rPr lang="it-IT" sz="2000" err="1">
                <a:solidFill>
                  <a:srgbClr val="0070C0"/>
                </a:solidFill>
                <a:latin typeface="Andale Mono" panose="020B0509000000000004" pitchFamily="49" charset="0"/>
                <a:cs typeface="Consolas" panose="020B0609020204030204" pitchFamily="49" charset="0"/>
              </a:rPr>
              <a:t>def</a:t>
            </a:r>
            <a:r>
              <a:rPr lang="it-IT" sz="2000">
                <a:solidFill>
                  <a:schemeClr val="bg1"/>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check_nights_consistency</a:t>
            </a:r>
            <a:r>
              <a:rPr lang="it-IT" sz="2000">
                <a:solidFill>
                  <a:schemeClr val="bg1"/>
                </a:solidFill>
                <a:latin typeface="Andale Mono" panose="020B0509000000000004" pitchFamily="49" charset="0"/>
                <a:cs typeface="Consolas" panose="020B0609020204030204" pitchFamily="49" charset="0"/>
              </a:rPr>
              <a:t>(data)</a:t>
            </a:r>
          </a:p>
          <a:p>
            <a:r>
              <a:rPr lang="it-IT" sz="2000" err="1">
                <a:solidFill>
                  <a:srgbClr val="0070C0"/>
                </a:solidFill>
                <a:latin typeface="Andale Mono" panose="020B0509000000000004" pitchFamily="49" charset="0"/>
                <a:cs typeface="Consolas" panose="020B0609020204030204" pitchFamily="49" charset="0"/>
              </a:rPr>
              <a:t>def</a:t>
            </a:r>
            <a:r>
              <a:rPr lang="it-IT" sz="2000">
                <a:solidFill>
                  <a:schemeClr val="bg1"/>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check_car_parking_space_consistency</a:t>
            </a:r>
            <a:r>
              <a:rPr lang="it-IT" sz="2000">
                <a:solidFill>
                  <a:schemeClr val="bg1"/>
                </a:solidFill>
                <a:latin typeface="Andale Mono" panose="020B0509000000000004" pitchFamily="49" charset="0"/>
                <a:cs typeface="Consolas" panose="020B0609020204030204" pitchFamily="49" charset="0"/>
              </a:rPr>
              <a:t>(data)</a:t>
            </a:r>
          </a:p>
          <a:p>
            <a:r>
              <a:rPr lang="it-IT" sz="2000" err="1">
                <a:solidFill>
                  <a:srgbClr val="0070C0"/>
                </a:solidFill>
                <a:latin typeface="Andale Mono" panose="020B0509000000000004" pitchFamily="49" charset="0"/>
                <a:cs typeface="Consolas" panose="020B0609020204030204" pitchFamily="49" charset="0"/>
              </a:rPr>
              <a:t>def</a:t>
            </a:r>
            <a:r>
              <a:rPr lang="it-IT" sz="2000">
                <a:solidFill>
                  <a:srgbClr val="0070C0"/>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check_lead_time_consistency</a:t>
            </a:r>
            <a:r>
              <a:rPr lang="it-IT" sz="2000">
                <a:solidFill>
                  <a:schemeClr val="bg1"/>
                </a:solidFill>
                <a:latin typeface="Andale Mono" panose="020B0509000000000004" pitchFamily="49" charset="0"/>
                <a:cs typeface="Consolas" panose="020B0609020204030204" pitchFamily="49" charset="0"/>
              </a:rPr>
              <a:t>(data)</a:t>
            </a:r>
          </a:p>
          <a:p>
            <a:r>
              <a:rPr lang="it-IT" sz="2000" err="1">
                <a:solidFill>
                  <a:srgbClr val="0070C0"/>
                </a:solidFill>
                <a:latin typeface="Andale Mono" panose="020B0509000000000004" pitchFamily="49" charset="0"/>
                <a:cs typeface="Consolas" panose="020B0609020204030204" pitchFamily="49" charset="0"/>
              </a:rPr>
              <a:t>def</a:t>
            </a:r>
            <a:r>
              <a:rPr lang="it-IT" sz="2000">
                <a:solidFill>
                  <a:schemeClr val="bg1"/>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check_special_requests_consistency</a:t>
            </a:r>
            <a:r>
              <a:rPr lang="it-IT" sz="2000">
                <a:solidFill>
                  <a:schemeClr val="bg1"/>
                </a:solidFill>
                <a:latin typeface="Andale Mono" panose="020B0509000000000004" pitchFamily="49" charset="0"/>
                <a:cs typeface="Consolas" panose="020B0609020204030204" pitchFamily="49" charset="0"/>
              </a:rPr>
              <a:t>(data)</a:t>
            </a:r>
          </a:p>
          <a:p>
            <a:r>
              <a:rPr lang="it-IT" sz="2000" err="1">
                <a:solidFill>
                  <a:srgbClr val="0070C0"/>
                </a:solidFill>
                <a:latin typeface="Andale Mono" panose="020B0509000000000004" pitchFamily="49" charset="0"/>
                <a:cs typeface="Consolas" panose="020B0609020204030204" pitchFamily="49" charset="0"/>
              </a:rPr>
              <a:t>def</a:t>
            </a:r>
            <a:r>
              <a:rPr lang="it-IT" sz="2000">
                <a:solidFill>
                  <a:srgbClr val="0070C0"/>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check_booking_status_consistency</a:t>
            </a:r>
            <a:r>
              <a:rPr lang="it-IT" sz="2000">
                <a:solidFill>
                  <a:schemeClr val="bg1"/>
                </a:solidFill>
                <a:latin typeface="Andale Mono" panose="020B0509000000000004" pitchFamily="49" charset="0"/>
                <a:cs typeface="Consolas" panose="020B0609020204030204" pitchFamily="49" charset="0"/>
              </a:rPr>
              <a:t>(data)</a:t>
            </a:r>
          </a:p>
          <a:p>
            <a:r>
              <a:rPr lang="it-IT" sz="2000" err="1">
                <a:solidFill>
                  <a:srgbClr val="0070C0"/>
                </a:solidFill>
                <a:latin typeface="Andale Mono" panose="020B0509000000000004" pitchFamily="49" charset="0"/>
                <a:cs typeface="Consolas" panose="020B0609020204030204" pitchFamily="49" charset="0"/>
              </a:rPr>
              <a:t>def</a:t>
            </a:r>
            <a:r>
              <a:rPr lang="it-IT" sz="2000">
                <a:solidFill>
                  <a:srgbClr val="0070C0"/>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check_avg_price_consistency</a:t>
            </a:r>
            <a:r>
              <a:rPr lang="it-IT" sz="2000">
                <a:solidFill>
                  <a:schemeClr val="bg1"/>
                </a:solidFill>
                <a:latin typeface="Andale Mono" panose="020B0509000000000004" pitchFamily="49" charset="0"/>
                <a:cs typeface="Consolas" panose="020B0609020204030204" pitchFamily="49" charset="0"/>
              </a:rPr>
              <a:t>(data)</a:t>
            </a:r>
          </a:p>
          <a:p>
            <a:r>
              <a:rPr lang="it-IT" sz="2000" err="1">
                <a:solidFill>
                  <a:srgbClr val="0070C0"/>
                </a:solidFill>
                <a:latin typeface="Andale Mono" panose="020B0509000000000004" pitchFamily="49" charset="0"/>
                <a:cs typeface="Consolas" panose="020B0609020204030204" pitchFamily="49" charset="0"/>
              </a:rPr>
              <a:t>def</a:t>
            </a:r>
            <a:r>
              <a:rPr lang="it-IT" sz="2000">
                <a:solidFill>
                  <a:srgbClr val="0070C0"/>
                </a:solidFill>
                <a:latin typeface="Andale Mono" panose="020B0509000000000004" pitchFamily="49" charset="0"/>
                <a:cs typeface="Consolas" panose="020B0609020204030204" pitchFamily="49" charset="0"/>
              </a:rPr>
              <a:t> </a:t>
            </a:r>
            <a:r>
              <a:rPr lang="it-IT" sz="2000" b="1" err="1">
                <a:solidFill>
                  <a:schemeClr val="bg1"/>
                </a:solidFill>
                <a:latin typeface="Andale Mono" panose="020B0509000000000004" pitchFamily="49" charset="0"/>
                <a:cs typeface="Consolas" panose="020B0609020204030204" pitchFamily="49" charset="0"/>
              </a:rPr>
              <a:t>check_arrival_date_consistency</a:t>
            </a:r>
            <a:r>
              <a:rPr lang="it-IT" sz="2000">
                <a:solidFill>
                  <a:schemeClr val="bg1"/>
                </a:solidFill>
                <a:latin typeface="Andale Mono" panose="020B0509000000000004" pitchFamily="49" charset="0"/>
                <a:cs typeface="Consolas" panose="020B0609020204030204" pitchFamily="49" charset="0"/>
              </a:rPr>
              <a:t>(data)</a:t>
            </a:r>
          </a:p>
        </p:txBody>
      </p:sp>
      <p:sp>
        <p:nvSpPr>
          <p:cNvPr id="17" name="CasellaDiTesto 16">
            <a:extLst>
              <a:ext uri="{FF2B5EF4-FFF2-40B4-BE49-F238E27FC236}">
                <a16:creationId xmlns:a16="http://schemas.microsoft.com/office/drawing/2014/main" id="{818AD7DC-C285-081C-32D9-FEA495B7814A}"/>
              </a:ext>
            </a:extLst>
          </p:cNvPr>
          <p:cNvSpPr txBox="1"/>
          <p:nvPr/>
        </p:nvSpPr>
        <p:spPr>
          <a:xfrm>
            <a:off x="4880919" y="4210718"/>
            <a:ext cx="7080422" cy="2400657"/>
          </a:xfrm>
          <a:prstGeom prst="rect">
            <a:avLst/>
          </a:prstGeom>
          <a:noFill/>
        </p:spPr>
        <p:txBody>
          <a:bodyPr wrap="square" rtlCol="0">
            <a:spAutoFit/>
          </a:bodyPr>
          <a:lstStyle/>
          <a:p>
            <a:r>
              <a:rPr lang="it-IT" sz="2000">
                <a:solidFill>
                  <a:srgbClr val="0070C0"/>
                </a:solidFill>
                <a:latin typeface="Andale Mono" panose="020B0509000000000004" pitchFamily="49" charset="0"/>
                <a:cs typeface="Consolas" panose="020B0609020204030204" pitchFamily="49" charset="0"/>
              </a:rPr>
              <a:t>def</a:t>
            </a:r>
            <a:r>
              <a:rPr lang="it-IT">
                <a:solidFill>
                  <a:srgbClr val="0000FF"/>
                </a:solidFill>
                <a:effectLst/>
                <a:latin typeface="Andale Mono" panose="020B0509000000000004" pitchFamily="49" charset="0"/>
              </a:rPr>
              <a:t> </a:t>
            </a:r>
            <a:r>
              <a:rPr lang="it-IT" sz="2000" b="1">
                <a:solidFill>
                  <a:schemeClr val="bg1"/>
                </a:solidFill>
                <a:latin typeface="Andale Mono" panose="020B0509000000000004" pitchFamily="49" charset="0"/>
                <a:cs typeface="Consolas" panose="020B0609020204030204" pitchFamily="49" charset="0"/>
              </a:rPr>
              <a:t>unique_value</a:t>
            </a:r>
            <a:r>
              <a:rPr lang="it-IT">
                <a:solidFill>
                  <a:schemeClr val="bg1"/>
                </a:solidFill>
                <a:effectLst/>
                <a:latin typeface="Andale Mono" panose="020B0509000000000004" pitchFamily="49" charset="0"/>
              </a:rPr>
              <a:t>(df)</a:t>
            </a:r>
          </a:p>
          <a:p>
            <a:r>
              <a:rPr lang="it-IT">
                <a:solidFill>
                  <a:schemeClr val="bg1"/>
                </a:solidFill>
                <a:latin typeface="Andale Mono" panose="020B0509000000000004" pitchFamily="49" charset="0"/>
              </a:rPr>
              <a:t>	</a:t>
            </a:r>
          </a:p>
          <a:p>
            <a:r>
              <a:rPr lang="it-IT" sz="2000">
                <a:solidFill>
                  <a:schemeClr val="bg1"/>
                </a:solidFill>
                <a:effectLst/>
              </a:rPr>
              <a:t>Coerenza </a:t>
            </a:r>
            <a:r>
              <a:rPr lang="it-IT" sz="2000">
                <a:solidFill>
                  <a:schemeClr val="bg1"/>
                </a:solidFill>
              </a:rPr>
              <a:t>verificata per gli a</a:t>
            </a:r>
            <a:r>
              <a:rPr lang="it-IT" sz="2000">
                <a:solidFill>
                  <a:schemeClr val="bg1"/>
                </a:solidFill>
                <a:effectLst/>
              </a:rPr>
              <a:t>ttributi: </a:t>
            </a:r>
          </a:p>
          <a:p>
            <a:r>
              <a:rPr lang="it-IT" sz="2000">
                <a:solidFill>
                  <a:schemeClr val="bg1"/>
                </a:solidFill>
                <a:latin typeface="Andale Mono" panose="020B0509000000000004" pitchFamily="49" charset="0"/>
              </a:rPr>
              <a:t>	</a:t>
            </a:r>
            <a:r>
              <a:rPr lang="it-IT" sz="1700">
                <a:solidFill>
                  <a:schemeClr val="bg1"/>
                </a:solidFill>
                <a:effectLst/>
                <a:latin typeface="Andale Mono" panose="020B0509000000000004" pitchFamily="49" charset="0"/>
              </a:rPr>
              <a:t>no_of_children, no_of_adults</a:t>
            </a:r>
          </a:p>
          <a:p>
            <a:r>
              <a:rPr lang="it-IT" sz="1700">
                <a:solidFill>
                  <a:schemeClr val="bg1"/>
                </a:solidFill>
                <a:latin typeface="Andale Mono" panose="020B0509000000000004" pitchFamily="49" charset="0"/>
              </a:rPr>
              <a:t>	arrival_year, arrival_month, arrival_date e</a:t>
            </a:r>
          </a:p>
          <a:p>
            <a:r>
              <a:rPr lang="it-IT" sz="1700">
                <a:solidFill>
                  <a:schemeClr val="bg1"/>
                </a:solidFill>
                <a:latin typeface="Andale Mono" panose="020B0509000000000004" pitchFamily="49" charset="0"/>
              </a:rPr>
              <a:t>	booking_status</a:t>
            </a:r>
          </a:p>
          <a:p>
            <a:endParaRPr lang="it-IT">
              <a:solidFill>
                <a:schemeClr val="bg1"/>
              </a:solidFill>
              <a:effectLst/>
              <a:latin typeface="Andale Mono" panose="020B0509000000000004" pitchFamily="49" charset="0"/>
            </a:endParaRPr>
          </a:p>
          <a:p>
            <a:endParaRPr lang="it-IT">
              <a:solidFill>
                <a:schemeClr val="bg1"/>
              </a:solidFill>
              <a:effectLst/>
              <a:latin typeface="Helvetica" pitchFamily="2" charset="0"/>
            </a:endParaRPr>
          </a:p>
        </p:txBody>
      </p:sp>
    </p:spTree>
    <p:extLst>
      <p:ext uri="{BB962C8B-B14F-4D97-AF65-F5344CB8AC3E}">
        <p14:creationId xmlns:p14="http://schemas.microsoft.com/office/powerpoint/2010/main" val="236623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664172" y="1044800"/>
            <a:ext cx="3667036" cy="1676603"/>
          </a:xfrm>
        </p:spPr>
        <p:txBody>
          <a:bodyPr>
            <a:normAutofit/>
          </a:bodyPr>
          <a:lstStyle/>
          <a:p>
            <a:r>
              <a:rPr lang="it-IT">
                <a:latin typeface="+mn-lt"/>
              </a:rPr>
              <a:t>Data Quality</a:t>
            </a:r>
            <a:br>
              <a:rPr lang="it-IT">
                <a:latin typeface="+mn-lt"/>
              </a:rPr>
            </a:br>
            <a:r>
              <a:rPr lang="it-IT" b="1" i="1">
                <a:latin typeface="+mn-lt"/>
              </a:rPr>
              <a:t>Accuratezza</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664172" y="4047569"/>
            <a:ext cx="3667036" cy="1305696"/>
          </a:xfrm>
        </p:spPr>
        <p:txBody>
          <a:bodyPr>
            <a:noAutofit/>
          </a:bodyPr>
          <a:lstStyle/>
          <a:p>
            <a:pPr marL="0" indent="0" fontAlgn="base">
              <a:buNone/>
            </a:pPr>
            <a:r>
              <a:rPr lang="it-IT" sz="4400">
                <a:ea typeface="+mj-ea"/>
                <a:cs typeface="+mj-cs"/>
              </a:rPr>
              <a:t>Data Quality</a:t>
            </a:r>
            <a:br>
              <a:rPr lang="it-IT" sz="4400" b="1" i="1">
                <a:ea typeface="+mj-ea"/>
                <a:cs typeface="+mj-cs"/>
              </a:rPr>
            </a:br>
            <a:r>
              <a:rPr lang="it-IT" sz="4400" b="1" i="1">
                <a:ea typeface="+mj-ea"/>
                <a:cs typeface="+mj-cs"/>
              </a:rPr>
              <a:t>Integrità</a:t>
            </a: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EF49E7F5-FFBE-745E-44E5-E341CBB71C24}"/>
              </a:ext>
            </a:extLst>
          </p:cNvPr>
          <p:cNvSpPr txBox="1"/>
          <p:nvPr/>
        </p:nvSpPr>
        <p:spPr>
          <a:xfrm>
            <a:off x="4933564" y="421162"/>
            <a:ext cx="6953636" cy="2923877"/>
          </a:xfrm>
          <a:prstGeom prst="rect">
            <a:avLst/>
          </a:prstGeom>
          <a:noFill/>
        </p:spPr>
        <p:txBody>
          <a:bodyPr wrap="square" rtlCol="0">
            <a:spAutoFit/>
          </a:bodyPr>
          <a:lstStyle/>
          <a:p>
            <a:r>
              <a:rPr lang="it-IT" sz="2000">
                <a:solidFill>
                  <a:srgbClr val="0070C0"/>
                </a:solidFill>
                <a:latin typeface="Andale Mono" panose="020B0509000000000004" pitchFamily="49" charset="0"/>
                <a:cs typeface="Consolas" panose="020B0609020204030204" pitchFamily="49" charset="0"/>
              </a:rPr>
              <a:t>def</a:t>
            </a:r>
            <a:r>
              <a:rPr lang="it-IT">
                <a:solidFill>
                  <a:srgbClr val="FF0000"/>
                </a:solidFill>
                <a:effectLst/>
                <a:latin typeface="Helvetica" pitchFamily="2" charset="0"/>
              </a:rPr>
              <a:t> </a:t>
            </a:r>
            <a:r>
              <a:rPr lang="it-IT" sz="2000" b="1">
                <a:solidFill>
                  <a:schemeClr val="bg1"/>
                </a:solidFill>
                <a:latin typeface="Andale Mono" panose="020B0509000000000004" pitchFamily="49" charset="0"/>
                <a:cs typeface="Consolas" panose="020B0609020204030204" pitchFamily="49" charset="0"/>
              </a:rPr>
              <a:t>check_column_types</a:t>
            </a:r>
            <a:r>
              <a:rPr lang="it-IT" sz="2000">
                <a:solidFill>
                  <a:schemeClr val="bg1"/>
                </a:solidFill>
                <a:effectLst/>
                <a:latin typeface="Andale Mono" panose="020B0509000000000004" pitchFamily="49" charset="0"/>
              </a:rPr>
              <a:t>(df)</a:t>
            </a:r>
          </a:p>
          <a:p>
            <a:endParaRPr lang="it-IT" sz="2000">
              <a:solidFill>
                <a:schemeClr val="bg1"/>
              </a:solidFill>
              <a:latin typeface="Andale Mono" panose="020B0509000000000004" pitchFamily="49" charset="0"/>
            </a:endParaRPr>
          </a:p>
          <a:p>
            <a:pPr marL="285750" indent="-285750">
              <a:buFont typeface="Arial" panose="020B0604020202020204" pitchFamily="34" charset="0"/>
              <a:buChar char="•"/>
            </a:pPr>
            <a:r>
              <a:rPr lang="it-IT">
                <a:solidFill>
                  <a:schemeClr val="bg1"/>
                </a:solidFill>
              </a:rPr>
              <a:t>D</a:t>
            </a:r>
            <a:r>
              <a:rPr lang="it-IT">
                <a:solidFill>
                  <a:schemeClr val="bg1"/>
                </a:solidFill>
                <a:effectLst/>
              </a:rPr>
              <a:t>ati di tipo </a:t>
            </a:r>
            <a:r>
              <a:rPr lang="it-IT" b="1">
                <a:solidFill>
                  <a:schemeClr val="bg1"/>
                </a:solidFill>
                <a:effectLst/>
              </a:rPr>
              <a:t>object</a:t>
            </a:r>
            <a:r>
              <a:rPr lang="it-IT">
                <a:solidFill>
                  <a:schemeClr val="bg1"/>
                </a:solidFill>
                <a:effectLst/>
              </a:rPr>
              <a:t>: la funzione verifica se tutti i valori nell’attributo sono stringhe.</a:t>
            </a:r>
          </a:p>
          <a:p>
            <a:pPr marL="285750" indent="-285750">
              <a:buFont typeface="Arial" panose="020B0604020202020204" pitchFamily="34" charset="0"/>
              <a:buChar char="•"/>
            </a:pPr>
            <a:r>
              <a:rPr lang="it-IT">
                <a:solidFill>
                  <a:schemeClr val="bg1"/>
                </a:solidFill>
              </a:rPr>
              <a:t>D</a:t>
            </a:r>
            <a:r>
              <a:rPr lang="it-IT">
                <a:solidFill>
                  <a:schemeClr val="bg1"/>
                </a:solidFill>
                <a:effectLst/>
              </a:rPr>
              <a:t>ati di tipo </a:t>
            </a:r>
            <a:r>
              <a:rPr lang="it-IT" b="1">
                <a:solidFill>
                  <a:schemeClr val="bg1"/>
                </a:solidFill>
                <a:effectLst/>
              </a:rPr>
              <a:t>int64</a:t>
            </a:r>
            <a:r>
              <a:rPr lang="it-IT" b="1">
                <a:solidFill>
                  <a:schemeClr val="bg1"/>
                </a:solidFill>
              </a:rPr>
              <a:t>:</a:t>
            </a:r>
            <a:r>
              <a:rPr lang="it-IT">
                <a:solidFill>
                  <a:schemeClr val="bg1"/>
                </a:solidFill>
                <a:effectLst/>
              </a:rPr>
              <a:t> la funzione verifica se tutti i valori nell’attributo sono Interi.</a:t>
            </a:r>
          </a:p>
          <a:p>
            <a:pPr marL="285750" indent="-285750">
              <a:buFont typeface="Arial" panose="020B0604020202020204" pitchFamily="34" charset="0"/>
              <a:buChar char="•"/>
            </a:pPr>
            <a:r>
              <a:rPr lang="it-IT">
                <a:solidFill>
                  <a:schemeClr val="bg1"/>
                </a:solidFill>
              </a:rPr>
              <a:t>D</a:t>
            </a:r>
            <a:r>
              <a:rPr lang="it-IT">
                <a:solidFill>
                  <a:schemeClr val="bg1"/>
                </a:solidFill>
                <a:effectLst/>
              </a:rPr>
              <a:t>ati di tipo </a:t>
            </a:r>
            <a:r>
              <a:rPr lang="it-IT" b="1">
                <a:solidFill>
                  <a:schemeClr val="bg1"/>
                </a:solidFill>
                <a:effectLst/>
              </a:rPr>
              <a:t>float64</a:t>
            </a:r>
            <a:r>
              <a:rPr lang="it-IT">
                <a:solidFill>
                  <a:schemeClr val="bg1"/>
                </a:solidFill>
                <a:effectLst/>
              </a:rPr>
              <a:t>: la funzione verifica che tutti i valori nell’attributo sono Float.</a:t>
            </a:r>
          </a:p>
          <a:p>
            <a:pPr marL="285750" indent="-285750">
              <a:buFont typeface="Arial" panose="020B0604020202020204" pitchFamily="34" charset="0"/>
              <a:buChar char="•"/>
            </a:pPr>
            <a:r>
              <a:rPr lang="it-IT">
                <a:solidFill>
                  <a:schemeClr val="bg1"/>
                </a:solidFill>
                <a:effectLst/>
              </a:rPr>
              <a:t>Se il tipo di dati non rientra in nessuna di queste categorie, viene stampato un messaggio di errore generico.</a:t>
            </a:r>
          </a:p>
        </p:txBody>
      </p:sp>
      <p:sp>
        <p:nvSpPr>
          <p:cNvPr id="6" name="CasellaDiTesto 5">
            <a:extLst>
              <a:ext uri="{FF2B5EF4-FFF2-40B4-BE49-F238E27FC236}">
                <a16:creationId xmlns:a16="http://schemas.microsoft.com/office/drawing/2014/main" id="{5BFEDAB8-1B1B-EA9E-6AB2-804AAEE5715D}"/>
              </a:ext>
            </a:extLst>
          </p:cNvPr>
          <p:cNvSpPr txBox="1"/>
          <p:nvPr/>
        </p:nvSpPr>
        <p:spPr>
          <a:xfrm>
            <a:off x="4933564" y="4145242"/>
            <a:ext cx="6953636" cy="2416046"/>
          </a:xfrm>
          <a:prstGeom prst="rect">
            <a:avLst/>
          </a:prstGeom>
          <a:noFill/>
        </p:spPr>
        <p:txBody>
          <a:bodyPr wrap="square" rtlCol="0">
            <a:spAutoFit/>
          </a:bodyPr>
          <a:lstStyle/>
          <a:p>
            <a:r>
              <a:rPr lang="it-IT" sz="2000">
                <a:solidFill>
                  <a:srgbClr val="0070C0"/>
                </a:solidFill>
                <a:latin typeface="Andale Mono" panose="020B0509000000000004" pitchFamily="49" charset="0"/>
                <a:cs typeface="Consolas" panose="020B0609020204030204" pitchFamily="49" charset="0"/>
              </a:rPr>
              <a:t>def</a:t>
            </a:r>
            <a:r>
              <a:rPr lang="it-IT">
                <a:solidFill>
                  <a:schemeClr val="bg1"/>
                </a:solidFill>
                <a:effectLst/>
                <a:latin typeface="Andale Mono" panose="020B0509000000000004" pitchFamily="49" charset="0"/>
              </a:rPr>
              <a:t> </a:t>
            </a:r>
            <a:r>
              <a:rPr lang="it-IT" sz="2000" b="1">
                <a:solidFill>
                  <a:schemeClr val="bg1"/>
                </a:solidFill>
                <a:latin typeface="Andale Mono" panose="020B0509000000000004" pitchFamily="49" charset="0"/>
                <a:cs typeface="Consolas" panose="020B0609020204030204" pitchFamily="49" charset="0"/>
              </a:rPr>
              <a:t>check_null_values</a:t>
            </a:r>
            <a:r>
              <a:rPr lang="it-IT" sz="2000">
                <a:solidFill>
                  <a:schemeClr val="bg1"/>
                </a:solidFill>
                <a:latin typeface="Andale Mono" panose="020B0509000000000004" pitchFamily="49" charset="0"/>
                <a:cs typeface="Consolas" panose="020B0609020204030204" pitchFamily="49" charset="0"/>
              </a:rPr>
              <a:t>(df)</a:t>
            </a:r>
          </a:p>
          <a:p>
            <a:r>
              <a:rPr lang="it-IT" sz="2000">
                <a:solidFill>
                  <a:srgbClr val="0070C0"/>
                </a:solidFill>
                <a:latin typeface="Andale Mono" panose="020B0509000000000004" pitchFamily="49" charset="0"/>
                <a:cs typeface="Consolas" panose="020B0609020204030204" pitchFamily="49" charset="0"/>
              </a:rPr>
              <a:t>def</a:t>
            </a:r>
            <a:r>
              <a:rPr lang="it-IT">
                <a:solidFill>
                  <a:schemeClr val="bg1"/>
                </a:solidFill>
                <a:effectLst/>
                <a:latin typeface="Andale Mono" panose="020B0509000000000004" pitchFamily="49" charset="0"/>
              </a:rPr>
              <a:t> </a:t>
            </a:r>
            <a:r>
              <a:rPr lang="it-IT" sz="2000" b="1">
                <a:solidFill>
                  <a:schemeClr val="bg1"/>
                </a:solidFill>
                <a:latin typeface="Andale Mono" panose="020B0509000000000004" pitchFamily="49" charset="0"/>
                <a:cs typeface="Consolas" panose="020B0609020204030204" pitchFamily="49" charset="0"/>
              </a:rPr>
              <a:t>check_duplicates</a:t>
            </a:r>
            <a:r>
              <a:rPr lang="it-IT" sz="2000">
                <a:solidFill>
                  <a:schemeClr val="bg1"/>
                </a:solidFill>
                <a:latin typeface="Andale Mono" panose="020B0509000000000004" pitchFamily="49" charset="0"/>
                <a:cs typeface="Consolas" panose="020B0609020204030204" pitchFamily="49" charset="0"/>
              </a:rPr>
              <a:t>(df)</a:t>
            </a:r>
          </a:p>
          <a:p>
            <a:r>
              <a:rPr lang="it-IT" sz="2000">
                <a:solidFill>
                  <a:srgbClr val="0070C0"/>
                </a:solidFill>
                <a:latin typeface="Andale Mono" panose="020B0509000000000004" pitchFamily="49" charset="0"/>
                <a:cs typeface="Consolas" panose="020B0609020204030204" pitchFamily="49" charset="0"/>
              </a:rPr>
              <a:t>def</a:t>
            </a:r>
            <a:r>
              <a:rPr lang="it-IT" sz="2000" b="1">
                <a:solidFill>
                  <a:srgbClr val="AA3731"/>
                </a:solidFill>
                <a:effectLst/>
                <a:latin typeface="Menlo" panose="020B0609030804020204" pitchFamily="49" charset="0"/>
              </a:rPr>
              <a:t> </a:t>
            </a:r>
            <a:r>
              <a:rPr lang="it-IT" sz="2000" b="1">
                <a:solidFill>
                  <a:schemeClr val="bg1"/>
                </a:solidFill>
                <a:latin typeface="Andale Mono" panose="020B0509000000000004" pitchFamily="49" charset="0"/>
                <a:cs typeface="Consolas" panose="020B0609020204030204" pitchFamily="49" charset="0"/>
              </a:rPr>
              <a:t>check_integrity_attributes</a:t>
            </a:r>
            <a:r>
              <a:rPr lang="it-IT" sz="2000">
                <a:solidFill>
                  <a:schemeClr val="bg1"/>
                </a:solidFill>
                <a:latin typeface="Andale Mono" panose="020B0509000000000004" pitchFamily="49" charset="0"/>
                <a:cs typeface="Consolas" panose="020B0609020204030204" pitchFamily="49" charset="0"/>
              </a:rPr>
              <a:t>(df)</a:t>
            </a:r>
            <a:endParaRPr lang="it-IT" sz="2000">
              <a:solidFill>
                <a:schemeClr val="bg1"/>
              </a:solidFill>
            </a:endParaRPr>
          </a:p>
          <a:p>
            <a:endParaRPr lang="it-IT" sz="2000">
              <a:solidFill>
                <a:schemeClr val="bg1"/>
              </a:solidFill>
            </a:endParaRPr>
          </a:p>
          <a:p>
            <a:r>
              <a:rPr lang="it-IT" sz="2000">
                <a:solidFill>
                  <a:schemeClr val="bg1"/>
                </a:solidFill>
              </a:rPr>
              <a:t>È </a:t>
            </a:r>
            <a:r>
              <a:rPr lang="it-IT" sz="2000">
                <a:solidFill>
                  <a:schemeClr val="bg1"/>
                </a:solidFill>
                <a:effectLst/>
              </a:rPr>
              <a:t> stata verificata l’integrit</a:t>
            </a:r>
            <a:r>
              <a:rPr lang="it-IT" sz="2000" b="1">
                <a:solidFill>
                  <a:schemeClr val="bg1"/>
                </a:solidFill>
                <a:latin typeface="+mj-lt"/>
                <a:ea typeface="+mj-ea"/>
                <a:cs typeface="+mj-cs"/>
              </a:rPr>
              <a:t>à</a:t>
            </a:r>
            <a:r>
              <a:rPr lang="it-IT" sz="2000">
                <a:solidFill>
                  <a:schemeClr val="bg1"/>
                </a:solidFill>
                <a:effectLst/>
              </a:rPr>
              <a:t> per gli attributi:</a:t>
            </a:r>
          </a:p>
          <a:p>
            <a:r>
              <a:rPr lang="it-IT" sz="1700">
                <a:solidFill>
                  <a:schemeClr val="bg1"/>
                </a:solidFill>
                <a:latin typeface="Andale Mono" panose="020B0509000000000004" pitchFamily="49" charset="0"/>
              </a:rPr>
              <a:t>	</a:t>
            </a:r>
            <a:r>
              <a:rPr lang="it-IT" sz="1700" err="1">
                <a:solidFill>
                  <a:schemeClr val="bg1"/>
                </a:solidFill>
                <a:latin typeface="Andale Mono" panose="020B0509000000000004" pitchFamily="49" charset="0"/>
              </a:rPr>
              <a:t>avg</a:t>
            </a:r>
            <a:r>
              <a:rPr lang="it-IT" sz="1700">
                <a:solidFill>
                  <a:schemeClr val="bg1"/>
                </a:solidFill>
                <a:latin typeface="Andale Mono" panose="020B0509000000000004" pitchFamily="49" charset="0"/>
              </a:rPr>
              <a:t>_price_per_room, market_segment_type, </a:t>
            </a:r>
          </a:p>
          <a:p>
            <a:r>
              <a:rPr lang="it-IT" sz="1700">
                <a:solidFill>
                  <a:schemeClr val="bg1"/>
                </a:solidFill>
                <a:latin typeface="Andale Mono" panose="020B0509000000000004" pitchFamily="49" charset="0"/>
              </a:rPr>
              <a:t>	</a:t>
            </a:r>
            <a:r>
              <a:rPr lang="it-IT" sz="1700" err="1">
                <a:solidFill>
                  <a:schemeClr val="bg1"/>
                </a:solidFill>
                <a:latin typeface="Andale Mono" panose="020B0509000000000004" pitchFamily="49" charset="0"/>
              </a:rPr>
              <a:t>no</a:t>
            </a:r>
            <a:r>
              <a:rPr lang="it-IT" sz="1700">
                <a:solidFill>
                  <a:schemeClr val="bg1"/>
                </a:solidFill>
                <a:latin typeface="Andale Mono" panose="020B0509000000000004" pitchFamily="49" charset="0"/>
              </a:rPr>
              <a:t>_of_children, no_of_adults, no_of_special_requests</a:t>
            </a:r>
            <a:endParaRPr lang="it-IT" sz="2000">
              <a:solidFill>
                <a:schemeClr val="bg1"/>
              </a:solidFill>
              <a:effectLst/>
            </a:endParaRPr>
          </a:p>
        </p:txBody>
      </p:sp>
    </p:spTree>
    <p:extLst>
      <p:ext uri="{BB962C8B-B14F-4D97-AF65-F5344CB8AC3E}">
        <p14:creationId xmlns:p14="http://schemas.microsoft.com/office/powerpoint/2010/main" val="359434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5597"/>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BD5DC-A00F-285B-A006-E14AED6DD445}"/>
              </a:ext>
            </a:extLst>
          </p:cNvPr>
          <p:cNvSpPr>
            <a:spLocks noGrp="1"/>
          </p:cNvSpPr>
          <p:nvPr>
            <p:ph type="title"/>
          </p:nvPr>
        </p:nvSpPr>
        <p:spPr>
          <a:xfrm>
            <a:off x="488907" y="598488"/>
            <a:ext cx="3977075" cy="1786903"/>
          </a:xfrm>
        </p:spPr>
        <p:txBody>
          <a:bodyPr>
            <a:noAutofit/>
          </a:bodyPr>
          <a:lstStyle/>
          <a:p>
            <a:r>
              <a:rPr lang="it-IT" sz="4600">
                <a:latin typeface="+mn-lt"/>
              </a:rPr>
              <a:t>Funzioni per il deterioramento delle istanze</a:t>
            </a:r>
          </a:p>
        </p:txBody>
      </p:sp>
      <p:sp>
        <p:nvSpPr>
          <p:cNvPr id="3" name="Segnaposto contenuto 2">
            <a:extLst>
              <a:ext uri="{FF2B5EF4-FFF2-40B4-BE49-F238E27FC236}">
                <a16:creationId xmlns:a16="http://schemas.microsoft.com/office/drawing/2014/main" id="{A24AB570-0B24-0B6E-D37F-3C7994587221}"/>
              </a:ext>
            </a:extLst>
          </p:cNvPr>
          <p:cNvSpPr>
            <a:spLocks noGrp="1"/>
          </p:cNvSpPr>
          <p:nvPr>
            <p:ph idx="1"/>
          </p:nvPr>
        </p:nvSpPr>
        <p:spPr>
          <a:xfrm>
            <a:off x="488907" y="2650434"/>
            <a:ext cx="3747047" cy="3829877"/>
          </a:xfrm>
        </p:spPr>
        <p:txBody>
          <a:bodyPr>
            <a:noAutofit/>
          </a:bodyPr>
          <a:lstStyle/>
          <a:p>
            <a:pPr marL="0" indent="0" fontAlgn="base">
              <a:buNone/>
            </a:pPr>
            <a:r>
              <a:rPr lang="it-IT" sz="2500">
                <a:latin typeface="+mj-lt"/>
              </a:rPr>
              <a:t>Per deteriorare le istanze sono state sviluppate diverse funzioni con lo scopo di aggiungere </a:t>
            </a:r>
            <a:r>
              <a:rPr lang="it-IT" sz="2500" i="1">
                <a:latin typeface="+mj-lt"/>
              </a:rPr>
              <a:t>valori nulli</a:t>
            </a:r>
            <a:r>
              <a:rPr lang="it-IT" sz="2500">
                <a:latin typeface="+mj-lt"/>
              </a:rPr>
              <a:t>, </a:t>
            </a:r>
            <a:r>
              <a:rPr lang="it-IT" sz="2500" i="1">
                <a:latin typeface="+mj-lt"/>
              </a:rPr>
              <a:t>outliers</a:t>
            </a:r>
            <a:r>
              <a:rPr lang="it-IT" sz="2500">
                <a:latin typeface="+mj-lt"/>
              </a:rPr>
              <a:t>, </a:t>
            </a:r>
            <a:r>
              <a:rPr lang="it-IT" sz="2500" i="1">
                <a:latin typeface="+mj-lt"/>
              </a:rPr>
              <a:t>inconsistenze</a:t>
            </a:r>
            <a:r>
              <a:rPr lang="it-IT" sz="2500">
                <a:latin typeface="+mj-lt"/>
              </a:rPr>
              <a:t>, </a:t>
            </a:r>
            <a:r>
              <a:rPr lang="it-IT" sz="2500" i="1">
                <a:latin typeface="+mj-lt"/>
              </a:rPr>
              <a:t>righe duplicate</a:t>
            </a:r>
            <a:r>
              <a:rPr lang="it-IT" sz="2500">
                <a:latin typeface="+mj-lt"/>
              </a:rPr>
              <a:t> e </a:t>
            </a:r>
            <a:r>
              <a:rPr lang="it-IT" sz="2500" i="1" err="1">
                <a:latin typeface="+mj-lt"/>
              </a:rPr>
              <a:t>inaccuratezza</a:t>
            </a:r>
            <a:r>
              <a:rPr lang="it-IT" sz="2500">
                <a:latin typeface="+mj-lt"/>
              </a:rPr>
              <a:t>. </a:t>
            </a:r>
          </a:p>
          <a:p>
            <a:pPr marL="0" indent="0" fontAlgn="base">
              <a:buNone/>
            </a:pPr>
            <a:endParaRPr lang="it-IT" sz="300">
              <a:latin typeface="+mj-lt"/>
            </a:endParaRPr>
          </a:p>
          <a:p>
            <a:pPr marL="0" indent="0" fontAlgn="base">
              <a:buNone/>
            </a:pPr>
            <a:r>
              <a:rPr lang="it-IT" sz="2500">
                <a:latin typeface="+mj-lt"/>
              </a:rPr>
              <a:t>Il codice delle funzioni è disponibile nella repository GitHub del progetto.</a:t>
            </a:r>
          </a:p>
        </p:txBody>
      </p:sp>
      <p:sp>
        <p:nvSpPr>
          <p:cNvPr id="5135" name="Rectangle 512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sellaDiTesto 27">
            <a:extLst>
              <a:ext uri="{FF2B5EF4-FFF2-40B4-BE49-F238E27FC236}">
                <a16:creationId xmlns:a16="http://schemas.microsoft.com/office/drawing/2014/main" id="{FAC8BB3A-38C8-91E3-4E81-F25A429B8705}"/>
              </a:ext>
            </a:extLst>
          </p:cNvPr>
          <p:cNvSpPr txBox="1"/>
          <p:nvPr/>
        </p:nvSpPr>
        <p:spPr>
          <a:xfrm>
            <a:off x="4315966" y="1905759"/>
            <a:ext cx="4513618" cy="369332"/>
          </a:xfrm>
          <a:prstGeom prst="rect">
            <a:avLst/>
          </a:prstGeom>
          <a:noFill/>
        </p:spPr>
        <p:txBody>
          <a:bodyPr wrap="square" rtlCol="0">
            <a:spAutoFit/>
          </a:bodyPr>
          <a:lstStyle/>
          <a:p>
            <a:pPr algn="ctr"/>
            <a:r>
              <a:rPr lang="it-IT"/>
              <a:t>:</a:t>
            </a:r>
          </a:p>
        </p:txBody>
      </p:sp>
      <p:sp>
        <p:nvSpPr>
          <p:cNvPr id="4" name="CasellaDiTesto 3">
            <a:extLst>
              <a:ext uri="{FF2B5EF4-FFF2-40B4-BE49-F238E27FC236}">
                <a16:creationId xmlns:a16="http://schemas.microsoft.com/office/drawing/2014/main" id="{C9498F38-EC0A-18FE-0570-853581FB5B3E}"/>
              </a:ext>
            </a:extLst>
          </p:cNvPr>
          <p:cNvSpPr txBox="1"/>
          <p:nvPr/>
        </p:nvSpPr>
        <p:spPr>
          <a:xfrm>
            <a:off x="4956049" y="1467567"/>
            <a:ext cx="7555992" cy="3693319"/>
          </a:xfrm>
          <a:prstGeom prst="rect">
            <a:avLst/>
          </a:prstGeom>
          <a:noFill/>
        </p:spPr>
        <p:txBody>
          <a:bodyPr wrap="square" rtlCol="0">
            <a:spAutoFit/>
          </a:bodyPr>
          <a:lstStyle/>
          <a:p>
            <a:r>
              <a:rPr lang="it-IT" err="1">
                <a:solidFill>
                  <a:srgbClr val="0070C0"/>
                </a:solidFill>
                <a:latin typeface="Andale Mono"/>
              </a:rPr>
              <a:t>def</a:t>
            </a:r>
            <a:r>
              <a:rPr lang="it-IT">
                <a:solidFill>
                  <a:schemeClr val="bg1"/>
                </a:solidFill>
                <a:latin typeface="Andale Mono"/>
              </a:rPr>
              <a:t> </a:t>
            </a:r>
            <a:r>
              <a:rPr lang="it-IT" b="1" err="1">
                <a:solidFill>
                  <a:schemeClr val="bg1"/>
                </a:solidFill>
                <a:latin typeface="Andale Mono"/>
              </a:rPr>
              <a:t>introduce_null_values</a:t>
            </a:r>
            <a:r>
              <a:rPr lang="it-IT">
                <a:solidFill>
                  <a:schemeClr val="bg1"/>
                </a:solidFill>
                <a:latin typeface="Andale Mono"/>
              </a:rPr>
              <a:t>(</a:t>
            </a:r>
            <a:r>
              <a:rPr lang="it-IT" err="1">
                <a:solidFill>
                  <a:schemeClr val="bg1"/>
                </a:solidFill>
                <a:latin typeface="Andale Mono"/>
              </a:rPr>
              <a:t>column</a:t>
            </a:r>
            <a:r>
              <a:rPr lang="it-IT">
                <a:solidFill>
                  <a:schemeClr val="bg1"/>
                </a:solidFill>
                <a:latin typeface="Andale Mono"/>
              </a:rPr>
              <a:t>, </a:t>
            </a:r>
            <a:r>
              <a:rPr lang="it-IT" err="1">
                <a:solidFill>
                  <a:schemeClr val="bg1"/>
                </a:solidFill>
                <a:latin typeface="Andale Mono"/>
              </a:rPr>
              <a:t>percentage</a:t>
            </a:r>
            <a:r>
              <a:rPr lang="it-IT">
                <a:solidFill>
                  <a:schemeClr val="bg1"/>
                </a:solidFill>
                <a:latin typeface="Andale Mono"/>
              </a:rPr>
              <a:t>, df)</a:t>
            </a:r>
          </a:p>
          <a:p>
            <a:endParaRPr lang="it-IT">
              <a:solidFill>
                <a:schemeClr val="bg1"/>
              </a:solidFill>
              <a:latin typeface="Andale Mono"/>
            </a:endParaRPr>
          </a:p>
          <a:p>
            <a:r>
              <a:rPr lang="it-IT" err="1">
                <a:solidFill>
                  <a:srgbClr val="0070C0"/>
                </a:solidFill>
                <a:latin typeface="Andale Mono"/>
              </a:rPr>
              <a:t>def</a:t>
            </a:r>
            <a:r>
              <a:rPr lang="it-IT">
                <a:solidFill>
                  <a:schemeClr val="bg1"/>
                </a:solidFill>
                <a:latin typeface="Andale Mono"/>
              </a:rPr>
              <a:t> </a:t>
            </a:r>
            <a:r>
              <a:rPr lang="it-IT" b="1" err="1">
                <a:solidFill>
                  <a:schemeClr val="bg1"/>
                </a:solidFill>
                <a:latin typeface="Andale Mono"/>
              </a:rPr>
              <a:t>add_outliers_int</a:t>
            </a:r>
            <a:r>
              <a:rPr lang="it-IT">
                <a:solidFill>
                  <a:schemeClr val="bg1"/>
                </a:solidFill>
                <a:latin typeface="Andale Mono"/>
              </a:rPr>
              <a:t>(</a:t>
            </a:r>
            <a:r>
              <a:rPr lang="it-IT" err="1">
                <a:solidFill>
                  <a:schemeClr val="bg1"/>
                </a:solidFill>
                <a:latin typeface="Andale Mono"/>
              </a:rPr>
              <a:t>column</a:t>
            </a:r>
            <a:r>
              <a:rPr lang="it-IT">
                <a:solidFill>
                  <a:schemeClr val="bg1"/>
                </a:solidFill>
                <a:latin typeface="Andale Mono"/>
              </a:rPr>
              <a:t>, </a:t>
            </a:r>
            <a:r>
              <a:rPr lang="it-IT" err="1">
                <a:solidFill>
                  <a:schemeClr val="bg1"/>
                </a:solidFill>
                <a:latin typeface="Andale Mono"/>
              </a:rPr>
              <a:t>percentage</a:t>
            </a:r>
            <a:r>
              <a:rPr lang="it-IT">
                <a:solidFill>
                  <a:schemeClr val="bg1"/>
                </a:solidFill>
                <a:latin typeface="Andale Mono"/>
              </a:rPr>
              <a:t>, df)</a:t>
            </a:r>
          </a:p>
          <a:p>
            <a:endParaRPr lang="it-IT">
              <a:solidFill>
                <a:schemeClr val="bg1"/>
              </a:solidFill>
              <a:latin typeface="Andale Mono"/>
            </a:endParaRPr>
          </a:p>
          <a:p>
            <a:r>
              <a:rPr lang="it-IT" err="1">
                <a:solidFill>
                  <a:srgbClr val="0070C0"/>
                </a:solidFill>
                <a:latin typeface="Andale Mono"/>
              </a:rPr>
              <a:t>def</a:t>
            </a:r>
            <a:r>
              <a:rPr lang="it-IT">
                <a:solidFill>
                  <a:schemeClr val="bg1"/>
                </a:solidFill>
                <a:latin typeface="Andale Mono"/>
              </a:rPr>
              <a:t> </a:t>
            </a:r>
            <a:r>
              <a:rPr lang="it-IT" b="1" err="1">
                <a:solidFill>
                  <a:schemeClr val="bg1"/>
                </a:solidFill>
                <a:latin typeface="Andale Mono"/>
              </a:rPr>
              <a:t>add_categorical_outliers</a:t>
            </a:r>
            <a:r>
              <a:rPr lang="it-IT">
                <a:solidFill>
                  <a:schemeClr val="bg1"/>
                </a:solidFill>
                <a:latin typeface="Andale Mono"/>
              </a:rPr>
              <a:t>(</a:t>
            </a:r>
            <a:r>
              <a:rPr lang="it-IT" err="1">
                <a:solidFill>
                  <a:schemeClr val="bg1"/>
                </a:solidFill>
                <a:latin typeface="Andale Mono"/>
              </a:rPr>
              <a:t>column,percentage</a:t>
            </a:r>
            <a:r>
              <a:rPr lang="it-IT">
                <a:solidFill>
                  <a:schemeClr val="bg1"/>
                </a:solidFill>
                <a:latin typeface="Andale Mono"/>
              </a:rPr>
              <a:t>, 							dataset)</a:t>
            </a:r>
          </a:p>
          <a:p>
            <a:endParaRPr lang="it-IT">
              <a:solidFill>
                <a:schemeClr val="bg1"/>
              </a:solidFill>
              <a:latin typeface="Andale Mono"/>
            </a:endParaRPr>
          </a:p>
          <a:p>
            <a:r>
              <a:rPr lang="it-IT" err="1">
                <a:solidFill>
                  <a:srgbClr val="0070C0"/>
                </a:solidFill>
                <a:latin typeface="Andale Mono"/>
              </a:rPr>
              <a:t>def</a:t>
            </a:r>
            <a:r>
              <a:rPr lang="it-IT">
                <a:solidFill>
                  <a:schemeClr val="bg1"/>
                </a:solidFill>
                <a:latin typeface="Andale Mono"/>
              </a:rPr>
              <a:t> </a:t>
            </a:r>
            <a:r>
              <a:rPr lang="it-IT" b="1" err="1">
                <a:solidFill>
                  <a:schemeClr val="bg1"/>
                </a:solidFill>
                <a:latin typeface="Andale Mono"/>
              </a:rPr>
              <a:t>introduce_inconsistencies</a:t>
            </a:r>
            <a:r>
              <a:rPr lang="it-IT">
                <a:solidFill>
                  <a:schemeClr val="bg1"/>
                </a:solidFill>
                <a:latin typeface="Andale Mono"/>
              </a:rPr>
              <a:t>(</a:t>
            </a:r>
            <a:r>
              <a:rPr lang="it-IT" err="1">
                <a:solidFill>
                  <a:schemeClr val="bg1"/>
                </a:solidFill>
                <a:latin typeface="Andale Mono"/>
              </a:rPr>
              <a:t>column_array</a:t>
            </a:r>
            <a:r>
              <a:rPr lang="it-IT">
                <a:solidFill>
                  <a:schemeClr val="bg1"/>
                </a:solidFill>
                <a:latin typeface="Andale Mono"/>
              </a:rPr>
              <a:t>, 				</a:t>
            </a:r>
            <a:r>
              <a:rPr lang="it-IT" err="1">
                <a:solidFill>
                  <a:schemeClr val="bg1"/>
                </a:solidFill>
                <a:latin typeface="Andale Mono"/>
              </a:rPr>
              <a:t>values_array</a:t>
            </a:r>
            <a:r>
              <a:rPr lang="it-IT">
                <a:solidFill>
                  <a:schemeClr val="bg1"/>
                </a:solidFill>
                <a:latin typeface="Andale Mono"/>
              </a:rPr>
              <a:t>, dataset, </a:t>
            </a:r>
            <a:r>
              <a:rPr lang="it-IT" err="1">
                <a:solidFill>
                  <a:schemeClr val="bg1"/>
                </a:solidFill>
                <a:latin typeface="Andale Mono"/>
              </a:rPr>
              <a:t>percentage</a:t>
            </a:r>
            <a:r>
              <a:rPr lang="it-IT">
                <a:solidFill>
                  <a:schemeClr val="bg1"/>
                </a:solidFill>
                <a:latin typeface="Andale Mono"/>
              </a:rPr>
              <a:t>)</a:t>
            </a:r>
          </a:p>
          <a:p>
            <a:endParaRPr lang="it-IT">
              <a:solidFill>
                <a:schemeClr val="bg1"/>
              </a:solidFill>
              <a:latin typeface="Andale Mono"/>
            </a:endParaRPr>
          </a:p>
          <a:p>
            <a:r>
              <a:rPr lang="it-IT" err="1">
                <a:solidFill>
                  <a:srgbClr val="0070C0"/>
                </a:solidFill>
                <a:latin typeface="Andale Mono"/>
              </a:rPr>
              <a:t>def</a:t>
            </a:r>
            <a:r>
              <a:rPr lang="it-IT">
                <a:solidFill>
                  <a:schemeClr val="bg1"/>
                </a:solidFill>
                <a:latin typeface="Andale Mono"/>
              </a:rPr>
              <a:t> </a:t>
            </a:r>
            <a:r>
              <a:rPr lang="it-IT" b="1" err="1">
                <a:solidFill>
                  <a:schemeClr val="bg1"/>
                </a:solidFill>
                <a:latin typeface="Andale Mono"/>
              </a:rPr>
              <a:t>duplicate_rows</a:t>
            </a:r>
            <a:r>
              <a:rPr lang="it-IT">
                <a:solidFill>
                  <a:schemeClr val="bg1"/>
                </a:solidFill>
                <a:latin typeface="Andale Mono"/>
              </a:rPr>
              <a:t>(dataset, </a:t>
            </a:r>
            <a:r>
              <a:rPr lang="it-IT" err="1">
                <a:solidFill>
                  <a:schemeClr val="bg1"/>
                </a:solidFill>
                <a:latin typeface="Andale Mono"/>
              </a:rPr>
              <a:t>percent</a:t>
            </a:r>
            <a:r>
              <a:rPr lang="it-IT">
                <a:solidFill>
                  <a:schemeClr val="bg1"/>
                </a:solidFill>
                <a:latin typeface="Andale Mono"/>
              </a:rPr>
              <a:t>)</a:t>
            </a:r>
          </a:p>
          <a:p>
            <a:endParaRPr lang="it-IT">
              <a:solidFill>
                <a:schemeClr val="bg1"/>
              </a:solidFill>
              <a:latin typeface="Andale Mono"/>
            </a:endParaRPr>
          </a:p>
          <a:p>
            <a:r>
              <a:rPr lang="it-IT" err="1">
                <a:solidFill>
                  <a:srgbClr val="0070C0"/>
                </a:solidFill>
                <a:latin typeface="Andale Mono"/>
              </a:rPr>
              <a:t>def</a:t>
            </a:r>
            <a:r>
              <a:rPr lang="it-IT">
                <a:solidFill>
                  <a:schemeClr val="bg1"/>
                </a:solidFill>
                <a:latin typeface="Andale Mono"/>
              </a:rPr>
              <a:t> </a:t>
            </a:r>
            <a:r>
              <a:rPr lang="it-IT" b="1" err="1">
                <a:solidFill>
                  <a:schemeClr val="bg1"/>
                </a:solidFill>
                <a:latin typeface="Andale Mono"/>
              </a:rPr>
              <a:t>remove_first_letter</a:t>
            </a:r>
            <a:r>
              <a:rPr lang="it-IT">
                <a:solidFill>
                  <a:schemeClr val="bg1"/>
                </a:solidFill>
                <a:latin typeface="Andale Mono"/>
              </a:rPr>
              <a:t>(</a:t>
            </a:r>
            <a:r>
              <a:rPr lang="it-IT" err="1">
                <a:solidFill>
                  <a:schemeClr val="bg1"/>
                </a:solidFill>
                <a:latin typeface="Andale Mono"/>
              </a:rPr>
              <a:t>column</a:t>
            </a:r>
            <a:r>
              <a:rPr lang="it-IT">
                <a:solidFill>
                  <a:schemeClr val="bg1"/>
                </a:solidFill>
                <a:latin typeface="Andale Mono"/>
              </a:rPr>
              <a:t>, dataset, </a:t>
            </a:r>
            <a:r>
              <a:rPr lang="it-IT" err="1">
                <a:solidFill>
                  <a:schemeClr val="bg1"/>
                </a:solidFill>
                <a:latin typeface="Andale Mono"/>
              </a:rPr>
              <a:t>percentage</a:t>
            </a:r>
            <a:r>
              <a:rPr lang="it-IT">
                <a:solidFill>
                  <a:schemeClr val="bg1"/>
                </a:solidFill>
                <a:latin typeface="Andale Mono"/>
              </a:rPr>
              <a:t>)</a:t>
            </a:r>
          </a:p>
        </p:txBody>
      </p:sp>
    </p:spTree>
    <p:extLst>
      <p:ext uri="{BB962C8B-B14F-4D97-AF65-F5344CB8AC3E}">
        <p14:creationId xmlns:p14="http://schemas.microsoft.com/office/powerpoint/2010/main" val="221354488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3325</Words>
  <Application>Microsoft Office PowerPoint</Application>
  <PresentationFormat>Widescreen</PresentationFormat>
  <Paragraphs>217</Paragraphs>
  <Slides>17</Slides>
  <Notes>11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Andale Mono</vt:lpstr>
      <vt:lpstr>Arial</vt:lpstr>
      <vt:lpstr>Calibri</vt:lpstr>
      <vt:lpstr>Calibri Light</vt:lpstr>
      <vt:lpstr>Helvetica</vt:lpstr>
      <vt:lpstr>Menlo</vt:lpstr>
      <vt:lpstr>Tema di Office</vt:lpstr>
      <vt:lpstr>Progetto di Architetture Dati:  Data Quality   Corso di Laurea Magistrale in Informatica (LM - 18) Appello 20 Luglio 2023</vt:lpstr>
      <vt:lpstr>Contesto ed obiettivi</vt:lpstr>
      <vt:lpstr>Il Dataset</vt:lpstr>
      <vt:lpstr>Analisi degli attributi</vt:lpstr>
      <vt:lpstr>Analisi degli attributi</vt:lpstr>
      <vt:lpstr>Analisi degli attributi</vt:lpstr>
      <vt:lpstr>Data Quality Consistenza</vt:lpstr>
      <vt:lpstr>Data Quality Accuratezza</vt:lpstr>
      <vt:lpstr>Funzioni per il deterioramento delle istanze</vt:lpstr>
      <vt:lpstr>Modelli di classificazione</vt:lpstr>
      <vt:lpstr>Misure di Performance –Alberi Decisionali</vt:lpstr>
      <vt:lpstr>Misure di Performance –SVM</vt:lpstr>
      <vt:lpstr>Addestramento dei modelli Trainset sporco </vt:lpstr>
      <vt:lpstr>Risultati ottenuti</vt:lpstr>
      <vt:lpstr>Risultati ottenuti</vt:lpstr>
      <vt:lpstr>Risultati ottenuti</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Machine Learning  Corso di Laurea Magistrale in Informatica Appello Febbraio 2023</dc:title>
  <dc:creator>Benedetta Donato</dc:creator>
  <cp:lastModifiedBy>e.dubini1@campus.unimib.it</cp:lastModifiedBy>
  <cp:revision>1</cp:revision>
  <dcterms:created xsi:type="dcterms:W3CDTF">2023-02-09T08:27:47Z</dcterms:created>
  <dcterms:modified xsi:type="dcterms:W3CDTF">2023-07-19T13:54:07Z</dcterms:modified>
</cp:coreProperties>
</file>