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60" r:id="rId6"/>
    <p:sldId id="266" r:id="rId7"/>
    <p:sldId id="267" r:id="rId8"/>
    <p:sldId id="268" r:id="rId9"/>
    <p:sldId id="269" r:id="rId10"/>
    <p:sldId id="262" r:id="rId11"/>
    <p:sldId id="263" r:id="rId12"/>
    <p:sldId id="264" r:id="rId13"/>
    <p:sldId id="265" r:id="rId14"/>
    <p:sldId id="270" r:id="rId15"/>
    <p:sldId id="271" r:id="rId16"/>
    <p:sldId id="274" r:id="rId17"/>
    <p:sldId id="272" r:id="rId18"/>
    <p:sldId id="275" r:id="rId19"/>
    <p:sldId id="273" r:id="rId20"/>
    <p:sldId id="276" r:id="rId21"/>
    <p:sldId id="280" r:id="rId22"/>
    <p:sldId id="281" r:id="rId23"/>
    <p:sldId id="282" r:id="rId24"/>
    <p:sldId id="278" r:id="rId25"/>
    <p:sldId id="279" r:id="rId26"/>
    <p:sldId id="284" r:id="rId27"/>
    <p:sldId id="283" r:id="rId28"/>
    <p:sldId id="277" r:id="rId29"/>
    <p:sldId id="286"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p:scale>
          <a:sx n="75" d="100"/>
          <a:sy n="75" d="100"/>
        </p:scale>
        <p:origin x="94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6176A-35E4-47CB-95EF-F251B52066EA}" type="datetimeFigureOut">
              <a:rPr lang="it-IT" smtClean="0"/>
              <a:t>09/02/2021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70959-9B42-40D0-9D2A-0F1377138396}" type="slidenum">
              <a:rPr lang="it-IT" smtClean="0"/>
              <a:t>‹N›</a:t>
            </a:fld>
            <a:endParaRPr lang="it-IT"/>
          </a:p>
        </p:txBody>
      </p:sp>
    </p:spTree>
    <p:extLst>
      <p:ext uri="{BB962C8B-B14F-4D97-AF65-F5344CB8AC3E}">
        <p14:creationId xmlns:p14="http://schemas.microsoft.com/office/powerpoint/2010/main" val="61473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155073-8621-47BF-8DF5-FC65CDC7499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0DAE40F-8253-4C6B-8FEC-1D448AA04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DF902A7-38A1-4172-BACE-B3C658336791}"/>
              </a:ext>
            </a:extLst>
          </p:cNvPr>
          <p:cNvSpPr>
            <a:spLocks noGrp="1"/>
          </p:cNvSpPr>
          <p:nvPr>
            <p:ph type="dt" sz="half" idx="10"/>
          </p:nvPr>
        </p:nvSpPr>
        <p:spPr/>
        <p:txBody>
          <a:bodyPr/>
          <a:lstStyle/>
          <a:p>
            <a:fld id="{A2CEFAC6-6860-49DE-ADDA-1BA7F37F1DC8}" type="datetime1">
              <a:rPr lang="it-IT" smtClean="0"/>
              <a:t>09/02/2021</a:t>
            </a:fld>
            <a:endParaRPr lang="it-IT"/>
          </a:p>
        </p:txBody>
      </p:sp>
      <p:sp>
        <p:nvSpPr>
          <p:cNvPr id="5" name="Segnaposto piè di pagina 4">
            <a:extLst>
              <a:ext uri="{FF2B5EF4-FFF2-40B4-BE49-F238E27FC236}">
                <a16:creationId xmlns:a16="http://schemas.microsoft.com/office/drawing/2014/main" id="{A3D90569-CA26-4837-9A88-B924F04B6D16}"/>
              </a:ext>
            </a:extLst>
          </p:cNvPr>
          <p:cNvSpPr>
            <a:spLocks noGrp="1"/>
          </p:cNvSpPr>
          <p:nvPr>
            <p:ph type="ftr" sz="quarter" idx="11"/>
          </p:nvPr>
        </p:nvSpPr>
        <p:spPr/>
        <p:txBody>
          <a:bodyPr/>
          <a:lstStyle/>
          <a:p>
            <a:r>
              <a:rPr lang="it-IT"/>
              <a:t>Ingegneria del software - Anno Accademico 2020/2021</a:t>
            </a:r>
          </a:p>
        </p:txBody>
      </p:sp>
      <p:sp>
        <p:nvSpPr>
          <p:cNvPr id="6" name="Segnaposto numero diapositiva 5">
            <a:extLst>
              <a:ext uri="{FF2B5EF4-FFF2-40B4-BE49-F238E27FC236}">
                <a16:creationId xmlns:a16="http://schemas.microsoft.com/office/drawing/2014/main" id="{C575FFCD-B376-4455-8208-12BE0C113D40}"/>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348114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2ABB0-E014-47E4-BD51-B5D14321F53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A6B538-D4A1-4600-A208-A1C1339600A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05DF3F-E9B2-405C-8D12-8C5A3E29D22D}"/>
              </a:ext>
            </a:extLst>
          </p:cNvPr>
          <p:cNvSpPr>
            <a:spLocks noGrp="1"/>
          </p:cNvSpPr>
          <p:nvPr>
            <p:ph type="dt" sz="half" idx="10"/>
          </p:nvPr>
        </p:nvSpPr>
        <p:spPr/>
        <p:txBody>
          <a:bodyPr/>
          <a:lstStyle/>
          <a:p>
            <a:fld id="{378E2F41-EB16-42D3-B4F1-17521F2C5381}" type="datetime1">
              <a:rPr lang="it-IT" smtClean="0"/>
              <a:t>09/02/2021</a:t>
            </a:fld>
            <a:endParaRPr lang="it-IT"/>
          </a:p>
        </p:txBody>
      </p:sp>
      <p:sp>
        <p:nvSpPr>
          <p:cNvPr id="5" name="Segnaposto piè di pagina 4">
            <a:extLst>
              <a:ext uri="{FF2B5EF4-FFF2-40B4-BE49-F238E27FC236}">
                <a16:creationId xmlns:a16="http://schemas.microsoft.com/office/drawing/2014/main" id="{8668A7EE-F2F3-44B5-BB14-2CA1744F8A95}"/>
              </a:ext>
            </a:extLst>
          </p:cNvPr>
          <p:cNvSpPr>
            <a:spLocks noGrp="1"/>
          </p:cNvSpPr>
          <p:nvPr>
            <p:ph type="ftr" sz="quarter" idx="11"/>
          </p:nvPr>
        </p:nvSpPr>
        <p:spPr/>
        <p:txBody>
          <a:bodyPr/>
          <a:lstStyle/>
          <a:p>
            <a:r>
              <a:rPr lang="it-IT"/>
              <a:t>Ingegneria del software - Anno Accademico 2020/2021</a:t>
            </a:r>
          </a:p>
        </p:txBody>
      </p:sp>
      <p:sp>
        <p:nvSpPr>
          <p:cNvPr id="6" name="Segnaposto numero diapositiva 5">
            <a:extLst>
              <a:ext uri="{FF2B5EF4-FFF2-40B4-BE49-F238E27FC236}">
                <a16:creationId xmlns:a16="http://schemas.microsoft.com/office/drawing/2014/main" id="{423B504A-B7E5-4E6C-A6F4-54C116E8455B}"/>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195346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97E4048-AFBD-40E8-AE8F-41DDC6CC203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42E89A5-1D0C-4755-9D1F-DBE6DFFD688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AFD3E9E-4788-4AC1-BC92-7631FE3744DC}"/>
              </a:ext>
            </a:extLst>
          </p:cNvPr>
          <p:cNvSpPr>
            <a:spLocks noGrp="1"/>
          </p:cNvSpPr>
          <p:nvPr>
            <p:ph type="dt" sz="half" idx="10"/>
          </p:nvPr>
        </p:nvSpPr>
        <p:spPr/>
        <p:txBody>
          <a:bodyPr/>
          <a:lstStyle/>
          <a:p>
            <a:fld id="{E1A4E2CC-81E5-41F9-BFC2-68712515F109}" type="datetime1">
              <a:rPr lang="it-IT" smtClean="0"/>
              <a:t>09/02/2021</a:t>
            </a:fld>
            <a:endParaRPr lang="it-IT"/>
          </a:p>
        </p:txBody>
      </p:sp>
      <p:sp>
        <p:nvSpPr>
          <p:cNvPr id="5" name="Segnaposto piè di pagina 4">
            <a:extLst>
              <a:ext uri="{FF2B5EF4-FFF2-40B4-BE49-F238E27FC236}">
                <a16:creationId xmlns:a16="http://schemas.microsoft.com/office/drawing/2014/main" id="{38BCBCB6-D377-4267-8A92-1D84075EE58B}"/>
              </a:ext>
            </a:extLst>
          </p:cNvPr>
          <p:cNvSpPr>
            <a:spLocks noGrp="1"/>
          </p:cNvSpPr>
          <p:nvPr>
            <p:ph type="ftr" sz="quarter" idx="11"/>
          </p:nvPr>
        </p:nvSpPr>
        <p:spPr/>
        <p:txBody>
          <a:bodyPr/>
          <a:lstStyle/>
          <a:p>
            <a:r>
              <a:rPr lang="it-IT"/>
              <a:t>Ingegneria del software - Anno Accademico 2020/2021</a:t>
            </a:r>
          </a:p>
        </p:txBody>
      </p:sp>
      <p:sp>
        <p:nvSpPr>
          <p:cNvPr id="6" name="Segnaposto numero diapositiva 5">
            <a:extLst>
              <a:ext uri="{FF2B5EF4-FFF2-40B4-BE49-F238E27FC236}">
                <a16:creationId xmlns:a16="http://schemas.microsoft.com/office/drawing/2014/main" id="{65463565-EF20-4BC8-8C53-B13260A9FD2C}"/>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315777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1B3A46-8764-4944-8EDC-A78FB68E2B5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AF20EF5-0382-4CB0-9EE0-24BA9BF9EF9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D8BDE53-96EA-4B45-904D-C17CEE5936C3}"/>
              </a:ext>
            </a:extLst>
          </p:cNvPr>
          <p:cNvSpPr>
            <a:spLocks noGrp="1"/>
          </p:cNvSpPr>
          <p:nvPr>
            <p:ph type="dt" sz="half" idx="10"/>
          </p:nvPr>
        </p:nvSpPr>
        <p:spPr/>
        <p:txBody>
          <a:bodyPr/>
          <a:lstStyle/>
          <a:p>
            <a:fld id="{4E7AA8ED-0E11-4B98-9A8C-BF6DF224959A}" type="datetime1">
              <a:rPr lang="it-IT" smtClean="0"/>
              <a:t>09/02/2021</a:t>
            </a:fld>
            <a:endParaRPr lang="it-IT"/>
          </a:p>
        </p:txBody>
      </p:sp>
      <p:sp>
        <p:nvSpPr>
          <p:cNvPr id="5" name="Segnaposto piè di pagina 4">
            <a:extLst>
              <a:ext uri="{FF2B5EF4-FFF2-40B4-BE49-F238E27FC236}">
                <a16:creationId xmlns:a16="http://schemas.microsoft.com/office/drawing/2014/main" id="{FCA45E2C-3568-41C6-AD3F-73A06E0DEC9D}"/>
              </a:ext>
            </a:extLst>
          </p:cNvPr>
          <p:cNvSpPr>
            <a:spLocks noGrp="1"/>
          </p:cNvSpPr>
          <p:nvPr>
            <p:ph type="ftr" sz="quarter" idx="11"/>
          </p:nvPr>
        </p:nvSpPr>
        <p:spPr/>
        <p:txBody>
          <a:bodyPr/>
          <a:lstStyle/>
          <a:p>
            <a:r>
              <a:rPr lang="it-IT"/>
              <a:t>Ingegneria del software - Anno Accademico 2020/2021</a:t>
            </a:r>
          </a:p>
        </p:txBody>
      </p:sp>
      <p:sp>
        <p:nvSpPr>
          <p:cNvPr id="6" name="Segnaposto numero diapositiva 5">
            <a:extLst>
              <a:ext uri="{FF2B5EF4-FFF2-40B4-BE49-F238E27FC236}">
                <a16:creationId xmlns:a16="http://schemas.microsoft.com/office/drawing/2014/main" id="{1580C458-E03B-458F-B583-773A36476D16}"/>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282928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20612A-F0FC-458F-8264-B1A1C9A862C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BE06258-A690-4532-86AD-6F13C268F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102361D-953B-45AF-8398-DA6EAEFF6323}"/>
              </a:ext>
            </a:extLst>
          </p:cNvPr>
          <p:cNvSpPr>
            <a:spLocks noGrp="1"/>
          </p:cNvSpPr>
          <p:nvPr>
            <p:ph type="dt" sz="half" idx="10"/>
          </p:nvPr>
        </p:nvSpPr>
        <p:spPr/>
        <p:txBody>
          <a:bodyPr/>
          <a:lstStyle/>
          <a:p>
            <a:fld id="{E56407D4-E8BF-4DC8-9EF4-D260CE8C3A8A}" type="datetime1">
              <a:rPr lang="it-IT" smtClean="0"/>
              <a:t>09/02/2021</a:t>
            </a:fld>
            <a:endParaRPr lang="it-IT"/>
          </a:p>
        </p:txBody>
      </p:sp>
      <p:sp>
        <p:nvSpPr>
          <p:cNvPr id="5" name="Segnaposto piè di pagina 4">
            <a:extLst>
              <a:ext uri="{FF2B5EF4-FFF2-40B4-BE49-F238E27FC236}">
                <a16:creationId xmlns:a16="http://schemas.microsoft.com/office/drawing/2014/main" id="{4A1559D9-AE8F-4379-85C9-5B04F300A58E}"/>
              </a:ext>
            </a:extLst>
          </p:cNvPr>
          <p:cNvSpPr>
            <a:spLocks noGrp="1"/>
          </p:cNvSpPr>
          <p:nvPr>
            <p:ph type="ftr" sz="quarter" idx="11"/>
          </p:nvPr>
        </p:nvSpPr>
        <p:spPr/>
        <p:txBody>
          <a:bodyPr/>
          <a:lstStyle/>
          <a:p>
            <a:r>
              <a:rPr lang="it-IT"/>
              <a:t>Ingegneria del software - Anno Accademico 2020/2021</a:t>
            </a:r>
          </a:p>
        </p:txBody>
      </p:sp>
      <p:sp>
        <p:nvSpPr>
          <p:cNvPr id="6" name="Segnaposto numero diapositiva 5">
            <a:extLst>
              <a:ext uri="{FF2B5EF4-FFF2-40B4-BE49-F238E27FC236}">
                <a16:creationId xmlns:a16="http://schemas.microsoft.com/office/drawing/2014/main" id="{3ADAD1AB-F5DA-4048-AA0E-F26BE87D136D}"/>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89303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06FF25-7F15-4058-8444-0817E2C7A8A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405A7B-C6D9-47C5-8BFA-28CA9F7EEA6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E01C1C8-3DCE-4651-8361-42B20CC571C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2954114-3D31-4B91-BD43-CA1F63037898}"/>
              </a:ext>
            </a:extLst>
          </p:cNvPr>
          <p:cNvSpPr>
            <a:spLocks noGrp="1"/>
          </p:cNvSpPr>
          <p:nvPr>
            <p:ph type="dt" sz="half" idx="10"/>
          </p:nvPr>
        </p:nvSpPr>
        <p:spPr/>
        <p:txBody>
          <a:bodyPr/>
          <a:lstStyle/>
          <a:p>
            <a:fld id="{C1AF4CA9-7DDC-4BDA-908B-27E009FF6FB1}" type="datetime1">
              <a:rPr lang="it-IT" smtClean="0"/>
              <a:t>09/02/2021</a:t>
            </a:fld>
            <a:endParaRPr lang="it-IT"/>
          </a:p>
        </p:txBody>
      </p:sp>
      <p:sp>
        <p:nvSpPr>
          <p:cNvPr id="6" name="Segnaposto piè di pagina 5">
            <a:extLst>
              <a:ext uri="{FF2B5EF4-FFF2-40B4-BE49-F238E27FC236}">
                <a16:creationId xmlns:a16="http://schemas.microsoft.com/office/drawing/2014/main" id="{20710E03-6F53-49B5-A567-295029C34894}"/>
              </a:ext>
            </a:extLst>
          </p:cNvPr>
          <p:cNvSpPr>
            <a:spLocks noGrp="1"/>
          </p:cNvSpPr>
          <p:nvPr>
            <p:ph type="ftr" sz="quarter" idx="11"/>
          </p:nvPr>
        </p:nvSpPr>
        <p:spPr/>
        <p:txBody>
          <a:bodyPr/>
          <a:lstStyle/>
          <a:p>
            <a:r>
              <a:rPr lang="it-IT"/>
              <a:t>Ingegneria del software - Anno Accademico 2020/2021</a:t>
            </a:r>
          </a:p>
        </p:txBody>
      </p:sp>
      <p:sp>
        <p:nvSpPr>
          <p:cNvPr id="7" name="Segnaposto numero diapositiva 6">
            <a:extLst>
              <a:ext uri="{FF2B5EF4-FFF2-40B4-BE49-F238E27FC236}">
                <a16:creationId xmlns:a16="http://schemas.microsoft.com/office/drawing/2014/main" id="{5A4EE8C5-3F4B-4854-BF4D-6766BEEC3EE8}"/>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388856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67AAD1-8C46-4644-B101-2FBF1660173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186325-BE10-48E4-AC19-B4DE260A5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B07F3C7-E575-4116-81EA-D685113DCA5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1C6C165-0D46-4EA7-AC1D-B6D3D313F4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EE155B5-46B7-44E3-BAB8-ABCDDF5A291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B341EFA-DD10-4D69-8D15-F7BDB98EA329}"/>
              </a:ext>
            </a:extLst>
          </p:cNvPr>
          <p:cNvSpPr>
            <a:spLocks noGrp="1"/>
          </p:cNvSpPr>
          <p:nvPr>
            <p:ph type="dt" sz="half" idx="10"/>
          </p:nvPr>
        </p:nvSpPr>
        <p:spPr/>
        <p:txBody>
          <a:bodyPr/>
          <a:lstStyle/>
          <a:p>
            <a:fld id="{DB819FC5-B5B5-4369-A89A-7F71438D73F4}" type="datetime1">
              <a:rPr lang="it-IT" smtClean="0"/>
              <a:t>09/02/2021</a:t>
            </a:fld>
            <a:endParaRPr lang="it-IT"/>
          </a:p>
        </p:txBody>
      </p:sp>
      <p:sp>
        <p:nvSpPr>
          <p:cNvPr id="8" name="Segnaposto piè di pagina 7">
            <a:extLst>
              <a:ext uri="{FF2B5EF4-FFF2-40B4-BE49-F238E27FC236}">
                <a16:creationId xmlns:a16="http://schemas.microsoft.com/office/drawing/2014/main" id="{1F82AB3E-D969-4E57-964D-EB485A2BF16F}"/>
              </a:ext>
            </a:extLst>
          </p:cNvPr>
          <p:cNvSpPr>
            <a:spLocks noGrp="1"/>
          </p:cNvSpPr>
          <p:nvPr>
            <p:ph type="ftr" sz="quarter" idx="11"/>
          </p:nvPr>
        </p:nvSpPr>
        <p:spPr/>
        <p:txBody>
          <a:bodyPr/>
          <a:lstStyle/>
          <a:p>
            <a:r>
              <a:rPr lang="it-IT"/>
              <a:t>Ingegneria del software - Anno Accademico 2020/2021</a:t>
            </a:r>
          </a:p>
        </p:txBody>
      </p:sp>
      <p:sp>
        <p:nvSpPr>
          <p:cNvPr id="9" name="Segnaposto numero diapositiva 8">
            <a:extLst>
              <a:ext uri="{FF2B5EF4-FFF2-40B4-BE49-F238E27FC236}">
                <a16:creationId xmlns:a16="http://schemas.microsoft.com/office/drawing/2014/main" id="{C44B42EF-9673-4D12-8E41-DBDF9A9B705D}"/>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379132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975420-9AA8-4809-B0FC-58BB6E9913E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15F4731-24DC-4BF5-8F91-D3EC7D8CA227}"/>
              </a:ext>
            </a:extLst>
          </p:cNvPr>
          <p:cNvSpPr>
            <a:spLocks noGrp="1"/>
          </p:cNvSpPr>
          <p:nvPr>
            <p:ph type="dt" sz="half" idx="10"/>
          </p:nvPr>
        </p:nvSpPr>
        <p:spPr/>
        <p:txBody>
          <a:bodyPr/>
          <a:lstStyle/>
          <a:p>
            <a:fld id="{36B98696-A69F-43E1-BBBE-478960D779B5}" type="datetime1">
              <a:rPr lang="it-IT" smtClean="0"/>
              <a:t>09/02/2021</a:t>
            </a:fld>
            <a:endParaRPr lang="it-IT"/>
          </a:p>
        </p:txBody>
      </p:sp>
      <p:sp>
        <p:nvSpPr>
          <p:cNvPr id="4" name="Segnaposto piè di pagina 3">
            <a:extLst>
              <a:ext uri="{FF2B5EF4-FFF2-40B4-BE49-F238E27FC236}">
                <a16:creationId xmlns:a16="http://schemas.microsoft.com/office/drawing/2014/main" id="{6EB396BA-C374-45C0-83F5-E1C6B307ADF4}"/>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09A6BBB8-3FC7-4876-A27F-8ACE0F87C7BF}"/>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1899855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46CCF0A-94B6-4E68-864F-9B14D7C60FD0}"/>
              </a:ext>
            </a:extLst>
          </p:cNvPr>
          <p:cNvSpPr>
            <a:spLocks noGrp="1"/>
          </p:cNvSpPr>
          <p:nvPr>
            <p:ph type="dt" sz="half" idx="10"/>
          </p:nvPr>
        </p:nvSpPr>
        <p:spPr/>
        <p:txBody>
          <a:bodyPr/>
          <a:lstStyle/>
          <a:p>
            <a:fld id="{311A498D-49D5-4DC0-96FC-FB577A42000F}" type="datetime1">
              <a:rPr lang="it-IT" smtClean="0"/>
              <a:t>09/02/2021</a:t>
            </a:fld>
            <a:endParaRPr lang="it-IT"/>
          </a:p>
        </p:txBody>
      </p:sp>
      <p:sp>
        <p:nvSpPr>
          <p:cNvPr id="3" name="Segnaposto piè di pagina 2">
            <a:extLst>
              <a:ext uri="{FF2B5EF4-FFF2-40B4-BE49-F238E27FC236}">
                <a16:creationId xmlns:a16="http://schemas.microsoft.com/office/drawing/2014/main" id="{7049F2D4-3B51-439A-8D9E-5AE40A05BB63}"/>
              </a:ext>
            </a:extLst>
          </p:cNvPr>
          <p:cNvSpPr>
            <a:spLocks noGrp="1"/>
          </p:cNvSpPr>
          <p:nvPr>
            <p:ph type="ftr" sz="quarter" idx="11"/>
          </p:nvPr>
        </p:nvSpPr>
        <p:spPr/>
        <p:txBody>
          <a:bodyPr/>
          <a:lstStyle/>
          <a:p>
            <a:r>
              <a:rPr lang="it-IT"/>
              <a:t>Ingegneria del software - Anno Accademico 2020/2021</a:t>
            </a:r>
          </a:p>
        </p:txBody>
      </p:sp>
      <p:sp>
        <p:nvSpPr>
          <p:cNvPr id="4" name="Segnaposto numero diapositiva 3">
            <a:extLst>
              <a:ext uri="{FF2B5EF4-FFF2-40B4-BE49-F238E27FC236}">
                <a16:creationId xmlns:a16="http://schemas.microsoft.com/office/drawing/2014/main" id="{8A6B7D99-23AA-410A-9D72-1594A330FEAA}"/>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401545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EB4320-AAC1-4CB2-B21E-3D2D4B0A9A3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E00DD1-A046-4D78-9251-F619A4F21B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7E4AA51-3FBE-45DD-9988-48FB41D39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F0427B5-1369-4DEB-8485-07AED0D0B82C}"/>
              </a:ext>
            </a:extLst>
          </p:cNvPr>
          <p:cNvSpPr>
            <a:spLocks noGrp="1"/>
          </p:cNvSpPr>
          <p:nvPr>
            <p:ph type="dt" sz="half" idx="10"/>
          </p:nvPr>
        </p:nvSpPr>
        <p:spPr/>
        <p:txBody>
          <a:bodyPr/>
          <a:lstStyle/>
          <a:p>
            <a:fld id="{2283AEB5-F6C1-4D13-985F-242D339AE392}" type="datetime1">
              <a:rPr lang="it-IT" smtClean="0"/>
              <a:t>09/02/2021</a:t>
            </a:fld>
            <a:endParaRPr lang="it-IT"/>
          </a:p>
        </p:txBody>
      </p:sp>
      <p:sp>
        <p:nvSpPr>
          <p:cNvPr id="6" name="Segnaposto piè di pagina 5">
            <a:extLst>
              <a:ext uri="{FF2B5EF4-FFF2-40B4-BE49-F238E27FC236}">
                <a16:creationId xmlns:a16="http://schemas.microsoft.com/office/drawing/2014/main" id="{58933CC7-A039-472A-BCF2-D54E83798C53}"/>
              </a:ext>
            </a:extLst>
          </p:cNvPr>
          <p:cNvSpPr>
            <a:spLocks noGrp="1"/>
          </p:cNvSpPr>
          <p:nvPr>
            <p:ph type="ftr" sz="quarter" idx="11"/>
          </p:nvPr>
        </p:nvSpPr>
        <p:spPr/>
        <p:txBody>
          <a:bodyPr/>
          <a:lstStyle/>
          <a:p>
            <a:r>
              <a:rPr lang="it-IT"/>
              <a:t>Ingegneria del software - Anno Accademico 2020/2021</a:t>
            </a:r>
          </a:p>
        </p:txBody>
      </p:sp>
      <p:sp>
        <p:nvSpPr>
          <p:cNvPr id="7" name="Segnaposto numero diapositiva 6">
            <a:extLst>
              <a:ext uri="{FF2B5EF4-FFF2-40B4-BE49-F238E27FC236}">
                <a16:creationId xmlns:a16="http://schemas.microsoft.com/office/drawing/2014/main" id="{B2439DDC-B056-4467-A37B-10AC44F4CE7A}"/>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218748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71AB85-8D42-43FB-8B0F-493493CED7B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892E95F-DC82-4CB1-91A0-C6A5737EA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4DBB4F9-D107-4F01-9766-5BA68D6F1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D20AA0D-F9EA-413A-9014-0799A887B793}"/>
              </a:ext>
            </a:extLst>
          </p:cNvPr>
          <p:cNvSpPr>
            <a:spLocks noGrp="1"/>
          </p:cNvSpPr>
          <p:nvPr>
            <p:ph type="dt" sz="half" idx="10"/>
          </p:nvPr>
        </p:nvSpPr>
        <p:spPr/>
        <p:txBody>
          <a:bodyPr/>
          <a:lstStyle/>
          <a:p>
            <a:fld id="{1D0C030C-24DB-4598-B231-C94B221E0B44}" type="datetime1">
              <a:rPr lang="it-IT" smtClean="0"/>
              <a:t>09/02/2021</a:t>
            </a:fld>
            <a:endParaRPr lang="it-IT"/>
          </a:p>
        </p:txBody>
      </p:sp>
      <p:sp>
        <p:nvSpPr>
          <p:cNvPr id="6" name="Segnaposto piè di pagina 5">
            <a:extLst>
              <a:ext uri="{FF2B5EF4-FFF2-40B4-BE49-F238E27FC236}">
                <a16:creationId xmlns:a16="http://schemas.microsoft.com/office/drawing/2014/main" id="{5AA3F6CB-C085-46ED-AF74-A8C74FF64963}"/>
              </a:ext>
            </a:extLst>
          </p:cNvPr>
          <p:cNvSpPr>
            <a:spLocks noGrp="1"/>
          </p:cNvSpPr>
          <p:nvPr>
            <p:ph type="ftr" sz="quarter" idx="11"/>
          </p:nvPr>
        </p:nvSpPr>
        <p:spPr/>
        <p:txBody>
          <a:bodyPr/>
          <a:lstStyle/>
          <a:p>
            <a:r>
              <a:rPr lang="it-IT"/>
              <a:t>Ingegneria del software - Anno Accademico 2020/2021</a:t>
            </a:r>
          </a:p>
        </p:txBody>
      </p:sp>
      <p:sp>
        <p:nvSpPr>
          <p:cNvPr id="7" name="Segnaposto numero diapositiva 6">
            <a:extLst>
              <a:ext uri="{FF2B5EF4-FFF2-40B4-BE49-F238E27FC236}">
                <a16:creationId xmlns:a16="http://schemas.microsoft.com/office/drawing/2014/main" id="{D55A8FBD-81F9-4F78-9731-67DCA31DC473}"/>
              </a:ext>
            </a:extLst>
          </p:cNvPr>
          <p:cNvSpPr>
            <a:spLocks noGrp="1"/>
          </p:cNvSpPr>
          <p:nvPr>
            <p:ph type="sldNum" sz="quarter" idx="12"/>
          </p:nvPr>
        </p:nvSpPr>
        <p:spPr/>
        <p:txBody>
          <a:bodyPr/>
          <a:lstStyle/>
          <a:p>
            <a:fld id="{5D8033E2-F854-4B03-9FF0-5031386CC642}" type="slidenum">
              <a:rPr lang="it-IT" smtClean="0"/>
              <a:t>‹N›</a:t>
            </a:fld>
            <a:endParaRPr lang="it-IT"/>
          </a:p>
        </p:txBody>
      </p:sp>
    </p:spTree>
    <p:extLst>
      <p:ext uri="{BB962C8B-B14F-4D97-AF65-F5344CB8AC3E}">
        <p14:creationId xmlns:p14="http://schemas.microsoft.com/office/powerpoint/2010/main" val="327060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079B68D-FA09-4C6C-807F-78EDE8FC5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D4642059-9511-4A2A-88C5-ECD8E0183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DF3355-AC07-45DF-9D84-E30710E7C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FD210-2BAB-4BDB-899E-772673C757A5}" type="datetime1">
              <a:rPr lang="it-IT" smtClean="0"/>
              <a:t>09/02/2021</a:t>
            </a:fld>
            <a:endParaRPr lang="it-IT"/>
          </a:p>
        </p:txBody>
      </p:sp>
      <p:sp>
        <p:nvSpPr>
          <p:cNvPr id="5" name="Segnaposto piè di pagina 4">
            <a:extLst>
              <a:ext uri="{FF2B5EF4-FFF2-40B4-BE49-F238E27FC236}">
                <a16:creationId xmlns:a16="http://schemas.microsoft.com/office/drawing/2014/main" id="{AF7B665B-EC1B-428D-8FBE-409472119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Ingegneria del software - Anno Accademico 2020/2021</a:t>
            </a:r>
          </a:p>
        </p:txBody>
      </p:sp>
      <p:sp>
        <p:nvSpPr>
          <p:cNvPr id="6" name="Segnaposto numero diapositiva 5">
            <a:extLst>
              <a:ext uri="{FF2B5EF4-FFF2-40B4-BE49-F238E27FC236}">
                <a16:creationId xmlns:a16="http://schemas.microsoft.com/office/drawing/2014/main" id="{40640A88-4123-49D4-B4F2-02BE14E3FB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033E2-F854-4B03-9FF0-5031386CC642}" type="slidenum">
              <a:rPr lang="it-IT" smtClean="0"/>
              <a:t>‹N›</a:t>
            </a:fld>
            <a:endParaRPr lang="it-IT"/>
          </a:p>
        </p:txBody>
      </p:sp>
      <p:sp>
        <p:nvSpPr>
          <p:cNvPr id="8" name="Rettangolo 7">
            <a:extLst>
              <a:ext uri="{FF2B5EF4-FFF2-40B4-BE49-F238E27FC236}">
                <a16:creationId xmlns:a16="http://schemas.microsoft.com/office/drawing/2014/main" id="{46F55F8F-7C80-4697-BA16-17FB5C84717A}"/>
              </a:ext>
            </a:extLst>
          </p:cNvPr>
          <p:cNvSpPr/>
          <p:nvPr userDrawn="1"/>
        </p:nvSpPr>
        <p:spPr>
          <a:xfrm>
            <a:off x="173620" y="142835"/>
            <a:ext cx="664580" cy="558470"/>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68862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80FE1E6E-D1E3-4584-A9EE-DDC7A2F84EC0}"/>
              </a:ext>
            </a:extLst>
          </p:cNvPr>
          <p:cNvPicPr>
            <a:picLocks noChangeAspect="1"/>
          </p:cNvPicPr>
          <p:nvPr/>
        </p:nvPicPr>
        <p:blipFill>
          <a:blip r:embed="rId2"/>
          <a:stretch>
            <a:fillRect/>
          </a:stretch>
        </p:blipFill>
        <p:spPr>
          <a:xfrm>
            <a:off x="2933205" y="643466"/>
            <a:ext cx="6325590" cy="5571067"/>
          </a:xfrm>
          <a:prstGeom prst="rect">
            <a:avLst/>
          </a:prstGeom>
        </p:spPr>
      </p:pic>
      <p:sp>
        <p:nvSpPr>
          <p:cNvPr id="8" name="Segnaposto piè di pagina 7">
            <a:extLst>
              <a:ext uri="{FF2B5EF4-FFF2-40B4-BE49-F238E27FC236}">
                <a16:creationId xmlns:a16="http://schemas.microsoft.com/office/drawing/2014/main" id="{8B481113-1E93-4B4C-9F72-90785DCDFBE6}"/>
              </a:ext>
            </a:extLst>
          </p:cNvPr>
          <p:cNvSpPr>
            <a:spLocks noGrp="1"/>
          </p:cNvSpPr>
          <p:nvPr>
            <p:ph type="ftr" sz="quarter" idx="11"/>
          </p:nvPr>
        </p:nvSpPr>
        <p:spPr/>
        <p:txBody>
          <a:bodyPr/>
          <a:lstStyle/>
          <a:p>
            <a:r>
              <a:rPr lang="it-IT"/>
              <a:t>Ingegneria del software - Anno Accademico 2020/2021</a:t>
            </a:r>
          </a:p>
        </p:txBody>
      </p:sp>
      <p:sp>
        <p:nvSpPr>
          <p:cNvPr id="10" name="Segnaposto numero diapositiva 9">
            <a:extLst>
              <a:ext uri="{FF2B5EF4-FFF2-40B4-BE49-F238E27FC236}">
                <a16:creationId xmlns:a16="http://schemas.microsoft.com/office/drawing/2014/main" id="{BC42D886-6986-49F8-B4DF-D7153EF9C357}"/>
              </a:ext>
            </a:extLst>
          </p:cNvPr>
          <p:cNvSpPr>
            <a:spLocks noGrp="1"/>
          </p:cNvSpPr>
          <p:nvPr>
            <p:ph type="sldNum" sz="quarter" idx="12"/>
          </p:nvPr>
        </p:nvSpPr>
        <p:spPr/>
        <p:txBody>
          <a:bodyPr/>
          <a:lstStyle/>
          <a:p>
            <a:fld id="{5D8033E2-F854-4B03-9FF0-5031386CC642}" type="slidenum">
              <a:rPr lang="it-IT" smtClean="0"/>
              <a:t>1</a:t>
            </a:fld>
            <a:endParaRPr lang="it-IT"/>
          </a:p>
        </p:txBody>
      </p:sp>
    </p:spTree>
    <p:extLst>
      <p:ext uri="{BB962C8B-B14F-4D97-AF65-F5344CB8AC3E}">
        <p14:creationId xmlns:p14="http://schemas.microsoft.com/office/powerpoint/2010/main" val="134932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07233-4DE4-499B-ACAE-56970E056482}"/>
              </a:ext>
            </a:extLst>
          </p:cNvPr>
          <p:cNvSpPr>
            <a:spLocks noGrp="1"/>
          </p:cNvSpPr>
          <p:nvPr>
            <p:ph type="title"/>
          </p:nvPr>
        </p:nvSpPr>
        <p:spPr/>
        <p:txBody>
          <a:bodyPr>
            <a:normAutofit/>
          </a:bodyPr>
          <a:lstStyle/>
          <a:p>
            <a:pPr algn="ctr"/>
            <a:r>
              <a:rPr lang="it-IT" sz="4000" b="1" dirty="0"/>
              <a:t>Requisiti funzionali</a:t>
            </a:r>
            <a:endParaRPr lang="it-IT" sz="4000" dirty="0"/>
          </a:p>
        </p:txBody>
      </p:sp>
      <p:sp>
        <p:nvSpPr>
          <p:cNvPr id="3" name="Segnaposto contenuto 2">
            <a:extLst>
              <a:ext uri="{FF2B5EF4-FFF2-40B4-BE49-F238E27FC236}">
                <a16:creationId xmlns:a16="http://schemas.microsoft.com/office/drawing/2014/main" id="{D2462A00-B2D4-461A-82BA-415D02DBB77E}"/>
              </a:ext>
            </a:extLst>
          </p:cNvPr>
          <p:cNvSpPr>
            <a:spLocks noGrp="1"/>
          </p:cNvSpPr>
          <p:nvPr>
            <p:ph idx="1"/>
          </p:nvPr>
        </p:nvSpPr>
        <p:spPr/>
        <p:txBody>
          <a:bodyPr>
            <a:normAutofit/>
          </a:bodyPr>
          <a:lstStyle/>
          <a:p>
            <a:pPr marL="0" indent="0">
              <a:buNone/>
            </a:pPr>
            <a:r>
              <a:rPr lang="it-IT" sz="1800" dirty="0"/>
              <a:t>I requisiti funzionali principali, di conseguenza, sono i seguenti (</a:t>
            </a:r>
            <a:r>
              <a:rPr lang="it-IT" sz="1800" i="1" dirty="0"/>
              <a:t>per un elenco completo, vedere RAD, sezione 3.2 </a:t>
            </a:r>
            <a:r>
              <a:rPr lang="it-IT" sz="1800" i="1" dirty="0" err="1"/>
              <a:t>Functional</a:t>
            </a:r>
            <a:r>
              <a:rPr lang="it-IT" sz="1800" i="1" dirty="0"/>
              <a:t> </a:t>
            </a:r>
            <a:r>
              <a:rPr lang="it-IT" sz="1800" i="1" dirty="0" err="1"/>
              <a:t>Requirements</a:t>
            </a:r>
            <a:r>
              <a:rPr lang="it-IT" sz="1800" i="1" dirty="0"/>
              <a:t>)</a:t>
            </a:r>
            <a:r>
              <a:rPr lang="it-IT" sz="1800" dirty="0"/>
              <a:t>:</a:t>
            </a:r>
          </a:p>
          <a:p>
            <a:r>
              <a:rPr lang="it-IT" sz="1800" b="1" dirty="0"/>
              <a:t>FR1</a:t>
            </a:r>
            <a:r>
              <a:rPr lang="it-IT" sz="1800" dirty="0"/>
              <a:t>. Il sistema deve permettere al visitatore di registrarsi.</a:t>
            </a:r>
          </a:p>
          <a:p>
            <a:r>
              <a:rPr lang="it-IT" sz="1800" b="1" dirty="0"/>
              <a:t>FR2</a:t>
            </a:r>
            <a:r>
              <a:rPr lang="it-IT" sz="1800" dirty="0"/>
              <a:t>. Il sistema deve permettere all’utente non registrato di poter visionare lo stesso i quadri.</a:t>
            </a:r>
          </a:p>
          <a:p>
            <a:r>
              <a:rPr lang="it-IT" sz="1800" b="1" dirty="0"/>
              <a:t>FR3. </a:t>
            </a:r>
            <a:r>
              <a:rPr lang="it-IT" sz="1800" dirty="0"/>
              <a:t>Il sistema deve permettere l’aggiunta di un quadro in vendita, nel carrello.</a:t>
            </a:r>
          </a:p>
          <a:p>
            <a:r>
              <a:rPr lang="it-IT" sz="1800" b="1" dirty="0"/>
              <a:t>FR9</a:t>
            </a:r>
            <a:r>
              <a:rPr lang="it-IT" sz="1800" dirty="0"/>
              <a:t>. Il sistema deve permettere, per un quadro in vendita, la possibilità di acquistarlo, mentre per i quadri venduti, deve impedirlo.</a:t>
            </a:r>
          </a:p>
          <a:p>
            <a:r>
              <a:rPr lang="it-IT" sz="1800" b="1" dirty="0"/>
              <a:t>FR10</a:t>
            </a:r>
            <a:r>
              <a:rPr lang="it-IT" sz="1800" dirty="0"/>
              <a:t>. Il sistema deve permettere l’inserimento di un nuovo quadro.</a:t>
            </a:r>
          </a:p>
          <a:p>
            <a:r>
              <a:rPr lang="it-IT" sz="1800" b="1" dirty="0"/>
              <a:t>FR6</a:t>
            </a:r>
            <a:r>
              <a:rPr lang="it-IT" sz="1800" dirty="0"/>
              <a:t>. Il sistema deve permettere all’utente di poter scegliere la categoria dei quadri che vuole visionare nella pagina iniziale.</a:t>
            </a:r>
          </a:p>
          <a:p>
            <a:r>
              <a:rPr lang="it-IT" sz="1800" dirty="0"/>
              <a:t>…</a:t>
            </a:r>
          </a:p>
        </p:txBody>
      </p:sp>
      <p:sp>
        <p:nvSpPr>
          <p:cNvPr id="4" name="Segnaposto piè di pagina 3">
            <a:extLst>
              <a:ext uri="{FF2B5EF4-FFF2-40B4-BE49-F238E27FC236}">
                <a16:creationId xmlns:a16="http://schemas.microsoft.com/office/drawing/2014/main" id="{D6231FA1-C9C7-430B-9D22-EB27278F2649}"/>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280F0133-4578-439D-9D13-BA4245B0BCB6}"/>
              </a:ext>
            </a:extLst>
          </p:cNvPr>
          <p:cNvSpPr>
            <a:spLocks noGrp="1"/>
          </p:cNvSpPr>
          <p:nvPr>
            <p:ph type="sldNum" sz="quarter" idx="12"/>
          </p:nvPr>
        </p:nvSpPr>
        <p:spPr/>
        <p:txBody>
          <a:bodyPr/>
          <a:lstStyle/>
          <a:p>
            <a:fld id="{5D8033E2-F854-4B03-9FF0-5031386CC642}" type="slidenum">
              <a:rPr lang="it-IT" smtClean="0"/>
              <a:t>10</a:t>
            </a:fld>
            <a:endParaRPr lang="it-IT"/>
          </a:p>
        </p:txBody>
      </p:sp>
    </p:spTree>
    <p:extLst>
      <p:ext uri="{BB962C8B-B14F-4D97-AF65-F5344CB8AC3E}">
        <p14:creationId xmlns:p14="http://schemas.microsoft.com/office/powerpoint/2010/main" val="2319097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385C13-A555-41C6-B0A9-6F9A7D71DD50}"/>
              </a:ext>
            </a:extLst>
          </p:cNvPr>
          <p:cNvSpPr>
            <a:spLocks noGrp="1"/>
          </p:cNvSpPr>
          <p:nvPr>
            <p:ph type="title"/>
          </p:nvPr>
        </p:nvSpPr>
        <p:spPr/>
        <p:txBody>
          <a:bodyPr>
            <a:normAutofit/>
          </a:bodyPr>
          <a:lstStyle/>
          <a:p>
            <a:pPr algn="ctr"/>
            <a:r>
              <a:rPr lang="it-IT" sz="4000" b="1" dirty="0"/>
              <a:t>Requisiti non funzionali</a:t>
            </a:r>
            <a:endParaRPr lang="it-IT" sz="4000" dirty="0"/>
          </a:p>
        </p:txBody>
      </p:sp>
      <p:sp>
        <p:nvSpPr>
          <p:cNvPr id="3" name="Segnaposto contenuto 2">
            <a:extLst>
              <a:ext uri="{FF2B5EF4-FFF2-40B4-BE49-F238E27FC236}">
                <a16:creationId xmlns:a16="http://schemas.microsoft.com/office/drawing/2014/main" id="{CFD0F254-76DE-4498-8182-B87D2B51CD4D}"/>
              </a:ext>
            </a:extLst>
          </p:cNvPr>
          <p:cNvSpPr>
            <a:spLocks noGrp="1"/>
          </p:cNvSpPr>
          <p:nvPr>
            <p:ph idx="1"/>
          </p:nvPr>
        </p:nvSpPr>
        <p:spPr/>
        <p:txBody>
          <a:bodyPr>
            <a:normAutofit lnSpcReduction="10000"/>
          </a:bodyPr>
          <a:lstStyle/>
          <a:p>
            <a:pPr marL="0" indent="0">
              <a:buNone/>
            </a:pPr>
            <a:r>
              <a:rPr lang="it-IT" sz="1800" dirty="0"/>
              <a:t>Brevemente, i requisiti non funzionali principali che ci siamo prefissati sono i seguenti </a:t>
            </a:r>
            <a:r>
              <a:rPr lang="it-IT" sz="1800" i="1" dirty="0"/>
              <a:t>(vedere il RAD per un ulteriore approfondimento</a:t>
            </a:r>
            <a:r>
              <a:rPr lang="it-IT" sz="1800" dirty="0"/>
              <a:t>):</a:t>
            </a:r>
          </a:p>
          <a:p>
            <a:r>
              <a:rPr lang="it-IT" sz="1800" b="1" dirty="0"/>
              <a:t>NFR1 - Usability </a:t>
            </a:r>
          </a:p>
          <a:p>
            <a:pPr lvl="1"/>
            <a:r>
              <a:rPr lang="it-IT" sz="1400" dirty="0"/>
              <a:t>Tralasciando dettagli relativi a quali colori e Font abbiamo utilizzato, disponibili nel RAD, in sostanza l’usabilità è promossa grazie all’utilizzo di una barra di navigazione sempre fissa nella parte superiore dello schermo, tramite la quale l’utente può raggiungere ogni sezione del sito. Inoltre, per facilitare la scelta di un’opera da visualizzare, abbiamo predisposto una Landing-page nel quale sono presenti tutti i quadri inseriti nel sistema, come in un mosaico di immagini</a:t>
            </a:r>
          </a:p>
          <a:p>
            <a:pPr lvl="1"/>
            <a:endParaRPr lang="it-IT" sz="1400" dirty="0"/>
          </a:p>
          <a:p>
            <a:r>
              <a:rPr lang="it-IT" sz="1800" b="1" dirty="0"/>
              <a:t>NFR2 - Reliability</a:t>
            </a:r>
          </a:p>
          <a:p>
            <a:pPr lvl="1"/>
            <a:r>
              <a:rPr lang="it-IT" sz="1400" dirty="0"/>
              <a:t>L’affidabilità del sistema è garantita dal fatto che rendiamo permanente tutti i dati necessari al funzionamento del sistema in un database relazionale e che ogni eccezione venga opportunamente gestita dal sistema, evitando la failure.</a:t>
            </a:r>
          </a:p>
          <a:p>
            <a:pPr marL="457200" lvl="1" indent="0">
              <a:buNone/>
            </a:pPr>
            <a:endParaRPr lang="it-IT" sz="1400" dirty="0"/>
          </a:p>
          <a:p>
            <a:r>
              <a:rPr lang="it-IT" sz="1800" b="1" dirty="0"/>
              <a:t>NFR3 – Performance</a:t>
            </a:r>
          </a:p>
          <a:p>
            <a:pPr lvl="1"/>
            <a:r>
              <a:rPr lang="it-IT" sz="1400" dirty="0"/>
              <a:t>I tempi di risposta per la navigazione del sito variano ovviamente in base alla posizione geografica dalla quale si accede alla piattaforma e in base alla velocità della connessione che si sta utilizzando per accedervi. Ovviamente dal nostro lato abbiamo cercato di costruire una Web App leggera, che disponesse di contenuti caricabili in poco tempo. Il sistema è concorrente per natura. Le opere vengono memorizzate sul server, e per limitare la complessità spaziale abbiamo imposto come dimensione massima di una immagine 1MB.</a:t>
            </a:r>
          </a:p>
          <a:p>
            <a:pPr lvl="1"/>
            <a:endParaRPr lang="it-IT" sz="1400" b="1" dirty="0"/>
          </a:p>
        </p:txBody>
      </p:sp>
      <p:sp>
        <p:nvSpPr>
          <p:cNvPr id="4" name="Segnaposto piè di pagina 3">
            <a:extLst>
              <a:ext uri="{FF2B5EF4-FFF2-40B4-BE49-F238E27FC236}">
                <a16:creationId xmlns:a16="http://schemas.microsoft.com/office/drawing/2014/main" id="{22C9E45D-7A47-49BA-ABCA-10E44C90F75B}"/>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FEAD0ECE-18C3-4444-BBF4-2180E9831B33}"/>
              </a:ext>
            </a:extLst>
          </p:cNvPr>
          <p:cNvSpPr>
            <a:spLocks noGrp="1"/>
          </p:cNvSpPr>
          <p:nvPr>
            <p:ph type="sldNum" sz="quarter" idx="12"/>
          </p:nvPr>
        </p:nvSpPr>
        <p:spPr/>
        <p:txBody>
          <a:bodyPr/>
          <a:lstStyle/>
          <a:p>
            <a:fld id="{5D8033E2-F854-4B03-9FF0-5031386CC642}" type="slidenum">
              <a:rPr lang="it-IT" smtClean="0"/>
              <a:t>11</a:t>
            </a:fld>
            <a:endParaRPr lang="it-IT"/>
          </a:p>
        </p:txBody>
      </p:sp>
    </p:spTree>
    <p:extLst>
      <p:ext uri="{BB962C8B-B14F-4D97-AF65-F5344CB8AC3E}">
        <p14:creationId xmlns:p14="http://schemas.microsoft.com/office/powerpoint/2010/main" val="1497199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D588991-D679-40C0-A417-549D20F2EEE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r>
              <a:rPr lang="en-US" sz="3600" b="1" kern="1200" dirty="0">
                <a:solidFill>
                  <a:srgbClr val="FFFFFF"/>
                </a:solidFill>
                <a:latin typeface="+mj-lt"/>
                <a:ea typeface="+mj-ea"/>
                <a:cs typeface="+mj-cs"/>
              </a:rPr>
              <a:t>Use Case Model - Utente</a:t>
            </a:r>
            <a:endParaRPr lang="en-US" sz="3600" kern="1200" dirty="0">
              <a:solidFill>
                <a:srgbClr val="FFFFFF"/>
              </a:solidFill>
              <a:latin typeface="+mj-lt"/>
              <a:ea typeface="+mj-ea"/>
              <a:cs typeface="+mj-cs"/>
            </a:endParaRPr>
          </a:p>
        </p:txBody>
      </p:sp>
      <p:pic>
        <p:nvPicPr>
          <p:cNvPr id="6" name="Immagine 5">
            <a:extLst>
              <a:ext uri="{FF2B5EF4-FFF2-40B4-BE49-F238E27FC236}">
                <a16:creationId xmlns:a16="http://schemas.microsoft.com/office/drawing/2014/main" id="{B25B6305-D404-40C9-8F3F-E5CB53B7CE15}"/>
              </a:ext>
            </a:extLst>
          </p:cNvPr>
          <p:cNvPicPr>
            <a:picLocks noChangeAspect="1"/>
          </p:cNvPicPr>
          <p:nvPr/>
        </p:nvPicPr>
        <p:blipFill>
          <a:blip r:embed="rId2"/>
          <a:stretch>
            <a:fillRect/>
          </a:stretch>
        </p:blipFill>
        <p:spPr>
          <a:xfrm>
            <a:off x="5034744" y="786249"/>
            <a:ext cx="5999440" cy="4909289"/>
          </a:xfrm>
          <a:prstGeom prst="rect">
            <a:avLst/>
          </a:prstGeom>
        </p:spPr>
      </p:pic>
      <p:sp>
        <p:nvSpPr>
          <p:cNvPr id="4" name="Segnaposto piè di pagina 3">
            <a:extLst>
              <a:ext uri="{FF2B5EF4-FFF2-40B4-BE49-F238E27FC236}">
                <a16:creationId xmlns:a16="http://schemas.microsoft.com/office/drawing/2014/main" id="{58AE3430-7E4B-4219-89EB-4E54A43F5E2C}"/>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Ingegneria del software - Anno Accademico 2020/2021</a:t>
            </a:r>
          </a:p>
        </p:txBody>
      </p:sp>
      <p:sp>
        <p:nvSpPr>
          <p:cNvPr id="5" name="Segnaposto numero diapositiva 4">
            <a:extLst>
              <a:ext uri="{FF2B5EF4-FFF2-40B4-BE49-F238E27FC236}">
                <a16:creationId xmlns:a16="http://schemas.microsoft.com/office/drawing/2014/main" id="{3B8199A3-BD1E-4CFF-B0BB-DE472590403B}"/>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5D8033E2-F854-4B03-9FF0-5031386CC642}" type="slidenum">
              <a:rPr lang="en-US">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17316073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4">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6">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786C2F16-82CB-477D-96F2-7CBB04150E49}"/>
              </a:ext>
            </a:extLst>
          </p:cNvPr>
          <p:cNvPicPr>
            <a:picLocks noChangeAspect="1"/>
          </p:cNvPicPr>
          <p:nvPr/>
        </p:nvPicPr>
        <p:blipFill>
          <a:blip r:embed="rId2"/>
          <a:stretch>
            <a:fillRect/>
          </a:stretch>
        </p:blipFill>
        <p:spPr>
          <a:xfrm>
            <a:off x="690481" y="643467"/>
            <a:ext cx="3719081" cy="2475653"/>
          </a:xfrm>
          <a:prstGeom prst="rect">
            <a:avLst/>
          </a:prstGeom>
        </p:spPr>
      </p:pic>
      <p:sp>
        <p:nvSpPr>
          <p:cNvPr id="39" name="Rectangle 38">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magine 20">
            <a:extLst>
              <a:ext uri="{FF2B5EF4-FFF2-40B4-BE49-F238E27FC236}">
                <a16:creationId xmlns:a16="http://schemas.microsoft.com/office/drawing/2014/main" id="{E3E5B120-F348-42EE-80F6-2CB0BE9334B2}"/>
              </a:ext>
            </a:extLst>
          </p:cNvPr>
          <p:cNvPicPr>
            <a:picLocks noChangeAspect="1"/>
          </p:cNvPicPr>
          <p:nvPr/>
        </p:nvPicPr>
        <p:blipFill>
          <a:blip r:embed="rId3"/>
          <a:stretch>
            <a:fillRect/>
          </a:stretch>
        </p:blipFill>
        <p:spPr>
          <a:xfrm>
            <a:off x="622549" y="4080265"/>
            <a:ext cx="3854945" cy="1807489"/>
          </a:xfrm>
          <a:prstGeom prst="rect">
            <a:avLst/>
          </a:prstGeom>
        </p:spPr>
      </p:pic>
      <p:sp>
        <p:nvSpPr>
          <p:cNvPr id="4" name="Segnaposto piè di pagina 3">
            <a:extLst>
              <a:ext uri="{FF2B5EF4-FFF2-40B4-BE49-F238E27FC236}">
                <a16:creationId xmlns:a16="http://schemas.microsoft.com/office/drawing/2014/main" id="{108CCD6C-77A6-4193-B7FB-288D0CD0F558}"/>
              </a:ext>
            </a:extLst>
          </p:cNvPr>
          <p:cNvSpPr>
            <a:spLocks noGrp="1"/>
          </p:cNvSpPr>
          <p:nvPr>
            <p:ph type="ftr" sz="quarter" idx="11"/>
          </p:nvPr>
        </p:nvSpPr>
        <p:spPr>
          <a:xfrm>
            <a:off x="622548" y="6356350"/>
            <a:ext cx="6059605"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Ingegneria del software - Anno Accademico 2020/2021</a:t>
            </a:r>
          </a:p>
        </p:txBody>
      </p:sp>
      <p:sp>
        <p:nvSpPr>
          <p:cNvPr id="5" name="Segnaposto numero diapositiva 4">
            <a:extLst>
              <a:ext uri="{FF2B5EF4-FFF2-40B4-BE49-F238E27FC236}">
                <a16:creationId xmlns:a16="http://schemas.microsoft.com/office/drawing/2014/main" id="{8A64B8BF-6897-4161-9475-BD79D79456C8}"/>
              </a:ext>
            </a:extLst>
          </p:cNvPr>
          <p:cNvSpPr>
            <a:spLocks noGrp="1"/>
          </p:cNvSpPr>
          <p:nvPr>
            <p:ph type="sldNum" sz="quarter" idx="12"/>
          </p:nvPr>
        </p:nvSpPr>
        <p:spPr>
          <a:xfrm>
            <a:off x="10691446" y="6356350"/>
            <a:ext cx="662354" cy="365125"/>
          </a:xfrm>
        </p:spPr>
        <p:txBody>
          <a:bodyPr vert="horz" lIns="91440" tIns="45720" rIns="91440" bIns="45720" rtlCol="0" anchor="ctr">
            <a:normAutofit/>
          </a:bodyPr>
          <a:lstStyle/>
          <a:p>
            <a:pPr>
              <a:spcAft>
                <a:spcPts val="600"/>
              </a:spcAft>
            </a:pPr>
            <a:fld id="{5D8033E2-F854-4B03-9FF0-5031386CC642}" type="slidenum">
              <a:rPr lang="en-US">
                <a:solidFill>
                  <a:srgbClr val="FFFFFF"/>
                </a:solidFill>
              </a:rPr>
              <a:pPr>
                <a:spcAft>
                  <a:spcPts val="600"/>
                </a:spcAft>
              </a:pPr>
              <a:t>13</a:t>
            </a:fld>
            <a:endParaRPr lang="en-US">
              <a:solidFill>
                <a:srgbClr val="FFFFFF"/>
              </a:solidFill>
            </a:endParaRPr>
          </a:p>
        </p:txBody>
      </p:sp>
      <p:sp>
        <p:nvSpPr>
          <p:cNvPr id="41" name="Rectangle 40">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a:extLst>
              <a:ext uri="{FF2B5EF4-FFF2-40B4-BE49-F238E27FC236}">
                <a16:creationId xmlns:a16="http://schemas.microsoft.com/office/drawing/2014/main" id="{58065471-6754-4CBA-BF30-CFDBEBB920E2}"/>
              </a:ext>
            </a:extLst>
          </p:cNvPr>
          <p:cNvPicPr>
            <a:picLocks noChangeAspect="1"/>
          </p:cNvPicPr>
          <p:nvPr/>
        </p:nvPicPr>
        <p:blipFill>
          <a:blip r:embed="rId4"/>
          <a:stretch>
            <a:fillRect/>
          </a:stretch>
        </p:blipFill>
        <p:spPr>
          <a:xfrm>
            <a:off x="5144764" y="1226597"/>
            <a:ext cx="6410084" cy="4418866"/>
          </a:xfrm>
          <a:prstGeom prst="rect">
            <a:avLst/>
          </a:prstGeom>
        </p:spPr>
      </p:pic>
    </p:spTree>
    <p:extLst>
      <p:ext uri="{BB962C8B-B14F-4D97-AF65-F5344CB8AC3E}">
        <p14:creationId xmlns:p14="http://schemas.microsoft.com/office/powerpoint/2010/main" val="412078364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F3510C98-7EF2-461D-9CFC-26CDA040A2BF}"/>
              </a:ext>
            </a:extLst>
          </p:cNvPr>
          <p:cNvPicPr>
            <a:picLocks noChangeAspect="1"/>
          </p:cNvPicPr>
          <p:nvPr/>
        </p:nvPicPr>
        <p:blipFill>
          <a:blip r:embed="rId2"/>
          <a:stretch>
            <a:fillRect/>
          </a:stretch>
        </p:blipFill>
        <p:spPr>
          <a:xfrm>
            <a:off x="1464706" y="1035183"/>
            <a:ext cx="9262587" cy="5336434"/>
          </a:xfrm>
          <a:prstGeom prst="rect">
            <a:avLst/>
          </a:prstGeom>
        </p:spPr>
      </p:pic>
      <p:sp>
        <p:nvSpPr>
          <p:cNvPr id="4" name="Segnaposto piè di pagina 3">
            <a:extLst>
              <a:ext uri="{FF2B5EF4-FFF2-40B4-BE49-F238E27FC236}">
                <a16:creationId xmlns:a16="http://schemas.microsoft.com/office/drawing/2014/main" id="{A4850746-9D2A-4891-AF03-F341FE0F4504}"/>
              </a:ext>
            </a:extLst>
          </p:cNvPr>
          <p:cNvSpPr>
            <a:spLocks noGrp="1"/>
          </p:cNvSpPr>
          <p:nvPr>
            <p:ph type="ftr" sz="quarter" idx="11"/>
          </p:nvPr>
        </p:nvSpPr>
        <p:spPr>
          <a:xfrm>
            <a:off x="321732" y="6500896"/>
            <a:ext cx="4114800" cy="274320"/>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Ingegneria del software - Anno Accademico 2020/2021</a:t>
            </a:r>
          </a:p>
        </p:txBody>
      </p:sp>
      <p:sp>
        <p:nvSpPr>
          <p:cNvPr id="5" name="Segnaposto numero diapositiva 4">
            <a:extLst>
              <a:ext uri="{FF2B5EF4-FFF2-40B4-BE49-F238E27FC236}">
                <a16:creationId xmlns:a16="http://schemas.microsoft.com/office/drawing/2014/main" id="{74DC1EB8-A513-4C60-8C18-C1186A58D8B5}"/>
              </a:ext>
            </a:extLst>
          </p:cNvPr>
          <p:cNvSpPr>
            <a:spLocks noGrp="1"/>
          </p:cNvSpPr>
          <p:nvPr>
            <p:ph type="sldNum" sz="quarter" idx="12"/>
          </p:nvPr>
        </p:nvSpPr>
        <p:spPr>
          <a:xfrm>
            <a:off x="10917767" y="6500896"/>
            <a:ext cx="952499" cy="274320"/>
          </a:xfrm>
        </p:spPr>
        <p:txBody>
          <a:bodyPr vert="horz" lIns="91440" tIns="45720" rIns="91440" bIns="45720" rtlCol="0" anchor="ctr">
            <a:normAutofit/>
          </a:bodyPr>
          <a:lstStyle/>
          <a:p>
            <a:pPr>
              <a:spcAft>
                <a:spcPts val="600"/>
              </a:spcAft>
            </a:pPr>
            <a:fld id="{5D8033E2-F854-4B03-9FF0-5031386CC642}" type="slidenum">
              <a:rPr lang="en-US" smtClean="0"/>
              <a:pPr>
                <a:spcAft>
                  <a:spcPts val="600"/>
                </a:spcAft>
              </a:pPr>
              <a:t>14</a:t>
            </a:fld>
            <a:endParaRPr lang="en-US"/>
          </a:p>
        </p:txBody>
      </p:sp>
      <p:sp>
        <p:nvSpPr>
          <p:cNvPr id="9" name="CasellaDiTesto 8">
            <a:extLst>
              <a:ext uri="{FF2B5EF4-FFF2-40B4-BE49-F238E27FC236}">
                <a16:creationId xmlns:a16="http://schemas.microsoft.com/office/drawing/2014/main" id="{93FE91BE-AC6F-490B-80EB-C17A3CB98CCF}"/>
              </a:ext>
            </a:extLst>
          </p:cNvPr>
          <p:cNvSpPr txBox="1"/>
          <p:nvPr/>
        </p:nvSpPr>
        <p:spPr>
          <a:xfrm>
            <a:off x="1278384" y="204186"/>
            <a:ext cx="10428983" cy="707886"/>
          </a:xfrm>
          <a:prstGeom prst="rect">
            <a:avLst/>
          </a:prstGeom>
          <a:noFill/>
        </p:spPr>
        <p:txBody>
          <a:bodyPr wrap="square" rtlCol="0">
            <a:spAutoFit/>
          </a:bodyPr>
          <a:lstStyle/>
          <a:p>
            <a:pPr algn="ctr"/>
            <a:r>
              <a:rPr lang="it-IT" sz="4000" b="1" dirty="0"/>
              <a:t>Sequence Diagram</a:t>
            </a:r>
            <a:endParaRPr lang="it-IT" sz="4000" dirty="0"/>
          </a:p>
        </p:txBody>
      </p:sp>
    </p:spTree>
    <p:extLst>
      <p:ext uri="{BB962C8B-B14F-4D97-AF65-F5344CB8AC3E}">
        <p14:creationId xmlns:p14="http://schemas.microsoft.com/office/powerpoint/2010/main" val="185708315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AB18FF-86DD-4CC2-929C-43175CD0EB24}"/>
              </a:ext>
            </a:extLst>
          </p:cNvPr>
          <p:cNvSpPr>
            <a:spLocks noGrp="1"/>
          </p:cNvSpPr>
          <p:nvPr>
            <p:ph type="title"/>
          </p:nvPr>
        </p:nvSpPr>
        <p:spPr/>
        <p:txBody>
          <a:bodyPr>
            <a:normAutofit fontScale="90000"/>
          </a:bodyPr>
          <a:lstStyle/>
          <a:p>
            <a:pPr algn="ctr"/>
            <a:r>
              <a:rPr lang="it-IT" b="1" dirty="0" err="1"/>
              <a:t>Statechart</a:t>
            </a:r>
            <a:r>
              <a:rPr lang="it-IT" b="1" dirty="0"/>
              <a:t> Diagram</a:t>
            </a:r>
            <a:br>
              <a:rPr lang="it-IT" dirty="0"/>
            </a:br>
            <a:br>
              <a:rPr lang="en-US" dirty="0"/>
            </a:br>
            <a:endParaRPr lang="en-US" dirty="0"/>
          </a:p>
        </p:txBody>
      </p:sp>
      <p:sp>
        <p:nvSpPr>
          <p:cNvPr id="4" name="Segnaposto piè di pagina 3">
            <a:extLst>
              <a:ext uri="{FF2B5EF4-FFF2-40B4-BE49-F238E27FC236}">
                <a16:creationId xmlns:a16="http://schemas.microsoft.com/office/drawing/2014/main" id="{AB3A56E0-4DAA-46AB-B122-E9A70F5924BF}"/>
              </a:ext>
            </a:extLst>
          </p:cNvPr>
          <p:cNvSpPr>
            <a:spLocks noGrp="1"/>
          </p:cNvSpPr>
          <p:nvPr>
            <p:ph type="ftr" sz="quarter" idx="11"/>
          </p:nvPr>
        </p:nvSpPr>
        <p:spPr/>
        <p:txBody>
          <a:bodyPr/>
          <a:lstStyle/>
          <a:p>
            <a:r>
              <a:rPr lang="en-US"/>
              <a:t>Ingegneria del software - Anno Accademico 2020/2021</a:t>
            </a:r>
          </a:p>
        </p:txBody>
      </p:sp>
      <p:sp>
        <p:nvSpPr>
          <p:cNvPr id="5" name="Segnaposto numero diapositiva 4">
            <a:extLst>
              <a:ext uri="{FF2B5EF4-FFF2-40B4-BE49-F238E27FC236}">
                <a16:creationId xmlns:a16="http://schemas.microsoft.com/office/drawing/2014/main" id="{4D2DD870-1370-4339-9498-C756638D3E2E}"/>
              </a:ext>
            </a:extLst>
          </p:cNvPr>
          <p:cNvSpPr>
            <a:spLocks noGrp="1"/>
          </p:cNvSpPr>
          <p:nvPr>
            <p:ph type="sldNum" sz="quarter" idx="12"/>
          </p:nvPr>
        </p:nvSpPr>
        <p:spPr/>
        <p:txBody>
          <a:bodyPr/>
          <a:lstStyle/>
          <a:p>
            <a:fld id="{5D8033E2-F854-4B03-9FF0-5031386CC642}" type="slidenum">
              <a:rPr lang="en-US"/>
              <a:pPr/>
              <a:t>15</a:t>
            </a:fld>
            <a:endParaRPr lang="en-US"/>
          </a:p>
        </p:txBody>
      </p:sp>
      <p:pic>
        <p:nvPicPr>
          <p:cNvPr id="6" name="Immagine 5">
            <a:extLst>
              <a:ext uri="{FF2B5EF4-FFF2-40B4-BE49-F238E27FC236}">
                <a16:creationId xmlns:a16="http://schemas.microsoft.com/office/drawing/2014/main" id="{217A337E-1056-40AD-B64D-A0FE1367378E}"/>
              </a:ext>
            </a:extLst>
          </p:cNvPr>
          <p:cNvPicPr>
            <a:picLocks noChangeAspect="1"/>
          </p:cNvPicPr>
          <p:nvPr/>
        </p:nvPicPr>
        <p:blipFill>
          <a:blip r:embed="rId2"/>
          <a:stretch>
            <a:fillRect/>
          </a:stretch>
        </p:blipFill>
        <p:spPr>
          <a:xfrm>
            <a:off x="1771770" y="1926833"/>
            <a:ext cx="8648459" cy="3004333"/>
          </a:xfrm>
          <a:prstGeom prst="rect">
            <a:avLst/>
          </a:prstGeom>
        </p:spPr>
      </p:pic>
    </p:spTree>
    <p:extLst>
      <p:ext uri="{BB962C8B-B14F-4D97-AF65-F5344CB8AC3E}">
        <p14:creationId xmlns:p14="http://schemas.microsoft.com/office/powerpoint/2010/main" val="127575844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20D5FCA-9E58-416E-B5C1-44F1D32EE86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Class Diagram</a:t>
            </a:r>
            <a:endParaRPr lang="en-US" sz="3600" kern="1200" dirty="0">
              <a:solidFill>
                <a:srgbClr val="FFFFFF"/>
              </a:solidFill>
              <a:latin typeface="+mj-lt"/>
              <a:ea typeface="+mj-ea"/>
              <a:cs typeface="+mj-cs"/>
            </a:endParaRPr>
          </a:p>
        </p:txBody>
      </p:sp>
      <p:pic>
        <p:nvPicPr>
          <p:cNvPr id="6" name="Immagine 5">
            <a:extLst>
              <a:ext uri="{FF2B5EF4-FFF2-40B4-BE49-F238E27FC236}">
                <a16:creationId xmlns:a16="http://schemas.microsoft.com/office/drawing/2014/main" id="{42168EA8-FE84-4A33-BB16-02E24E7C56D8}"/>
              </a:ext>
            </a:extLst>
          </p:cNvPr>
          <p:cNvPicPr>
            <a:picLocks noChangeAspect="1"/>
          </p:cNvPicPr>
          <p:nvPr/>
        </p:nvPicPr>
        <p:blipFill>
          <a:blip r:embed="rId2"/>
          <a:stretch>
            <a:fillRect/>
          </a:stretch>
        </p:blipFill>
        <p:spPr>
          <a:xfrm>
            <a:off x="5012681" y="643466"/>
            <a:ext cx="6309970" cy="5568739"/>
          </a:xfrm>
          <a:prstGeom prst="rect">
            <a:avLst/>
          </a:prstGeom>
        </p:spPr>
      </p:pic>
      <p:sp>
        <p:nvSpPr>
          <p:cNvPr id="4" name="Segnaposto piè di pagina 3">
            <a:extLst>
              <a:ext uri="{FF2B5EF4-FFF2-40B4-BE49-F238E27FC236}">
                <a16:creationId xmlns:a16="http://schemas.microsoft.com/office/drawing/2014/main" id="{2365F0B8-D855-45B4-858C-15BC32117346}"/>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Ingegneria del software - Anno Accademico 2020/2021</a:t>
            </a:r>
          </a:p>
        </p:txBody>
      </p:sp>
      <p:sp>
        <p:nvSpPr>
          <p:cNvPr id="5" name="Segnaposto numero diapositiva 4">
            <a:extLst>
              <a:ext uri="{FF2B5EF4-FFF2-40B4-BE49-F238E27FC236}">
                <a16:creationId xmlns:a16="http://schemas.microsoft.com/office/drawing/2014/main" id="{B3EA3760-4375-4203-A49E-336A9EF78718}"/>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5D8033E2-F854-4B03-9FF0-5031386CC642}" type="slidenum">
              <a:rPr lang="en-US">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194591879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03944-7DA6-49AB-9672-57239B13F772}"/>
              </a:ext>
            </a:extLst>
          </p:cNvPr>
          <p:cNvSpPr>
            <a:spLocks noGrp="1"/>
          </p:cNvSpPr>
          <p:nvPr>
            <p:ph type="title"/>
          </p:nvPr>
        </p:nvSpPr>
        <p:spPr>
          <a:xfrm>
            <a:off x="2107707" y="51834"/>
            <a:ext cx="8218251" cy="995731"/>
          </a:xfrm>
        </p:spPr>
        <p:txBody>
          <a:bodyPr>
            <a:normAutofit/>
          </a:bodyPr>
          <a:lstStyle/>
          <a:p>
            <a:pPr algn="ctr"/>
            <a:r>
              <a:rPr lang="en-US" sz="4000" b="1" dirty="0" err="1"/>
              <a:t>Decomposizione</a:t>
            </a:r>
            <a:r>
              <a:rPr lang="en-US" sz="4000" b="1" dirty="0"/>
              <a:t> in </a:t>
            </a:r>
            <a:r>
              <a:rPr lang="en-US" sz="4000" b="1" dirty="0" err="1"/>
              <a:t>sottosistemi</a:t>
            </a:r>
            <a:endParaRPr lang="en-US" sz="4000" b="1" dirty="0"/>
          </a:p>
        </p:txBody>
      </p:sp>
      <p:sp>
        <p:nvSpPr>
          <p:cNvPr id="4" name="Segnaposto piè di pagina 3">
            <a:extLst>
              <a:ext uri="{FF2B5EF4-FFF2-40B4-BE49-F238E27FC236}">
                <a16:creationId xmlns:a16="http://schemas.microsoft.com/office/drawing/2014/main" id="{0D4FAA25-EFFF-4C47-9E3C-AB3D9B840672}"/>
              </a:ext>
            </a:extLst>
          </p:cNvPr>
          <p:cNvSpPr>
            <a:spLocks noGrp="1"/>
          </p:cNvSpPr>
          <p:nvPr>
            <p:ph type="ftr" sz="quarter" idx="11"/>
          </p:nvPr>
        </p:nvSpPr>
        <p:spPr/>
        <p:txBody>
          <a:bodyPr/>
          <a:lstStyle/>
          <a:p>
            <a:r>
              <a:rPr lang="en-US"/>
              <a:t>Ingegneria del software - Anno Accademico 2020/2021</a:t>
            </a:r>
          </a:p>
        </p:txBody>
      </p:sp>
      <p:sp>
        <p:nvSpPr>
          <p:cNvPr id="5" name="Segnaposto numero diapositiva 4">
            <a:extLst>
              <a:ext uri="{FF2B5EF4-FFF2-40B4-BE49-F238E27FC236}">
                <a16:creationId xmlns:a16="http://schemas.microsoft.com/office/drawing/2014/main" id="{52AD8690-FEB5-40C4-B767-FB4A44B21899}"/>
              </a:ext>
            </a:extLst>
          </p:cNvPr>
          <p:cNvSpPr>
            <a:spLocks noGrp="1"/>
          </p:cNvSpPr>
          <p:nvPr>
            <p:ph type="sldNum" sz="quarter" idx="12"/>
          </p:nvPr>
        </p:nvSpPr>
        <p:spPr/>
        <p:txBody>
          <a:bodyPr/>
          <a:lstStyle/>
          <a:p>
            <a:fld id="{5D8033E2-F854-4B03-9FF0-5031386CC642}" type="slidenum">
              <a:rPr lang="en-US" smtClean="0"/>
              <a:pPr/>
              <a:t>17</a:t>
            </a:fld>
            <a:endParaRPr lang="en-US"/>
          </a:p>
        </p:txBody>
      </p:sp>
      <p:pic>
        <p:nvPicPr>
          <p:cNvPr id="9" name="Immagine 8">
            <a:extLst>
              <a:ext uri="{FF2B5EF4-FFF2-40B4-BE49-F238E27FC236}">
                <a16:creationId xmlns:a16="http://schemas.microsoft.com/office/drawing/2014/main" id="{781F2D4E-6E85-40F5-8676-087CBAF84672}"/>
              </a:ext>
            </a:extLst>
          </p:cNvPr>
          <p:cNvPicPr>
            <a:picLocks noChangeAspect="1"/>
          </p:cNvPicPr>
          <p:nvPr/>
        </p:nvPicPr>
        <p:blipFill>
          <a:blip r:embed="rId2"/>
          <a:stretch>
            <a:fillRect/>
          </a:stretch>
        </p:blipFill>
        <p:spPr>
          <a:xfrm>
            <a:off x="643942" y="1047565"/>
            <a:ext cx="4534757" cy="5190459"/>
          </a:xfrm>
          <a:prstGeom prst="rect">
            <a:avLst/>
          </a:prstGeom>
        </p:spPr>
      </p:pic>
      <p:pic>
        <p:nvPicPr>
          <p:cNvPr id="10" name="Immagine 9">
            <a:extLst>
              <a:ext uri="{FF2B5EF4-FFF2-40B4-BE49-F238E27FC236}">
                <a16:creationId xmlns:a16="http://schemas.microsoft.com/office/drawing/2014/main" id="{10A4F827-9253-41E5-8453-7AFD821E5619}"/>
              </a:ext>
            </a:extLst>
          </p:cNvPr>
          <p:cNvPicPr>
            <a:picLocks noChangeAspect="1"/>
          </p:cNvPicPr>
          <p:nvPr/>
        </p:nvPicPr>
        <p:blipFill>
          <a:blip r:embed="rId3"/>
          <a:stretch>
            <a:fillRect/>
          </a:stretch>
        </p:blipFill>
        <p:spPr>
          <a:xfrm>
            <a:off x="5820497" y="1963186"/>
            <a:ext cx="6127797" cy="2599936"/>
          </a:xfrm>
          <a:prstGeom prst="rect">
            <a:avLst/>
          </a:prstGeom>
        </p:spPr>
      </p:pic>
      <p:sp>
        <p:nvSpPr>
          <p:cNvPr id="17" name="CasellaDiTesto 16">
            <a:extLst>
              <a:ext uri="{FF2B5EF4-FFF2-40B4-BE49-F238E27FC236}">
                <a16:creationId xmlns:a16="http://schemas.microsoft.com/office/drawing/2014/main" id="{4F63AB57-EF60-4C2F-A83E-1047C5E55EEB}"/>
              </a:ext>
            </a:extLst>
          </p:cNvPr>
          <p:cNvSpPr txBox="1"/>
          <p:nvPr/>
        </p:nvSpPr>
        <p:spPr>
          <a:xfrm>
            <a:off x="6631619" y="4563122"/>
            <a:ext cx="4722181" cy="646331"/>
          </a:xfrm>
          <a:prstGeom prst="rect">
            <a:avLst/>
          </a:prstGeom>
          <a:noFill/>
        </p:spPr>
        <p:txBody>
          <a:bodyPr wrap="square" rtlCol="0">
            <a:spAutoFit/>
          </a:bodyPr>
          <a:lstStyle/>
          <a:p>
            <a:r>
              <a:rPr lang="it-IT" i="1" dirty="0"/>
              <a:t>Package ManagementQuadri Opportunamente definito nell’Object Design</a:t>
            </a:r>
          </a:p>
        </p:txBody>
      </p:sp>
    </p:spTree>
    <p:extLst>
      <p:ext uri="{BB962C8B-B14F-4D97-AF65-F5344CB8AC3E}">
        <p14:creationId xmlns:p14="http://schemas.microsoft.com/office/powerpoint/2010/main" val="152567066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C68D593-E0F5-4F06-96B2-9E0AE302A1A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Schema del DB</a:t>
            </a:r>
          </a:p>
        </p:txBody>
      </p:sp>
      <p:pic>
        <p:nvPicPr>
          <p:cNvPr id="6" name="Immagine 5">
            <a:extLst>
              <a:ext uri="{FF2B5EF4-FFF2-40B4-BE49-F238E27FC236}">
                <a16:creationId xmlns:a16="http://schemas.microsoft.com/office/drawing/2014/main" id="{9C2E7161-72ED-45D4-841D-8DFFDB03B74E}"/>
              </a:ext>
            </a:extLst>
          </p:cNvPr>
          <p:cNvPicPr>
            <a:picLocks noChangeAspect="1"/>
          </p:cNvPicPr>
          <p:nvPr/>
        </p:nvPicPr>
        <p:blipFill>
          <a:blip r:embed="rId2"/>
          <a:stretch>
            <a:fillRect/>
          </a:stretch>
        </p:blipFill>
        <p:spPr>
          <a:xfrm>
            <a:off x="4294789" y="564204"/>
            <a:ext cx="7656811" cy="5661498"/>
          </a:xfrm>
          <a:prstGeom prst="rect">
            <a:avLst/>
          </a:prstGeom>
        </p:spPr>
      </p:pic>
      <p:sp>
        <p:nvSpPr>
          <p:cNvPr id="4" name="Segnaposto piè di pagina 3">
            <a:extLst>
              <a:ext uri="{FF2B5EF4-FFF2-40B4-BE49-F238E27FC236}">
                <a16:creationId xmlns:a16="http://schemas.microsoft.com/office/drawing/2014/main" id="{B0F99CFF-64BE-4EC0-B93A-3C65D669F0B1}"/>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Ingegneria del software - Anno Accademico 2020/2021</a:t>
            </a:r>
          </a:p>
        </p:txBody>
      </p:sp>
      <p:sp>
        <p:nvSpPr>
          <p:cNvPr id="5" name="Segnaposto numero diapositiva 4">
            <a:extLst>
              <a:ext uri="{FF2B5EF4-FFF2-40B4-BE49-F238E27FC236}">
                <a16:creationId xmlns:a16="http://schemas.microsoft.com/office/drawing/2014/main" id="{08D2E74C-D6E4-4EF4-94D3-EF5B7FFC0F1E}"/>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5D8033E2-F854-4B03-9FF0-5031386CC642}" type="slidenum">
              <a:rPr lang="en-US">
                <a:solidFill>
                  <a:schemeClr val="tx1">
                    <a:alpha val="80000"/>
                  </a:schemeClr>
                </a:solidFill>
              </a:rPr>
              <a:pPr>
                <a:spcAft>
                  <a:spcPts val="600"/>
                </a:spcAft>
              </a:pPr>
              <a:t>18</a:t>
            </a:fld>
            <a:endParaRPr lang="en-US">
              <a:solidFill>
                <a:schemeClr val="tx1">
                  <a:alpha val="80000"/>
                </a:schemeClr>
              </a:solidFill>
            </a:endParaRPr>
          </a:p>
        </p:txBody>
      </p:sp>
    </p:spTree>
    <p:extLst>
      <p:ext uri="{BB962C8B-B14F-4D97-AF65-F5344CB8AC3E}">
        <p14:creationId xmlns:p14="http://schemas.microsoft.com/office/powerpoint/2010/main" val="411573884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A9B2F58-B6FF-49D9-B846-2986456122F1}"/>
              </a:ext>
            </a:extLst>
          </p:cNvPr>
          <p:cNvSpPr>
            <a:spLocks noGrp="1"/>
          </p:cNvSpPr>
          <p:nvPr>
            <p:ph type="title"/>
          </p:nvPr>
        </p:nvSpPr>
        <p:spPr>
          <a:xfrm>
            <a:off x="1028699" y="1967266"/>
            <a:ext cx="2842909"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UML WAE dell' Acquisto</a:t>
            </a:r>
          </a:p>
        </p:txBody>
      </p:sp>
      <p:pic>
        <p:nvPicPr>
          <p:cNvPr id="6" name="Immagine 5">
            <a:extLst>
              <a:ext uri="{FF2B5EF4-FFF2-40B4-BE49-F238E27FC236}">
                <a16:creationId xmlns:a16="http://schemas.microsoft.com/office/drawing/2014/main" id="{BAF44AC8-B1FC-47DD-8423-C20AB1F13F03}"/>
              </a:ext>
            </a:extLst>
          </p:cNvPr>
          <p:cNvPicPr>
            <a:picLocks noChangeAspect="1"/>
          </p:cNvPicPr>
          <p:nvPr/>
        </p:nvPicPr>
        <p:blipFill>
          <a:blip r:embed="rId2"/>
          <a:stretch>
            <a:fillRect/>
          </a:stretch>
        </p:blipFill>
        <p:spPr>
          <a:xfrm>
            <a:off x="6503445" y="0"/>
            <a:ext cx="4099704" cy="6859122"/>
          </a:xfrm>
          <a:prstGeom prst="rect">
            <a:avLst/>
          </a:prstGeom>
        </p:spPr>
      </p:pic>
      <p:sp>
        <p:nvSpPr>
          <p:cNvPr id="4" name="Segnaposto piè di pagina 3">
            <a:extLst>
              <a:ext uri="{FF2B5EF4-FFF2-40B4-BE49-F238E27FC236}">
                <a16:creationId xmlns:a16="http://schemas.microsoft.com/office/drawing/2014/main" id="{2F288F84-12A8-46D6-BBD8-96EF325D74EA}"/>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Ingegneria del software - Anno Accademico 2020/2021</a:t>
            </a:r>
          </a:p>
        </p:txBody>
      </p:sp>
      <p:sp>
        <p:nvSpPr>
          <p:cNvPr id="5" name="Segnaposto numero diapositiva 4">
            <a:extLst>
              <a:ext uri="{FF2B5EF4-FFF2-40B4-BE49-F238E27FC236}">
                <a16:creationId xmlns:a16="http://schemas.microsoft.com/office/drawing/2014/main" id="{1D3C97D9-6C4B-4D28-8A10-493285522BAB}"/>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5D8033E2-F854-4B03-9FF0-5031386CC642}" type="slidenum">
              <a:rPr lang="en-US">
                <a:solidFill>
                  <a:schemeClr val="tx1">
                    <a:alpha val="80000"/>
                  </a:schemeClr>
                </a:solidFill>
              </a:rPr>
              <a:pPr>
                <a:spcAft>
                  <a:spcPts val="600"/>
                </a:spcAft>
              </a:pPr>
              <a:t>19</a:t>
            </a:fld>
            <a:endParaRPr lang="en-US">
              <a:solidFill>
                <a:schemeClr val="tx1">
                  <a:alpha val="80000"/>
                </a:schemeClr>
              </a:solidFill>
            </a:endParaRPr>
          </a:p>
        </p:txBody>
      </p:sp>
    </p:spTree>
    <p:extLst>
      <p:ext uri="{BB962C8B-B14F-4D97-AF65-F5344CB8AC3E}">
        <p14:creationId xmlns:p14="http://schemas.microsoft.com/office/powerpoint/2010/main" val="227092533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43DD65F5-CC2C-42B3-9716-CC12DEE0D6A2}"/>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81FC1F50-0177-4F5C-AC29-522969AB1ED2}"/>
              </a:ext>
            </a:extLst>
          </p:cNvPr>
          <p:cNvSpPr>
            <a:spLocks noGrp="1"/>
          </p:cNvSpPr>
          <p:nvPr>
            <p:ph type="sldNum" sz="quarter" idx="12"/>
          </p:nvPr>
        </p:nvSpPr>
        <p:spPr/>
        <p:txBody>
          <a:bodyPr/>
          <a:lstStyle/>
          <a:p>
            <a:fld id="{5D8033E2-F854-4B03-9FF0-5031386CC642}" type="slidenum">
              <a:rPr lang="it-IT" smtClean="0"/>
              <a:t>2</a:t>
            </a:fld>
            <a:endParaRPr lang="it-IT"/>
          </a:p>
        </p:txBody>
      </p:sp>
      <p:pic>
        <p:nvPicPr>
          <p:cNvPr id="6" name="Immagine 5">
            <a:extLst>
              <a:ext uri="{FF2B5EF4-FFF2-40B4-BE49-F238E27FC236}">
                <a16:creationId xmlns:a16="http://schemas.microsoft.com/office/drawing/2014/main" id="{D0405E2B-E571-45F7-AD3C-AC2BFB40CC7F}"/>
              </a:ext>
            </a:extLst>
          </p:cNvPr>
          <p:cNvPicPr>
            <a:picLocks noChangeAspect="1"/>
          </p:cNvPicPr>
          <p:nvPr/>
        </p:nvPicPr>
        <p:blipFill rotWithShape="1">
          <a:blip r:embed="rId2"/>
          <a:srcRect l="5602" t="44219" r="55474" b="24726"/>
          <a:stretch/>
        </p:blipFill>
        <p:spPr>
          <a:xfrm>
            <a:off x="3039717" y="2057399"/>
            <a:ext cx="6112565" cy="2743201"/>
          </a:xfrm>
          <a:prstGeom prst="rect">
            <a:avLst/>
          </a:prstGeom>
        </p:spPr>
      </p:pic>
    </p:spTree>
    <p:extLst>
      <p:ext uri="{BB962C8B-B14F-4D97-AF65-F5344CB8AC3E}">
        <p14:creationId xmlns:p14="http://schemas.microsoft.com/office/powerpoint/2010/main" val="409308424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42A4B9-961F-41D1-99AA-9B97AC09CD98}"/>
              </a:ext>
            </a:extLst>
          </p:cNvPr>
          <p:cNvSpPr>
            <a:spLocks noGrp="1"/>
          </p:cNvSpPr>
          <p:nvPr>
            <p:ph type="title"/>
          </p:nvPr>
        </p:nvSpPr>
        <p:spPr/>
        <p:txBody>
          <a:bodyPr>
            <a:normAutofit/>
          </a:bodyPr>
          <a:lstStyle/>
          <a:p>
            <a:pPr algn="ctr"/>
            <a:r>
              <a:rPr lang="en-US" sz="4000" b="1" dirty="0"/>
              <a:t>Panoramica del Testing</a:t>
            </a:r>
            <a:endParaRPr lang="it-IT" sz="4000" dirty="0"/>
          </a:p>
        </p:txBody>
      </p:sp>
      <p:sp>
        <p:nvSpPr>
          <p:cNvPr id="3" name="Segnaposto contenuto 2">
            <a:extLst>
              <a:ext uri="{FF2B5EF4-FFF2-40B4-BE49-F238E27FC236}">
                <a16:creationId xmlns:a16="http://schemas.microsoft.com/office/drawing/2014/main" id="{1F0E7C4A-96BD-4FA9-9375-2AC4A7E69725}"/>
              </a:ext>
            </a:extLst>
          </p:cNvPr>
          <p:cNvSpPr>
            <a:spLocks noGrp="1"/>
          </p:cNvSpPr>
          <p:nvPr>
            <p:ph idx="1"/>
          </p:nvPr>
        </p:nvSpPr>
        <p:spPr/>
        <p:txBody>
          <a:bodyPr>
            <a:normAutofit/>
          </a:bodyPr>
          <a:lstStyle/>
          <a:p>
            <a:pPr marL="0" indent="0">
              <a:buNone/>
            </a:pPr>
            <a:r>
              <a:rPr lang="it-IT" sz="1800" dirty="0"/>
              <a:t>Abbiamo deciso di testare il sistema impiegando la tecnica Black Box </a:t>
            </a:r>
            <a:r>
              <a:rPr lang="it-IT" sz="1800" b="1" dirty="0"/>
              <a:t>category partition</a:t>
            </a:r>
            <a:r>
              <a:rPr lang="it-IT" sz="1800" dirty="0"/>
              <a:t>. E’ stata scelta questa tecnica in quanto ci ha permesso di poter ridurre considerevolmente il numero di casi di test da condurre, senza compromettere la qualità del testing. Inoltre, dopo aver progettato ed implementato i Test Case, abbiamo misurato tramite il tool </a:t>
            </a:r>
            <a:r>
              <a:rPr lang="it-IT" sz="1800" b="1" dirty="0"/>
              <a:t>JaCoCo </a:t>
            </a:r>
            <a:r>
              <a:rPr lang="it-IT" sz="1800" dirty="0"/>
              <a:t>la percentuale di branch-coverage risultante, riuscendo a soddisfare un criterio di accettazione che ci siamo imposti intorno al 75%. </a:t>
            </a:r>
          </a:p>
          <a:p>
            <a:pPr marL="0" indent="0">
              <a:buNone/>
            </a:pPr>
            <a:r>
              <a:rPr lang="it-IT" sz="1800" dirty="0"/>
              <a:t>Formalmente, le fasi a cui abbiamo sottoposto il sistema e le sue componenti sono:</a:t>
            </a:r>
          </a:p>
          <a:p>
            <a:pPr>
              <a:buFontTx/>
              <a:buChar char="-"/>
            </a:pPr>
            <a:r>
              <a:rPr lang="it-IT" sz="1800" b="1" dirty="0"/>
              <a:t>Testing di unità</a:t>
            </a:r>
            <a:r>
              <a:rPr lang="it-IT" sz="1800" dirty="0"/>
              <a:t>, Per il quale abbiamo usato </a:t>
            </a:r>
            <a:r>
              <a:rPr lang="it-IT" sz="1800" b="1" dirty="0"/>
              <a:t>JUnit5</a:t>
            </a:r>
            <a:r>
              <a:rPr lang="it-IT" sz="1800" dirty="0"/>
              <a:t>.</a:t>
            </a:r>
            <a:endParaRPr lang="it-IT" sz="1800" b="1" dirty="0"/>
          </a:p>
          <a:p>
            <a:pPr>
              <a:buFontTx/>
              <a:buChar char="-"/>
            </a:pPr>
            <a:r>
              <a:rPr lang="it-IT" sz="1800" b="1" dirty="0"/>
              <a:t>Test di integrazione</a:t>
            </a:r>
            <a:r>
              <a:rPr lang="it-IT" sz="1800" dirty="0"/>
              <a:t>, Per il quale abbiamo usato JUnit e </a:t>
            </a:r>
            <a:r>
              <a:rPr lang="it-IT" sz="1800" b="1" dirty="0"/>
              <a:t>Mockito</a:t>
            </a:r>
            <a:r>
              <a:rPr lang="it-IT" sz="1800" dirty="0"/>
              <a:t>, impiegato per realizzare I Test Driver per permettere il testing dei Controller.</a:t>
            </a:r>
            <a:endParaRPr lang="it-IT" sz="1800" b="1" dirty="0"/>
          </a:p>
          <a:p>
            <a:pPr>
              <a:buFontTx/>
              <a:buChar char="-"/>
            </a:pPr>
            <a:r>
              <a:rPr lang="it-IT" sz="1800" b="1" dirty="0"/>
              <a:t>Test di sistema</a:t>
            </a:r>
            <a:r>
              <a:rPr lang="it-IT" sz="1800" dirty="0"/>
              <a:t>, Per il quale abbiamo usato </a:t>
            </a:r>
            <a:r>
              <a:rPr lang="it-IT" sz="1800" b="1" dirty="0"/>
              <a:t>Selenium</a:t>
            </a:r>
            <a:r>
              <a:rPr lang="it-IT" sz="1800" dirty="0"/>
              <a:t>.</a:t>
            </a:r>
            <a:endParaRPr lang="it-IT" sz="1800" b="1" dirty="0"/>
          </a:p>
          <a:p>
            <a:pPr marL="0" indent="0">
              <a:buNone/>
            </a:pPr>
            <a:endParaRPr lang="it-IT" sz="1800" dirty="0"/>
          </a:p>
          <a:p>
            <a:pPr marL="0" indent="0">
              <a:buNone/>
            </a:pPr>
            <a:r>
              <a:rPr lang="it-IT" sz="1800" dirty="0"/>
              <a:t>Inoltre, per gestire tutte le dipendenze, ci siamo avvalsi di </a:t>
            </a:r>
            <a:r>
              <a:rPr lang="it-IT" sz="1800" b="1" dirty="0"/>
              <a:t>Maven</a:t>
            </a:r>
            <a:r>
              <a:rPr lang="it-IT" sz="1800" dirty="0"/>
              <a:t>, il quale ci ha semplificato molto la vita.</a:t>
            </a:r>
            <a:endParaRPr lang="it-IT" sz="1800" b="1" dirty="0"/>
          </a:p>
        </p:txBody>
      </p:sp>
      <p:sp>
        <p:nvSpPr>
          <p:cNvPr id="4" name="Segnaposto piè di pagina 3">
            <a:extLst>
              <a:ext uri="{FF2B5EF4-FFF2-40B4-BE49-F238E27FC236}">
                <a16:creationId xmlns:a16="http://schemas.microsoft.com/office/drawing/2014/main" id="{1364A061-B52D-47C9-9811-D7E6D6E9DE17}"/>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1FBD0DBF-518A-49CD-9EA6-15493E3622BE}"/>
              </a:ext>
            </a:extLst>
          </p:cNvPr>
          <p:cNvSpPr>
            <a:spLocks noGrp="1"/>
          </p:cNvSpPr>
          <p:nvPr>
            <p:ph type="sldNum" sz="quarter" idx="12"/>
          </p:nvPr>
        </p:nvSpPr>
        <p:spPr/>
        <p:txBody>
          <a:bodyPr/>
          <a:lstStyle/>
          <a:p>
            <a:fld id="{5D8033E2-F854-4B03-9FF0-5031386CC642}" type="slidenum">
              <a:rPr lang="it-IT" smtClean="0"/>
              <a:t>20</a:t>
            </a:fld>
            <a:endParaRPr lang="it-IT"/>
          </a:p>
        </p:txBody>
      </p:sp>
    </p:spTree>
    <p:extLst>
      <p:ext uri="{BB962C8B-B14F-4D97-AF65-F5344CB8AC3E}">
        <p14:creationId xmlns:p14="http://schemas.microsoft.com/office/powerpoint/2010/main" val="2662086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C0A89-7030-49FC-9602-1B21545822E3}"/>
              </a:ext>
            </a:extLst>
          </p:cNvPr>
          <p:cNvSpPr>
            <a:spLocks noGrp="1"/>
          </p:cNvSpPr>
          <p:nvPr>
            <p:ph type="title"/>
          </p:nvPr>
        </p:nvSpPr>
        <p:spPr/>
        <p:txBody>
          <a:bodyPr/>
          <a:lstStyle/>
          <a:p>
            <a:pPr algn="ctr"/>
            <a:r>
              <a:rPr lang="en-US" b="1" dirty="0"/>
              <a:t>Unit Testing</a:t>
            </a:r>
            <a:endParaRPr lang="it-IT" dirty="0"/>
          </a:p>
        </p:txBody>
      </p:sp>
      <p:sp>
        <p:nvSpPr>
          <p:cNvPr id="3" name="Segnaposto contenuto 2">
            <a:extLst>
              <a:ext uri="{FF2B5EF4-FFF2-40B4-BE49-F238E27FC236}">
                <a16:creationId xmlns:a16="http://schemas.microsoft.com/office/drawing/2014/main" id="{F2A47BB1-6D88-4D60-8F8C-1315546E0BE1}"/>
              </a:ext>
            </a:extLst>
          </p:cNvPr>
          <p:cNvSpPr>
            <a:spLocks noGrp="1"/>
          </p:cNvSpPr>
          <p:nvPr>
            <p:ph idx="1"/>
          </p:nvPr>
        </p:nvSpPr>
        <p:spPr>
          <a:xfrm>
            <a:off x="838199" y="2030971"/>
            <a:ext cx="10515600" cy="1894119"/>
          </a:xfrm>
        </p:spPr>
        <p:txBody>
          <a:bodyPr>
            <a:normAutofit/>
          </a:bodyPr>
          <a:lstStyle/>
          <a:p>
            <a:pPr marL="0" indent="0">
              <a:buNone/>
            </a:pPr>
            <a:r>
              <a:rPr lang="it-IT" sz="1800" dirty="0"/>
              <a:t>Abbiamo testato le singole classi e metodi attraverso lo </a:t>
            </a:r>
            <a:r>
              <a:rPr lang="it-IT" sz="1800" b="1" dirty="0"/>
              <a:t>Unit testing. </a:t>
            </a:r>
            <a:r>
              <a:rPr lang="it-IT" sz="1800" dirty="0"/>
              <a:t>Questo tipo di testing lo abbiamo realizzato impiegando il tool </a:t>
            </a:r>
            <a:r>
              <a:rPr lang="it-IT" sz="1800" b="1" dirty="0"/>
              <a:t>JUnit</a:t>
            </a:r>
            <a:r>
              <a:rPr lang="it-IT" sz="1800" dirty="0"/>
              <a:t>, con il quale abbiamo testato tutti i nostri Model. Abbiamo verificato il corretto funzionamento delle singole componenti, fornendo come input alle stesse, le diverse combinazioni individuate grazie al category partition. </a:t>
            </a:r>
          </a:p>
          <a:p>
            <a:pPr marL="0" indent="0">
              <a:buNone/>
            </a:pPr>
            <a:r>
              <a:rPr lang="it-IT" sz="1800" dirty="0"/>
              <a:t>Per gli input che ci aspettiamo essere non validi, ci assicureremo della corretta segnalazione dell’ errore, mediante una eccezione.</a:t>
            </a:r>
          </a:p>
          <a:p>
            <a:pPr marL="0" indent="0">
              <a:buNone/>
            </a:pPr>
            <a:endParaRPr lang="it-IT" sz="1800" dirty="0"/>
          </a:p>
        </p:txBody>
      </p:sp>
      <p:sp>
        <p:nvSpPr>
          <p:cNvPr id="4" name="Segnaposto piè di pagina 3">
            <a:extLst>
              <a:ext uri="{FF2B5EF4-FFF2-40B4-BE49-F238E27FC236}">
                <a16:creationId xmlns:a16="http://schemas.microsoft.com/office/drawing/2014/main" id="{514707B2-BEAF-4803-8867-E23B53F6EDBD}"/>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83A9E669-568C-4C15-A0E3-DDE71C4D41EA}"/>
              </a:ext>
            </a:extLst>
          </p:cNvPr>
          <p:cNvSpPr>
            <a:spLocks noGrp="1"/>
          </p:cNvSpPr>
          <p:nvPr>
            <p:ph type="sldNum" sz="quarter" idx="12"/>
          </p:nvPr>
        </p:nvSpPr>
        <p:spPr/>
        <p:txBody>
          <a:bodyPr/>
          <a:lstStyle/>
          <a:p>
            <a:fld id="{5D8033E2-F854-4B03-9FF0-5031386CC642}" type="slidenum">
              <a:rPr lang="it-IT" smtClean="0"/>
              <a:t>21</a:t>
            </a:fld>
            <a:endParaRPr lang="it-IT"/>
          </a:p>
        </p:txBody>
      </p:sp>
      <p:pic>
        <p:nvPicPr>
          <p:cNvPr id="6" name="Immagine 5">
            <a:extLst>
              <a:ext uri="{FF2B5EF4-FFF2-40B4-BE49-F238E27FC236}">
                <a16:creationId xmlns:a16="http://schemas.microsoft.com/office/drawing/2014/main" id="{7C8B4452-C735-41E8-965B-038FB59D4AEA}"/>
              </a:ext>
            </a:extLst>
          </p:cNvPr>
          <p:cNvPicPr>
            <a:picLocks noChangeAspect="1"/>
          </p:cNvPicPr>
          <p:nvPr/>
        </p:nvPicPr>
        <p:blipFill rotWithShape="1">
          <a:blip r:embed="rId2"/>
          <a:srcRect l="21699" t="29773" r="21724" b="38123"/>
          <a:stretch/>
        </p:blipFill>
        <p:spPr>
          <a:xfrm>
            <a:off x="2647024" y="4154688"/>
            <a:ext cx="6897949" cy="2201662"/>
          </a:xfrm>
          <a:prstGeom prst="rect">
            <a:avLst/>
          </a:prstGeom>
        </p:spPr>
      </p:pic>
    </p:spTree>
    <p:extLst>
      <p:ext uri="{BB962C8B-B14F-4D97-AF65-F5344CB8AC3E}">
        <p14:creationId xmlns:p14="http://schemas.microsoft.com/office/powerpoint/2010/main" val="385744119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C139EA-3412-4795-B1A2-090E7CB89326}"/>
              </a:ext>
            </a:extLst>
          </p:cNvPr>
          <p:cNvSpPr>
            <a:spLocks noGrp="1"/>
          </p:cNvSpPr>
          <p:nvPr>
            <p:ph type="title"/>
          </p:nvPr>
        </p:nvSpPr>
        <p:spPr/>
        <p:txBody>
          <a:bodyPr/>
          <a:lstStyle/>
          <a:p>
            <a:pPr algn="ctr"/>
            <a:r>
              <a:rPr lang="en-US" b="1" dirty="0"/>
              <a:t>Integration testing</a:t>
            </a:r>
            <a:endParaRPr lang="it-IT" dirty="0"/>
          </a:p>
        </p:txBody>
      </p:sp>
      <p:sp>
        <p:nvSpPr>
          <p:cNvPr id="3" name="Segnaposto contenuto 2">
            <a:extLst>
              <a:ext uri="{FF2B5EF4-FFF2-40B4-BE49-F238E27FC236}">
                <a16:creationId xmlns:a16="http://schemas.microsoft.com/office/drawing/2014/main" id="{D7EF1814-9048-4ED0-BC5A-F31788CC8B9A}"/>
              </a:ext>
            </a:extLst>
          </p:cNvPr>
          <p:cNvSpPr>
            <a:spLocks noGrp="1"/>
          </p:cNvSpPr>
          <p:nvPr>
            <p:ph idx="1"/>
          </p:nvPr>
        </p:nvSpPr>
        <p:spPr/>
        <p:txBody>
          <a:bodyPr>
            <a:normAutofit/>
          </a:bodyPr>
          <a:lstStyle/>
          <a:p>
            <a:pPr marL="0" indent="0">
              <a:buNone/>
            </a:pPr>
            <a:r>
              <a:rPr lang="it-IT" sz="1800" dirty="0"/>
              <a:t>A valle dello Unit testing, dopo che eventuali bug di ogni componente sono stati rilevati e successivamente riparati, abbiamo testato ogni singolo livello del sistema seguendo un approccio di test di integrazione di tipo </a:t>
            </a:r>
            <a:r>
              <a:rPr lang="it-IT" sz="1800" b="1" dirty="0"/>
              <a:t>bottom up</a:t>
            </a:r>
            <a:r>
              <a:rPr lang="it-IT" sz="1800" dirty="0"/>
              <a:t>. Per permettere il testing dei Controller in isolamento, abbiamo avuto la necessità di Test drivers, che abbiamo creato utilizzando il tool </a:t>
            </a:r>
            <a:r>
              <a:rPr lang="it-IT" sz="1800" b="1" dirty="0"/>
              <a:t>Mockito</a:t>
            </a:r>
            <a:r>
              <a:rPr lang="it-IT" sz="1800" dirty="0"/>
              <a:t>.</a:t>
            </a:r>
          </a:p>
          <a:p>
            <a:pPr marL="0" indent="0">
              <a:buNone/>
            </a:pPr>
            <a:r>
              <a:rPr lang="it-IT" sz="1800" b="1" dirty="0"/>
              <a:t> </a:t>
            </a:r>
            <a:endParaRPr lang="it-IT" sz="1800" dirty="0"/>
          </a:p>
          <a:p>
            <a:pPr marL="0" indent="0">
              <a:buNone/>
            </a:pPr>
            <a:endParaRPr lang="it-IT" sz="1800" dirty="0"/>
          </a:p>
        </p:txBody>
      </p:sp>
      <p:sp>
        <p:nvSpPr>
          <p:cNvPr id="4" name="Segnaposto piè di pagina 3">
            <a:extLst>
              <a:ext uri="{FF2B5EF4-FFF2-40B4-BE49-F238E27FC236}">
                <a16:creationId xmlns:a16="http://schemas.microsoft.com/office/drawing/2014/main" id="{0AFEFE19-1096-4EFD-8E9B-228C8C09ABD7}"/>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95F70DB6-4E9F-40A2-87A4-D2157F67A695}"/>
              </a:ext>
            </a:extLst>
          </p:cNvPr>
          <p:cNvSpPr>
            <a:spLocks noGrp="1"/>
          </p:cNvSpPr>
          <p:nvPr>
            <p:ph type="sldNum" sz="quarter" idx="12"/>
          </p:nvPr>
        </p:nvSpPr>
        <p:spPr/>
        <p:txBody>
          <a:bodyPr/>
          <a:lstStyle/>
          <a:p>
            <a:fld id="{5D8033E2-F854-4B03-9FF0-5031386CC642}" type="slidenum">
              <a:rPr lang="it-IT" smtClean="0"/>
              <a:t>22</a:t>
            </a:fld>
            <a:endParaRPr lang="it-IT"/>
          </a:p>
        </p:txBody>
      </p:sp>
      <p:pic>
        <p:nvPicPr>
          <p:cNvPr id="6" name="Immagine 5">
            <a:extLst>
              <a:ext uri="{FF2B5EF4-FFF2-40B4-BE49-F238E27FC236}">
                <a16:creationId xmlns:a16="http://schemas.microsoft.com/office/drawing/2014/main" id="{3DFFF1E7-6649-4AE9-9450-C2A66498A477}"/>
              </a:ext>
            </a:extLst>
          </p:cNvPr>
          <p:cNvPicPr>
            <a:picLocks noChangeAspect="1"/>
          </p:cNvPicPr>
          <p:nvPr/>
        </p:nvPicPr>
        <p:blipFill rotWithShape="1">
          <a:blip r:embed="rId2"/>
          <a:srcRect l="26500" t="18370" r="19833" b="36741"/>
          <a:stretch/>
        </p:blipFill>
        <p:spPr>
          <a:xfrm>
            <a:off x="2956560" y="3098483"/>
            <a:ext cx="6543040" cy="3078480"/>
          </a:xfrm>
          <a:prstGeom prst="rect">
            <a:avLst/>
          </a:prstGeom>
        </p:spPr>
      </p:pic>
    </p:spTree>
    <p:extLst>
      <p:ext uri="{BB962C8B-B14F-4D97-AF65-F5344CB8AC3E}">
        <p14:creationId xmlns:p14="http://schemas.microsoft.com/office/powerpoint/2010/main" val="101949325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6C7A05E-9826-4C67-924E-FFC685412BA3}"/>
              </a:ext>
            </a:extLst>
          </p:cNvPr>
          <p:cNvSpPr>
            <a:spLocks noGrp="1"/>
          </p:cNvSpPr>
          <p:nvPr>
            <p:ph type="title"/>
          </p:nvPr>
        </p:nvSpPr>
        <p:spPr>
          <a:xfrm>
            <a:off x="966952" y="1204108"/>
            <a:ext cx="2669406" cy="1781175"/>
          </a:xfrm>
        </p:spPr>
        <p:txBody>
          <a:bodyPr>
            <a:normAutofit/>
          </a:bodyPr>
          <a:lstStyle/>
          <a:p>
            <a:r>
              <a:rPr lang="en-US" sz="3200" b="1">
                <a:solidFill>
                  <a:srgbClr val="FFFFFF"/>
                </a:solidFill>
              </a:rPr>
              <a:t>System testing</a:t>
            </a:r>
            <a:endParaRPr lang="it-IT" sz="3200">
              <a:solidFill>
                <a:srgbClr val="FFFFFF"/>
              </a:solidFill>
            </a:endParaRPr>
          </a:p>
        </p:txBody>
      </p:sp>
      <p:sp>
        <p:nvSpPr>
          <p:cNvPr id="3" name="Segnaposto contenuto 2">
            <a:extLst>
              <a:ext uri="{FF2B5EF4-FFF2-40B4-BE49-F238E27FC236}">
                <a16:creationId xmlns:a16="http://schemas.microsoft.com/office/drawing/2014/main" id="{05817C0C-7C9D-4440-BF0F-9960492466E1}"/>
              </a:ext>
            </a:extLst>
          </p:cNvPr>
          <p:cNvSpPr>
            <a:spLocks noGrp="1"/>
          </p:cNvSpPr>
          <p:nvPr>
            <p:ph idx="1"/>
          </p:nvPr>
        </p:nvSpPr>
        <p:spPr>
          <a:xfrm>
            <a:off x="717423" y="3355130"/>
            <a:ext cx="3342509" cy="3001220"/>
          </a:xfrm>
        </p:spPr>
        <p:txBody>
          <a:bodyPr>
            <a:normAutofit lnSpcReduction="10000"/>
          </a:bodyPr>
          <a:lstStyle/>
          <a:p>
            <a:pPr marL="0" indent="0">
              <a:buNone/>
            </a:pPr>
            <a:r>
              <a:rPr lang="it-IT" sz="1400" dirty="0"/>
              <a:t>Durante Il </a:t>
            </a:r>
            <a:r>
              <a:rPr lang="it-IT" sz="1400" b="1" dirty="0"/>
              <a:t>System testing,</a:t>
            </a:r>
            <a:r>
              <a:rPr lang="it-IT" sz="1400" dirty="0"/>
              <a:t> il nostro obiettivo è stato quello di verificare che tutti i requisiti funzionali siano stati rispettati, che funzionino in modo corretto e soprattutto come il cliente si aspetti. A questo punto vengono anche presi in considerazione i requisiti non funzionali, dato che disponiamo dell’intero sistema. Questa fase del testing è stata condotta grazie all’utilizzo di </a:t>
            </a:r>
            <a:r>
              <a:rPr lang="it-IT" sz="1400" b="1" dirty="0"/>
              <a:t>Selenium</a:t>
            </a:r>
            <a:r>
              <a:rPr lang="it-IT" sz="1400" dirty="0"/>
              <a:t> che ci ha permesso di realizzare </a:t>
            </a:r>
            <a:r>
              <a:rPr lang="it-IT" sz="1400" b="1" dirty="0"/>
              <a:t>testing funzionale</a:t>
            </a:r>
            <a:r>
              <a:rPr lang="it-IT" sz="1400" dirty="0"/>
              <a:t>. I test case sono stati progettati e poi creati a partire dai requisiti funzionali e non funzionali espressi nel RAD (</a:t>
            </a:r>
            <a:r>
              <a:rPr lang="it-IT" sz="1400" dirty="0" err="1"/>
              <a:t>Requirement</a:t>
            </a:r>
            <a:r>
              <a:rPr lang="it-IT" sz="1400" dirty="0"/>
              <a:t> Analysis </a:t>
            </a:r>
            <a:r>
              <a:rPr lang="it-IT" sz="1400" dirty="0" err="1"/>
              <a:t>Document</a:t>
            </a:r>
            <a:r>
              <a:rPr lang="it-IT" sz="1400" dirty="0"/>
              <a:t>). </a:t>
            </a:r>
          </a:p>
          <a:p>
            <a:pPr marL="0" indent="0">
              <a:buNone/>
            </a:pPr>
            <a:endParaRPr lang="it-IT" sz="1000" dirty="0"/>
          </a:p>
        </p:txBody>
      </p:sp>
      <p:sp>
        <p:nvSpPr>
          <p:cNvPr id="4" name="Segnaposto piè di pagina 3">
            <a:extLst>
              <a:ext uri="{FF2B5EF4-FFF2-40B4-BE49-F238E27FC236}">
                <a16:creationId xmlns:a16="http://schemas.microsoft.com/office/drawing/2014/main" id="{2D6DD448-34BE-4F3B-A074-D41877433EB8}"/>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it-IT">
                <a:solidFill>
                  <a:prstClr val="black">
                    <a:tint val="75000"/>
                  </a:prstClr>
                </a:solidFill>
              </a:rPr>
              <a:t>Ingegneria del software - Anno Accademico 2020/2021</a:t>
            </a:r>
          </a:p>
        </p:txBody>
      </p:sp>
      <p:sp>
        <p:nvSpPr>
          <p:cNvPr id="5" name="Segnaposto numero diapositiva 4">
            <a:extLst>
              <a:ext uri="{FF2B5EF4-FFF2-40B4-BE49-F238E27FC236}">
                <a16:creationId xmlns:a16="http://schemas.microsoft.com/office/drawing/2014/main" id="{D55C23A1-1B60-4CAB-B408-7085907FFF4D}"/>
              </a:ext>
            </a:extLst>
          </p:cNvPr>
          <p:cNvSpPr>
            <a:spLocks noGrp="1"/>
          </p:cNvSpPr>
          <p:nvPr>
            <p:ph type="sldNum" sz="quarter" idx="12"/>
          </p:nvPr>
        </p:nvSpPr>
        <p:spPr>
          <a:xfrm>
            <a:off x="10325100" y="6356350"/>
            <a:ext cx="1028700" cy="365125"/>
          </a:xfrm>
        </p:spPr>
        <p:txBody>
          <a:bodyPr>
            <a:normAutofit/>
          </a:bodyPr>
          <a:lstStyle/>
          <a:p>
            <a:pPr>
              <a:spcAft>
                <a:spcPts val="600"/>
              </a:spcAft>
            </a:pPr>
            <a:fld id="{5D8033E2-F854-4B03-9FF0-5031386CC642}" type="slidenum">
              <a:rPr lang="it-IT">
                <a:solidFill>
                  <a:prstClr val="black">
                    <a:tint val="75000"/>
                  </a:prstClr>
                </a:solidFill>
              </a:rPr>
              <a:pPr>
                <a:spcAft>
                  <a:spcPts val="600"/>
                </a:spcAft>
              </a:pPr>
              <a:t>23</a:t>
            </a:fld>
            <a:endParaRPr lang="it-IT">
              <a:solidFill>
                <a:prstClr val="black">
                  <a:tint val="75000"/>
                </a:prstClr>
              </a:solidFill>
            </a:endParaRPr>
          </a:p>
        </p:txBody>
      </p:sp>
      <p:pic>
        <p:nvPicPr>
          <p:cNvPr id="8" name="Immagine 7">
            <a:extLst>
              <a:ext uri="{FF2B5EF4-FFF2-40B4-BE49-F238E27FC236}">
                <a16:creationId xmlns:a16="http://schemas.microsoft.com/office/drawing/2014/main" id="{C3D9B3A2-3435-4E84-88D7-48DD376704C4}"/>
              </a:ext>
            </a:extLst>
          </p:cNvPr>
          <p:cNvPicPr>
            <a:picLocks noChangeAspect="1"/>
          </p:cNvPicPr>
          <p:nvPr/>
        </p:nvPicPr>
        <p:blipFill rotWithShape="1">
          <a:blip r:embed="rId2">
            <a:extLst>
              <a:ext uri="{28A0092B-C50C-407E-A947-70E740481C1C}">
                <a14:useLocalDpi xmlns:a14="http://schemas.microsoft.com/office/drawing/2010/main" val="0"/>
              </a:ext>
            </a:extLst>
          </a:blip>
          <a:srcRect b="12676"/>
          <a:stretch/>
        </p:blipFill>
        <p:spPr>
          <a:xfrm>
            <a:off x="4309461" y="518720"/>
            <a:ext cx="7621004" cy="5513637"/>
          </a:xfrm>
          <a:prstGeom prst="rect">
            <a:avLst/>
          </a:prstGeom>
        </p:spPr>
      </p:pic>
      <p:sp>
        <p:nvSpPr>
          <p:cNvPr id="9" name="Rettangolo 8">
            <a:extLst>
              <a:ext uri="{FF2B5EF4-FFF2-40B4-BE49-F238E27FC236}">
                <a16:creationId xmlns:a16="http://schemas.microsoft.com/office/drawing/2014/main" id="{79AEAD28-7E86-41E9-9D0A-337CE186749B}"/>
              </a:ext>
            </a:extLst>
          </p:cNvPr>
          <p:cNvSpPr/>
          <p:nvPr/>
        </p:nvSpPr>
        <p:spPr>
          <a:xfrm>
            <a:off x="6585626" y="4408170"/>
            <a:ext cx="2733472" cy="2805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1926345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DAEAE9-FF18-43E1-A733-F8AF4EA3C1F8}"/>
              </a:ext>
            </a:extLst>
          </p:cNvPr>
          <p:cNvSpPr>
            <a:spLocks noGrp="1"/>
          </p:cNvSpPr>
          <p:nvPr>
            <p:ph type="title"/>
          </p:nvPr>
        </p:nvSpPr>
        <p:spPr>
          <a:xfrm>
            <a:off x="838200" y="365125"/>
            <a:ext cx="10515600" cy="655807"/>
          </a:xfrm>
        </p:spPr>
        <p:txBody>
          <a:bodyPr>
            <a:normAutofit/>
          </a:bodyPr>
          <a:lstStyle/>
          <a:p>
            <a:pPr algn="ctr"/>
            <a:r>
              <a:rPr lang="en-US" sz="4000" b="1" dirty="0"/>
              <a:t>Testing – Costruiamo un Test Case</a:t>
            </a:r>
            <a:endParaRPr lang="it-IT" sz="4000" dirty="0"/>
          </a:p>
        </p:txBody>
      </p:sp>
      <p:sp>
        <p:nvSpPr>
          <p:cNvPr id="4" name="Segnaposto piè di pagina 3">
            <a:extLst>
              <a:ext uri="{FF2B5EF4-FFF2-40B4-BE49-F238E27FC236}">
                <a16:creationId xmlns:a16="http://schemas.microsoft.com/office/drawing/2014/main" id="{A260E497-F2CC-4CCA-BC11-2B3BEEEA5907}"/>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25C7279D-443A-4AAD-85A5-2670A79DA139}"/>
              </a:ext>
            </a:extLst>
          </p:cNvPr>
          <p:cNvSpPr>
            <a:spLocks noGrp="1"/>
          </p:cNvSpPr>
          <p:nvPr>
            <p:ph type="sldNum" sz="quarter" idx="12"/>
          </p:nvPr>
        </p:nvSpPr>
        <p:spPr/>
        <p:txBody>
          <a:bodyPr/>
          <a:lstStyle/>
          <a:p>
            <a:fld id="{5D8033E2-F854-4B03-9FF0-5031386CC642}" type="slidenum">
              <a:rPr lang="it-IT" smtClean="0"/>
              <a:t>24</a:t>
            </a:fld>
            <a:endParaRPr lang="it-IT"/>
          </a:p>
        </p:txBody>
      </p:sp>
      <p:pic>
        <p:nvPicPr>
          <p:cNvPr id="6" name="Immagine 5">
            <a:extLst>
              <a:ext uri="{FF2B5EF4-FFF2-40B4-BE49-F238E27FC236}">
                <a16:creationId xmlns:a16="http://schemas.microsoft.com/office/drawing/2014/main" id="{3254560A-E2A7-47C8-9306-81BC5BCA1CE7}"/>
              </a:ext>
            </a:extLst>
          </p:cNvPr>
          <p:cNvPicPr>
            <a:picLocks noChangeAspect="1"/>
          </p:cNvPicPr>
          <p:nvPr/>
        </p:nvPicPr>
        <p:blipFill>
          <a:blip r:embed="rId2"/>
          <a:stretch>
            <a:fillRect/>
          </a:stretch>
        </p:blipFill>
        <p:spPr>
          <a:xfrm>
            <a:off x="352137" y="1658295"/>
            <a:ext cx="5743863" cy="2811469"/>
          </a:xfrm>
          <a:prstGeom prst="rect">
            <a:avLst/>
          </a:prstGeom>
        </p:spPr>
      </p:pic>
      <p:pic>
        <p:nvPicPr>
          <p:cNvPr id="7" name="Immagine 6">
            <a:extLst>
              <a:ext uri="{FF2B5EF4-FFF2-40B4-BE49-F238E27FC236}">
                <a16:creationId xmlns:a16="http://schemas.microsoft.com/office/drawing/2014/main" id="{47A7D2EF-7CEA-4716-B4E8-727254B817EA}"/>
              </a:ext>
            </a:extLst>
          </p:cNvPr>
          <p:cNvPicPr>
            <a:picLocks noChangeAspect="1"/>
          </p:cNvPicPr>
          <p:nvPr/>
        </p:nvPicPr>
        <p:blipFill rotWithShape="1">
          <a:blip r:embed="rId3"/>
          <a:srcRect t="1215" b="2237"/>
          <a:stretch/>
        </p:blipFill>
        <p:spPr>
          <a:xfrm>
            <a:off x="6389003" y="1099149"/>
            <a:ext cx="5158265" cy="1501578"/>
          </a:xfrm>
          <a:prstGeom prst="rect">
            <a:avLst/>
          </a:prstGeom>
        </p:spPr>
      </p:pic>
      <p:pic>
        <p:nvPicPr>
          <p:cNvPr id="8" name="Immagine 7">
            <a:extLst>
              <a:ext uri="{FF2B5EF4-FFF2-40B4-BE49-F238E27FC236}">
                <a16:creationId xmlns:a16="http://schemas.microsoft.com/office/drawing/2014/main" id="{AD0F929F-25FC-4C20-AFDB-3DF55B6C3956}"/>
              </a:ext>
            </a:extLst>
          </p:cNvPr>
          <p:cNvPicPr>
            <a:picLocks noChangeAspect="1"/>
          </p:cNvPicPr>
          <p:nvPr/>
        </p:nvPicPr>
        <p:blipFill>
          <a:blip r:embed="rId4"/>
          <a:stretch>
            <a:fillRect/>
          </a:stretch>
        </p:blipFill>
        <p:spPr>
          <a:xfrm>
            <a:off x="6429305" y="2266452"/>
            <a:ext cx="5106423" cy="3855738"/>
          </a:xfrm>
          <a:prstGeom prst="rect">
            <a:avLst/>
          </a:prstGeom>
        </p:spPr>
      </p:pic>
    </p:spTree>
    <p:extLst>
      <p:ext uri="{BB962C8B-B14F-4D97-AF65-F5344CB8AC3E}">
        <p14:creationId xmlns:p14="http://schemas.microsoft.com/office/powerpoint/2010/main" val="4090774287"/>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8" name="Immagine 7">
            <a:extLst>
              <a:ext uri="{FF2B5EF4-FFF2-40B4-BE49-F238E27FC236}">
                <a16:creationId xmlns:a16="http://schemas.microsoft.com/office/drawing/2014/main" id="{BE6B6BA3-5239-4D38-A206-59924C5FBC88}"/>
              </a:ext>
            </a:extLst>
          </p:cNvPr>
          <p:cNvPicPr>
            <a:picLocks noChangeAspect="1"/>
          </p:cNvPicPr>
          <p:nvPr/>
        </p:nvPicPr>
        <p:blipFill rotWithShape="1">
          <a:blip r:embed="rId2"/>
          <a:srcRect t="30151" r="1176" b="61680"/>
          <a:stretch/>
        </p:blipFill>
        <p:spPr>
          <a:xfrm>
            <a:off x="5527915" y="416026"/>
            <a:ext cx="6650615" cy="326207"/>
          </a:xfrm>
          <a:prstGeom prst="rect">
            <a:avLst/>
          </a:prstGeom>
        </p:spPr>
      </p:pic>
      <p:sp>
        <p:nvSpPr>
          <p:cNvPr id="2" name="Titolo 1">
            <a:extLst>
              <a:ext uri="{FF2B5EF4-FFF2-40B4-BE49-F238E27FC236}">
                <a16:creationId xmlns:a16="http://schemas.microsoft.com/office/drawing/2014/main" id="{919F17D6-E4FC-4F83-AAE3-2BF0B58203EB}"/>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000" b="1" kern="1200" dirty="0">
                <a:solidFill>
                  <a:srgbClr val="FFFFFF"/>
                </a:solidFill>
                <a:latin typeface="+mj-lt"/>
                <a:ea typeface="+mj-ea"/>
                <a:cs typeface="+mj-cs"/>
              </a:rPr>
              <a:t>Testing – Test Case Specification</a:t>
            </a:r>
          </a:p>
        </p:txBody>
      </p:sp>
      <p:sp>
        <p:nvSpPr>
          <p:cNvPr id="4" name="Segnaposto piè di pagina 3">
            <a:extLst>
              <a:ext uri="{FF2B5EF4-FFF2-40B4-BE49-F238E27FC236}">
                <a16:creationId xmlns:a16="http://schemas.microsoft.com/office/drawing/2014/main" id="{FF054A7A-3689-419F-83D7-226610129252}"/>
              </a:ext>
            </a:extLst>
          </p:cNvPr>
          <p:cNvSpPr>
            <a:spLocks noGrp="1"/>
          </p:cNvSpPr>
          <p:nvPr>
            <p:ph type="ftr" sz="quarter" idx="11"/>
          </p:nvPr>
        </p:nvSpPr>
        <p:spPr>
          <a:xfrm>
            <a:off x="646744" y="6356350"/>
            <a:ext cx="4809175" cy="365125"/>
          </a:xfrm>
        </p:spPr>
        <p:txBody>
          <a:bodyPr vert="horz" lIns="91440" tIns="45720" rIns="91440" bIns="45720" rtlCol="0" anchor="ctr">
            <a:normAutofit/>
          </a:bodyPr>
          <a:lstStyle/>
          <a:p>
            <a:pPr algn="l">
              <a:spcAft>
                <a:spcPts val="600"/>
              </a:spcAft>
            </a:pPr>
            <a:r>
              <a:rPr lang="en-US" kern="1200">
                <a:solidFill>
                  <a:srgbClr val="FFFFFF"/>
                </a:solidFill>
                <a:latin typeface="+mn-lt"/>
                <a:ea typeface="+mn-ea"/>
                <a:cs typeface="+mn-cs"/>
              </a:rPr>
              <a:t>Ingegneria del software - Anno Accademico 2020/2021</a:t>
            </a:r>
          </a:p>
        </p:txBody>
      </p:sp>
      <p:sp>
        <p:nvSpPr>
          <p:cNvPr id="5" name="Segnaposto numero diapositiva 4">
            <a:extLst>
              <a:ext uri="{FF2B5EF4-FFF2-40B4-BE49-F238E27FC236}">
                <a16:creationId xmlns:a16="http://schemas.microsoft.com/office/drawing/2014/main" id="{559E1A1C-B4C1-48F2-AC87-19FEB97250BB}"/>
              </a:ext>
            </a:extLst>
          </p:cNvPr>
          <p:cNvSpPr>
            <a:spLocks noGrp="1"/>
          </p:cNvSpPr>
          <p:nvPr>
            <p:ph type="sldNum" sz="quarter" idx="12"/>
          </p:nvPr>
        </p:nvSpPr>
        <p:spPr>
          <a:xfrm>
            <a:off x="10849470" y="6356350"/>
            <a:ext cx="689322" cy="365125"/>
          </a:xfrm>
          <a:noFill/>
        </p:spPr>
        <p:txBody>
          <a:bodyPr vert="horz" lIns="91440" tIns="45720" rIns="91440" bIns="45720" rtlCol="0" anchor="ctr">
            <a:normAutofit/>
          </a:bodyPr>
          <a:lstStyle/>
          <a:p>
            <a:pPr algn="l">
              <a:spcAft>
                <a:spcPts val="600"/>
              </a:spcAft>
            </a:pPr>
            <a:fld id="{5D8033E2-F854-4B03-9FF0-5031386CC642}" type="slidenum">
              <a:rPr lang="en-US" smtClean="0"/>
              <a:pPr algn="l">
                <a:spcAft>
                  <a:spcPts val="600"/>
                </a:spcAft>
              </a:pPr>
              <a:t>25</a:t>
            </a:fld>
            <a:endParaRPr lang="en-US"/>
          </a:p>
        </p:txBody>
      </p:sp>
      <p:sp>
        <p:nvSpPr>
          <p:cNvPr id="9" name="Rettangolo 8">
            <a:extLst>
              <a:ext uri="{FF2B5EF4-FFF2-40B4-BE49-F238E27FC236}">
                <a16:creationId xmlns:a16="http://schemas.microsoft.com/office/drawing/2014/main" id="{F40A8A72-40F5-4E5F-B74A-47F49D1873FA}"/>
              </a:ext>
            </a:extLst>
          </p:cNvPr>
          <p:cNvSpPr/>
          <p:nvPr/>
        </p:nvSpPr>
        <p:spPr>
          <a:xfrm>
            <a:off x="6964680" y="1828800"/>
            <a:ext cx="3693160" cy="65024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it-IT" sz="1000" dirty="0">
              <a:ln>
                <a:solidFill>
                  <a:schemeClr val="tx1"/>
                </a:solidFill>
              </a:ln>
              <a:latin typeface="Times New Roman" panose="02020603050405020304" pitchFamily="18" charset="0"/>
              <a:cs typeface="Times New Roman" panose="02020603050405020304" pitchFamily="18" charset="0"/>
            </a:endParaRPr>
          </a:p>
        </p:txBody>
      </p:sp>
      <p:pic>
        <p:nvPicPr>
          <p:cNvPr id="3" name="Immagine 2">
            <a:extLst>
              <a:ext uri="{FF2B5EF4-FFF2-40B4-BE49-F238E27FC236}">
                <a16:creationId xmlns:a16="http://schemas.microsoft.com/office/drawing/2014/main" id="{7B97349C-BB2E-49A8-B05F-30F2D0060089}"/>
              </a:ext>
            </a:extLst>
          </p:cNvPr>
          <p:cNvPicPr>
            <a:picLocks noChangeAspect="1"/>
          </p:cNvPicPr>
          <p:nvPr/>
        </p:nvPicPr>
        <p:blipFill rotWithShape="1">
          <a:blip r:embed="rId3"/>
          <a:srcRect l="30217" t="18123" r="33520" b="7314"/>
          <a:stretch/>
        </p:blipFill>
        <p:spPr>
          <a:xfrm>
            <a:off x="6723454" y="1104422"/>
            <a:ext cx="4421081" cy="5113476"/>
          </a:xfrm>
          <a:prstGeom prst="rect">
            <a:avLst/>
          </a:prstGeom>
        </p:spPr>
      </p:pic>
    </p:spTree>
    <p:extLst>
      <p:ext uri="{BB962C8B-B14F-4D97-AF65-F5344CB8AC3E}">
        <p14:creationId xmlns:p14="http://schemas.microsoft.com/office/powerpoint/2010/main" val="1740761418"/>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66F696A3-25BD-41EB-8D81-B9BEC1983188}"/>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AC11342A-FE1C-4E16-9A26-75F7BECC582D}"/>
              </a:ext>
            </a:extLst>
          </p:cNvPr>
          <p:cNvSpPr>
            <a:spLocks noGrp="1"/>
          </p:cNvSpPr>
          <p:nvPr>
            <p:ph type="sldNum" sz="quarter" idx="12"/>
          </p:nvPr>
        </p:nvSpPr>
        <p:spPr/>
        <p:txBody>
          <a:bodyPr/>
          <a:lstStyle/>
          <a:p>
            <a:fld id="{5D8033E2-F854-4B03-9FF0-5031386CC642}" type="slidenum">
              <a:rPr lang="it-IT" smtClean="0"/>
              <a:t>26</a:t>
            </a:fld>
            <a:endParaRPr lang="it-IT"/>
          </a:p>
        </p:txBody>
      </p:sp>
      <p:pic>
        <p:nvPicPr>
          <p:cNvPr id="6" name="Immagine 5">
            <a:extLst>
              <a:ext uri="{FF2B5EF4-FFF2-40B4-BE49-F238E27FC236}">
                <a16:creationId xmlns:a16="http://schemas.microsoft.com/office/drawing/2014/main" id="{3B446054-3805-432F-8B05-9450FD9549F2}"/>
              </a:ext>
            </a:extLst>
          </p:cNvPr>
          <p:cNvPicPr>
            <a:picLocks noChangeAspect="1"/>
          </p:cNvPicPr>
          <p:nvPr/>
        </p:nvPicPr>
        <p:blipFill rotWithShape="1">
          <a:blip r:embed="rId2"/>
          <a:srcRect l="46167" t="43260" r="3666" b="7314"/>
          <a:stretch/>
        </p:blipFill>
        <p:spPr>
          <a:xfrm>
            <a:off x="3037840" y="2618105"/>
            <a:ext cx="6116320" cy="3389630"/>
          </a:xfrm>
          <a:prstGeom prst="rect">
            <a:avLst/>
          </a:prstGeom>
        </p:spPr>
      </p:pic>
      <p:sp>
        <p:nvSpPr>
          <p:cNvPr id="7" name="Titolo 1">
            <a:extLst>
              <a:ext uri="{FF2B5EF4-FFF2-40B4-BE49-F238E27FC236}">
                <a16:creationId xmlns:a16="http://schemas.microsoft.com/office/drawing/2014/main" id="{D2146266-5858-4965-8CB3-337C4EF0D963}"/>
              </a:ext>
            </a:extLst>
          </p:cNvPr>
          <p:cNvSpPr>
            <a:spLocks noGrp="1"/>
          </p:cNvSpPr>
          <p:nvPr>
            <p:ph type="title"/>
          </p:nvPr>
        </p:nvSpPr>
        <p:spPr>
          <a:xfrm>
            <a:off x="838200" y="365125"/>
            <a:ext cx="10515600" cy="854075"/>
          </a:xfrm>
        </p:spPr>
        <p:txBody>
          <a:bodyPr>
            <a:normAutofit/>
          </a:bodyPr>
          <a:lstStyle/>
          <a:p>
            <a:pPr algn="ctr"/>
            <a:r>
              <a:rPr lang="en-US" sz="4000" b="1" dirty="0"/>
              <a:t>185 Test Case implementati!</a:t>
            </a:r>
            <a:endParaRPr lang="it-IT" sz="4000" dirty="0"/>
          </a:p>
        </p:txBody>
      </p:sp>
      <p:sp>
        <p:nvSpPr>
          <p:cNvPr id="8" name="CasellaDiTesto 7">
            <a:extLst>
              <a:ext uri="{FF2B5EF4-FFF2-40B4-BE49-F238E27FC236}">
                <a16:creationId xmlns:a16="http://schemas.microsoft.com/office/drawing/2014/main" id="{41C33598-240A-4CE6-9F40-F8E426838ED4}"/>
              </a:ext>
            </a:extLst>
          </p:cNvPr>
          <p:cNvSpPr txBox="1"/>
          <p:nvPr/>
        </p:nvSpPr>
        <p:spPr>
          <a:xfrm>
            <a:off x="284480" y="1219200"/>
            <a:ext cx="11069320" cy="923330"/>
          </a:xfrm>
          <a:prstGeom prst="rect">
            <a:avLst/>
          </a:prstGeom>
          <a:noFill/>
        </p:spPr>
        <p:txBody>
          <a:bodyPr wrap="square" rtlCol="0">
            <a:spAutoFit/>
          </a:bodyPr>
          <a:lstStyle/>
          <a:p>
            <a:r>
              <a:rPr lang="it-IT" b="1" dirty="0"/>
              <a:t>137</a:t>
            </a:r>
            <a:r>
              <a:rPr lang="it-IT" dirty="0"/>
              <a:t> è il numero dei casi di test implementati ed eseguiti durante la fase di Unit Testing ed Integration Testing mentre </a:t>
            </a:r>
            <a:r>
              <a:rPr lang="it-IT" b="1" dirty="0"/>
              <a:t>48</a:t>
            </a:r>
            <a:r>
              <a:rPr lang="it-IT" dirty="0"/>
              <a:t> è il numero di casi di test di sistema implementati con Selenium, per un totale di </a:t>
            </a:r>
            <a:r>
              <a:rPr lang="it-IT" b="1" dirty="0"/>
              <a:t>185 Test Case!</a:t>
            </a:r>
          </a:p>
        </p:txBody>
      </p:sp>
    </p:spTree>
    <p:extLst>
      <p:ext uri="{BB962C8B-B14F-4D97-AF65-F5344CB8AC3E}">
        <p14:creationId xmlns:p14="http://schemas.microsoft.com/office/powerpoint/2010/main" val="1028466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38ED6F55-22ED-4CF9-AF01-D8FE252466DC}"/>
              </a:ext>
            </a:extLst>
          </p:cNvPr>
          <p:cNvSpPr>
            <a:spLocks noGrp="1"/>
          </p:cNvSpPr>
          <p:nvPr>
            <p:ph type="ftr" sz="quarter" idx="11"/>
          </p:nvPr>
        </p:nvSpPr>
        <p:spPr/>
        <p:txBody>
          <a:bodyPr/>
          <a:lstStyle/>
          <a:p>
            <a:r>
              <a:rPr lang="en-US"/>
              <a:t>Ingegneria del software - Anno Accademico 2020/2021</a:t>
            </a:r>
          </a:p>
        </p:txBody>
      </p:sp>
      <p:sp>
        <p:nvSpPr>
          <p:cNvPr id="5" name="Segnaposto numero diapositiva 4">
            <a:extLst>
              <a:ext uri="{FF2B5EF4-FFF2-40B4-BE49-F238E27FC236}">
                <a16:creationId xmlns:a16="http://schemas.microsoft.com/office/drawing/2014/main" id="{8D824E7B-44B6-4AE9-888F-B8074BB8C950}"/>
              </a:ext>
            </a:extLst>
          </p:cNvPr>
          <p:cNvSpPr>
            <a:spLocks noGrp="1"/>
          </p:cNvSpPr>
          <p:nvPr>
            <p:ph type="sldNum" sz="quarter" idx="12"/>
          </p:nvPr>
        </p:nvSpPr>
        <p:spPr/>
        <p:txBody>
          <a:bodyPr/>
          <a:lstStyle/>
          <a:p>
            <a:fld id="{5D8033E2-F854-4B03-9FF0-5031386CC642}" type="slidenum">
              <a:rPr lang="en-US" smtClean="0"/>
              <a:pPr/>
              <a:t>27</a:t>
            </a:fld>
            <a:endParaRPr lang="en-US"/>
          </a:p>
        </p:txBody>
      </p:sp>
      <p:pic>
        <p:nvPicPr>
          <p:cNvPr id="6" name="Immagine 5">
            <a:extLst>
              <a:ext uri="{FF2B5EF4-FFF2-40B4-BE49-F238E27FC236}">
                <a16:creationId xmlns:a16="http://schemas.microsoft.com/office/drawing/2014/main" id="{D6D89EF9-D78C-43AD-B266-1A550B7BFB22}"/>
              </a:ext>
            </a:extLst>
          </p:cNvPr>
          <p:cNvPicPr>
            <a:picLocks noChangeAspect="1"/>
          </p:cNvPicPr>
          <p:nvPr/>
        </p:nvPicPr>
        <p:blipFill rotWithShape="1">
          <a:blip r:embed="rId2"/>
          <a:srcRect l="1417" t="8001" r="81333" b="7315"/>
          <a:stretch/>
        </p:blipFill>
        <p:spPr>
          <a:xfrm>
            <a:off x="1318258" y="279319"/>
            <a:ext cx="2161542" cy="6077031"/>
          </a:xfrm>
          <a:prstGeom prst="rect">
            <a:avLst/>
          </a:prstGeom>
        </p:spPr>
      </p:pic>
      <p:sp>
        <p:nvSpPr>
          <p:cNvPr id="15" name="CasellaDiTesto 14">
            <a:extLst>
              <a:ext uri="{FF2B5EF4-FFF2-40B4-BE49-F238E27FC236}">
                <a16:creationId xmlns:a16="http://schemas.microsoft.com/office/drawing/2014/main" id="{36EB1DEA-89D0-481F-A97F-E9DE24809B17}"/>
              </a:ext>
            </a:extLst>
          </p:cNvPr>
          <p:cNvSpPr txBox="1"/>
          <p:nvPr/>
        </p:nvSpPr>
        <p:spPr>
          <a:xfrm>
            <a:off x="4287915" y="683581"/>
            <a:ext cx="7421732" cy="3693319"/>
          </a:xfrm>
          <a:prstGeom prst="rect">
            <a:avLst/>
          </a:prstGeom>
          <a:noFill/>
        </p:spPr>
        <p:txBody>
          <a:bodyPr wrap="square" rtlCol="0">
            <a:spAutoFit/>
          </a:bodyPr>
          <a:lstStyle/>
          <a:p>
            <a:r>
              <a:rPr lang="it-IT" dirty="0"/>
              <a:t>La decomposizione del sistema in sottosistemi è stata realizzata andando a creare un package separato per ogni sottosistema individuato durante l’attività di System Design, i quali ricordiamo essere:</a:t>
            </a:r>
          </a:p>
          <a:p>
            <a:pPr marL="285750" indent="-285750">
              <a:buFontTx/>
              <a:buChar char="-"/>
            </a:pPr>
            <a:r>
              <a:rPr lang="it-IT" dirty="0"/>
              <a:t>Acquisto</a:t>
            </a:r>
          </a:p>
          <a:p>
            <a:pPr marL="285750" indent="-285750">
              <a:buFontTx/>
              <a:buChar char="-"/>
            </a:pPr>
            <a:r>
              <a:rPr lang="it-IT" dirty="0"/>
              <a:t>Autenticazione</a:t>
            </a:r>
          </a:p>
          <a:p>
            <a:pPr marL="285750" indent="-285750">
              <a:buFontTx/>
              <a:buChar char="-"/>
            </a:pPr>
            <a:r>
              <a:rPr lang="it-IT" dirty="0"/>
              <a:t>ManagementOrdini</a:t>
            </a:r>
          </a:p>
          <a:p>
            <a:pPr marL="285750" indent="-285750">
              <a:buFontTx/>
              <a:buChar char="-"/>
            </a:pPr>
            <a:r>
              <a:rPr lang="it-IT" dirty="0"/>
              <a:t>ManagementQuadri</a:t>
            </a:r>
          </a:p>
          <a:p>
            <a:pPr marL="285750" indent="-285750">
              <a:buFontTx/>
              <a:buChar char="-"/>
            </a:pPr>
            <a:r>
              <a:rPr lang="it-IT" dirty="0"/>
              <a:t>ManagementUtenti</a:t>
            </a:r>
          </a:p>
          <a:p>
            <a:pPr marL="285750" indent="-285750">
              <a:buFontTx/>
              <a:buChar char="-"/>
            </a:pPr>
            <a:endParaRPr lang="it-IT" dirty="0"/>
          </a:p>
          <a:p>
            <a:r>
              <a:rPr lang="it-IT" dirty="0"/>
              <a:t>L’architettura </a:t>
            </a:r>
            <a:r>
              <a:rPr lang="it-IT" b="1" dirty="0"/>
              <a:t>MVC</a:t>
            </a:r>
            <a:r>
              <a:rPr lang="it-IT" dirty="0"/>
              <a:t> sulla quale invece si basa il nostro sistema viene implementata separando rispettivamente i layer di Model Controller e View, per ogni sottosistema.</a:t>
            </a:r>
          </a:p>
        </p:txBody>
      </p:sp>
    </p:spTree>
    <p:extLst>
      <p:ext uri="{BB962C8B-B14F-4D97-AF65-F5344CB8AC3E}">
        <p14:creationId xmlns:p14="http://schemas.microsoft.com/office/powerpoint/2010/main" val="115694461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1AFB0C-5103-4AFF-A0CB-F7FB1ECFD5B2}"/>
              </a:ext>
            </a:extLst>
          </p:cNvPr>
          <p:cNvSpPr>
            <a:spLocks noGrp="1"/>
          </p:cNvSpPr>
          <p:nvPr>
            <p:ph type="title"/>
          </p:nvPr>
        </p:nvSpPr>
        <p:spPr/>
        <p:txBody>
          <a:bodyPr>
            <a:normAutofit/>
          </a:bodyPr>
          <a:lstStyle/>
          <a:p>
            <a:pPr algn="ctr"/>
            <a:r>
              <a:rPr lang="en-US" sz="4000" b="1" dirty="0"/>
              <a:t>Testing – Tecnologie impiegate</a:t>
            </a:r>
            <a:endParaRPr lang="it-IT" sz="4000" dirty="0"/>
          </a:p>
        </p:txBody>
      </p:sp>
      <p:sp>
        <p:nvSpPr>
          <p:cNvPr id="4" name="Segnaposto piè di pagina 3">
            <a:extLst>
              <a:ext uri="{FF2B5EF4-FFF2-40B4-BE49-F238E27FC236}">
                <a16:creationId xmlns:a16="http://schemas.microsoft.com/office/drawing/2014/main" id="{B45D7D31-04DB-412D-BA74-D8B9022525A4}"/>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162D273F-A0F6-40E0-8784-3F15543B0B24}"/>
              </a:ext>
            </a:extLst>
          </p:cNvPr>
          <p:cNvSpPr>
            <a:spLocks noGrp="1"/>
          </p:cNvSpPr>
          <p:nvPr>
            <p:ph type="sldNum" sz="quarter" idx="12"/>
          </p:nvPr>
        </p:nvSpPr>
        <p:spPr/>
        <p:txBody>
          <a:bodyPr/>
          <a:lstStyle/>
          <a:p>
            <a:fld id="{5D8033E2-F854-4B03-9FF0-5031386CC642}" type="slidenum">
              <a:rPr lang="it-IT" smtClean="0"/>
              <a:t>28</a:t>
            </a:fld>
            <a:endParaRPr lang="it-IT"/>
          </a:p>
        </p:txBody>
      </p:sp>
      <p:pic>
        <p:nvPicPr>
          <p:cNvPr id="7" name="Immagine 6">
            <a:extLst>
              <a:ext uri="{FF2B5EF4-FFF2-40B4-BE49-F238E27FC236}">
                <a16:creationId xmlns:a16="http://schemas.microsoft.com/office/drawing/2014/main" id="{A3EEA253-4DC3-464E-A943-44C428DDCC41}"/>
              </a:ext>
            </a:extLst>
          </p:cNvPr>
          <p:cNvPicPr>
            <a:picLocks noChangeAspect="1"/>
          </p:cNvPicPr>
          <p:nvPr/>
        </p:nvPicPr>
        <p:blipFill>
          <a:blip r:embed="rId2"/>
          <a:stretch>
            <a:fillRect/>
          </a:stretch>
        </p:blipFill>
        <p:spPr>
          <a:xfrm>
            <a:off x="838200" y="2140491"/>
            <a:ext cx="2266682" cy="1101144"/>
          </a:xfrm>
          <a:prstGeom prst="rect">
            <a:avLst/>
          </a:prstGeom>
        </p:spPr>
      </p:pic>
      <p:pic>
        <p:nvPicPr>
          <p:cNvPr id="8" name="Immagine 7">
            <a:extLst>
              <a:ext uri="{FF2B5EF4-FFF2-40B4-BE49-F238E27FC236}">
                <a16:creationId xmlns:a16="http://schemas.microsoft.com/office/drawing/2014/main" id="{E123B794-EE40-439E-86ED-FC453F8A0E8A}"/>
              </a:ext>
            </a:extLst>
          </p:cNvPr>
          <p:cNvPicPr>
            <a:picLocks noChangeAspect="1"/>
          </p:cNvPicPr>
          <p:nvPr/>
        </p:nvPicPr>
        <p:blipFill>
          <a:blip r:embed="rId3"/>
          <a:stretch>
            <a:fillRect/>
          </a:stretch>
        </p:blipFill>
        <p:spPr>
          <a:xfrm>
            <a:off x="4153905" y="1815413"/>
            <a:ext cx="2935369" cy="1689687"/>
          </a:xfrm>
          <a:prstGeom prst="rect">
            <a:avLst/>
          </a:prstGeom>
        </p:spPr>
      </p:pic>
      <p:pic>
        <p:nvPicPr>
          <p:cNvPr id="9" name="Immagine 8">
            <a:extLst>
              <a:ext uri="{FF2B5EF4-FFF2-40B4-BE49-F238E27FC236}">
                <a16:creationId xmlns:a16="http://schemas.microsoft.com/office/drawing/2014/main" id="{D06948E7-8A93-4375-839E-CD779DB37770}"/>
              </a:ext>
            </a:extLst>
          </p:cNvPr>
          <p:cNvPicPr>
            <a:picLocks noChangeAspect="1"/>
          </p:cNvPicPr>
          <p:nvPr/>
        </p:nvPicPr>
        <p:blipFill>
          <a:blip r:embed="rId4"/>
          <a:stretch>
            <a:fillRect/>
          </a:stretch>
        </p:blipFill>
        <p:spPr>
          <a:xfrm>
            <a:off x="8019560" y="2073255"/>
            <a:ext cx="3059639" cy="1168379"/>
          </a:xfrm>
          <a:prstGeom prst="rect">
            <a:avLst/>
          </a:prstGeom>
        </p:spPr>
      </p:pic>
      <p:pic>
        <p:nvPicPr>
          <p:cNvPr id="10" name="Immagine 9">
            <a:extLst>
              <a:ext uri="{FF2B5EF4-FFF2-40B4-BE49-F238E27FC236}">
                <a16:creationId xmlns:a16="http://schemas.microsoft.com/office/drawing/2014/main" id="{903760CA-B456-4918-B84F-EE6C4A2E4B89}"/>
              </a:ext>
            </a:extLst>
          </p:cNvPr>
          <p:cNvPicPr>
            <a:picLocks noChangeAspect="1"/>
          </p:cNvPicPr>
          <p:nvPr/>
        </p:nvPicPr>
        <p:blipFill>
          <a:blip r:embed="rId5"/>
          <a:stretch>
            <a:fillRect/>
          </a:stretch>
        </p:blipFill>
        <p:spPr>
          <a:xfrm>
            <a:off x="698868" y="3937909"/>
            <a:ext cx="5397132" cy="1319950"/>
          </a:xfrm>
          <a:prstGeom prst="rect">
            <a:avLst/>
          </a:prstGeom>
        </p:spPr>
      </p:pic>
      <p:pic>
        <p:nvPicPr>
          <p:cNvPr id="12" name="Immagine 11">
            <a:extLst>
              <a:ext uri="{FF2B5EF4-FFF2-40B4-BE49-F238E27FC236}">
                <a16:creationId xmlns:a16="http://schemas.microsoft.com/office/drawing/2014/main" id="{0E228895-6B8C-4455-8A19-8AAB49ACB4CB}"/>
              </a:ext>
            </a:extLst>
          </p:cNvPr>
          <p:cNvPicPr>
            <a:picLocks noChangeAspect="1"/>
          </p:cNvPicPr>
          <p:nvPr/>
        </p:nvPicPr>
        <p:blipFill>
          <a:blip r:embed="rId6"/>
          <a:stretch>
            <a:fillRect/>
          </a:stretch>
        </p:blipFill>
        <p:spPr>
          <a:xfrm>
            <a:off x="7581816" y="4275447"/>
            <a:ext cx="3079847" cy="895081"/>
          </a:xfrm>
          <a:prstGeom prst="rect">
            <a:avLst/>
          </a:prstGeom>
        </p:spPr>
      </p:pic>
    </p:spTree>
    <p:extLst>
      <p:ext uri="{BB962C8B-B14F-4D97-AF65-F5344CB8AC3E}">
        <p14:creationId xmlns:p14="http://schemas.microsoft.com/office/powerpoint/2010/main" val="1044573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9" name="Immagine 8">
            <a:extLst>
              <a:ext uri="{FF2B5EF4-FFF2-40B4-BE49-F238E27FC236}">
                <a16:creationId xmlns:a16="http://schemas.microsoft.com/office/drawing/2014/main" id="{720382B9-31DB-4CA7-A312-C8D91A65F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91" y="1324736"/>
            <a:ext cx="7256077" cy="1361391"/>
          </a:xfrm>
          <a:prstGeom prst="rect">
            <a:avLst/>
          </a:prstGeom>
        </p:spPr>
      </p:pic>
      <p:sp>
        <p:nvSpPr>
          <p:cNvPr id="7" name="CasellaDiTesto 6">
            <a:extLst>
              <a:ext uri="{FF2B5EF4-FFF2-40B4-BE49-F238E27FC236}">
                <a16:creationId xmlns:a16="http://schemas.microsoft.com/office/drawing/2014/main" id="{F52B4AAE-41CE-4219-B816-6528B7B568F6}"/>
              </a:ext>
            </a:extLst>
          </p:cNvPr>
          <p:cNvSpPr txBox="1"/>
          <p:nvPr/>
        </p:nvSpPr>
        <p:spPr>
          <a:xfrm>
            <a:off x="4578350" y="4525381"/>
            <a:ext cx="3035300" cy="1351423"/>
          </a:xfrm>
          <a:prstGeom prst="rect">
            <a:avLst/>
          </a:prstGeom>
        </p:spPr>
        <p:txBody>
          <a:bodyPr vert="horz" lIns="91440" tIns="45720" rIns="91440" bIns="45720" rtlCol="0">
            <a:noAutofit/>
          </a:bodyPr>
          <a:lstStyle/>
          <a:p>
            <a:pPr>
              <a:lnSpc>
                <a:spcPct val="90000"/>
              </a:lnSpc>
              <a:spcAft>
                <a:spcPts val="600"/>
              </a:spcAft>
            </a:pPr>
            <a:r>
              <a:rPr lang="en-US" dirty="0">
                <a:solidFill>
                  <a:schemeClr val="bg1"/>
                </a:solidFill>
              </a:rPr>
              <a:t>Team composto da:</a:t>
            </a:r>
          </a:p>
          <a:p>
            <a:pPr marL="571500" indent="-228600">
              <a:lnSpc>
                <a:spcPct val="90000"/>
              </a:lnSpc>
              <a:spcAft>
                <a:spcPts val="600"/>
              </a:spcAft>
              <a:buFont typeface="Arial" panose="020B0604020202020204" pitchFamily="34" charset="0"/>
              <a:buChar char="•"/>
            </a:pPr>
            <a:r>
              <a:rPr lang="en-US" dirty="0">
                <a:solidFill>
                  <a:schemeClr val="bg1"/>
                </a:solidFill>
              </a:rPr>
              <a:t>Emanuele Fittipaldi</a:t>
            </a:r>
          </a:p>
          <a:p>
            <a:pPr marL="571500" indent="-228600">
              <a:lnSpc>
                <a:spcPct val="90000"/>
              </a:lnSpc>
              <a:spcAft>
                <a:spcPts val="600"/>
              </a:spcAft>
              <a:buFont typeface="Arial" panose="020B0604020202020204" pitchFamily="34" charset="0"/>
              <a:buChar char="•"/>
            </a:pPr>
            <a:r>
              <a:rPr lang="en-US" dirty="0">
                <a:solidFill>
                  <a:schemeClr val="bg1"/>
                </a:solidFill>
              </a:rPr>
              <a:t>Fedele Mauro</a:t>
            </a:r>
          </a:p>
          <a:p>
            <a:pPr marL="571500" indent="-228600">
              <a:lnSpc>
                <a:spcPct val="90000"/>
              </a:lnSpc>
              <a:spcAft>
                <a:spcPts val="600"/>
              </a:spcAft>
              <a:buFont typeface="Arial" panose="020B0604020202020204" pitchFamily="34" charset="0"/>
              <a:buChar char="•"/>
            </a:pPr>
            <a:r>
              <a:rPr lang="en-US" dirty="0">
                <a:solidFill>
                  <a:schemeClr val="bg1"/>
                </a:solidFill>
              </a:rPr>
              <a:t>Giuseppe Martinelli</a:t>
            </a:r>
          </a:p>
        </p:txBody>
      </p:sp>
      <p:sp>
        <p:nvSpPr>
          <p:cNvPr id="4" name="Segnaposto piè di pagina 3">
            <a:extLst>
              <a:ext uri="{FF2B5EF4-FFF2-40B4-BE49-F238E27FC236}">
                <a16:creationId xmlns:a16="http://schemas.microsoft.com/office/drawing/2014/main" id="{FA0042ED-4DFA-4DB2-8431-839529F62698}"/>
              </a:ext>
            </a:extLst>
          </p:cNvPr>
          <p:cNvSpPr>
            <a:spLocks noGrp="1"/>
          </p:cNvSpPr>
          <p:nvPr>
            <p:ph type="ftr" sz="quarter" idx="11"/>
          </p:nvPr>
        </p:nvSpPr>
        <p:spPr>
          <a:xfrm>
            <a:off x="635267" y="6356350"/>
            <a:ext cx="4114800" cy="365125"/>
          </a:xfrm>
        </p:spPr>
        <p:txBody>
          <a:bodyPr vert="horz" lIns="91440" tIns="45720" rIns="91440" bIns="45720" rtlCol="0" anchor="ctr">
            <a:normAutofit/>
          </a:bodyPr>
          <a:lstStyle/>
          <a:p>
            <a:pPr algn="l">
              <a:spcAft>
                <a:spcPts val="600"/>
              </a:spcAft>
            </a:pPr>
            <a:r>
              <a:rPr lang="en-US" sz="1050" kern="1200">
                <a:solidFill>
                  <a:schemeClr val="bg1">
                    <a:alpha val="80000"/>
                  </a:schemeClr>
                </a:solidFill>
                <a:latin typeface="+mn-lt"/>
                <a:ea typeface="+mn-ea"/>
                <a:cs typeface="+mn-cs"/>
              </a:rPr>
              <a:t>Ingegneria del software - Anno Accademico 2020/2021</a:t>
            </a:r>
          </a:p>
        </p:txBody>
      </p:sp>
      <p:sp>
        <p:nvSpPr>
          <p:cNvPr id="5" name="Segnaposto numero diapositiva 4">
            <a:extLst>
              <a:ext uri="{FF2B5EF4-FFF2-40B4-BE49-F238E27FC236}">
                <a16:creationId xmlns:a16="http://schemas.microsoft.com/office/drawing/2014/main" id="{585CA951-CF86-45B9-821D-531A369EF0D1}"/>
              </a:ext>
            </a:extLst>
          </p:cNvPr>
          <p:cNvSpPr>
            <a:spLocks noGrp="1"/>
          </p:cNvSpPr>
          <p:nvPr>
            <p:ph type="sldNum" sz="quarter" idx="12"/>
          </p:nvPr>
        </p:nvSpPr>
        <p:spPr>
          <a:xfrm>
            <a:off x="10549812" y="6356350"/>
            <a:ext cx="803988" cy="365125"/>
          </a:xfrm>
        </p:spPr>
        <p:txBody>
          <a:bodyPr vert="horz" lIns="91440" tIns="45720" rIns="91440" bIns="45720" rtlCol="0" anchor="ctr">
            <a:normAutofit/>
          </a:bodyPr>
          <a:lstStyle/>
          <a:p>
            <a:pPr>
              <a:spcAft>
                <a:spcPts val="600"/>
              </a:spcAft>
            </a:pPr>
            <a:fld id="{5D8033E2-F854-4B03-9FF0-5031386CC642}" type="slidenum">
              <a:rPr lang="en-US" sz="1100">
                <a:solidFill>
                  <a:schemeClr val="bg1">
                    <a:alpha val="80000"/>
                  </a:schemeClr>
                </a:solidFill>
              </a:rPr>
              <a:pPr>
                <a:spcAft>
                  <a:spcPts val="600"/>
                </a:spcAft>
              </a:pPr>
              <a:t>29</a:t>
            </a:fld>
            <a:endParaRPr lang="en-US" sz="1100">
              <a:solidFill>
                <a:schemeClr val="bg1">
                  <a:alpha val="80000"/>
                </a:schemeClr>
              </a:solidFill>
            </a:endParaRPr>
          </a:p>
        </p:txBody>
      </p:sp>
    </p:spTree>
    <p:extLst>
      <p:ext uri="{BB962C8B-B14F-4D97-AF65-F5344CB8AC3E}">
        <p14:creationId xmlns:p14="http://schemas.microsoft.com/office/powerpoint/2010/main" val="3258329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69F4AC-CA09-41E1-97AD-FB34105EEBA2}"/>
              </a:ext>
            </a:extLst>
          </p:cNvPr>
          <p:cNvSpPr>
            <a:spLocks noGrp="1"/>
          </p:cNvSpPr>
          <p:nvPr>
            <p:ph type="title"/>
          </p:nvPr>
        </p:nvSpPr>
        <p:spPr/>
        <p:txBody>
          <a:bodyPr>
            <a:normAutofit/>
          </a:bodyPr>
          <a:lstStyle/>
          <a:p>
            <a:pPr algn="ctr"/>
            <a:r>
              <a:rPr lang="it-IT" sz="4000" b="1" dirty="0"/>
              <a:t>Motivazioni</a:t>
            </a:r>
          </a:p>
        </p:txBody>
      </p:sp>
      <p:sp>
        <p:nvSpPr>
          <p:cNvPr id="3" name="Segnaposto contenuto 2">
            <a:extLst>
              <a:ext uri="{FF2B5EF4-FFF2-40B4-BE49-F238E27FC236}">
                <a16:creationId xmlns:a16="http://schemas.microsoft.com/office/drawing/2014/main" id="{FC30B990-EFBA-4EF7-AC82-A6DBA749D756}"/>
              </a:ext>
            </a:extLst>
          </p:cNvPr>
          <p:cNvSpPr>
            <a:spLocks noGrp="1"/>
          </p:cNvSpPr>
          <p:nvPr>
            <p:ph idx="1"/>
          </p:nvPr>
        </p:nvSpPr>
        <p:spPr>
          <a:xfrm>
            <a:off x="838200" y="2299652"/>
            <a:ext cx="10515600" cy="2258695"/>
          </a:xfrm>
        </p:spPr>
        <p:txBody>
          <a:bodyPr>
            <a:normAutofit/>
          </a:bodyPr>
          <a:lstStyle/>
          <a:p>
            <a:pPr marL="0" indent="0">
              <a:buNone/>
            </a:pPr>
            <a:r>
              <a:rPr lang="it-IT" sz="1800" dirty="0"/>
              <a:t>Con questo progetto, abbiamo voluto immedesimarci parallelamente nei panni di:</a:t>
            </a:r>
          </a:p>
          <a:p>
            <a:pPr>
              <a:buFontTx/>
              <a:buChar char="-"/>
            </a:pPr>
            <a:r>
              <a:rPr lang="it-IT" sz="1800" dirty="0"/>
              <a:t>Una </a:t>
            </a:r>
            <a:r>
              <a:rPr lang="it-IT" sz="1800" b="1" dirty="0"/>
              <a:t>galleria d’arte </a:t>
            </a:r>
            <a:r>
              <a:rPr lang="it-IT" sz="1800" dirty="0"/>
              <a:t>che tratta la vendita di soli dipinti e che vuole espandere la propria clientela a tutto il mondo. La galleria, attraverso il sistema,  prevede che sarà in grado di aumentare la probabilità di vendita delle opere disponibili, in modo da aumentare il proprio fatturato.</a:t>
            </a:r>
          </a:p>
          <a:p>
            <a:pPr>
              <a:buFontTx/>
              <a:buChar char="-"/>
            </a:pPr>
            <a:r>
              <a:rPr lang="it-IT" sz="1800" dirty="0"/>
              <a:t>Un </a:t>
            </a:r>
            <a:r>
              <a:rPr lang="it-IT" sz="1800" b="1" dirty="0"/>
              <a:t>cliente</a:t>
            </a:r>
            <a:r>
              <a:rPr lang="it-IT" sz="1800" dirty="0"/>
              <a:t> collezionista di dipinti, disposto a comprare a distanza, e di conseguenza, tutte le preoccupazioni che ne possono derivare dall’acquisto di un bene non di prima necessità che non è possibile «toccare con mano».</a:t>
            </a:r>
          </a:p>
        </p:txBody>
      </p:sp>
      <p:sp>
        <p:nvSpPr>
          <p:cNvPr id="4" name="Segnaposto piè di pagina 3">
            <a:extLst>
              <a:ext uri="{FF2B5EF4-FFF2-40B4-BE49-F238E27FC236}">
                <a16:creationId xmlns:a16="http://schemas.microsoft.com/office/drawing/2014/main" id="{9657D4E0-7E28-4C7C-957D-93164B0EBCD0}"/>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E5873840-D639-48BA-94BD-687732B54AA0}"/>
              </a:ext>
            </a:extLst>
          </p:cNvPr>
          <p:cNvSpPr>
            <a:spLocks noGrp="1"/>
          </p:cNvSpPr>
          <p:nvPr>
            <p:ph type="sldNum" sz="quarter" idx="12"/>
          </p:nvPr>
        </p:nvSpPr>
        <p:spPr/>
        <p:txBody>
          <a:bodyPr/>
          <a:lstStyle/>
          <a:p>
            <a:fld id="{5D8033E2-F854-4B03-9FF0-5031386CC642}" type="slidenum">
              <a:rPr lang="it-IT" smtClean="0"/>
              <a:t>3</a:t>
            </a:fld>
            <a:endParaRPr lang="it-IT"/>
          </a:p>
        </p:txBody>
      </p:sp>
    </p:spTree>
    <p:extLst>
      <p:ext uri="{BB962C8B-B14F-4D97-AF65-F5344CB8AC3E}">
        <p14:creationId xmlns:p14="http://schemas.microsoft.com/office/powerpoint/2010/main" val="44573906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F15CC1-6770-4931-8C2B-7DB16B032503}"/>
              </a:ext>
            </a:extLst>
          </p:cNvPr>
          <p:cNvSpPr>
            <a:spLocks noGrp="1"/>
          </p:cNvSpPr>
          <p:nvPr>
            <p:ph type="title"/>
          </p:nvPr>
        </p:nvSpPr>
        <p:spPr/>
        <p:txBody>
          <a:bodyPr>
            <a:normAutofit/>
          </a:bodyPr>
          <a:lstStyle/>
          <a:p>
            <a:pPr algn="ctr"/>
            <a:r>
              <a:rPr lang="it-IT" sz="4000" b="1" dirty="0"/>
              <a:t>Approccio e Success Criteria</a:t>
            </a:r>
          </a:p>
        </p:txBody>
      </p:sp>
      <p:sp>
        <p:nvSpPr>
          <p:cNvPr id="3" name="Segnaposto contenuto 2">
            <a:extLst>
              <a:ext uri="{FF2B5EF4-FFF2-40B4-BE49-F238E27FC236}">
                <a16:creationId xmlns:a16="http://schemas.microsoft.com/office/drawing/2014/main" id="{DBBE33E7-E417-44E1-B9C4-2DF014B79FD3}"/>
              </a:ext>
            </a:extLst>
          </p:cNvPr>
          <p:cNvSpPr>
            <a:spLocks noGrp="1"/>
          </p:cNvSpPr>
          <p:nvPr>
            <p:ph idx="1"/>
          </p:nvPr>
        </p:nvSpPr>
        <p:spPr>
          <a:xfrm>
            <a:off x="838200" y="1872932"/>
            <a:ext cx="10515600" cy="3112135"/>
          </a:xfrm>
        </p:spPr>
        <p:txBody>
          <a:bodyPr>
            <a:normAutofit/>
          </a:bodyPr>
          <a:lstStyle/>
          <a:p>
            <a:r>
              <a:rPr lang="it-IT" sz="1800" dirty="0"/>
              <a:t>Il sistema che meglio si adatta a realizzare quanto richiesto è sicuramente una </a:t>
            </a:r>
            <a:r>
              <a:rPr lang="it-IT" sz="1800" b="1" dirty="0"/>
              <a:t>Web Application e-commerce</a:t>
            </a:r>
            <a:r>
              <a:rPr lang="it-IT" sz="1800" dirty="0"/>
              <a:t>, la quale, grazie alla sua natura distribuita e accessibile si è mostrata fin da subito la soluzione migliore.</a:t>
            </a:r>
          </a:p>
          <a:p>
            <a:r>
              <a:rPr lang="it-IT" sz="1800" dirty="0"/>
              <a:t>I criteri di successo con </a:t>
            </a:r>
            <a:r>
              <a:rPr lang="it-IT" sz="1800" b="1" dirty="0"/>
              <a:t>priorità alta</a:t>
            </a:r>
            <a:r>
              <a:rPr lang="it-IT" sz="1800" dirty="0"/>
              <a:t>, che ci siamo imposti per la realizzazione del progetto sono i seguenti:</a:t>
            </a:r>
          </a:p>
          <a:p>
            <a:r>
              <a:rPr lang="it-IT" sz="1800" dirty="0"/>
              <a:t>Fornire un </a:t>
            </a:r>
            <a:r>
              <a:rPr lang="it-IT" sz="1800" b="1" dirty="0"/>
              <a:t>sistema intuitivo </a:t>
            </a:r>
            <a:r>
              <a:rPr lang="it-IT" sz="1800" dirty="0"/>
              <a:t>nell’utilizzo, tale che non contenga elementi grafici confusionari e tale che il processo di acquisto avvenga nel modo più naturale possibile (E.g. voglio acquistare un quadro, quindi vedo prima il quadro, lo aggiungo al carrello e procedo all’acquisto).</a:t>
            </a:r>
          </a:p>
          <a:p>
            <a:r>
              <a:rPr lang="it-IT" sz="1800" dirty="0"/>
              <a:t>Fornire un </a:t>
            </a:r>
            <a:r>
              <a:rPr lang="it-IT" sz="1800" b="1" dirty="0"/>
              <a:t>sistema leggero</a:t>
            </a:r>
            <a:r>
              <a:rPr lang="it-IT" sz="1800" dirty="0"/>
              <a:t>, capace di essere usato anche da utenti con una connessione non eccellente e da un hardware non recente.</a:t>
            </a:r>
          </a:p>
          <a:p>
            <a:endParaRPr lang="it-IT" sz="1800" dirty="0"/>
          </a:p>
          <a:p>
            <a:endParaRPr lang="it-IT" sz="1800" dirty="0"/>
          </a:p>
          <a:p>
            <a:endParaRPr lang="it-IT" sz="1800" dirty="0"/>
          </a:p>
        </p:txBody>
      </p:sp>
      <p:sp>
        <p:nvSpPr>
          <p:cNvPr id="4" name="Segnaposto piè di pagina 3">
            <a:extLst>
              <a:ext uri="{FF2B5EF4-FFF2-40B4-BE49-F238E27FC236}">
                <a16:creationId xmlns:a16="http://schemas.microsoft.com/office/drawing/2014/main" id="{FABBCC8F-704C-4F6D-91FC-F0F09B6FBABE}"/>
              </a:ext>
            </a:extLst>
          </p:cNvPr>
          <p:cNvSpPr>
            <a:spLocks noGrp="1"/>
          </p:cNvSpPr>
          <p:nvPr>
            <p:ph type="ftr" sz="quarter" idx="11"/>
          </p:nvPr>
        </p:nvSpPr>
        <p:spPr/>
        <p:txBody>
          <a:bodyPr/>
          <a:lstStyle/>
          <a:p>
            <a:r>
              <a:rPr lang="it-IT"/>
              <a:t>Ingegneria del software - Anno Accademico 2020/2021</a:t>
            </a:r>
          </a:p>
        </p:txBody>
      </p:sp>
      <p:sp>
        <p:nvSpPr>
          <p:cNvPr id="5" name="Segnaposto numero diapositiva 4">
            <a:extLst>
              <a:ext uri="{FF2B5EF4-FFF2-40B4-BE49-F238E27FC236}">
                <a16:creationId xmlns:a16="http://schemas.microsoft.com/office/drawing/2014/main" id="{F8F8C04D-4451-4C67-8939-7145E08E6674}"/>
              </a:ext>
            </a:extLst>
          </p:cNvPr>
          <p:cNvSpPr>
            <a:spLocks noGrp="1"/>
          </p:cNvSpPr>
          <p:nvPr>
            <p:ph type="sldNum" sz="quarter" idx="12"/>
          </p:nvPr>
        </p:nvSpPr>
        <p:spPr/>
        <p:txBody>
          <a:bodyPr/>
          <a:lstStyle/>
          <a:p>
            <a:fld id="{5D8033E2-F854-4B03-9FF0-5031386CC642}" type="slidenum">
              <a:rPr lang="it-IT"/>
              <a:pPr/>
              <a:t>4</a:t>
            </a:fld>
            <a:endParaRPr lang="it-IT"/>
          </a:p>
        </p:txBody>
      </p:sp>
    </p:spTree>
    <p:extLst>
      <p:ext uri="{BB962C8B-B14F-4D97-AF65-F5344CB8AC3E}">
        <p14:creationId xmlns:p14="http://schemas.microsoft.com/office/powerpoint/2010/main" val="3953800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D0AD50-E636-4862-B9B0-C2E06792A627}"/>
              </a:ext>
            </a:extLst>
          </p:cNvPr>
          <p:cNvSpPr>
            <a:spLocks noGrp="1"/>
          </p:cNvSpPr>
          <p:nvPr>
            <p:ph type="title"/>
          </p:nvPr>
        </p:nvSpPr>
        <p:spPr>
          <a:xfrm>
            <a:off x="648929" y="629266"/>
            <a:ext cx="3505495" cy="1622321"/>
          </a:xfrm>
        </p:spPr>
        <p:txBody>
          <a:bodyPr>
            <a:normAutofit/>
          </a:bodyPr>
          <a:lstStyle/>
          <a:p>
            <a:r>
              <a:rPr lang="it-IT" b="1" dirty="0"/>
              <a:t>Overview del sistema</a:t>
            </a:r>
          </a:p>
        </p:txBody>
      </p:sp>
      <p:sp>
        <p:nvSpPr>
          <p:cNvPr id="3" name="Segnaposto contenuto 2">
            <a:extLst>
              <a:ext uri="{FF2B5EF4-FFF2-40B4-BE49-F238E27FC236}">
                <a16:creationId xmlns:a16="http://schemas.microsoft.com/office/drawing/2014/main" id="{34084ED4-45F9-4DC1-9B1B-AA30FF31286B}"/>
              </a:ext>
            </a:extLst>
          </p:cNvPr>
          <p:cNvSpPr>
            <a:spLocks noGrp="1"/>
          </p:cNvSpPr>
          <p:nvPr>
            <p:ph idx="1"/>
          </p:nvPr>
        </p:nvSpPr>
        <p:spPr>
          <a:xfrm>
            <a:off x="648931" y="2438400"/>
            <a:ext cx="3505494" cy="3785419"/>
          </a:xfrm>
        </p:spPr>
        <p:txBody>
          <a:bodyPr>
            <a:normAutofit/>
          </a:bodyPr>
          <a:lstStyle/>
          <a:p>
            <a:pPr marL="0" indent="0">
              <a:buNone/>
            </a:pPr>
            <a:r>
              <a:rPr lang="it-IT" sz="1700" dirty="0"/>
              <a:t>Il sistema consente di visualizzare tutte le opere, sia quelle in vendita, sia quelle non in vendita mantenute in esposizione permanente sulla piattaforma. Consente di applicare un filtro di genere, per permettere al cliente di visualizzare soltanto i quadri appartenenti ad un determinato genere, quali:</a:t>
            </a:r>
          </a:p>
          <a:p>
            <a:pPr>
              <a:buFontTx/>
              <a:buChar char="-"/>
            </a:pPr>
            <a:r>
              <a:rPr lang="it-IT" sz="1700" b="1" dirty="0"/>
              <a:t>Paesaggio</a:t>
            </a:r>
          </a:p>
          <a:p>
            <a:pPr>
              <a:buFontTx/>
              <a:buChar char="-"/>
            </a:pPr>
            <a:r>
              <a:rPr lang="it-IT" sz="1700" b="1" dirty="0"/>
              <a:t>Scena</a:t>
            </a:r>
          </a:p>
          <a:p>
            <a:pPr>
              <a:buFontTx/>
              <a:buChar char="-"/>
            </a:pPr>
            <a:r>
              <a:rPr lang="it-IT" sz="1700" b="1" dirty="0"/>
              <a:t>Ritratto</a:t>
            </a:r>
          </a:p>
        </p:txBody>
      </p:sp>
      <p:sp>
        <p:nvSpPr>
          <p:cNvPr id="18" name="Rectangle 1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a:extLst>
              <a:ext uri="{FF2B5EF4-FFF2-40B4-BE49-F238E27FC236}">
                <a16:creationId xmlns:a16="http://schemas.microsoft.com/office/drawing/2014/main" id="{FBCD06A2-A4D7-4CB6-ADC4-4E5550812B4B}"/>
              </a:ext>
            </a:extLst>
          </p:cNvPr>
          <p:cNvPicPr>
            <a:picLocks noChangeAspect="1"/>
          </p:cNvPicPr>
          <p:nvPr/>
        </p:nvPicPr>
        <p:blipFill>
          <a:blip r:embed="rId2"/>
          <a:stretch>
            <a:fillRect/>
          </a:stretch>
        </p:blipFill>
        <p:spPr>
          <a:xfrm>
            <a:off x="5781040" y="807593"/>
            <a:ext cx="5476240" cy="5239568"/>
          </a:xfrm>
          <a:prstGeom prst="rect">
            <a:avLst/>
          </a:prstGeom>
          <a:effectLst/>
        </p:spPr>
      </p:pic>
      <p:sp>
        <p:nvSpPr>
          <p:cNvPr id="4" name="Segnaposto piè di pagina 3">
            <a:extLst>
              <a:ext uri="{FF2B5EF4-FFF2-40B4-BE49-F238E27FC236}">
                <a16:creationId xmlns:a16="http://schemas.microsoft.com/office/drawing/2014/main" id="{12147C29-623A-4A5D-9FB6-1FDA6A5DCEA2}"/>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it-IT">
                <a:solidFill>
                  <a:srgbClr val="303030"/>
                </a:solidFill>
              </a:rPr>
              <a:t>Ingegneria del software - Anno Accademico 2020/2021</a:t>
            </a:r>
          </a:p>
        </p:txBody>
      </p:sp>
      <p:sp>
        <p:nvSpPr>
          <p:cNvPr id="5" name="Segnaposto numero diapositiva 4">
            <a:extLst>
              <a:ext uri="{FF2B5EF4-FFF2-40B4-BE49-F238E27FC236}">
                <a16:creationId xmlns:a16="http://schemas.microsoft.com/office/drawing/2014/main" id="{F15DEC82-AAB9-4F15-8E37-0BDB8AB25406}"/>
              </a:ext>
            </a:extLst>
          </p:cNvPr>
          <p:cNvSpPr>
            <a:spLocks noGrp="1"/>
          </p:cNvSpPr>
          <p:nvPr>
            <p:ph type="sldNum" sz="quarter" idx="12"/>
          </p:nvPr>
        </p:nvSpPr>
        <p:spPr>
          <a:xfrm>
            <a:off x="8610600" y="6356350"/>
            <a:ext cx="2743200" cy="365125"/>
          </a:xfrm>
        </p:spPr>
        <p:txBody>
          <a:bodyPr>
            <a:normAutofit/>
          </a:bodyPr>
          <a:lstStyle/>
          <a:p>
            <a:pPr>
              <a:spcAft>
                <a:spcPts val="600"/>
              </a:spcAft>
            </a:pPr>
            <a:fld id="{5D8033E2-F854-4B03-9FF0-5031386CC642}" type="slidenum">
              <a:rPr lang="it-IT">
                <a:solidFill>
                  <a:srgbClr val="303030"/>
                </a:solidFill>
              </a:rPr>
              <a:pPr>
                <a:spcAft>
                  <a:spcPts val="600"/>
                </a:spcAft>
              </a:pPr>
              <a:t>5</a:t>
            </a:fld>
            <a:endParaRPr lang="it-IT">
              <a:solidFill>
                <a:srgbClr val="303030"/>
              </a:solidFill>
            </a:endParaRPr>
          </a:p>
        </p:txBody>
      </p:sp>
    </p:spTree>
    <p:extLst>
      <p:ext uri="{BB962C8B-B14F-4D97-AF65-F5344CB8AC3E}">
        <p14:creationId xmlns:p14="http://schemas.microsoft.com/office/powerpoint/2010/main" val="399136785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2A5646-9F58-4754-8C36-7A45B3AD7A2C}"/>
              </a:ext>
            </a:extLst>
          </p:cNvPr>
          <p:cNvSpPr>
            <a:spLocks noGrp="1"/>
          </p:cNvSpPr>
          <p:nvPr>
            <p:ph type="title"/>
          </p:nvPr>
        </p:nvSpPr>
        <p:spPr>
          <a:xfrm>
            <a:off x="648929" y="629266"/>
            <a:ext cx="3505495" cy="1622321"/>
          </a:xfrm>
        </p:spPr>
        <p:txBody>
          <a:bodyPr>
            <a:normAutofit/>
          </a:bodyPr>
          <a:lstStyle/>
          <a:p>
            <a:r>
              <a:rPr lang="it-IT" b="1" dirty="0"/>
              <a:t>Overview del sistema</a:t>
            </a:r>
            <a:endParaRPr lang="it-IT" dirty="0"/>
          </a:p>
        </p:txBody>
      </p:sp>
      <p:sp>
        <p:nvSpPr>
          <p:cNvPr id="3" name="Segnaposto contenuto 2">
            <a:extLst>
              <a:ext uri="{FF2B5EF4-FFF2-40B4-BE49-F238E27FC236}">
                <a16:creationId xmlns:a16="http://schemas.microsoft.com/office/drawing/2014/main" id="{43984053-BFDE-4F8D-A6D7-80AC24F2FB07}"/>
              </a:ext>
            </a:extLst>
          </p:cNvPr>
          <p:cNvSpPr>
            <a:spLocks noGrp="1"/>
          </p:cNvSpPr>
          <p:nvPr>
            <p:ph idx="1"/>
          </p:nvPr>
        </p:nvSpPr>
        <p:spPr>
          <a:xfrm>
            <a:off x="648931" y="2438400"/>
            <a:ext cx="3505494" cy="3785419"/>
          </a:xfrm>
        </p:spPr>
        <p:txBody>
          <a:bodyPr>
            <a:normAutofit/>
          </a:bodyPr>
          <a:lstStyle/>
          <a:p>
            <a:pPr marL="0" indent="0">
              <a:buNone/>
            </a:pPr>
            <a:r>
              <a:rPr lang="it-IT" sz="1400" dirty="0"/>
              <a:t>Ogni opera ha una propria pagina dedicata nella quale sono presenti dettagli come:</a:t>
            </a:r>
          </a:p>
          <a:p>
            <a:pPr>
              <a:buFontTx/>
              <a:buChar char="-"/>
            </a:pPr>
            <a:r>
              <a:rPr lang="it-IT" sz="1400" dirty="0"/>
              <a:t>Titolo, artista, anno, tecnica, dimensioni, genere, prezzo e ovviamente una immagine</a:t>
            </a:r>
          </a:p>
          <a:p>
            <a:pPr marL="0" indent="0">
              <a:buNone/>
            </a:pPr>
            <a:r>
              <a:rPr lang="it-IT" sz="1400" dirty="0"/>
              <a:t>E dalla quale è possibile aggiungerla al carrello attraverso un bottone «Aggiungi al carrello» posto a fondo pagina.</a:t>
            </a:r>
          </a:p>
          <a:p>
            <a:pPr marL="0" indent="0">
              <a:buNone/>
            </a:pPr>
            <a:r>
              <a:rPr lang="it-IT" sz="1400" dirty="0"/>
              <a:t>La pagina di ogni opera è visualizzabile anche se non iscritti al sistema, così come è possibile aggiungere qualsiasi opera in vendita al carrello.</a:t>
            </a:r>
          </a:p>
          <a:p>
            <a:pPr marL="0" indent="0">
              <a:buNone/>
            </a:pPr>
            <a:endParaRPr lang="it-IT" sz="1400" dirty="0"/>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a:extLst>
              <a:ext uri="{FF2B5EF4-FFF2-40B4-BE49-F238E27FC236}">
                <a16:creationId xmlns:a16="http://schemas.microsoft.com/office/drawing/2014/main" id="{6A589434-F95B-40D4-B8CD-9E6D86FC9CBF}"/>
              </a:ext>
            </a:extLst>
          </p:cNvPr>
          <p:cNvPicPr>
            <a:picLocks noChangeAspect="1"/>
          </p:cNvPicPr>
          <p:nvPr/>
        </p:nvPicPr>
        <p:blipFill>
          <a:blip r:embed="rId2"/>
          <a:stretch>
            <a:fillRect/>
          </a:stretch>
        </p:blipFill>
        <p:spPr>
          <a:xfrm>
            <a:off x="5405862" y="1272868"/>
            <a:ext cx="6019331" cy="4309018"/>
          </a:xfrm>
          <a:prstGeom prst="rect">
            <a:avLst/>
          </a:prstGeom>
          <a:effectLst/>
        </p:spPr>
      </p:pic>
      <p:sp>
        <p:nvSpPr>
          <p:cNvPr id="4" name="Segnaposto piè di pagina 3">
            <a:extLst>
              <a:ext uri="{FF2B5EF4-FFF2-40B4-BE49-F238E27FC236}">
                <a16:creationId xmlns:a16="http://schemas.microsoft.com/office/drawing/2014/main" id="{BE79D116-1C52-479A-897A-18926925A2BD}"/>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it-IT">
                <a:solidFill>
                  <a:srgbClr val="303030"/>
                </a:solidFill>
              </a:rPr>
              <a:t>Ingegneria del software - Anno Accademico 2020/2021</a:t>
            </a:r>
          </a:p>
        </p:txBody>
      </p:sp>
      <p:sp>
        <p:nvSpPr>
          <p:cNvPr id="5" name="Segnaposto numero diapositiva 4">
            <a:extLst>
              <a:ext uri="{FF2B5EF4-FFF2-40B4-BE49-F238E27FC236}">
                <a16:creationId xmlns:a16="http://schemas.microsoft.com/office/drawing/2014/main" id="{FD7EC225-BB6F-4E8E-99E4-78A507CF16F5}"/>
              </a:ext>
            </a:extLst>
          </p:cNvPr>
          <p:cNvSpPr>
            <a:spLocks noGrp="1"/>
          </p:cNvSpPr>
          <p:nvPr>
            <p:ph type="sldNum" sz="quarter" idx="12"/>
          </p:nvPr>
        </p:nvSpPr>
        <p:spPr>
          <a:xfrm>
            <a:off x="8610600" y="6356350"/>
            <a:ext cx="2743200" cy="365125"/>
          </a:xfrm>
        </p:spPr>
        <p:txBody>
          <a:bodyPr>
            <a:normAutofit/>
          </a:bodyPr>
          <a:lstStyle/>
          <a:p>
            <a:pPr>
              <a:spcAft>
                <a:spcPts val="600"/>
              </a:spcAft>
            </a:pPr>
            <a:fld id="{5D8033E2-F854-4B03-9FF0-5031386CC642}" type="slidenum">
              <a:rPr lang="it-IT" smtClean="0">
                <a:solidFill>
                  <a:srgbClr val="303030"/>
                </a:solidFill>
              </a:rPr>
              <a:pPr>
                <a:spcAft>
                  <a:spcPts val="600"/>
                </a:spcAft>
              </a:pPr>
              <a:t>6</a:t>
            </a:fld>
            <a:endParaRPr lang="it-IT">
              <a:solidFill>
                <a:srgbClr val="303030"/>
              </a:solidFill>
            </a:endParaRPr>
          </a:p>
        </p:txBody>
      </p:sp>
    </p:spTree>
    <p:extLst>
      <p:ext uri="{BB962C8B-B14F-4D97-AF65-F5344CB8AC3E}">
        <p14:creationId xmlns:p14="http://schemas.microsoft.com/office/powerpoint/2010/main" val="172071406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2A5646-9F58-4754-8C36-7A45B3AD7A2C}"/>
              </a:ext>
            </a:extLst>
          </p:cNvPr>
          <p:cNvSpPr>
            <a:spLocks noGrp="1"/>
          </p:cNvSpPr>
          <p:nvPr>
            <p:ph type="title"/>
          </p:nvPr>
        </p:nvSpPr>
        <p:spPr>
          <a:xfrm>
            <a:off x="648929" y="629266"/>
            <a:ext cx="3505495" cy="1622321"/>
          </a:xfrm>
        </p:spPr>
        <p:txBody>
          <a:bodyPr>
            <a:normAutofit/>
          </a:bodyPr>
          <a:lstStyle/>
          <a:p>
            <a:r>
              <a:rPr lang="it-IT" b="1" dirty="0"/>
              <a:t>Overview del sistema</a:t>
            </a:r>
            <a:endParaRPr lang="it-IT" dirty="0"/>
          </a:p>
        </p:txBody>
      </p:sp>
      <p:sp>
        <p:nvSpPr>
          <p:cNvPr id="3" name="Segnaposto contenuto 2">
            <a:extLst>
              <a:ext uri="{FF2B5EF4-FFF2-40B4-BE49-F238E27FC236}">
                <a16:creationId xmlns:a16="http://schemas.microsoft.com/office/drawing/2014/main" id="{43984053-BFDE-4F8D-A6D7-80AC24F2FB07}"/>
              </a:ext>
            </a:extLst>
          </p:cNvPr>
          <p:cNvSpPr>
            <a:spLocks noGrp="1"/>
          </p:cNvSpPr>
          <p:nvPr>
            <p:ph idx="1"/>
          </p:nvPr>
        </p:nvSpPr>
        <p:spPr>
          <a:xfrm>
            <a:off x="648931" y="2438400"/>
            <a:ext cx="3505494" cy="3785419"/>
          </a:xfrm>
        </p:spPr>
        <p:txBody>
          <a:bodyPr>
            <a:normAutofit/>
          </a:bodyPr>
          <a:lstStyle/>
          <a:p>
            <a:pPr marL="0" indent="0">
              <a:buNone/>
            </a:pPr>
            <a:r>
              <a:rPr lang="it-IT" sz="1400" dirty="0"/>
              <a:t>Il carrello permette di vedere l’importo dovuto per l’acquisto delle opere. Questo totale viene aggiornato automaticamente se si decide di rimuovere un’opera dal carrello,</a:t>
            </a:r>
          </a:p>
          <a:p>
            <a:pPr marL="0" indent="0">
              <a:buNone/>
            </a:pPr>
            <a:r>
              <a:rPr lang="it-IT" sz="1400" dirty="0"/>
              <a:t>Per formalizzare l’acquisto sarà necessario registrarsi oppure effettuare il login se già registrati.</a:t>
            </a:r>
          </a:p>
          <a:p>
            <a:pPr marL="0" indent="0">
              <a:buNone/>
            </a:pPr>
            <a:endParaRPr lang="it-IT" sz="14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piè di pagina 3">
            <a:extLst>
              <a:ext uri="{FF2B5EF4-FFF2-40B4-BE49-F238E27FC236}">
                <a16:creationId xmlns:a16="http://schemas.microsoft.com/office/drawing/2014/main" id="{BE79D116-1C52-479A-897A-18926925A2BD}"/>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it-IT">
                <a:solidFill>
                  <a:srgbClr val="303030"/>
                </a:solidFill>
              </a:rPr>
              <a:t>Ingegneria del software - Anno Accademico 2020/2021</a:t>
            </a:r>
          </a:p>
        </p:txBody>
      </p:sp>
      <p:sp>
        <p:nvSpPr>
          <p:cNvPr id="5" name="Segnaposto numero diapositiva 4">
            <a:extLst>
              <a:ext uri="{FF2B5EF4-FFF2-40B4-BE49-F238E27FC236}">
                <a16:creationId xmlns:a16="http://schemas.microsoft.com/office/drawing/2014/main" id="{FD7EC225-BB6F-4E8E-99E4-78A507CF16F5}"/>
              </a:ext>
            </a:extLst>
          </p:cNvPr>
          <p:cNvSpPr>
            <a:spLocks noGrp="1"/>
          </p:cNvSpPr>
          <p:nvPr>
            <p:ph type="sldNum" sz="quarter" idx="12"/>
          </p:nvPr>
        </p:nvSpPr>
        <p:spPr>
          <a:xfrm>
            <a:off x="8610600" y="6356350"/>
            <a:ext cx="2743200" cy="365125"/>
          </a:xfrm>
        </p:spPr>
        <p:txBody>
          <a:bodyPr>
            <a:normAutofit/>
          </a:bodyPr>
          <a:lstStyle/>
          <a:p>
            <a:pPr>
              <a:spcAft>
                <a:spcPts val="600"/>
              </a:spcAft>
            </a:pPr>
            <a:fld id="{5D8033E2-F854-4B03-9FF0-5031386CC642}" type="slidenum">
              <a:rPr lang="it-IT" smtClean="0">
                <a:solidFill>
                  <a:srgbClr val="303030"/>
                </a:solidFill>
              </a:rPr>
              <a:pPr>
                <a:spcAft>
                  <a:spcPts val="600"/>
                </a:spcAft>
              </a:pPr>
              <a:t>7</a:t>
            </a:fld>
            <a:endParaRPr lang="it-IT">
              <a:solidFill>
                <a:srgbClr val="303030"/>
              </a:solidFill>
            </a:endParaRPr>
          </a:p>
        </p:txBody>
      </p:sp>
      <p:pic>
        <p:nvPicPr>
          <p:cNvPr id="7" name="Immagine 6">
            <a:extLst>
              <a:ext uri="{FF2B5EF4-FFF2-40B4-BE49-F238E27FC236}">
                <a16:creationId xmlns:a16="http://schemas.microsoft.com/office/drawing/2014/main" id="{4AB600D0-C3A8-4ED0-9934-F53C3ECDB6D0}"/>
              </a:ext>
            </a:extLst>
          </p:cNvPr>
          <p:cNvPicPr>
            <a:picLocks noChangeAspect="1"/>
          </p:cNvPicPr>
          <p:nvPr/>
        </p:nvPicPr>
        <p:blipFill>
          <a:blip r:embed="rId2"/>
          <a:stretch>
            <a:fillRect/>
          </a:stretch>
        </p:blipFill>
        <p:spPr>
          <a:xfrm>
            <a:off x="5384800" y="1292704"/>
            <a:ext cx="6158269" cy="4269346"/>
          </a:xfrm>
          <a:prstGeom prst="rect">
            <a:avLst/>
          </a:prstGeom>
        </p:spPr>
      </p:pic>
    </p:spTree>
    <p:extLst>
      <p:ext uri="{BB962C8B-B14F-4D97-AF65-F5344CB8AC3E}">
        <p14:creationId xmlns:p14="http://schemas.microsoft.com/office/powerpoint/2010/main" val="390750958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2A5646-9F58-4754-8C36-7A45B3AD7A2C}"/>
              </a:ext>
            </a:extLst>
          </p:cNvPr>
          <p:cNvSpPr>
            <a:spLocks noGrp="1"/>
          </p:cNvSpPr>
          <p:nvPr>
            <p:ph type="title"/>
          </p:nvPr>
        </p:nvSpPr>
        <p:spPr>
          <a:xfrm>
            <a:off x="648929" y="629266"/>
            <a:ext cx="3505495" cy="1622321"/>
          </a:xfrm>
        </p:spPr>
        <p:txBody>
          <a:bodyPr>
            <a:normAutofit/>
          </a:bodyPr>
          <a:lstStyle/>
          <a:p>
            <a:r>
              <a:rPr lang="it-IT" b="1" dirty="0"/>
              <a:t>Overview del sistema</a:t>
            </a:r>
            <a:endParaRPr lang="it-IT" dirty="0"/>
          </a:p>
        </p:txBody>
      </p:sp>
      <p:sp>
        <p:nvSpPr>
          <p:cNvPr id="3" name="Segnaposto contenuto 2">
            <a:extLst>
              <a:ext uri="{FF2B5EF4-FFF2-40B4-BE49-F238E27FC236}">
                <a16:creationId xmlns:a16="http://schemas.microsoft.com/office/drawing/2014/main" id="{43984053-BFDE-4F8D-A6D7-80AC24F2FB07}"/>
              </a:ext>
            </a:extLst>
          </p:cNvPr>
          <p:cNvSpPr>
            <a:spLocks noGrp="1"/>
          </p:cNvSpPr>
          <p:nvPr>
            <p:ph idx="1"/>
          </p:nvPr>
        </p:nvSpPr>
        <p:spPr>
          <a:xfrm>
            <a:off x="648931" y="2438400"/>
            <a:ext cx="3505494" cy="3785419"/>
          </a:xfrm>
        </p:spPr>
        <p:txBody>
          <a:bodyPr>
            <a:normAutofit/>
          </a:bodyPr>
          <a:lstStyle/>
          <a:p>
            <a:pPr marL="0" indent="0">
              <a:buNone/>
            </a:pPr>
            <a:r>
              <a:rPr lang="it-IT" sz="1400" dirty="0"/>
              <a:t>Una volta registratosi, è possibile recarsi nella propria </a:t>
            </a:r>
            <a:r>
              <a:rPr lang="it-IT" sz="1400" b="1" dirty="0"/>
              <a:t>Area Utente </a:t>
            </a:r>
            <a:r>
              <a:rPr lang="it-IT" sz="1400" dirty="0"/>
              <a:t>dove vengono mostrati:</a:t>
            </a:r>
          </a:p>
          <a:p>
            <a:r>
              <a:rPr lang="it-IT" sz="1400" dirty="0"/>
              <a:t> I dettagli inseriti nel momento della registrazione .</a:t>
            </a:r>
          </a:p>
          <a:p>
            <a:r>
              <a:rPr lang="it-IT" sz="1400" dirty="0"/>
              <a:t>Ogni opera che è stata acquistata.</a:t>
            </a:r>
          </a:p>
          <a:p>
            <a:pPr marL="0" indent="0">
              <a:buNone/>
            </a:pPr>
            <a:endParaRPr lang="it-IT" sz="14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piè di pagina 3">
            <a:extLst>
              <a:ext uri="{FF2B5EF4-FFF2-40B4-BE49-F238E27FC236}">
                <a16:creationId xmlns:a16="http://schemas.microsoft.com/office/drawing/2014/main" id="{BE79D116-1C52-479A-897A-18926925A2BD}"/>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it-IT">
                <a:solidFill>
                  <a:srgbClr val="303030"/>
                </a:solidFill>
              </a:rPr>
              <a:t>Ingegneria del software - Anno Accademico 2020/2021</a:t>
            </a:r>
          </a:p>
        </p:txBody>
      </p:sp>
      <p:sp>
        <p:nvSpPr>
          <p:cNvPr id="5" name="Segnaposto numero diapositiva 4">
            <a:extLst>
              <a:ext uri="{FF2B5EF4-FFF2-40B4-BE49-F238E27FC236}">
                <a16:creationId xmlns:a16="http://schemas.microsoft.com/office/drawing/2014/main" id="{FD7EC225-BB6F-4E8E-99E4-78A507CF16F5}"/>
              </a:ext>
            </a:extLst>
          </p:cNvPr>
          <p:cNvSpPr>
            <a:spLocks noGrp="1"/>
          </p:cNvSpPr>
          <p:nvPr>
            <p:ph type="sldNum" sz="quarter" idx="12"/>
          </p:nvPr>
        </p:nvSpPr>
        <p:spPr>
          <a:xfrm>
            <a:off x="8610600" y="6356350"/>
            <a:ext cx="2743200" cy="365125"/>
          </a:xfrm>
        </p:spPr>
        <p:txBody>
          <a:bodyPr>
            <a:normAutofit/>
          </a:bodyPr>
          <a:lstStyle/>
          <a:p>
            <a:pPr>
              <a:spcAft>
                <a:spcPts val="600"/>
              </a:spcAft>
            </a:pPr>
            <a:fld id="{5D8033E2-F854-4B03-9FF0-5031386CC642}" type="slidenum">
              <a:rPr lang="it-IT" smtClean="0">
                <a:solidFill>
                  <a:srgbClr val="303030"/>
                </a:solidFill>
              </a:rPr>
              <a:pPr>
                <a:spcAft>
                  <a:spcPts val="600"/>
                </a:spcAft>
              </a:pPr>
              <a:t>8</a:t>
            </a:fld>
            <a:endParaRPr lang="it-IT">
              <a:solidFill>
                <a:srgbClr val="303030"/>
              </a:solidFill>
            </a:endParaRPr>
          </a:p>
        </p:txBody>
      </p:sp>
      <p:pic>
        <p:nvPicPr>
          <p:cNvPr id="6" name="Immagine 5">
            <a:extLst>
              <a:ext uri="{FF2B5EF4-FFF2-40B4-BE49-F238E27FC236}">
                <a16:creationId xmlns:a16="http://schemas.microsoft.com/office/drawing/2014/main" id="{3AC9C9F0-DB96-440A-8692-B69012A84DB5}"/>
              </a:ext>
            </a:extLst>
          </p:cNvPr>
          <p:cNvPicPr>
            <a:picLocks noChangeAspect="1"/>
          </p:cNvPicPr>
          <p:nvPr/>
        </p:nvPicPr>
        <p:blipFill>
          <a:blip r:embed="rId2"/>
          <a:stretch>
            <a:fillRect/>
          </a:stretch>
        </p:blipFill>
        <p:spPr>
          <a:xfrm>
            <a:off x="5208688" y="970732"/>
            <a:ext cx="6413679" cy="4913290"/>
          </a:xfrm>
          <a:prstGeom prst="rect">
            <a:avLst/>
          </a:prstGeom>
        </p:spPr>
      </p:pic>
    </p:spTree>
    <p:extLst>
      <p:ext uri="{BB962C8B-B14F-4D97-AF65-F5344CB8AC3E}">
        <p14:creationId xmlns:p14="http://schemas.microsoft.com/office/powerpoint/2010/main" val="337598975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2A5646-9F58-4754-8C36-7A45B3AD7A2C}"/>
              </a:ext>
            </a:extLst>
          </p:cNvPr>
          <p:cNvSpPr>
            <a:spLocks noGrp="1"/>
          </p:cNvSpPr>
          <p:nvPr>
            <p:ph type="title"/>
          </p:nvPr>
        </p:nvSpPr>
        <p:spPr>
          <a:xfrm>
            <a:off x="648929" y="629266"/>
            <a:ext cx="3505495" cy="1622321"/>
          </a:xfrm>
        </p:spPr>
        <p:txBody>
          <a:bodyPr>
            <a:normAutofit/>
          </a:bodyPr>
          <a:lstStyle/>
          <a:p>
            <a:r>
              <a:rPr lang="it-IT" b="1" dirty="0"/>
              <a:t>Overview del sistema</a:t>
            </a:r>
            <a:endParaRPr lang="it-IT" dirty="0"/>
          </a:p>
        </p:txBody>
      </p:sp>
      <p:sp>
        <p:nvSpPr>
          <p:cNvPr id="3" name="Segnaposto contenuto 2">
            <a:extLst>
              <a:ext uri="{FF2B5EF4-FFF2-40B4-BE49-F238E27FC236}">
                <a16:creationId xmlns:a16="http://schemas.microsoft.com/office/drawing/2014/main" id="{43984053-BFDE-4F8D-A6D7-80AC24F2FB07}"/>
              </a:ext>
            </a:extLst>
          </p:cNvPr>
          <p:cNvSpPr>
            <a:spLocks noGrp="1"/>
          </p:cNvSpPr>
          <p:nvPr>
            <p:ph idx="1"/>
          </p:nvPr>
        </p:nvSpPr>
        <p:spPr>
          <a:xfrm>
            <a:off x="648931" y="2438400"/>
            <a:ext cx="3505494" cy="3785419"/>
          </a:xfrm>
        </p:spPr>
        <p:txBody>
          <a:bodyPr>
            <a:normAutofit/>
          </a:bodyPr>
          <a:lstStyle/>
          <a:p>
            <a:pPr marL="0" indent="0">
              <a:buNone/>
            </a:pPr>
            <a:r>
              <a:rPr lang="it-IT" sz="1400" dirty="0"/>
              <a:t>Il sistema fornisce anche la possibilità di aggiungere delle figure speciali che abbiamo chiamato </a:t>
            </a:r>
            <a:r>
              <a:rPr lang="it-IT" sz="1400" b="1" dirty="0"/>
              <a:t>Amministratori</a:t>
            </a:r>
            <a:r>
              <a:rPr lang="it-IT" sz="1400" dirty="0"/>
              <a:t>, i quali a differenza dei semplici </a:t>
            </a:r>
            <a:r>
              <a:rPr lang="it-IT" sz="1400" b="1" dirty="0"/>
              <a:t>Utenti</a:t>
            </a:r>
            <a:r>
              <a:rPr lang="it-IT" sz="1400" dirty="0"/>
              <a:t>, non possono acquistare opere, ma bensì si occupano di operazioni quali, l’inserimento di un nuovo dipinto nel catalogo delle opere, nella possibilità di modificare le informazioni su un dipinto esistente o di eliminarlo e nella possibilità di poter modificare le informazioni di un utente o di eliminarlo.</a:t>
            </a:r>
          </a:p>
          <a:p>
            <a:pPr marL="0" indent="0">
              <a:buNone/>
            </a:pPr>
            <a:endParaRPr lang="it-IT" sz="14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piè di pagina 3">
            <a:extLst>
              <a:ext uri="{FF2B5EF4-FFF2-40B4-BE49-F238E27FC236}">
                <a16:creationId xmlns:a16="http://schemas.microsoft.com/office/drawing/2014/main" id="{BE79D116-1C52-479A-897A-18926925A2BD}"/>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it-IT">
                <a:solidFill>
                  <a:srgbClr val="303030"/>
                </a:solidFill>
              </a:rPr>
              <a:t>Ingegneria del software - Anno Accademico 2020/2021</a:t>
            </a:r>
          </a:p>
        </p:txBody>
      </p:sp>
      <p:sp>
        <p:nvSpPr>
          <p:cNvPr id="5" name="Segnaposto numero diapositiva 4">
            <a:extLst>
              <a:ext uri="{FF2B5EF4-FFF2-40B4-BE49-F238E27FC236}">
                <a16:creationId xmlns:a16="http://schemas.microsoft.com/office/drawing/2014/main" id="{FD7EC225-BB6F-4E8E-99E4-78A507CF16F5}"/>
              </a:ext>
            </a:extLst>
          </p:cNvPr>
          <p:cNvSpPr>
            <a:spLocks noGrp="1"/>
          </p:cNvSpPr>
          <p:nvPr>
            <p:ph type="sldNum" sz="quarter" idx="12"/>
          </p:nvPr>
        </p:nvSpPr>
        <p:spPr>
          <a:xfrm>
            <a:off x="8610600" y="6356350"/>
            <a:ext cx="2743200" cy="365125"/>
          </a:xfrm>
        </p:spPr>
        <p:txBody>
          <a:bodyPr>
            <a:normAutofit/>
          </a:bodyPr>
          <a:lstStyle/>
          <a:p>
            <a:pPr>
              <a:spcAft>
                <a:spcPts val="600"/>
              </a:spcAft>
            </a:pPr>
            <a:fld id="{5D8033E2-F854-4B03-9FF0-5031386CC642}" type="slidenum">
              <a:rPr lang="it-IT" smtClean="0">
                <a:solidFill>
                  <a:srgbClr val="303030"/>
                </a:solidFill>
              </a:rPr>
              <a:pPr>
                <a:spcAft>
                  <a:spcPts val="600"/>
                </a:spcAft>
              </a:pPr>
              <a:t>9</a:t>
            </a:fld>
            <a:endParaRPr lang="it-IT">
              <a:solidFill>
                <a:srgbClr val="303030"/>
              </a:solidFill>
            </a:endParaRPr>
          </a:p>
        </p:txBody>
      </p:sp>
      <p:pic>
        <p:nvPicPr>
          <p:cNvPr id="7" name="Immagine 6">
            <a:extLst>
              <a:ext uri="{FF2B5EF4-FFF2-40B4-BE49-F238E27FC236}">
                <a16:creationId xmlns:a16="http://schemas.microsoft.com/office/drawing/2014/main" id="{C0D7B3EA-7F94-408A-A5D6-191BCED6534D}"/>
              </a:ext>
            </a:extLst>
          </p:cNvPr>
          <p:cNvPicPr>
            <a:picLocks noChangeAspect="1"/>
          </p:cNvPicPr>
          <p:nvPr/>
        </p:nvPicPr>
        <p:blipFill>
          <a:blip r:embed="rId2"/>
          <a:stretch>
            <a:fillRect/>
          </a:stretch>
        </p:blipFill>
        <p:spPr>
          <a:xfrm>
            <a:off x="5620449" y="629266"/>
            <a:ext cx="5733351" cy="5618224"/>
          </a:xfrm>
          <a:prstGeom prst="rect">
            <a:avLst/>
          </a:prstGeom>
        </p:spPr>
      </p:pic>
    </p:spTree>
    <p:extLst>
      <p:ext uri="{BB962C8B-B14F-4D97-AF65-F5344CB8AC3E}">
        <p14:creationId xmlns:p14="http://schemas.microsoft.com/office/powerpoint/2010/main" val="1461522603"/>
      </p:ext>
    </p:extLst>
  </p:cSld>
  <p:clrMapOvr>
    <a:masterClrMapping/>
  </p:clrMapOvr>
  <p:transition spd="slow">
    <p:cover/>
  </p:transition>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1723</Words>
  <Application>Microsoft Office PowerPoint</Application>
  <PresentationFormat>Widescreen</PresentationFormat>
  <Paragraphs>147</Paragraphs>
  <Slides>29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29</vt:i4>
      </vt:variant>
    </vt:vector>
  </HeadingPairs>
  <TitlesOfParts>
    <vt:vector size="34" baseType="lpstr">
      <vt:lpstr>Arial</vt:lpstr>
      <vt:lpstr>Calibri</vt:lpstr>
      <vt:lpstr>Gill Sans MT</vt:lpstr>
      <vt:lpstr>Times New Roman</vt:lpstr>
      <vt:lpstr>Tema di Office</vt:lpstr>
      <vt:lpstr>Presentazione standard di PowerPoint</vt:lpstr>
      <vt:lpstr>Presentazione standard di PowerPoint</vt:lpstr>
      <vt:lpstr>Motivazioni</vt:lpstr>
      <vt:lpstr>Approccio e Success Criteria</vt:lpstr>
      <vt:lpstr>Overview del sistema</vt:lpstr>
      <vt:lpstr>Overview del sistema</vt:lpstr>
      <vt:lpstr>Overview del sistema</vt:lpstr>
      <vt:lpstr>Overview del sistema</vt:lpstr>
      <vt:lpstr>Overview del sistema</vt:lpstr>
      <vt:lpstr>Requisiti funzionali</vt:lpstr>
      <vt:lpstr>Requisiti non funzionali</vt:lpstr>
      <vt:lpstr>Use Case Model - Utente</vt:lpstr>
      <vt:lpstr>Presentazione standard di PowerPoint</vt:lpstr>
      <vt:lpstr>Presentazione standard di PowerPoint</vt:lpstr>
      <vt:lpstr>Statechart Diagram  </vt:lpstr>
      <vt:lpstr>Class Diagram</vt:lpstr>
      <vt:lpstr>Decomposizione in sottosistemi</vt:lpstr>
      <vt:lpstr>Schema del DB</vt:lpstr>
      <vt:lpstr>UML WAE dell' Acquisto</vt:lpstr>
      <vt:lpstr>Panoramica del Testing</vt:lpstr>
      <vt:lpstr>Unit Testing</vt:lpstr>
      <vt:lpstr>Integration testing</vt:lpstr>
      <vt:lpstr>System testing</vt:lpstr>
      <vt:lpstr>Testing – Costruiamo un Test Case</vt:lpstr>
      <vt:lpstr>Testing – Test Case Specification</vt:lpstr>
      <vt:lpstr>185 Test Case implementati!</vt:lpstr>
      <vt:lpstr>Presentazione standard di PowerPoint</vt:lpstr>
      <vt:lpstr>Testing – Tecnologie impiegate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Emanuele Fittipaldi</dc:creator>
  <cp:lastModifiedBy>Fedele Mauro</cp:lastModifiedBy>
  <cp:revision>19</cp:revision>
  <dcterms:created xsi:type="dcterms:W3CDTF">2021-02-07T14:02:59Z</dcterms:created>
  <dcterms:modified xsi:type="dcterms:W3CDTF">2021-02-09T11:03:10Z</dcterms:modified>
</cp:coreProperties>
</file>