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3" r:id="rId5"/>
    <p:sldId id="288" r:id="rId6"/>
    <p:sldId id="291" r:id="rId7"/>
    <p:sldId id="292" r:id="rId8"/>
    <p:sldId id="294" r:id="rId9"/>
    <p:sldId id="293" r:id="rId10"/>
    <p:sldId id="295" r:id="rId11"/>
    <p:sldId id="296" r:id="rId12"/>
    <p:sldId id="297" r:id="rId13"/>
    <p:sldId id="299" r:id="rId14"/>
    <p:sldId id="301" r:id="rId15"/>
    <p:sldId id="306" r:id="rId16"/>
    <p:sldId id="305" r:id="rId17"/>
    <p:sldId id="302" r:id="rId18"/>
    <p:sldId id="310" r:id="rId19"/>
    <p:sldId id="303" r:id="rId20"/>
    <p:sldId id="304" r:id="rId21"/>
    <p:sldId id="307" r:id="rId22"/>
    <p:sldId id="308" r:id="rId23"/>
    <p:sldId id="309"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03" autoAdjust="0"/>
    <p:restoredTop sz="95807" autoAdjust="0"/>
  </p:normalViewPr>
  <p:slideViewPr>
    <p:cSldViewPr snapToGrid="0">
      <p:cViewPr varScale="1">
        <p:scale>
          <a:sx n="111" d="100"/>
          <a:sy n="111" d="100"/>
        </p:scale>
        <p:origin x="864" y="192"/>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4E0A1-2FAA-4C4F-A963-A18676DD2709}" type="doc">
      <dgm:prSet loTypeId="urn:microsoft.com/office/officeart/2016/7/layout/AccentHomeChevronProcess" loCatId="process" qsTypeId="urn:microsoft.com/office/officeart/2005/8/quickstyle/simple1" qsCatId="simple" csTypeId="urn:microsoft.com/office/officeart/2005/8/colors/accent0_3" csCatId="mainScheme" phldr="1"/>
      <dgm:spPr/>
      <dgm:t>
        <a:bodyPr rtlCol="0"/>
        <a:lstStyle/>
        <a:p>
          <a:pPr rtl="0"/>
          <a:endParaRPr lang="en-US"/>
        </a:p>
      </dgm:t>
    </dgm:pt>
    <dgm:pt modelId="{59A0B26A-2973-451B-9ADA-6468D9C1A82E}">
      <dgm:prSet/>
      <dgm:spPr/>
      <dgm:t>
        <a:bodyPr rtlCol="0"/>
        <a:lstStyle/>
        <a:p>
          <a:pPr rtl="0"/>
          <a:r>
            <a:rPr lang="it-IT" noProof="0" dirty="0"/>
            <a:t>1</a:t>
          </a:r>
        </a:p>
      </dgm:t>
    </dgm:pt>
    <dgm:pt modelId="{485F4D2F-583A-4E49-8439-7E9505C9635E}" type="parTrans" cxnId="{3B32756D-B3E5-411D-8FF5-9443D03E0512}">
      <dgm:prSet/>
      <dgm:spPr/>
      <dgm:t>
        <a:bodyPr rtlCol="0"/>
        <a:lstStyle/>
        <a:p>
          <a:pPr rtl="0"/>
          <a:endParaRPr lang="it-IT" noProof="0" dirty="0"/>
        </a:p>
      </dgm:t>
    </dgm:pt>
    <dgm:pt modelId="{82DF06A8-49E6-4C50-8190-748A5D28FD6E}" type="sibTrans" cxnId="{3B32756D-B3E5-411D-8FF5-9443D03E0512}">
      <dgm:prSet/>
      <dgm:spPr/>
      <dgm:t>
        <a:bodyPr rtlCol="0"/>
        <a:lstStyle/>
        <a:p>
          <a:pPr rtl="0"/>
          <a:endParaRPr lang="it-IT" noProof="0" dirty="0"/>
        </a:p>
      </dgm:t>
    </dgm:pt>
    <dgm:pt modelId="{EFA50C6C-022A-4BE7-B363-CC5944231205}">
      <dgm:prSet/>
      <dgm:spPr/>
      <dgm:t>
        <a:bodyPr rtlCol="0"/>
        <a:lstStyle/>
        <a:p>
          <a:pPr rtl="0"/>
          <a:r>
            <a:rPr lang="it-IT" b="0" i="0" u="none" dirty="0"/>
            <a:t>BACKGROUND E DOMINIO DEL PROBLEMA</a:t>
          </a:r>
          <a:endParaRPr lang="it-IT" noProof="0" dirty="0"/>
        </a:p>
      </dgm:t>
    </dgm:pt>
    <dgm:pt modelId="{2DCDB026-5A6D-4F6F-854C-5F88D23D2A99}" type="parTrans" cxnId="{F7E24D59-9532-4E70-A381-FD77E8E3792F}">
      <dgm:prSet/>
      <dgm:spPr/>
      <dgm:t>
        <a:bodyPr rtlCol="0"/>
        <a:lstStyle/>
        <a:p>
          <a:pPr rtl="0"/>
          <a:endParaRPr lang="it-IT" noProof="0" dirty="0"/>
        </a:p>
      </dgm:t>
    </dgm:pt>
    <dgm:pt modelId="{1640FBF7-6D83-46D6-9A14-66833FCD0185}" type="sibTrans" cxnId="{F7E24D59-9532-4E70-A381-FD77E8E3792F}">
      <dgm:prSet/>
      <dgm:spPr/>
      <dgm:t>
        <a:bodyPr rtlCol="0"/>
        <a:lstStyle/>
        <a:p>
          <a:pPr rtl="0"/>
          <a:endParaRPr lang="it-IT" noProof="0" dirty="0"/>
        </a:p>
      </dgm:t>
    </dgm:pt>
    <dgm:pt modelId="{8159643A-818D-4545-AFE5-29FC064B1AAA}">
      <dgm:prSet/>
      <dgm:spPr/>
      <dgm:t>
        <a:bodyPr rtlCol="0"/>
        <a:lstStyle/>
        <a:p>
          <a:pPr rtl="0"/>
          <a:r>
            <a:rPr lang="it-IT" noProof="0" dirty="0"/>
            <a:t>2</a:t>
          </a:r>
        </a:p>
      </dgm:t>
    </dgm:pt>
    <dgm:pt modelId="{2AC99ED1-74BC-44F4-AB57-AD4179C7D85F}" type="parTrans" cxnId="{D9DD0A07-3DE1-4FDB-9228-533E0FAB48D9}">
      <dgm:prSet/>
      <dgm:spPr/>
      <dgm:t>
        <a:bodyPr rtlCol="0"/>
        <a:lstStyle/>
        <a:p>
          <a:pPr rtl="0"/>
          <a:endParaRPr lang="it-IT" noProof="0" dirty="0"/>
        </a:p>
      </dgm:t>
    </dgm:pt>
    <dgm:pt modelId="{384C38D0-1DF9-4571-8437-3CD10BEF2AAE}" type="sibTrans" cxnId="{D9DD0A07-3DE1-4FDB-9228-533E0FAB48D9}">
      <dgm:prSet/>
      <dgm:spPr/>
      <dgm:t>
        <a:bodyPr rtlCol="0"/>
        <a:lstStyle/>
        <a:p>
          <a:pPr rtl="0"/>
          <a:endParaRPr lang="it-IT" noProof="0" dirty="0"/>
        </a:p>
      </dgm:t>
    </dgm:pt>
    <dgm:pt modelId="{A5F3A565-F1A9-4263-BA1F-374C68AB041C}">
      <dgm:prSet/>
      <dgm:spPr/>
      <dgm:t>
        <a:bodyPr rtlCol="0"/>
        <a:lstStyle/>
        <a:p>
          <a:pPr rtl="0"/>
          <a:r>
            <a:rPr lang="it-IT" b="0" i="0" u="none" dirty="0"/>
            <a:t>DETECTION DELLE MICRO-ESPRESSIONI</a:t>
          </a:r>
          <a:endParaRPr lang="it-IT" noProof="0" dirty="0"/>
        </a:p>
      </dgm:t>
    </dgm:pt>
    <dgm:pt modelId="{BC9CEAF5-0740-4D16-9B53-CFBE32998C15}" type="parTrans" cxnId="{5674DB32-52A8-4AD6-91A2-851D4F5D774E}">
      <dgm:prSet/>
      <dgm:spPr/>
      <dgm:t>
        <a:bodyPr rtlCol="0"/>
        <a:lstStyle/>
        <a:p>
          <a:pPr rtl="0"/>
          <a:endParaRPr lang="it-IT" noProof="0" dirty="0"/>
        </a:p>
      </dgm:t>
    </dgm:pt>
    <dgm:pt modelId="{E138BD27-CD5F-4B72-9EE7-AFCFDA324151}" type="sibTrans" cxnId="{5674DB32-52A8-4AD6-91A2-851D4F5D774E}">
      <dgm:prSet/>
      <dgm:spPr/>
      <dgm:t>
        <a:bodyPr rtlCol="0"/>
        <a:lstStyle/>
        <a:p>
          <a:pPr rtl="0"/>
          <a:endParaRPr lang="it-IT" noProof="0" dirty="0"/>
        </a:p>
      </dgm:t>
    </dgm:pt>
    <dgm:pt modelId="{11173297-B697-4A11-9EAC-E45317C547A3}">
      <dgm:prSet/>
      <dgm:spPr/>
      <dgm:t>
        <a:bodyPr rtlCol="0"/>
        <a:lstStyle/>
        <a:p>
          <a:pPr rtl="0"/>
          <a:r>
            <a:rPr lang="it-IT" noProof="0" dirty="0"/>
            <a:t>3</a:t>
          </a:r>
        </a:p>
      </dgm:t>
    </dgm:pt>
    <dgm:pt modelId="{04B33EEE-24D9-46D5-87A7-153B2EA6E29D}" type="parTrans" cxnId="{6C7779F4-FD69-4B67-B910-A8608F5BFD91}">
      <dgm:prSet/>
      <dgm:spPr/>
      <dgm:t>
        <a:bodyPr rtlCol="0"/>
        <a:lstStyle/>
        <a:p>
          <a:pPr rtl="0"/>
          <a:endParaRPr lang="it-IT" noProof="0" dirty="0"/>
        </a:p>
      </dgm:t>
    </dgm:pt>
    <dgm:pt modelId="{F44242F6-86F1-4EA1-8BA3-3748696B9D36}" type="sibTrans" cxnId="{6C7779F4-FD69-4B67-B910-A8608F5BFD91}">
      <dgm:prSet/>
      <dgm:spPr/>
      <dgm:t>
        <a:bodyPr rtlCol="0"/>
        <a:lstStyle/>
        <a:p>
          <a:pPr rtl="0"/>
          <a:endParaRPr lang="it-IT" noProof="0" dirty="0"/>
        </a:p>
      </dgm:t>
    </dgm:pt>
    <dgm:pt modelId="{388BDCB2-DCDF-44F3-8324-AEB38FDDBDD1}">
      <dgm:prSet/>
      <dgm:spPr/>
      <dgm:t>
        <a:bodyPr rtlCol="0"/>
        <a:lstStyle/>
        <a:p>
          <a:pPr rtl="0"/>
          <a:r>
            <a:rPr lang="it-IT" b="0" i="0" u="none" dirty="0"/>
            <a:t>DETECTION E CLASSIFICAZIONE DELLE MACRO-ESPRESSIONI</a:t>
          </a:r>
          <a:endParaRPr lang="it-IT" noProof="0" dirty="0"/>
        </a:p>
      </dgm:t>
    </dgm:pt>
    <dgm:pt modelId="{37941136-BD0B-4BA2-AB30-C59B281AC064}" type="parTrans" cxnId="{F7EA216A-8EED-4AEA-8470-B1B8F045C9C9}">
      <dgm:prSet/>
      <dgm:spPr/>
      <dgm:t>
        <a:bodyPr rtlCol="0"/>
        <a:lstStyle/>
        <a:p>
          <a:pPr rtl="0"/>
          <a:endParaRPr lang="it-IT" noProof="0" dirty="0"/>
        </a:p>
      </dgm:t>
    </dgm:pt>
    <dgm:pt modelId="{3E43BD3A-DE7D-4F87-8DF8-BE45D9E99A98}" type="sibTrans" cxnId="{F7EA216A-8EED-4AEA-8470-B1B8F045C9C9}">
      <dgm:prSet/>
      <dgm:spPr/>
      <dgm:t>
        <a:bodyPr rtlCol="0"/>
        <a:lstStyle/>
        <a:p>
          <a:pPr rtl="0"/>
          <a:endParaRPr lang="it-IT" noProof="0" dirty="0"/>
        </a:p>
      </dgm:t>
    </dgm:pt>
    <dgm:pt modelId="{8AE324F7-386D-45A2-868A-242E22B37484}">
      <dgm:prSet/>
      <dgm:spPr/>
      <dgm:t>
        <a:bodyPr rtlCol="0"/>
        <a:lstStyle/>
        <a:p>
          <a:pPr rtl="0"/>
          <a:r>
            <a:rPr lang="it-IT" noProof="0" dirty="0"/>
            <a:t>4</a:t>
          </a:r>
        </a:p>
      </dgm:t>
    </dgm:pt>
    <dgm:pt modelId="{234A76A7-017C-468D-B6C6-6AE5595F0A60}" type="parTrans" cxnId="{3558A59D-7369-44E9-904F-FA6F4D04C070}">
      <dgm:prSet/>
      <dgm:spPr/>
      <dgm:t>
        <a:bodyPr rtlCol="0"/>
        <a:lstStyle/>
        <a:p>
          <a:pPr rtl="0"/>
          <a:endParaRPr lang="it-IT" noProof="0" dirty="0"/>
        </a:p>
      </dgm:t>
    </dgm:pt>
    <dgm:pt modelId="{EC9BCBCD-EFC8-4290-B863-734E9A2158AC}" type="sibTrans" cxnId="{3558A59D-7369-44E9-904F-FA6F4D04C070}">
      <dgm:prSet/>
      <dgm:spPr/>
      <dgm:t>
        <a:bodyPr rtlCol="0"/>
        <a:lstStyle/>
        <a:p>
          <a:pPr rtl="0"/>
          <a:endParaRPr lang="it-IT" noProof="0" dirty="0"/>
        </a:p>
      </dgm:t>
    </dgm:pt>
    <dgm:pt modelId="{F2C5946E-96AC-4D5A-B458-7D2B25514DE6}">
      <dgm:prSet/>
      <dgm:spPr/>
      <dgm:t>
        <a:bodyPr rtlCol="0"/>
        <a:lstStyle/>
        <a:p>
          <a:pPr rtl="0"/>
          <a:r>
            <a:rPr lang="it-IT" b="0" i="0" u="none" dirty="0"/>
            <a:t>CONCLUSIONE E SVILUPPI FUTURI</a:t>
          </a:r>
          <a:endParaRPr lang="it-IT" noProof="0" dirty="0"/>
        </a:p>
      </dgm:t>
    </dgm:pt>
    <dgm:pt modelId="{00377DCE-90FB-46C7-8AA2-8160B9C8E411}" type="parTrans" cxnId="{1AC5888B-5F0A-4CE7-8F69-58ACC0AA1100}">
      <dgm:prSet/>
      <dgm:spPr/>
      <dgm:t>
        <a:bodyPr rtlCol="0"/>
        <a:lstStyle/>
        <a:p>
          <a:pPr rtl="0"/>
          <a:endParaRPr lang="it-IT" noProof="0" dirty="0"/>
        </a:p>
      </dgm:t>
    </dgm:pt>
    <dgm:pt modelId="{A191672C-E826-4D12-AE04-B7C722E1DAD5}" type="sibTrans" cxnId="{1AC5888B-5F0A-4CE7-8F69-58ACC0AA1100}">
      <dgm:prSet/>
      <dgm:spPr/>
      <dgm:t>
        <a:bodyPr rtlCol="0"/>
        <a:lstStyle/>
        <a:p>
          <a:pPr rtl="0"/>
          <a:endParaRPr lang="it-IT" noProof="0" dirty="0"/>
        </a:p>
      </dgm:t>
    </dgm:pt>
    <dgm:pt modelId="{783BA2EA-8436-4CCE-A39E-6BCF5238143F}" type="pres">
      <dgm:prSet presAssocID="{AAD4E0A1-2FAA-4C4F-A963-A18676DD2709}" presName="Name0" presStyleCnt="0">
        <dgm:presLayoutVars>
          <dgm:animLvl val="lvl"/>
          <dgm:resizeHandles val="exact"/>
        </dgm:presLayoutVars>
      </dgm:prSet>
      <dgm:spPr/>
    </dgm:pt>
    <dgm:pt modelId="{F0826536-DCAA-4063-BFB9-4645227B9732}" type="pres">
      <dgm:prSet presAssocID="{59A0B26A-2973-451B-9ADA-6468D9C1A82E}" presName="composite" presStyleCnt="0"/>
      <dgm:spPr/>
    </dgm:pt>
    <dgm:pt modelId="{E3149CA8-F730-4485-B25A-C15A62708F74}" type="pres">
      <dgm:prSet presAssocID="{59A0B26A-2973-451B-9ADA-6468D9C1A82E}" presName="L" presStyleLbl="solidFgAcc1" presStyleIdx="0" presStyleCnt="4">
        <dgm:presLayoutVars>
          <dgm:chMax val="0"/>
          <dgm:chPref val="0"/>
        </dgm:presLayoutVars>
      </dgm:prSet>
      <dgm:spPr/>
    </dgm:pt>
    <dgm:pt modelId="{356E000D-F109-45EB-B501-4B78AA5C433C}" type="pres">
      <dgm:prSet presAssocID="{59A0B26A-2973-451B-9ADA-6468D9C1A82E}" presName="parTx" presStyleLbl="alignNode1" presStyleIdx="0" presStyleCnt="4">
        <dgm:presLayoutVars>
          <dgm:chMax val="0"/>
          <dgm:chPref val="0"/>
          <dgm:bulletEnabled val="1"/>
        </dgm:presLayoutVars>
      </dgm:prSet>
      <dgm:spPr/>
    </dgm:pt>
    <dgm:pt modelId="{690A1E60-14A3-48E2-969A-2D37B614EB37}" type="pres">
      <dgm:prSet presAssocID="{59A0B26A-2973-451B-9ADA-6468D9C1A82E}" presName="desTx" presStyleLbl="revTx" presStyleIdx="0" presStyleCnt="4">
        <dgm:presLayoutVars>
          <dgm:chMax val="0"/>
          <dgm:chPref val="0"/>
          <dgm:bulletEnabled val="1"/>
        </dgm:presLayoutVars>
      </dgm:prSet>
      <dgm:spPr/>
    </dgm:pt>
    <dgm:pt modelId="{792BD85C-2D0D-4BF4-AF83-D8128B6A0BBD}" type="pres">
      <dgm:prSet presAssocID="{59A0B26A-2973-451B-9ADA-6468D9C1A82E}" presName="EmptyPlaceHolder" presStyleCnt="0"/>
      <dgm:spPr/>
    </dgm:pt>
    <dgm:pt modelId="{B1D346D7-C154-4D58-8724-9D8D322272D9}" type="pres">
      <dgm:prSet presAssocID="{82DF06A8-49E6-4C50-8190-748A5D28FD6E}" presName="space" presStyleCnt="0"/>
      <dgm:spPr/>
    </dgm:pt>
    <dgm:pt modelId="{14B6A5EE-E0B3-4A85-B764-A872E77BD918}" type="pres">
      <dgm:prSet presAssocID="{8159643A-818D-4545-AFE5-29FC064B1AAA}" presName="composite" presStyleCnt="0"/>
      <dgm:spPr/>
    </dgm:pt>
    <dgm:pt modelId="{CC632145-1148-4956-9088-B915D0D0FD99}" type="pres">
      <dgm:prSet presAssocID="{8159643A-818D-4545-AFE5-29FC064B1AAA}" presName="L" presStyleLbl="solidFgAcc1" presStyleIdx="1" presStyleCnt="4">
        <dgm:presLayoutVars>
          <dgm:chMax val="0"/>
          <dgm:chPref val="0"/>
        </dgm:presLayoutVars>
      </dgm:prSet>
      <dgm:spPr/>
    </dgm:pt>
    <dgm:pt modelId="{E71F2D5D-B2F9-4DA3-A66A-9C6CCF024E35}" type="pres">
      <dgm:prSet presAssocID="{8159643A-818D-4545-AFE5-29FC064B1AAA}" presName="parTx" presStyleLbl="alignNode1" presStyleIdx="1" presStyleCnt="4">
        <dgm:presLayoutVars>
          <dgm:chMax val="0"/>
          <dgm:chPref val="0"/>
          <dgm:bulletEnabled val="1"/>
        </dgm:presLayoutVars>
      </dgm:prSet>
      <dgm:spPr/>
    </dgm:pt>
    <dgm:pt modelId="{76F87B8F-7B70-4B8F-BD86-BC83CD9F0297}" type="pres">
      <dgm:prSet presAssocID="{8159643A-818D-4545-AFE5-29FC064B1AAA}" presName="desTx" presStyleLbl="revTx" presStyleIdx="1" presStyleCnt="4">
        <dgm:presLayoutVars>
          <dgm:chMax val="0"/>
          <dgm:chPref val="0"/>
          <dgm:bulletEnabled val="1"/>
        </dgm:presLayoutVars>
      </dgm:prSet>
      <dgm:spPr/>
    </dgm:pt>
    <dgm:pt modelId="{05D16F6A-9EB7-4E55-B58D-6F5902C7CC80}" type="pres">
      <dgm:prSet presAssocID="{8159643A-818D-4545-AFE5-29FC064B1AAA}" presName="EmptyPlaceHolder" presStyleCnt="0"/>
      <dgm:spPr/>
    </dgm:pt>
    <dgm:pt modelId="{6A4F6B20-1C90-450E-965A-C1EB3B417C04}" type="pres">
      <dgm:prSet presAssocID="{384C38D0-1DF9-4571-8437-3CD10BEF2AAE}" presName="space" presStyleCnt="0"/>
      <dgm:spPr/>
    </dgm:pt>
    <dgm:pt modelId="{D85162A9-E7E1-4DA6-A96C-574B4875794C}" type="pres">
      <dgm:prSet presAssocID="{11173297-B697-4A11-9EAC-E45317C547A3}" presName="composite" presStyleCnt="0"/>
      <dgm:spPr/>
    </dgm:pt>
    <dgm:pt modelId="{5C7AB7EB-E74C-4AF9-873D-5493F7962F03}" type="pres">
      <dgm:prSet presAssocID="{11173297-B697-4A11-9EAC-E45317C547A3}" presName="L" presStyleLbl="solidFgAcc1" presStyleIdx="2" presStyleCnt="4">
        <dgm:presLayoutVars>
          <dgm:chMax val="0"/>
          <dgm:chPref val="0"/>
        </dgm:presLayoutVars>
      </dgm:prSet>
      <dgm:spPr/>
    </dgm:pt>
    <dgm:pt modelId="{FCBE03BB-10EF-463F-ADE9-2490921E2F01}" type="pres">
      <dgm:prSet presAssocID="{11173297-B697-4A11-9EAC-E45317C547A3}" presName="parTx" presStyleLbl="alignNode1" presStyleIdx="2" presStyleCnt="4">
        <dgm:presLayoutVars>
          <dgm:chMax val="0"/>
          <dgm:chPref val="0"/>
          <dgm:bulletEnabled val="1"/>
        </dgm:presLayoutVars>
      </dgm:prSet>
      <dgm:spPr/>
    </dgm:pt>
    <dgm:pt modelId="{499DECC5-47AF-4CB1-BCD3-F288444FFD05}" type="pres">
      <dgm:prSet presAssocID="{11173297-B697-4A11-9EAC-E45317C547A3}" presName="desTx" presStyleLbl="revTx" presStyleIdx="2" presStyleCnt="4">
        <dgm:presLayoutVars>
          <dgm:chMax val="0"/>
          <dgm:chPref val="0"/>
          <dgm:bulletEnabled val="1"/>
        </dgm:presLayoutVars>
      </dgm:prSet>
      <dgm:spPr/>
    </dgm:pt>
    <dgm:pt modelId="{303CC2BE-542F-4C56-82EF-DBD9BE5FA7D0}" type="pres">
      <dgm:prSet presAssocID="{11173297-B697-4A11-9EAC-E45317C547A3}" presName="EmptyPlaceHolder" presStyleCnt="0"/>
      <dgm:spPr/>
    </dgm:pt>
    <dgm:pt modelId="{31E06083-C734-4BB7-B45B-F495DA16657F}" type="pres">
      <dgm:prSet presAssocID="{F44242F6-86F1-4EA1-8BA3-3748696B9D36}" presName="space" presStyleCnt="0"/>
      <dgm:spPr/>
    </dgm:pt>
    <dgm:pt modelId="{1B1FFA15-18C7-4FA1-8E23-8A3F31C302EB}" type="pres">
      <dgm:prSet presAssocID="{8AE324F7-386D-45A2-868A-242E22B37484}" presName="composite" presStyleCnt="0"/>
      <dgm:spPr/>
    </dgm:pt>
    <dgm:pt modelId="{736EA73E-CF05-45B4-A946-DC09155D617E}" type="pres">
      <dgm:prSet presAssocID="{8AE324F7-386D-45A2-868A-242E22B37484}" presName="L" presStyleLbl="solidFgAcc1" presStyleIdx="3" presStyleCnt="4">
        <dgm:presLayoutVars>
          <dgm:chMax val="0"/>
          <dgm:chPref val="0"/>
        </dgm:presLayoutVars>
      </dgm:prSet>
      <dgm:spPr/>
    </dgm:pt>
    <dgm:pt modelId="{507DCF5B-980F-4E37-B5EB-2E84D9C6B52F}" type="pres">
      <dgm:prSet presAssocID="{8AE324F7-386D-45A2-868A-242E22B37484}" presName="parTx" presStyleLbl="alignNode1" presStyleIdx="3" presStyleCnt="4">
        <dgm:presLayoutVars>
          <dgm:chMax val="0"/>
          <dgm:chPref val="0"/>
          <dgm:bulletEnabled val="1"/>
        </dgm:presLayoutVars>
      </dgm:prSet>
      <dgm:spPr/>
    </dgm:pt>
    <dgm:pt modelId="{EEA84B30-BE1D-4937-8B3F-F60859618187}" type="pres">
      <dgm:prSet presAssocID="{8AE324F7-386D-45A2-868A-242E22B37484}" presName="desTx" presStyleLbl="revTx" presStyleIdx="3" presStyleCnt="4">
        <dgm:presLayoutVars>
          <dgm:chMax val="0"/>
          <dgm:chPref val="0"/>
          <dgm:bulletEnabled val="1"/>
        </dgm:presLayoutVars>
      </dgm:prSet>
      <dgm:spPr/>
    </dgm:pt>
    <dgm:pt modelId="{74B8F068-5875-4CEC-BBA5-2D4AFCF2A5DE}" type="pres">
      <dgm:prSet presAssocID="{8AE324F7-386D-45A2-868A-242E22B37484}" presName="EmptyPlaceHolder" presStyleCnt="0"/>
      <dgm:spPr/>
    </dgm:pt>
  </dgm:ptLst>
  <dgm:cxnLst>
    <dgm:cxn modelId="{D9DD0A07-3DE1-4FDB-9228-533E0FAB48D9}" srcId="{AAD4E0A1-2FAA-4C4F-A963-A18676DD2709}" destId="{8159643A-818D-4545-AFE5-29FC064B1AAA}" srcOrd="1" destOrd="0" parTransId="{2AC99ED1-74BC-44F4-AB57-AD4179C7D85F}" sibTransId="{384C38D0-1DF9-4571-8437-3CD10BEF2AAE}"/>
    <dgm:cxn modelId="{9534A01A-7215-484A-B231-394DE85E33EE}" type="presOf" srcId="{8AE324F7-386D-45A2-868A-242E22B37484}" destId="{507DCF5B-980F-4E37-B5EB-2E84D9C6B52F}" srcOrd="0" destOrd="0" presId="urn:microsoft.com/office/officeart/2016/7/layout/AccentHomeChevronProcess"/>
    <dgm:cxn modelId="{C7E7C71A-8D4E-49A3-870A-EF1B52EA7E44}" type="presOf" srcId="{388BDCB2-DCDF-44F3-8324-AEB38FDDBDD1}" destId="{499DECC5-47AF-4CB1-BCD3-F288444FFD05}" srcOrd="0" destOrd="0" presId="urn:microsoft.com/office/officeart/2016/7/layout/AccentHomeChevronProcess"/>
    <dgm:cxn modelId="{5674DB32-52A8-4AD6-91A2-851D4F5D774E}" srcId="{8159643A-818D-4545-AFE5-29FC064B1AAA}" destId="{A5F3A565-F1A9-4263-BA1F-374C68AB041C}" srcOrd="0" destOrd="0" parTransId="{BC9CEAF5-0740-4D16-9B53-CFBE32998C15}" sibTransId="{E138BD27-CD5F-4B72-9EE7-AFCFDA324151}"/>
    <dgm:cxn modelId="{3B4F2C34-A5FB-4876-BE0B-B329E5E0B605}" type="presOf" srcId="{F2C5946E-96AC-4D5A-B458-7D2B25514DE6}" destId="{EEA84B30-BE1D-4937-8B3F-F60859618187}" srcOrd="0" destOrd="0" presId="urn:microsoft.com/office/officeart/2016/7/layout/AccentHomeChevronProcess"/>
    <dgm:cxn modelId="{F7E24D59-9532-4E70-A381-FD77E8E3792F}" srcId="{59A0B26A-2973-451B-9ADA-6468D9C1A82E}" destId="{EFA50C6C-022A-4BE7-B363-CC5944231205}" srcOrd="0" destOrd="0" parTransId="{2DCDB026-5A6D-4F6F-854C-5F88D23D2A99}" sibTransId="{1640FBF7-6D83-46D6-9A14-66833FCD0185}"/>
    <dgm:cxn modelId="{EBCA9966-8EF2-49F3-972B-7D6EDBB39C81}" type="presOf" srcId="{11173297-B697-4A11-9EAC-E45317C547A3}" destId="{FCBE03BB-10EF-463F-ADE9-2490921E2F01}" srcOrd="0" destOrd="0" presId="urn:microsoft.com/office/officeart/2016/7/layout/AccentHomeChevronProcess"/>
    <dgm:cxn modelId="{F7EA216A-8EED-4AEA-8470-B1B8F045C9C9}" srcId="{11173297-B697-4A11-9EAC-E45317C547A3}" destId="{388BDCB2-DCDF-44F3-8324-AEB38FDDBDD1}" srcOrd="0" destOrd="0" parTransId="{37941136-BD0B-4BA2-AB30-C59B281AC064}" sibTransId="{3E43BD3A-DE7D-4F87-8DF8-BE45D9E99A98}"/>
    <dgm:cxn modelId="{3B32756D-B3E5-411D-8FF5-9443D03E0512}" srcId="{AAD4E0A1-2FAA-4C4F-A963-A18676DD2709}" destId="{59A0B26A-2973-451B-9ADA-6468D9C1A82E}" srcOrd="0" destOrd="0" parTransId="{485F4D2F-583A-4E49-8439-7E9505C9635E}" sibTransId="{82DF06A8-49E6-4C50-8190-748A5D28FD6E}"/>
    <dgm:cxn modelId="{F30B326E-5A4C-40C9-B022-26DA52A304C3}" type="presOf" srcId="{59A0B26A-2973-451B-9ADA-6468D9C1A82E}" destId="{356E000D-F109-45EB-B501-4B78AA5C433C}" srcOrd="0" destOrd="0" presId="urn:microsoft.com/office/officeart/2016/7/layout/AccentHomeChevronProcess"/>
    <dgm:cxn modelId="{BB331587-E8E0-4EB4-A73E-6C4FBC78406B}" type="presOf" srcId="{A5F3A565-F1A9-4263-BA1F-374C68AB041C}" destId="{76F87B8F-7B70-4B8F-BD86-BC83CD9F0297}" srcOrd="0" destOrd="0" presId="urn:microsoft.com/office/officeart/2016/7/layout/AccentHomeChevronProcess"/>
    <dgm:cxn modelId="{1AC5888B-5F0A-4CE7-8F69-58ACC0AA1100}" srcId="{8AE324F7-386D-45A2-868A-242E22B37484}" destId="{F2C5946E-96AC-4D5A-B458-7D2B25514DE6}" srcOrd="0" destOrd="0" parTransId="{00377DCE-90FB-46C7-8AA2-8160B9C8E411}" sibTransId="{A191672C-E826-4D12-AE04-B7C722E1DAD5}"/>
    <dgm:cxn modelId="{3558A59D-7369-44E9-904F-FA6F4D04C070}" srcId="{AAD4E0A1-2FAA-4C4F-A963-A18676DD2709}" destId="{8AE324F7-386D-45A2-868A-242E22B37484}" srcOrd="3" destOrd="0" parTransId="{234A76A7-017C-468D-B6C6-6AE5595F0A60}" sibTransId="{EC9BCBCD-EFC8-4290-B863-734E9A2158AC}"/>
    <dgm:cxn modelId="{0DCDD2B0-40B4-4FE3-97A4-E8F517D667FA}" type="presOf" srcId="{EFA50C6C-022A-4BE7-B363-CC5944231205}" destId="{690A1E60-14A3-48E2-969A-2D37B614EB37}" srcOrd="0" destOrd="0" presId="urn:microsoft.com/office/officeart/2016/7/layout/AccentHomeChevronProcess"/>
    <dgm:cxn modelId="{AEC3EBD0-1922-4FDA-8C9E-4E7A1D61E53D}" type="presOf" srcId="{AAD4E0A1-2FAA-4C4F-A963-A18676DD2709}" destId="{783BA2EA-8436-4CCE-A39E-6BCF5238143F}" srcOrd="0" destOrd="0" presId="urn:microsoft.com/office/officeart/2016/7/layout/AccentHomeChevronProcess"/>
    <dgm:cxn modelId="{5ADCAFE7-EEA6-4BFA-9A5B-7E47089881FE}" type="presOf" srcId="{8159643A-818D-4545-AFE5-29FC064B1AAA}" destId="{E71F2D5D-B2F9-4DA3-A66A-9C6CCF024E35}" srcOrd="0" destOrd="0" presId="urn:microsoft.com/office/officeart/2016/7/layout/AccentHomeChevronProcess"/>
    <dgm:cxn modelId="{6C7779F4-FD69-4B67-B910-A8608F5BFD91}" srcId="{AAD4E0A1-2FAA-4C4F-A963-A18676DD2709}" destId="{11173297-B697-4A11-9EAC-E45317C547A3}" srcOrd="2" destOrd="0" parTransId="{04B33EEE-24D9-46D5-87A7-153B2EA6E29D}" sibTransId="{F44242F6-86F1-4EA1-8BA3-3748696B9D36}"/>
    <dgm:cxn modelId="{6611D126-9F3D-4D3A-AAF3-BB5655B14647}" type="presParOf" srcId="{783BA2EA-8436-4CCE-A39E-6BCF5238143F}" destId="{F0826536-DCAA-4063-BFB9-4645227B9732}" srcOrd="0" destOrd="0" presId="urn:microsoft.com/office/officeart/2016/7/layout/AccentHomeChevronProcess"/>
    <dgm:cxn modelId="{85796E44-494A-4150-B35F-33B1B9A5FF16}" type="presParOf" srcId="{F0826536-DCAA-4063-BFB9-4645227B9732}" destId="{E3149CA8-F730-4485-B25A-C15A62708F74}" srcOrd="0" destOrd="0" presId="urn:microsoft.com/office/officeart/2016/7/layout/AccentHomeChevronProcess"/>
    <dgm:cxn modelId="{A166AD79-2619-4D52-A3B3-6215B3AA43D1}" type="presParOf" srcId="{F0826536-DCAA-4063-BFB9-4645227B9732}" destId="{356E000D-F109-45EB-B501-4B78AA5C433C}" srcOrd="1" destOrd="0" presId="urn:microsoft.com/office/officeart/2016/7/layout/AccentHomeChevronProcess"/>
    <dgm:cxn modelId="{F077F179-9385-4782-9283-8B16C1C2BA34}" type="presParOf" srcId="{F0826536-DCAA-4063-BFB9-4645227B9732}" destId="{690A1E60-14A3-48E2-969A-2D37B614EB37}" srcOrd="2" destOrd="0" presId="urn:microsoft.com/office/officeart/2016/7/layout/AccentHomeChevronProcess"/>
    <dgm:cxn modelId="{FA9EB690-4AD1-4C19-B9A1-53E66DA560CD}" type="presParOf" srcId="{F0826536-DCAA-4063-BFB9-4645227B9732}" destId="{792BD85C-2D0D-4BF4-AF83-D8128B6A0BBD}" srcOrd="3" destOrd="0" presId="urn:microsoft.com/office/officeart/2016/7/layout/AccentHomeChevronProcess"/>
    <dgm:cxn modelId="{3742C70D-B7C4-4347-ADE9-AE1A90E7AA08}" type="presParOf" srcId="{783BA2EA-8436-4CCE-A39E-6BCF5238143F}" destId="{B1D346D7-C154-4D58-8724-9D8D322272D9}" srcOrd="1" destOrd="0" presId="urn:microsoft.com/office/officeart/2016/7/layout/AccentHomeChevronProcess"/>
    <dgm:cxn modelId="{7F2E54B8-A4E8-4F58-B05C-AC407951920B}" type="presParOf" srcId="{783BA2EA-8436-4CCE-A39E-6BCF5238143F}" destId="{14B6A5EE-E0B3-4A85-B764-A872E77BD918}" srcOrd="2" destOrd="0" presId="urn:microsoft.com/office/officeart/2016/7/layout/AccentHomeChevronProcess"/>
    <dgm:cxn modelId="{B7C14F8B-CC24-4358-ACAC-06BBD57C9232}" type="presParOf" srcId="{14B6A5EE-E0B3-4A85-B764-A872E77BD918}" destId="{CC632145-1148-4956-9088-B915D0D0FD99}" srcOrd="0" destOrd="0" presId="urn:microsoft.com/office/officeart/2016/7/layout/AccentHomeChevronProcess"/>
    <dgm:cxn modelId="{EB2BC1A5-5145-4896-855A-0AFEACE82BCF}" type="presParOf" srcId="{14B6A5EE-E0B3-4A85-B764-A872E77BD918}" destId="{E71F2D5D-B2F9-4DA3-A66A-9C6CCF024E35}" srcOrd="1" destOrd="0" presId="urn:microsoft.com/office/officeart/2016/7/layout/AccentHomeChevronProcess"/>
    <dgm:cxn modelId="{BFE19651-BA6F-4861-AC66-33F319D53F7D}" type="presParOf" srcId="{14B6A5EE-E0B3-4A85-B764-A872E77BD918}" destId="{76F87B8F-7B70-4B8F-BD86-BC83CD9F0297}" srcOrd="2" destOrd="0" presId="urn:microsoft.com/office/officeart/2016/7/layout/AccentHomeChevronProcess"/>
    <dgm:cxn modelId="{98F69F0E-9C66-428E-8A69-C89EADF74318}" type="presParOf" srcId="{14B6A5EE-E0B3-4A85-B764-A872E77BD918}" destId="{05D16F6A-9EB7-4E55-B58D-6F5902C7CC80}" srcOrd="3" destOrd="0" presId="urn:microsoft.com/office/officeart/2016/7/layout/AccentHomeChevronProcess"/>
    <dgm:cxn modelId="{DA6016D0-FF08-42BE-9BDC-FF482682D30D}" type="presParOf" srcId="{783BA2EA-8436-4CCE-A39E-6BCF5238143F}" destId="{6A4F6B20-1C90-450E-965A-C1EB3B417C04}" srcOrd="3" destOrd="0" presId="urn:microsoft.com/office/officeart/2016/7/layout/AccentHomeChevronProcess"/>
    <dgm:cxn modelId="{6EF0D53E-C29F-4657-A617-6C3C35BB9FAE}" type="presParOf" srcId="{783BA2EA-8436-4CCE-A39E-6BCF5238143F}" destId="{D85162A9-E7E1-4DA6-A96C-574B4875794C}" srcOrd="4" destOrd="0" presId="urn:microsoft.com/office/officeart/2016/7/layout/AccentHomeChevronProcess"/>
    <dgm:cxn modelId="{C3DCC376-D230-47A5-B0AF-7BF05A5F988F}" type="presParOf" srcId="{D85162A9-E7E1-4DA6-A96C-574B4875794C}" destId="{5C7AB7EB-E74C-4AF9-873D-5493F7962F03}" srcOrd="0" destOrd="0" presId="urn:microsoft.com/office/officeart/2016/7/layout/AccentHomeChevronProcess"/>
    <dgm:cxn modelId="{3B951B36-7350-4EA2-B9D5-5614563BACC1}" type="presParOf" srcId="{D85162A9-E7E1-4DA6-A96C-574B4875794C}" destId="{FCBE03BB-10EF-463F-ADE9-2490921E2F01}" srcOrd="1" destOrd="0" presId="urn:microsoft.com/office/officeart/2016/7/layout/AccentHomeChevronProcess"/>
    <dgm:cxn modelId="{0DF3A932-41AE-4A1B-B940-4F00F9CF7627}" type="presParOf" srcId="{D85162A9-E7E1-4DA6-A96C-574B4875794C}" destId="{499DECC5-47AF-4CB1-BCD3-F288444FFD05}" srcOrd="2" destOrd="0" presId="urn:microsoft.com/office/officeart/2016/7/layout/AccentHomeChevronProcess"/>
    <dgm:cxn modelId="{959D2AAF-704B-4D08-8294-3790BF74564E}" type="presParOf" srcId="{D85162A9-E7E1-4DA6-A96C-574B4875794C}" destId="{303CC2BE-542F-4C56-82EF-DBD9BE5FA7D0}" srcOrd="3" destOrd="0" presId="urn:microsoft.com/office/officeart/2016/7/layout/AccentHomeChevronProcess"/>
    <dgm:cxn modelId="{E44537FE-1975-4124-BCD2-862CC511C87F}" type="presParOf" srcId="{783BA2EA-8436-4CCE-A39E-6BCF5238143F}" destId="{31E06083-C734-4BB7-B45B-F495DA16657F}" srcOrd="5" destOrd="0" presId="urn:microsoft.com/office/officeart/2016/7/layout/AccentHomeChevronProcess"/>
    <dgm:cxn modelId="{9CDD98A5-3C45-403C-8FFA-C5E45A5D72EC}" type="presParOf" srcId="{783BA2EA-8436-4CCE-A39E-6BCF5238143F}" destId="{1B1FFA15-18C7-4FA1-8E23-8A3F31C302EB}" srcOrd="6" destOrd="0" presId="urn:microsoft.com/office/officeart/2016/7/layout/AccentHomeChevronProcess"/>
    <dgm:cxn modelId="{7E6ED34B-B1F0-4FB3-850D-E94B6E9E17D3}" type="presParOf" srcId="{1B1FFA15-18C7-4FA1-8E23-8A3F31C302EB}" destId="{736EA73E-CF05-45B4-A946-DC09155D617E}" srcOrd="0" destOrd="0" presId="urn:microsoft.com/office/officeart/2016/7/layout/AccentHomeChevronProcess"/>
    <dgm:cxn modelId="{62E0986F-AF8A-4BB9-9929-81DF0F4BFDCA}" type="presParOf" srcId="{1B1FFA15-18C7-4FA1-8E23-8A3F31C302EB}" destId="{507DCF5B-980F-4E37-B5EB-2E84D9C6B52F}" srcOrd="1" destOrd="0" presId="urn:microsoft.com/office/officeart/2016/7/layout/AccentHomeChevronProcess"/>
    <dgm:cxn modelId="{93041484-7DAD-4FD9-B487-F83C4013B175}" type="presParOf" srcId="{1B1FFA15-18C7-4FA1-8E23-8A3F31C302EB}" destId="{EEA84B30-BE1D-4937-8B3F-F60859618187}" srcOrd="2" destOrd="0" presId="urn:microsoft.com/office/officeart/2016/7/layout/AccentHomeChevronProcess"/>
    <dgm:cxn modelId="{7003133C-AC1E-431B-BAC1-22BEE521CC89}" type="presParOf" srcId="{1B1FFA15-18C7-4FA1-8E23-8A3F31C302EB}" destId="{74B8F068-5875-4CEC-BBA5-2D4AFCF2A5DE}"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CA8-F730-4485-B25A-C15A62708F74}">
      <dsp:nvSpPr>
        <dsp:cNvPr id="0" name=""/>
        <dsp:cNvSpPr/>
      </dsp:nvSpPr>
      <dsp:spPr>
        <a:xfrm rot="5400000">
          <a:off x="-735957" y="1507538"/>
          <a:ext cx="1716426" cy="227061"/>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E000D-F109-45EB-B501-4B78AA5C433C}">
      <dsp:nvSpPr>
        <dsp:cNvPr id="0" name=""/>
        <dsp:cNvSpPr/>
      </dsp:nvSpPr>
      <dsp:spPr>
        <a:xfrm>
          <a:off x="8724" y="2479282"/>
          <a:ext cx="2838273" cy="572142"/>
        </a:xfrm>
        <a:prstGeom prst="homePlate">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1</a:t>
          </a:r>
        </a:p>
      </dsp:txBody>
      <dsp:txXfrm>
        <a:off x="8724" y="2479282"/>
        <a:ext cx="2766755" cy="572142"/>
      </dsp:txXfrm>
    </dsp:sp>
    <dsp:sp modelId="{690A1E60-14A3-48E2-969A-2D37B614EB37}">
      <dsp:nvSpPr>
        <dsp:cNvPr id="0" name=""/>
        <dsp:cNvSpPr/>
      </dsp:nvSpPr>
      <dsp:spPr>
        <a:xfrm>
          <a:off x="235786" y="899093"/>
          <a:ext cx="2304677" cy="105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it-IT" sz="1400" b="0" i="0" u="none" kern="1200" dirty="0"/>
            <a:t>BACKGROUND E DOMINIO DEL PROBLEMA</a:t>
          </a:r>
          <a:endParaRPr lang="it-IT" sz="1400" kern="1200" noProof="0" dirty="0"/>
        </a:p>
      </dsp:txBody>
      <dsp:txXfrm>
        <a:off x="235786" y="899093"/>
        <a:ext cx="2304677" cy="1050751"/>
      </dsp:txXfrm>
    </dsp:sp>
    <dsp:sp modelId="{CC632145-1148-4956-9088-B915D0D0FD99}">
      <dsp:nvSpPr>
        <dsp:cNvPr id="0" name=""/>
        <dsp:cNvSpPr/>
      </dsp:nvSpPr>
      <dsp:spPr>
        <a:xfrm rot="5400000">
          <a:off x="1988784" y="1507538"/>
          <a:ext cx="1716426" cy="227061"/>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1F2D5D-B2F9-4DA3-A66A-9C6CCF024E35}">
      <dsp:nvSpPr>
        <dsp:cNvPr id="0" name=""/>
        <dsp:cNvSpPr/>
      </dsp:nvSpPr>
      <dsp:spPr>
        <a:xfrm>
          <a:off x="2733467" y="2479282"/>
          <a:ext cx="2838273"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2</a:t>
          </a:r>
        </a:p>
      </dsp:txBody>
      <dsp:txXfrm>
        <a:off x="2876503" y="2479282"/>
        <a:ext cx="2552202" cy="572142"/>
      </dsp:txXfrm>
    </dsp:sp>
    <dsp:sp modelId="{76F87B8F-7B70-4B8F-BD86-BC83CD9F0297}">
      <dsp:nvSpPr>
        <dsp:cNvPr id="0" name=""/>
        <dsp:cNvSpPr/>
      </dsp:nvSpPr>
      <dsp:spPr>
        <a:xfrm>
          <a:off x="2960529" y="899093"/>
          <a:ext cx="2304677" cy="105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it-IT" sz="1400" b="0" i="0" u="none" kern="1200" dirty="0"/>
            <a:t>DETECTION DELLE MICRO-ESPRESSIONI</a:t>
          </a:r>
          <a:endParaRPr lang="it-IT" sz="1400" kern="1200" noProof="0" dirty="0"/>
        </a:p>
      </dsp:txBody>
      <dsp:txXfrm>
        <a:off x="2960529" y="899093"/>
        <a:ext cx="2304677" cy="1050751"/>
      </dsp:txXfrm>
    </dsp:sp>
    <dsp:sp modelId="{5C7AB7EB-E74C-4AF9-873D-5493F7962F03}">
      <dsp:nvSpPr>
        <dsp:cNvPr id="0" name=""/>
        <dsp:cNvSpPr/>
      </dsp:nvSpPr>
      <dsp:spPr>
        <a:xfrm rot="5400000">
          <a:off x="4713527" y="1507538"/>
          <a:ext cx="1716426" cy="227061"/>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BE03BB-10EF-463F-ADE9-2490921E2F01}">
      <dsp:nvSpPr>
        <dsp:cNvPr id="0" name=""/>
        <dsp:cNvSpPr/>
      </dsp:nvSpPr>
      <dsp:spPr>
        <a:xfrm>
          <a:off x="5458209" y="2479282"/>
          <a:ext cx="2838273"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3</a:t>
          </a:r>
        </a:p>
      </dsp:txBody>
      <dsp:txXfrm>
        <a:off x="5601245" y="2479282"/>
        <a:ext cx="2552202" cy="572142"/>
      </dsp:txXfrm>
    </dsp:sp>
    <dsp:sp modelId="{499DECC5-47AF-4CB1-BCD3-F288444FFD05}">
      <dsp:nvSpPr>
        <dsp:cNvPr id="0" name=""/>
        <dsp:cNvSpPr/>
      </dsp:nvSpPr>
      <dsp:spPr>
        <a:xfrm>
          <a:off x="5685271" y="899093"/>
          <a:ext cx="2304677" cy="105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it-IT" sz="1400" b="0" i="0" u="none" kern="1200" dirty="0"/>
            <a:t>DETECTION E CLASSIFICAZIONE DELLE MACRO-ESPRESSIONI</a:t>
          </a:r>
          <a:endParaRPr lang="it-IT" sz="1400" kern="1200" noProof="0" dirty="0"/>
        </a:p>
      </dsp:txBody>
      <dsp:txXfrm>
        <a:off x="5685271" y="899093"/>
        <a:ext cx="2304677" cy="1050751"/>
      </dsp:txXfrm>
    </dsp:sp>
    <dsp:sp modelId="{736EA73E-CF05-45B4-A946-DC09155D617E}">
      <dsp:nvSpPr>
        <dsp:cNvPr id="0" name=""/>
        <dsp:cNvSpPr/>
      </dsp:nvSpPr>
      <dsp:spPr>
        <a:xfrm rot="5400000">
          <a:off x="7438269" y="1507538"/>
          <a:ext cx="1716426" cy="227061"/>
        </a:xfrm>
        <a:prstGeom prst="corner">
          <a:avLst>
            <a:gd name="adj1" fmla="val 1000"/>
            <a:gd name="adj2" fmla="val 1000"/>
          </a:avLst>
        </a:prstGeom>
        <a:solidFill>
          <a:schemeClr val="lt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DCF5B-980F-4E37-B5EB-2E84D9C6B52F}">
      <dsp:nvSpPr>
        <dsp:cNvPr id="0" name=""/>
        <dsp:cNvSpPr/>
      </dsp:nvSpPr>
      <dsp:spPr>
        <a:xfrm>
          <a:off x="8182951" y="2479282"/>
          <a:ext cx="2838273" cy="572142"/>
        </a:xfrm>
        <a:prstGeom prst="chevron">
          <a:avLst>
            <a:gd name="adj" fmla="val 25000"/>
          </a:avLst>
        </a:prstGeom>
        <a:solidFill>
          <a:schemeClr val="dk2">
            <a:hueOff val="0"/>
            <a:satOff val="0"/>
            <a:lumOff val="0"/>
            <a:alphaOff val="0"/>
          </a:schemeClr>
        </a:solidFill>
        <a:ln w="2222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it-IT" sz="1400" kern="1200" noProof="0" dirty="0"/>
            <a:t>4</a:t>
          </a:r>
        </a:p>
      </dsp:txBody>
      <dsp:txXfrm>
        <a:off x="8325987" y="2479282"/>
        <a:ext cx="2552202" cy="572142"/>
      </dsp:txXfrm>
    </dsp:sp>
    <dsp:sp modelId="{EEA84B30-BE1D-4937-8B3F-F60859618187}">
      <dsp:nvSpPr>
        <dsp:cNvPr id="0" name=""/>
        <dsp:cNvSpPr/>
      </dsp:nvSpPr>
      <dsp:spPr>
        <a:xfrm>
          <a:off x="8410013" y="899093"/>
          <a:ext cx="2304677" cy="1050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it-IT" sz="1400" b="0" i="0" u="none" kern="1200" dirty="0"/>
            <a:t>CONCLUSIONE E SVILUPPI FUTURI</a:t>
          </a:r>
          <a:endParaRPr lang="it-IT" sz="1400" kern="1200" noProof="0" dirty="0"/>
        </a:p>
      </dsp:txBody>
      <dsp:txXfrm>
        <a:off x="8410013" y="899093"/>
        <a:ext cx="2304677" cy="1050751"/>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Processo con frecce colorate e intestazioni"/>
  <dgm:desc val="Utilizzabile per mostrare una progressione, una sequenza temporale una sequenza di passaggi di un'attività, un processo o un flusso di lavoro oppure per evidenziare un movimento o una direzione. Il testo di livello 1 viene visualizzato all'interno di una forma a freccia, tranne la prima forma che rappresenta una casa, mentre il testo di livello 2 viene visualizzato sopra le forme rettangolari invisibili."/>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190660-8549-4027-9C29-50D70084E166}" type="datetimeFigureOut">
              <a:rPr lang="it-IT" smtClean="0"/>
              <a:t>07/06/22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D080AC-3301-4D91-9FF1-502DB2F6CEEA}" type="slidenum">
              <a:rPr lang="it-IT" smtClean="0"/>
              <a:t>‹N›</a:t>
            </a:fld>
            <a:endParaRPr lang="it-IT" dirty="0"/>
          </a:p>
        </p:txBody>
      </p:sp>
    </p:spTree>
    <p:extLst>
      <p:ext uri="{BB962C8B-B14F-4D97-AF65-F5344CB8AC3E}">
        <p14:creationId xmlns:p14="http://schemas.microsoft.com/office/powerpoint/2010/main" val="3532954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83822-16C2-4C19-85A6-21E1F2ADB8E5}" type="datetimeFigureOut">
              <a:rPr lang="it-IT" noProof="0" smtClean="0"/>
              <a:t>07/06/22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5E345-0A5C-4DF0-9B5A-3C022FCF1B4B}" type="slidenum">
              <a:rPr lang="it-IT" noProof="0" smtClean="0"/>
              <a:t>‹N›</a:t>
            </a:fld>
            <a:endParaRPr lang="it-IT" noProof="0" dirty="0"/>
          </a:p>
        </p:txBody>
      </p:sp>
    </p:spTree>
    <p:extLst>
      <p:ext uri="{BB962C8B-B14F-4D97-AF65-F5344CB8AC3E}">
        <p14:creationId xmlns:p14="http://schemas.microsoft.com/office/powerpoint/2010/main" val="37222944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FDA5E345-0A5C-4DF0-9B5A-3C022FCF1B4B}" type="slidenum">
              <a:rPr lang="it-IT" smtClean="0"/>
              <a:t>1</a:t>
            </a:fld>
            <a:endParaRPr lang="it-IT" dirty="0"/>
          </a:p>
        </p:txBody>
      </p:sp>
    </p:spTree>
    <p:extLst>
      <p:ext uri="{BB962C8B-B14F-4D97-AF65-F5344CB8AC3E}">
        <p14:creationId xmlns:p14="http://schemas.microsoft.com/office/powerpoint/2010/main" val="98419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FDA5E345-0A5C-4DF0-9B5A-3C022FCF1B4B}" type="slidenum">
              <a:rPr lang="it-IT" smtClean="0"/>
              <a:t>2</a:t>
            </a:fld>
            <a:endParaRPr lang="it-IT" dirty="0"/>
          </a:p>
        </p:txBody>
      </p:sp>
    </p:spTree>
    <p:extLst>
      <p:ext uri="{BB962C8B-B14F-4D97-AF65-F5344CB8AC3E}">
        <p14:creationId xmlns:p14="http://schemas.microsoft.com/office/powerpoint/2010/main" val="50062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endParaRPr lang="it-IT" noProof="0" dirty="0"/>
          </a:p>
        </p:txBody>
      </p:sp>
      <p:sp>
        <p:nvSpPr>
          <p:cNvPr id="8" name="Segnaposto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14A009-453C-4843-BA73-0A2B2982FA8F}" type="datetime1">
              <a:rPr lang="it-IT" noProof="0" smtClean="0"/>
              <a:t>07/06/22</a:t>
            </a:fld>
            <a:endParaRPr lang="it-IT" noProof="0" dirty="0"/>
          </a:p>
        </p:txBody>
      </p:sp>
      <p:sp>
        <p:nvSpPr>
          <p:cNvPr id="9" name="Segnaposto piè di pagina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10" name="Segnaposto numero diapositiva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81192" y="702156"/>
            <a:ext cx="11029616" cy="1188720"/>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81192" y="2340864"/>
            <a:ext cx="11029615" cy="3634486"/>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8" name="Segnaposto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E469B35-FE93-394B-80B2-C862AA2BB1A3}" type="datetime1">
              <a:rPr lang="it-IT" noProof="0" smtClean="0"/>
              <a:t>07/06/22</a:t>
            </a:fld>
            <a:endParaRPr lang="it-IT" noProof="0" dirty="0"/>
          </a:p>
        </p:txBody>
      </p:sp>
      <p:sp>
        <p:nvSpPr>
          <p:cNvPr id="9" name="Segnaposto piè di pa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10" name="Segnaposto numero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rtl="0">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dirty="0"/>
              <a:t>FARE CLIC PER MODIFICARE GLI STILI DEL TESTO DELLO SCHEMA</a:t>
            </a:r>
          </a:p>
        </p:txBody>
      </p:sp>
      <p:sp>
        <p:nvSpPr>
          <p:cNvPr id="7" name="Segnaposto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3918FB16-2FF8-0F44-B888-61DCE696E37B}" type="datetime1">
              <a:rPr lang="it-IT" noProof="0" smtClean="0"/>
              <a:t>07/06/22</a:t>
            </a:fld>
            <a:endParaRPr lang="it-IT" noProof="0" dirty="0"/>
          </a:p>
        </p:txBody>
      </p:sp>
      <p:sp>
        <p:nvSpPr>
          <p:cNvPr id="9" name="Segnaposto piè di pagina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10" name="Segnaposto numero diapositiva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581193" y="2228003"/>
            <a:ext cx="5194767"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416039" y="2228003"/>
            <a:ext cx="5194769"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p:cNvSpPr>
            <a:spLocks noGrp="1"/>
          </p:cNvSpPr>
          <p:nvPr>
            <p:ph type="dt" sz="half" idx="10"/>
          </p:nvPr>
        </p:nvSpPr>
        <p:spPr/>
        <p:txBody>
          <a:bodyPr rtlCol="0"/>
          <a:lstStyle/>
          <a:p>
            <a:pPr rtl="0"/>
            <a:fld id="{ABE83EFC-C34E-FD4B-BC6F-3D992FF44895}" type="datetime1">
              <a:rPr lang="it-IT" noProof="0" smtClean="0"/>
              <a:t>07/06/22</a:t>
            </a:fld>
            <a:endParaRPr lang="it-IT" noProof="0" dirty="0"/>
          </a:p>
        </p:txBody>
      </p:sp>
      <p:sp>
        <p:nvSpPr>
          <p:cNvPr id="6" name="Segnaposto piè di pagina 5"/>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194766"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gli stili del testo dello schema</a:t>
            </a:r>
          </a:p>
        </p:txBody>
      </p:sp>
      <p:sp>
        <p:nvSpPr>
          <p:cNvPr id="6" name="Segnaposto contenuto 5"/>
          <p:cNvSpPr>
            <a:spLocks noGrp="1"/>
          </p:cNvSpPr>
          <p:nvPr>
            <p:ph sz="quarter" idx="4"/>
          </p:nvPr>
        </p:nvSpPr>
        <p:spPr>
          <a:xfrm>
            <a:off x="6416037" y="2926052"/>
            <a:ext cx="5194771"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p:cNvSpPr>
            <a:spLocks noGrp="1"/>
          </p:cNvSpPr>
          <p:nvPr>
            <p:ph type="dt" sz="half" idx="10"/>
          </p:nvPr>
        </p:nvSpPr>
        <p:spPr/>
        <p:txBody>
          <a:bodyPr rtlCol="0"/>
          <a:lstStyle/>
          <a:p>
            <a:pPr rtl="0"/>
            <a:fld id="{2BCC79E0-6BAA-3344-8799-8F1A4A686736}" type="datetime1">
              <a:rPr lang="it-IT" noProof="0" smtClean="0"/>
              <a:t>07/06/22</a:t>
            </a:fld>
            <a:endParaRPr lang="it-IT" noProof="0" dirty="0"/>
          </a:p>
        </p:txBody>
      </p:sp>
      <p:sp>
        <p:nvSpPr>
          <p:cNvPr id="8" name="Segnaposto piè di pagina 7"/>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p>
            <a:pPr rtl="0"/>
            <a:fld id="{BF415CB6-6DF4-7145-9291-C12A9F333AFC}" type="datetime1">
              <a:rPr lang="it-IT" noProof="0" smtClean="0"/>
              <a:t>07/06/22</a:t>
            </a:fld>
            <a:endParaRPr lang="it-IT" noProof="0" dirty="0"/>
          </a:p>
        </p:txBody>
      </p:sp>
      <p:sp>
        <p:nvSpPr>
          <p:cNvPr id="4" name="Segnaposto piè di pagina 3"/>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68B790F-D33B-5E4C-9C92-759C67CFAB41}" type="datetime1">
              <a:rPr lang="it-IT" noProof="0" smtClean="0"/>
              <a:t>07/06/22</a:t>
            </a:fld>
            <a:endParaRPr lang="it-IT" noProof="0" dirty="0"/>
          </a:p>
        </p:txBody>
      </p:sp>
      <p:sp>
        <p:nvSpPr>
          <p:cNvPr id="3" name="Segnaposto piè di pagina 2"/>
          <p:cNvSpPr>
            <a:spLocks noGrp="1"/>
          </p:cNvSpPr>
          <p:nvPr>
            <p:ph type="ftr" sz="quarter" idx="11"/>
          </p:nvPr>
        </p:nvSpPr>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767857" y="2836654"/>
            <a:ext cx="3031852" cy="3001392"/>
          </a:xfrm>
        </p:spPr>
        <p:txBody>
          <a:bodyPr rtlCol="0" anchor="t">
            <a:normAutofit/>
          </a:bodyPr>
          <a:lstStyle>
            <a:lvl1pPr marL="0" indent="0" algn="l" rtl="0">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8" name="Segnaposto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3D8E5C20-91FE-2E42-99D0-95A2703B4D14}" type="datetime1">
              <a:rPr lang="it-IT" noProof="0" smtClean="0"/>
              <a:t>07/06/22</a:t>
            </a:fld>
            <a:endParaRPr lang="it-IT" noProof="0" dirty="0"/>
          </a:p>
        </p:txBody>
      </p:sp>
      <p:sp>
        <p:nvSpPr>
          <p:cNvPr id="10" name="Segnaposto piè di pa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it-IT" noProof="0"/>
              <a:t>Università degli Studi di Salerno - Dipartimento di informatica - Corso di Fondamenti di visione artificiale e biometria</a:t>
            </a:r>
            <a:endParaRPr lang="it-IT" noProof="0" dirty="0"/>
          </a:p>
        </p:txBody>
      </p:sp>
      <p:sp>
        <p:nvSpPr>
          <p:cNvPr id="11" name="Segnaposto numero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4" name="Segnaposto tes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F8A8AF03-1CC7-6A4F-8F8B-F4B8C87B8F34}" type="datetime1">
              <a:rPr lang="it-IT" noProof="0" smtClean="0"/>
              <a:t>07/06/22</a:t>
            </a:fld>
            <a:endParaRPr lang="it-IT" noProof="0" dirty="0"/>
          </a:p>
        </p:txBody>
      </p:sp>
      <p:sp>
        <p:nvSpPr>
          <p:cNvPr id="6" name="Segnaposto piè di pagina 5"/>
          <p:cNvSpPr>
            <a:spLocks noGrp="1"/>
          </p:cNvSpPr>
          <p:nvPr>
            <p:ph type="ftr" sz="quarter" idx="11"/>
          </p:nvPr>
        </p:nvSpPr>
        <p:spPr/>
        <p:txBody>
          <a:bodyPr rtlCol="0"/>
          <a:lstStyle/>
          <a:p>
            <a:pPr algn="l" rtl="0"/>
            <a:r>
              <a:rPr lang="it-IT" noProof="0"/>
              <a:t>Università degli Studi di Salerno - Dipartimento di informatica - Corso di Fondamenti di visione artificiale e biometria</a:t>
            </a:r>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A3EB7A-488A-EC4E-9BC5-6CD23A950B9D}" type="datetime1">
              <a:rPr lang="it-IT" noProof="0" smtClean="0"/>
              <a:t>07/06/22</a:t>
            </a:fld>
            <a:endParaRPr lang="it-IT" noProof="0" dirty="0"/>
          </a:p>
        </p:txBody>
      </p:sp>
      <p:sp>
        <p:nvSpPr>
          <p:cNvPr id="5" name="Segnaposto piè di pa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it-IT" noProof="0"/>
              <a:t>Università degli Studi di Salerno - Dipartimento di informatica - Corso di Fondamenti di visione artificiale e biometria</a:t>
            </a:r>
            <a:endParaRPr lang="it-IT" noProof="0" dirty="0"/>
          </a:p>
        </p:txBody>
      </p:sp>
      <p:sp>
        <p:nvSpPr>
          <p:cNvPr id="6" name="Segnaposto numero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it-IT" noProof="0" smtClean="0"/>
              <a:t>‹N›</a:t>
            </a:fld>
            <a:endParaRPr lang="it-IT" noProof="0" dirty="0"/>
          </a:p>
        </p:txBody>
      </p:sp>
      <p:sp>
        <p:nvSpPr>
          <p:cNvPr id="9" name="Rettango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ttangolo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Immagine 5">
            <a:extLst>
              <a:ext uri="{FF2B5EF4-FFF2-40B4-BE49-F238E27FC236}">
                <a16:creationId xmlns:a16="http://schemas.microsoft.com/office/drawing/2014/main" id="{AD5EFA86-59D3-41A9-819E-C704FF32C5AD}"/>
              </a:ext>
            </a:extLst>
          </p:cNvPr>
          <p:cNvPicPr>
            <a:picLocks noChangeAspect="1"/>
          </p:cNvPicPr>
          <p:nvPr/>
        </p:nvPicPr>
        <p:blipFill>
          <a:blip r:embed="rId3"/>
          <a:srcRect/>
          <a:stretch/>
        </p:blipFill>
        <p:spPr>
          <a:xfrm>
            <a:off x="1297919" y="457200"/>
            <a:ext cx="5899650" cy="5899650"/>
          </a:xfrm>
          <a:prstGeom prst="rect">
            <a:avLst/>
          </a:prstGeom>
        </p:spPr>
      </p:pic>
      <p:sp>
        <p:nvSpPr>
          <p:cNvPr id="40" name="Rettangolo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rtlCol="0" anchor="ctr">
            <a:normAutofit/>
          </a:bodyPr>
          <a:lstStyle/>
          <a:p>
            <a:r>
              <a:rPr lang="it-IT" sz="3600" dirty="0" err="1">
                <a:solidFill>
                  <a:srgbClr val="FFFFFF"/>
                </a:solidFill>
              </a:rPr>
              <a:t>Emotion</a:t>
            </a:r>
            <a:r>
              <a:rPr lang="it-IT" sz="3600" dirty="0">
                <a:solidFill>
                  <a:srgbClr val="FFFFFF"/>
                </a:solidFill>
              </a:rPr>
              <a:t> </a:t>
            </a:r>
            <a:r>
              <a:rPr lang="it-IT" sz="3600" dirty="0" err="1">
                <a:solidFill>
                  <a:srgbClr val="FFFFFF"/>
                </a:solidFill>
              </a:rPr>
              <a:t>Prediction</a:t>
            </a:r>
            <a:r>
              <a:rPr lang="it-IT" sz="3600" dirty="0">
                <a:solidFill>
                  <a:srgbClr val="FFFFFF"/>
                </a:solidFill>
              </a:rPr>
              <a:t> – Landmark</a:t>
            </a:r>
            <a:r>
              <a:rPr lang="it-IT" dirty="0">
                <a:solidFill>
                  <a:srgbClr val="FFFFFF"/>
                </a:solidFill>
              </a:rPr>
              <a:t>s </a:t>
            </a:r>
            <a:r>
              <a:rPr lang="it-IT" dirty="0" err="1">
                <a:solidFill>
                  <a:srgbClr val="FFFFFF"/>
                </a:solidFill>
              </a:rPr>
              <a:t>analysis</a:t>
            </a:r>
            <a:endParaRPr lang="it-IT" sz="3600" dirty="0">
              <a:solidFill>
                <a:srgbClr val="FFFFFF"/>
              </a:solidFill>
            </a:endParaRPr>
          </a:p>
        </p:txBody>
      </p:sp>
      <p:sp>
        <p:nvSpPr>
          <p:cNvPr id="42" name="Rettangolo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CasellaDiTesto 3">
            <a:extLst>
              <a:ext uri="{FF2B5EF4-FFF2-40B4-BE49-F238E27FC236}">
                <a16:creationId xmlns:a16="http://schemas.microsoft.com/office/drawing/2014/main" id="{490FA3C1-BD37-6F47-9751-3EDA43AE2B43}"/>
              </a:ext>
            </a:extLst>
          </p:cNvPr>
          <p:cNvSpPr txBox="1"/>
          <p:nvPr/>
        </p:nvSpPr>
        <p:spPr>
          <a:xfrm>
            <a:off x="8372723" y="5563892"/>
            <a:ext cx="3202016" cy="646331"/>
          </a:xfrm>
          <a:prstGeom prst="rect">
            <a:avLst/>
          </a:prstGeom>
          <a:noFill/>
        </p:spPr>
        <p:txBody>
          <a:bodyPr wrap="square" rtlCol="0">
            <a:spAutoFit/>
          </a:bodyPr>
          <a:lstStyle/>
          <a:p>
            <a:r>
              <a:rPr lang="it-IT" dirty="0">
                <a:solidFill>
                  <a:schemeClr val="bg1">
                    <a:lumMod val="95000"/>
                  </a:schemeClr>
                </a:solidFill>
              </a:rPr>
              <a:t>Team: Emanuele Fittipaldi, Paolo </a:t>
            </a:r>
            <a:r>
              <a:rPr lang="it-IT" dirty="0" err="1">
                <a:solidFill>
                  <a:schemeClr val="bg1">
                    <a:lumMod val="95000"/>
                  </a:schemeClr>
                </a:solidFill>
              </a:rPr>
              <a:t>Plomitallo</a:t>
            </a:r>
            <a:endParaRPr lang="it-IT" dirty="0">
              <a:solidFill>
                <a:schemeClr val="bg1">
                  <a:lumMod val="95000"/>
                </a:schemeClr>
              </a:solidFill>
            </a:endParaRPr>
          </a:p>
        </p:txBody>
      </p:sp>
      <p:sp>
        <p:nvSpPr>
          <p:cNvPr id="5" name="Segnaposto piè di pagina 4">
            <a:extLst>
              <a:ext uri="{FF2B5EF4-FFF2-40B4-BE49-F238E27FC236}">
                <a16:creationId xmlns:a16="http://schemas.microsoft.com/office/drawing/2014/main" id="{EF0F08D4-42B5-2F42-11F3-502EC3E70BFA}"/>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7" name="Segnaposto numero diapositiva 6">
            <a:extLst>
              <a:ext uri="{FF2B5EF4-FFF2-40B4-BE49-F238E27FC236}">
                <a16:creationId xmlns:a16="http://schemas.microsoft.com/office/drawing/2014/main" id="{750A526E-17B8-DA6E-57DC-9D30786E4458}"/>
              </a:ext>
            </a:extLst>
          </p:cNvPr>
          <p:cNvSpPr>
            <a:spLocks noGrp="1"/>
          </p:cNvSpPr>
          <p:nvPr>
            <p:ph type="sldNum" sz="quarter" idx="12"/>
          </p:nvPr>
        </p:nvSpPr>
        <p:spPr/>
        <p:txBody>
          <a:bodyPr/>
          <a:lstStyle/>
          <a:p>
            <a:pPr rtl="0"/>
            <a:fld id="{3A98EE3D-8CD1-4C3F-BD1C-C98C9596463C}" type="slidenum">
              <a:rPr lang="it-IT" noProof="0" smtClean="0"/>
              <a:t>1</a:t>
            </a:fld>
            <a:endParaRPr lang="it-IT" noProof="0" dirty="0"/>
          </a:p>
        </p:txBody>
      </p:sp>
      <p:pic>
        <p:nvPicPr>
          <p:cNvPr id="9" name="Immagine 8">
            <a:extLst>
              <a:ext uri="{FF2B5EF4-FFF2-40B4-BE49-F238E27FC236}">
                <a16:creationId xmlns:a16="http://schemas.microsoft.com/office/drawing/2014/main" id="{00A7C236-1BAC-CFBE-2AF1-B1F57D43F979}"/>
              </a:ext>
            </a:extLst>
          </p:cNvPr>
          <p:cNvPicPr>
            <a:picLocks noChangeAspect="1"/>
          </p:cNvPicPr>
          <p:nvPr/>
        </p:nvPicPr>
        <p:blipFill>
          <a:blip r:embed="rId4"/>
          <a:stretch>
            <a:fillRect/>
          </a:stretch>
        </p:blipFill>
        <p:spPr>
          <a:xfrm>
            <a:off x="10450673" y="501149"/>
            <a:ext cx="1267763" cy="126776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macro-espressioni  - threshold</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10</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90876"/>
            <a:ext cx="11029616" cy="2308324"/>
          </a:xfrm>
          <a:prstGeom prst="rect">
            <a:avLst/>
          </a:prstGeom>
          <a:noFill/>
        </p:spPr>
        <p:txBody>
          <a:bodyPr wrap="square" rtlCol="0">
            <a:spAutoFit/>
          </a:bodyPr>
          <a:lstStyle/>
          <a:p>
            <a:r>
              <a:rPr lang="it-IT" dirty="0"/>
              <a:t>Calcoliamo una threshold rappresentata come la media tra le differenze delle distanze globali. La significatività dei landmark è stata dunque ricavata considerando soltanto i landmark la cui distanza globale nell’ultimo frame, superasse questa threshold.</a:t>
            </a:r>
          </a:p>
          <a:p>
            <a:endParaRPr lang="it-IT" dirty="0"/>
          </a:p>
          <a:p>
            <a:r>
              <a:rPr lang="it-IT" dirty="0"/>
              <a:t>Una volta ottenute queste liste di landmark significativi per ogni soggetto/espressione, sono state confrontate tramite il coseno di similitudine per verificare quanto simili siano le espressioni intra-classe ed inter-classe. Per ottenere una similitudine più alta sono stati considerati due approcci </a:t>
            </a:r>
          </a:p>
          <a:p>
            <a:r>
              <a:rPr lang="it-IT" dirty="0"/>
              <a:t> </a:t>
            </a:r>
          </a:p>
        </p:txBody>
      </p:sp>
      <p:graphicFrame>
        <p:nvGraphicFramePr>
          <p:cNvPr id="7" name="Tabella 7">
            <a:extLst>
              <a:ext uri="{FF2B5EF4-FFF2-40B4-BE49-F238E27FC236}">
                <a16:creationId xmlns:a16="http://schemas.microsoft.com/office/drawing/2014/main" id="{822532B5-B003-498D-FD56-DA35F9D08475}"/>
              </a:ext>
            </a:extLst>
          </p:cNvPr>
          <p:cNvGraphicFramePr>
            <a:graphicFrameLocks noGrp="1"/>
          </p:cNvGraphicFramePr>
          <p:nvPr>
            <p:extLst>
              <p:ext uri="{D42A27DB-BD31-4B8C-83A1-F6EECF244321}">
                <p14:modId xmlns:p14="http://schemas.microsoft.com/office/powerpoint/2010/main" val="1689258310"/>
              </p:ext>
            </p:extLst>
          </p:nvPr>
        </p:nvGraphicFramePr>
        <p:xfrm>
          <a:off x="5880360" y="3977491"/>
          <a:ext cx="5625840" cy="2093453"/>
        </p:xfrm>
        <a:graphic>
          <a:graphicData uri="http://schemas.openxmlformats.org/drawingml/2006/table">
            <a:tbl>
              <a:tblPr firstRow="1" bandRow="1">
                <a:tableStyleId>{22838BEF-8BB2-4498-84A7-C5851F593DF1}</a:tableStyleId>
              </a:tblPr>
              <a:tblGrid>
                <a:gridCol w="937640">
                  <a:extLst>
                    <a:ext uri="{9D8B030D-6E8A-4147-A177-3AD203B41FA5}">
                      <a16:colId xmlns:a16="http://schemas.microsoft.com/office/drawing/2014/main" val="3186757055"/>
                    </a:ext>
                  </a:extLst>
                </a:gridCol>
                <a:gridCol w="937640">
                  <a:extLst>
                    <a:ext uri="{9D8B030D-6E8A-4147-A177-3AD203B41FA5}">
                      <a16:colId xmlns:a16="http://schemas.microsoft.com/office/drawing/2014/main" val="34343887"/>
                    </a:ext>
                  </a:extLst>
                </a:gridCol>
                <a:gridCol w="937640">
                  <a:extLst>
                    <a:ext uri="{9D8B030D-6E8A-4147-A177-3AD203B41FA5}">
                      <a16:colId xmlns:a16="http://schemas.microsoft.com/office/drawing/2014/main" val="2901474035"/>
                    </a:ext>
                  </a:extLst>
                </a:gridCol>
                <a:gridCol w="937640">
                  <a:extLst>
                    <a:ext uri="{9D8B030D-6E8A-4147-A177-3AD203B41FA5}">
                      <a16:colId xmlns:a16="http://schemas.microsoft.com/office/drawing/2014/main" val="2858323959"/>
                    </a:ext>
                  </a:extLst>
                </a:gridCol>
                <a:gridCol w="937640">
                  <a:extLst>
                    <a:ext uri="{9D8B030D-6E8A-4147-A177-3AD203B41FA5}">
                      <a16:colId xmlns:a16="http://schemas.microsoft.com/office/drawing/2014/main" val="3759578043"/>
                    </a:ext>
                  </a:extLst>
                </a:gridCol>
                <a:gridCol w="937640">
                  <a:extLst>
                    <a:ext uri="{9D8B030D-6E8A-4147-A177-3AD203B41FA5}">
                      <a16:colId xmlns:a16="http://schemas.microsoft.com/office/drawing/2014/main" val="3588873730"/>
                    </a:ext>
                  </a:extLst>
                </a:gridCol>
              </a:tblGrid>
              <a:tr h="328147">
                <a:tc>
                  <a:txBody>
                    <a:bodyPr/>
                    <a:lstStyle/>
                    <a:p>
                      <a:endParaRPr lang="it-IT" sz="1000" dirty="0"/>
                    </a:p>
                  </a:txBody>
                  <a:tcPr/>
                </a:tc>
                <a:tc>
                  <a:txBody>
                    <a:bodyPr/>
                    <a:lstStyle/>
                    <a:p>
                      <a:r>
                        <a:rPr lang="it-IT" sz="1000" dirty="0"/>
                        <a:t>Landmark 1</a:t>
                      </a:r>
                    </a:p>
                  </a:txBody>
                  <a:tcPr/>
                </a:tc>
                <a:tc>
                  <a:txBody>
                    <a:bodyPr/>
                    <a:lstStyle/>
                    <a:p>
                      <a:r>
                        <a:rPr lang="it-IT" sz="1000" dirty="0"/>
                        <a:t>Landmark 2</a:t>
                      </a:r>
                    </a:p>
                  </a:txBody>
                  <a:tcPr/>
                </a:tc>
                <a:tc>
                  <a:txBody>
                    <a:bodyPr/>
                    <a:lstStyle/>
                    <a:p>
                      <a:r>
                        <a:rPr lang="it-IT" sz="1000" dirty="0"/>
                        <a:t>Landmark 3</a:t>
                      </a:r>
                    </a:p>
                  </a:txBody>
                  <a:tcPr/>
                </a:tc>
                <a:tc>
                  <a:txBody>
                    <a:bodyPr/>
                    <a:lstStyle/>
                    <a:p>
                      <a:r>
                        <a:rPr lang="it-IT" sz="1000" dirty="0"/>
                        <a:t>Landmark 4</a:t>
                      </a:r>
                    </a:p>
                  </a:txBody>
                  <a:tcPr/>
                </a:tc>
                <a:tc>
                  <a:txBody>
                    <a:bodyPr/>
                    <a:lstStyle/>
                    <a:p>
                      <a:r>
                        <a:rPr lang="it-IT" sz="1000" dirty="0"/>
                        <a:t>Landmark 5</a:t>
                      </a:r>
                    </a:p>
                  </a:txBody>
                  <a:tcPr/>
                </a:tc>
                <a:extLst>
                  <a:ext uri="{0D108BD9-81ED-4DB2-BD59-A6C34878D82A}">
                    <a16:rowId xmlns:a16="http://schemas.microsoft.com/office/drawing/2014/main" val="4031773660"/>
                  </a:ext>
                </a:extLst>
              </a:tr>
              <a:tr h="249419">
                <a:tc>
                  <a:txBody>
                    <a:bodyPr/>
                    <a:lstStyle/>
                    <a:p>
                      <a:r>
                        <a:rPr lang="it-IT" sz="1000" dirty="0"/>
                        <a:t>Frame 1</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a:t>
                      </a:r>
                    </a:p>
                  </a:txBody>
                  <a:tcPr/>
                </a:tc>
                <a:extLst>
                  <a:ext uri="{0D108BD9-81ED-4DB2-BD59-A6C34878D82A}">
                    <a16:rowId xmlns:a16="http://schemas.microsoft.com/office/drawing/2014/main" val="1941417721"/>
                  </a:ext>
                </a:extLst>
              </a:tr>
              <a:tr h="336856">
                <a:tc>
                  <a:txBody>
                    <a:bodyPr/>
                    <a:lstStyle/>
                    <a:p>
                      <a:r>
                        <a:rPr lang="it-IT" sz="1000" dirty="0"/>
                        <a:t>Frame 2</a:t>
                      </a:r>
                    </a:p>
                  </a:txBody>
                  <a:tcPr>
                    <a:solidFill>
                      <a:srgbClr val="FFC000"/>
                    </a:solidFill>
                  </a:tcPr>
                </a:tc>
                <a:tc>
                  <a:txBody>
                    <a:bodyPr/>
                    <a:lstStyle/>
                    <a:p>
                      <a:r>
                        <a:rPr lang="it-IT" sz="1000" dirty="0"/>
                        <a:t>0.001266..</a:t>
                      </a:r>
                    </a:p>
                  </a:txBody>
                  <a:tcPr>
                    <a:solidFill>
                      <a:srgbClr val="FFC000"/>
                    </a:solidFill>
                  </a:tcPr>
                </a:tc>
                <a:tc>
                  <a:txBody>
                    <a:bodyPr/>
                    <a:lstStyle/>
                    <a:p>
                      <a:r>
                        <a:rPr lang="it-IT" sz="1000" dirty="0"/>
                        <a:t>0.001743..</a:t>
                      </a:r>
                    </a:p>
                  </a:txBody>
                  <a:tcPr>
                    <a:solidFill>
                      <a:srgbClr val="FFC000"/>
                    </a:solidFill>
                  </a:tcPr>
                </a:tc>
                <a:tc>
                  <a:txBody>
                    <a:bodyPr/>
                    <a:lstStyle/>
                    <a:p>
                      <a:r>
                        <a:rPr lang="it-IT" sz="1000" dirty="0"/>
                        <a:t>0.001333..</a:t>
                      </a:r>
                    </a:p>
                  </a:txBody>
                  <a:tcPr>
                    <a:solidFill>
                      <a:srgbClr val="FFC000"/>
                    </a:solidFill>
                  </a:tcPr>
                </a:tc>
                <a:tc>
                  <a:txBody>
                    <a:bodyPr/>
                    <a:lstStyle/>
                    <a:p>
                      <a:r>
                        <a:rPr lang="it-IT" sz="1000" dirty="0"/>
                        <a:t>0.002049..</a:t>
                      </a:r>
                    </a:p>
                  </a:txBody>
                  <a:tcPr>
                    <a:solidFill>
                      <a:srgbClr val="FFC000"/>
                    </a:solidFill>
                  </a:tcPr>
                </a:tc>
                <a:tc>
                  <a:txBody>
                    <a:bodyPr/>
                    <a:lstStyle/>
                    <a:p>
                      <a:r>
                        <a:rPr lang="it-IT" sz="1000" dirty="0"/>
                        <a:t>…</a:t>
                      </a:r>
                    </a:p>
                  </a:txBody>
                  <a:tcPr>
                    <a:solidFill>
                      <a:srgbClr val="FFC000"/>
                    </a:solidFill>
                  </a:tcPr>
                </a:tc>
                <a:extLst>
                  <a:ext uri="{0D108BD9-81ED-4DB2-BD59-A6C34878D82A}">
                    <a16:rowId xmlns:a16="http://schemas.microsoft.com/office/drawing/2014/main" val="631046922"/>
                  </a:ext>
                </a:extLst>
              </a:tr>
              <a:tr h="278549">
                <a:tc>
                  <a:txBody>
                    <a:bodyPr/>
                    <a:lstStyle/>
                    <a:p>
                      <a:r>
                        <a:rPr lang="it-IT" sz="1000" dirty="0"/>
                        <a:t>Frame 3</a:t>
                      </a:r>
                    </a:p>
                  </a:txBody>
                  <a:tcPr/>
                </a:tc>
                <a:tc>
                  <a:txBody>
                    <a:bodyPr/>
                    <a:lstStyle/>
                    <a:p>
                      <a:r>
                        <a:rPr lang="it-IT" sz="1000" dirty="0"/>
                        <a:t>0.002200..</a:t>
                      </a:r>
                    </a:p>
                  </a:txBody>
                  <a:tcPr>
                    <a:solidFill>
                      <a:schemeClr val="accent5">
                        <a:lumMod val="40000"/>
                        <a:lumOff val="60000"/>
                      </a:schemeClr>
                    </a:solidFill>
                  </a:tcPr>
                </a:tc>
                <a:tc>
                  <a:txBody>
                    <a:bodyPr/>
                    <a:lstStyle/>
                    <a:p>
                      <a:r>
                        <a:rPr lang="it-IT" sz="1000" dirty="0"/>
                        <a:t>0.003431..</a:t>
                      </a:r>
                    </a:p>
                  </a:txBody>
                  <a:tcPr/>
                </a:tc>
                <a:tc>
                  <a:txBody>
                    <a:bodyPr/>
                    <a:lstStyle/>
                    <a:p>
                      <a:r>
                        <a:rPr lang="it-IT" sz="1000" dirty="0"/>
                        <a:t>0.002932..</a:t>
                      </a:r>
                    </a:p>
                  </a:txBody>
                  <a:tcPr/>
                </a:tc>
                <a:tc>
                  <a:txBody>
                    <a:bodyPr/>
                    <a:lstStyle/>
                    <a:p>
                      <a:r>
                        <a:rPr lang="it-IT" sz="1000" dirty="0"/>
                        <a:t>0.003158..</a:t>
                      </a:r>
                    </a:p>
                  </a:txBody>
                  <a:tcPr/>
                </a:tc>
                <a:tc>
                  <a:txBody>
                    <a:bodyPr/>
                    <a:lstStyle/>
                    <a:p>
                      <a:r>
                        <a:rPr lang="it-IT" sz="1000" dirty="0"/>
                        <a:t>…</a:t>
                      </a:r>
                    </a:p>
                  </a:txBody>
                  <a:tcPr/>
                </a:tc>
                <a:extLst>
                  <a:ext uri="{0D108BD9-81ED-4DB2-BD59-A6C34878D82A}">
                    <a16:rowId xmlns:a16="http://schemas.microsoft.com/office/drawing/2014/main" val="1123886211"/>
                  </a:ext>
                </a:extLst>
              </a:tr>
              <a:tr h="297760">
                <a:tc>
                  <a:txBody>
                    <a:bodyPr/>
                    <a:lstStyle/>
                    <a:p>
                      <a:r>
                        <a:rPr lang="it-IT" sz="1000" dirty="0"/>
                        <a:t>Frame 4</a:t>
                      </a:r>
                    </a:p>
                  </a:txBody>
                  <a:tcPr/>
                </a:tc>
                <a:tc>
                  <a:txBody>
                    <a:bodyPr/>
                    <a:lstStyle/>
                    <a:p>
                      <a:r>
                        <a:rPr lang="it-IT" sz="1000" dirty="0"/>
                        <a:t>0.009907..</a:t>
                      </a:r>
                    </a:p>
                  </a:txBody>
                  <a:tcPr/>
                </a:tc>
                <a:tc>
                  <a:txBody>
                    <a:bodyPr/>
                    <a:lstStyle/>
                    <a:p>
                      <a:r>
                        <a:rPr lang="it-IT" sz="1000" dirty="0"/>
                        <a:t>0.009440..</a:t>
                      </a:r>
                    </a:p>
                  </a:txBody>
                  <a:tcPr/>
                </a:tc>
                <a:tc>
                  <a:txBody>
                    <a:bodyPr/>
                    <a:lstStyle/>
                    <a:p>
                      <a:r>
                        <a:rPr lang="it-IT" sz="1000" dirty="0"/>
                        <a:t>0.009361..</a:t>
                      </a:r>
                    </a:p>
                  </a:txBody>
                  <a:tcPr/>
                </a:tc>
                <a:tc>
                  <a:txBody>
                    <a:bodyPr/>
                    <a:lstStyle/>
                    <a:p>
                      <a:r>
                        <a:rPr lang="it-IT" sz="1000" dirty="0"/>
                        <a:t>0.007663..</a:t>
                      </a:r>
                    </a:p>
                  </a:txBody>
                  <a:tcPr/>
                </a:tc>
                <a:tc>
                  <a:txBody>
                    <a:bodyPr/>
                    <a:lstStyle/>
                    <a:p>
                      <a:r>
                        <a:rPr lang="it-IT" sz="1000" dirty="0"/>
                        <a:t>…</a:t>
                      </a:r>
                    </a:p>
                  </a:txBody>
                  <a:tcPr/>
                </a:tc>
                <a:extLst>
                  <a:ext uri="{0D108BD9-81ED-4DB2-BD59-A6C34878D82A}">
                    <a16:rowId xmlns:a16="http://schemas.microsoft.com/office/drawing/2014/main" val="3492767883"/>
                  </a:ext>
                </a:extLst>
              </a:tr>
              <a:tr h="324173">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extLst>
                  <a:ext uri="{0D108BD9-81ED-4DB2-BD59-A6C34878D82A}">
                    <a16:rowId xmlns:a16="http://schemas.microsoft.com/office/drawing/2014/main" val="1976361055"/>
                  </a:ext>
                </a:extLst>
              </a:tr>
              <a:tr h="278549">
                <a:tc>
                  <a:txBody>
                    <a:bodyPr/>
                    <a:lstStyle/>
                    <a:p>
                      <a:r>
                        <a:rPr lang="it-IT" sz="1000" dirty="0"/>
                        <a:t>Frame </a:t>
                      </a:r>
                      <a:r>
                        <a:rPr lang="it-IT" sz="1000" dirty="0" err="1"/>
                        <a:t>N</a:t>
                      </a:r>
                      <a:endParaRPr lang="it-IT" sz="1000" dirty="0"/>
                    </a:p>
                  </a:txBody>
                  <a:tcPr>
                    <a:solidFill>
                      <a:srgbClr val="FFC000"/>
                    </a:solidFill>
                  </a:tcPr>
                </a:tc>
                <a:tc>
                  <a:txBody>
                    <a:bodyPr/>
                    <a:lstStyle/>
                    <a:p>
                      <a:r>
                        <a:rPr lang="it-IT" sz="1000" b="1" dirty="0"/>
                        <a:t>0.021930</a:t>
                      </a:r>
                    </a:p>
                  </a:txBody>
                  <a:tcPr>
                    <a:solidFill>
                      <a:srgbClr val="FFC000"/>
                    </a:solidFill>
                  </a:tcPr>
                </a:tc>
                <a:tc>
                  <a:txBody>
                    <a:bodyPr/>
                    <a:lstStyle/>
                    <a:p>
                      <a:r>
                        <a:rPr lang="it-IT" sz="1000" b="1" dirty="0"/>
                        <a:t>0.018790</a:t>
                      </a:r>
                    </a:p>
                  </a:txBody>
                  <a:tcPr>
                    <a:solidFill>
                      <a:srgbClr val="FFC000"/>
                    </a:solidFill>
                  </a:tcPr>
                </a:tc>
                <a:tc>
                  <a:txBody>
                    <a:bodyPr/>
                    <a:lstStyle/>
                    <a:p>
                      <a:r>
                        <a:rPr lang="it-IT" sz="1000" b="1" dirty="0"/>
                        <a:t>0.0189910</a:t>
                      </a:r>
                    </a:p>
                  </a:txBody>
                  <a:tcPr>
                    <a:solidFill>
                      <a:srgbClr val="FFC000"/>
                    </a:solidFill>
                  </a:tcPr>
                </a:tc>
                <a:tc>
                  <a:txBody>
                    <a:bodyPr/>
                    <a:lstStyle/>
                    <a:p>
                      <a:r>
                        <a:rPr lang="it-IT" sz="1000" dirty="0"/>
                        <a:t>0.011577</a:t>
                      </a:r>
                    </a:p>
                  </a:txBody>
                  <a:tcPr>
                    <a:solidFill>
                      <a:srgbClr val="FFC000"/>
                    </a:solidFill>
                  </a:tcPr>
                </a:tc>
                <a:tc>
                  <a:txBody>
                    <a:bodyPr/>
                    <a:lstStyle/>
                    <a:p>
                      <a:r>
                        <a:rPr lang="it-IT" sz="1000" b="0" dirty="0"/>
                        <a:t>…</a:t>
                      </a:r>
                    </a:p>
                  </a:txBody>
                  <a:tcPr>
                    <a:solidFill>
                      <a:srgbClr val="FFC000"/>
                    </a:solidFill>
                  </a:tcPr>
                </a:tc>
                <a:extLst>
                  <a:ext uri="{0D108BD9-81ED-4DB2-BD59-A6C34878D82A}">
                    <a16:rowId xmlns:a16="http://schemas.microsoft.com/office/drawing/2014/main" val="4077852534"/>
                  </a:ext>
                </a:extLst>
              </a:tr>
            </a:tbl>
          </a:graphicData>
        </a:graphic>
      </p:graphicFrame>
      <p:sp>
        <p:nvSpPr>
          <p:cNvPr id="3" name="CasellaDiTesto 2">
            <a:extLst>
              <a:ext uri="{FF2B5EF4-FFF2-40B4-BE49-F238E27FC236}">
                <a16:creationId xmlns:a16="http://schemas.microsoft.com/office/drawing/2014/main" id="{5A2C7C32-B9C9-AF7B-5EA6-007B456A5CB3}"/>
              </a:ext>
            </a:extLst>
          </p:cNvPr>
          <p:cNvSpPr txBox="1"/>
          <p:nvPr/>
        </p:nvSpPr>
        <p:spPr>
          <a:xfrm>
            <a:off x="581192" y="4199200"/>
            <a:ext cx="4619458" cy="461665"/>
          </a:xfrm>
          <a:prstGeom prst="rect">
            <a:avLst/>
          </a:prstGeom>
          <a:noFill/>
        </p:spPr>
        <p:txBody>
          <a:bodyPr wrap="square" rtlCol="0">
            <a:spAutoFit/>
          </a:bodyPr>
          <a:lstStyle/>
          <a:p>
            <a:r>
              <a:rPr lang="it-IT" sz="1200" dirty="0">
                <a:solidFill>
                  <a:srgbClr val="FFC000"/>
                </a:solidFill>
              </a:rPr>
              <a:t> 0.021930 - 0.001266 =  0,02193</a:t>
            </a:r>
          </a:p>
          <a:p>
            <a:r>
              <a:rPr lang="it-IT" sz="1200" dirty="0">
                <a:solidFill>
                  <a:srgbClr val="FFC000"/>
                </a:solidFill>
              </a:rPr>
              <a:t>…</a:t>
            </a:r>
          </a:p>
        </p:txBody>
      </p:sp>
      <p:sp>
        <p:nvSpPr>
          <p:cNvPr id="8" name="CasellaDiTesto 7">
            <a:extLst>
              <a:ext uri="{FF2B5EF4-FFF2-40B4-BE49-F238E27FC236}">
                <a16:creationId xmlns:a16="http://schemas.microsoft.com/office/drawing/2014/main" id="{E0D89FCC-60C5-04FB-1260-FFE2DB26FB03}"/>
              </a:ext>
            </a:extLst>
          </p:cNvPr>
          <p:cNvSpPr txBox="1"/>
          <p:nvPr/>
        </p:nvSpPr>
        <p:spPr>
          <a:xfrm>
            <a:off x="581192" y="4858072"/>
            <a:ext cx="4057650" cy="830997"/>
          </a:xfrm>
          <a:prstGeom prst="rect">
            <a:avLst/>
          </a:prstGeom>
          <a:noFill/>
        </p:spPr>
        <p:txBody>
          <a:bodyPr wrap="square" rtlCol="0">
            <a:spAutoFit/>
          </a:bodyPr>
          <a:lstStyle/>
          <a:p>
            <a:r>
              <a:rPr lang="it-IT" sz="1200" dirty="0"/>
              <a:t>Es. Threshold ricavata:  0,016246</a:t>
            </a:r>
          </a:p>
          <a:p>
            <a:endParaRPr lang="it-IT" sz="1200" dirty="0"/>
          </a:p>
          <a:p>
            <a:r>
              <a:rPr lang="it-IT" sz="1200" dirty="0"/>
              <a:t>Nota: In </a:t>
            </a:r>
            <a:r>
              <a:rPr lang="it-IT" sz="1200" b="1" dirty="0" err="1"/>
              <a:t>bold</a:t>
            </a:r>
            <a:r>
              <a:rPr lang="it-IT" sz="1200" dirty="0"/>
              <a:t>, i landmark che superano</a:t>
            </a:r>
          </a:p>
          <a:p>
            <a:r>
              <a:rPr lang="it-IT" sz="1200" dirty="0"/>
              <a:t>questa soglia.</a:t>
            </a:r>
          </a:p>
        </p:txBody>
      </p:sp>
      <p:sp>
        <p:nvSpPr>
          <p:cNvPr id="9" name="CasellaDiTesto 8">
            <a:extLst>
              <a:ext uri="{FF2B5EF4-FFF2-40B4-BE49-F238E27FC236}">
                <a16:creationId xmlns:a16="http://schemas.microsoft.com/office/drawing/2014/main" id="{EEBDFCAB-5793-5FBB-465F-507ACAD04D97}"/>
              </a:ext>
            </a:extLst>
          </p:cNvPr>
          <p:cNvSpPr txBox="1"/>
          <p:nvPr/>
        </p:nvSpPr>
        <p:spPr>
          <a:xfrm>
            <a:off x="7920047" y="6161654"/>
            <a:ext cx="5621304" cy="246221"/>
          </a:xfrm>
          <a:prstGeom prst="rect">
            <a:avLst/>
          </a:prstGeom>
          <a:noFill/>
        </p:spPr>
        <p:txBody>
          <a:bodyPr wrap="square" rtlCol="0">
            <a:spAutoFit/>
          </a:bodyPr>
          <a:lstStyle/>
          <a:p>
            <a:r>
              <a:rPr lang="it-IT" sz="1000" dirty="0"/>
              <a:t>Tabella Distanze Globali</a:t>
            </a:r>
          </a:p>
        </p:txBody>
      </p:sp>
      <p:sp>
        <p:nvSpPr>
          <p:cNvPr id="10" name="Parentesi graffa aperta 9">
            <a:extLst>
              <a:ext uri="{FF2B5EF4-FFF2-40B4-BE49-F238E27FC236}">
                <a16:creationId xmlns:a16="http://schemas.microsoft.com/office/drawing/2014/main" id="{9A6C81AD-A48F-AE41-8E48-36C7252CF518}"/>
              </a:ext>
            </a:extLst>
          </p:cNvPr>
          <p:cNvSpPr/>
          <p:nvPr/>
        </p:nvSpPr>
        <p:spPr>
          <a:xfrm>
            <a:off x="5423160" y="4670294"/>
            <a:ext cx="360707" cy="12530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9F4C4996-C214-3617-8ABE-165D4FB91B85}"/>
              </a:ext>
            </a:extLst>
          </p:cNvPr>
          <p:cNvSpPr txBox="1"/>
          <p:nvPr/>
        </p:nvSpPr>
        <p:spPr>
          <a:xfrm>
            <a:off x="3690613" y="4989293"/>
            <a:ext cx="1625600" cy="646331"/>
          </a:xfrm>
          <a:prstGeom prst="rect">
            <a:avLst/>
          </a:prstGeom>
          <a:noFill/>
        </p:spPr>
        <p:txBody>
          <a:bodyPr wrap="square" rtlCol="0">
            <a:spAutoFit/>
          </a:bodyPr>
          <a:lstStyle/>
          <a:p>
            <a:r>
              <a:rPr lang="it-IT" sz="1200" dirty="0"/>
              <a:t>Differenze tra questi valori per poi fare una media</a:t>
            </a:r>
          </a:p>
        </p:txBody>
      </p:sp>
    </p:spTree>
    <p:extLst>
      <p:ext uri="{BB962C8B-B14F-4D97-AF65-F5344CB8AC3E}">
        <p14:creationId xmlns:p14="http://schemas.microsoft.com/office/powerpoint/2010/main" val="330712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macro-espressioni – Threshold</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11</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90876"/>
            <a:ext cx="11029616" cy="3970318"/>
          </a:xfrm>
          <a:prstGeom prst="rect">
            <a:avLst/>
          </a:prstGeom>
          <a:noFill/>
        </p:spPr>
        <p:txBody>
          <a:bodyPr wrap="square" rtlCol="0">
            <a:spAutoFit/>
          </a:bodyPr>
          <a:lstStyle/>
          <a:p>
            <a:r>
              <a:rPr lang="it-IT" b="1" dirty="0"/>
              <a:t>Primo approccio</a:t>
            </a:r>
            <a:r>
              <a:rPr lang="it-IT" dirty="0"/>
              <a:t>: alla lista dei landmark significativi, viene aggiunta una ulteriore informazione riguardo la direzione dello spostamento del landmark rispetto l’asse X e l’asse Y. Queste direzioni sono state calcolate confrontando le posizioni dei landmark nell’ultimo rispetto al primo frame. Se la differenza di queste posizioni è positiva, allora lo spostamento è avvenuto seguendo la stessa direzione. Per indicare ciò è stato assegnato il valore +1 al landmark. Se la differenza di queste posizioni è negativa, allora lo spostamento è avvenuto nella direzione opposta. È stato assegnato il valore -1. </a:t>
            </a:r>
          </a:p>
          <a:p>
            <a:endParaRPr lang="it-IT" dirty="0"/>
          </a:p>
          <a:p>
            <a:endParaRPr lang="it-IT" b="1" dirty="0"/>
          </a:p>
          <a:p>
            <a:endParaRPr lang="it-IT" b="1" dirty="0"/>
          </a:p>
          <a:p>
            <a:r>
              <a:rPr lang="it-IT" b="1" dirty="0"/>
              <a:t>Secondo approccio</a:t>
            </a:r>
            <a:r>
              <a:rPr lang="it-IT" dirty="0"/>
              <a:t>: piuttosto che considerare la lista dei landmark significativi come lista di partenza, viene considerata la lista delle </a:t>
            </a:r>
            <a:r>
              <a:rPr lang="it-IT" b="1" dirty="0"/>
              <a:t>distanze significative</a:t>
            </a:r>
            <a:r>
              <a:rPr lang="it-IT" dirty="0"/>
              <a:t>. Queste distanze vengono ricavate nello stesso modo in cui sono stati ricavati i landmark significativi, ovvero adoperando la threshold calcolata con l’approccio 2. Questo approccio ha dato dei risultati migliori. </a:t>
            </a:r>
          </a:p>
          <a:p>
            <a:endParaRPr lang="it-IT" dirty="0"/>
          </a:p>
        </p:txBody>
      </p:sp>
      <p:graphicFrame>
        <p:nvGraphicFramePr>
          <p:cNvPr id="3" name="Tabella 6">
            <a:extLst>
              <a:ext uri="{FF2B5EF4-FFF2-40B4-BE49-F238E27FC236}">
                <a16:creationId xmlns:a16="http://schemas.microsoft.com/office/drawing/2014/main" id="{53C0FE89-B176-377E-049D-E1D0D538EA5D}"/>
              </a:ext>
            </a:extLst>
          </p:cNvPr>
          <p:cNvGraphicFramePr>
            <a:graphicFrameLocks noGrp="1"/>
          </p:cNvGraphicFramePr>
          <p:nvPr>
            <p:extLst>
              <p:ext uri="{D42A27DB-BD31-4B8C-83A1-F6EECF244321}">
                <p14:modId xmlns:p14="http://schemas.microsoft.com/office/powerpoint/2010/main" val="3871557588"/>
              </p:ext>
            </p:extLst>
          </p:nvPr>
        </p:nvGraphicFramePr>
        <p:xfrm>
          <a:off x="2032000" y="3876035"/>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30804356"/>
                    </a:ext>
                  </a:extLst>
                </a:gridCol>
                <a:gridCol w="1016000">
                  <a:extLst>
                    <a:ext uri="{9D8B030D-6E8A-4147-A177-3AD203B41FA5}">
                      <a16:colId xmlns:a16="http://schemas.microsoft.com/office/drawing/2014/main" val="2130586911"/>
                    </a:ext>
                  </a:extLst>
                </a:gridCol>
                <a:gridCol w="1016000">
                  <a:extLst>
                    <a:ext uri="{9D8B030D-6E8A-4147-A177-3AD203B41FA5}">
                      <a16:colId xmlns:a16="http://schemas.microsoft.com/office/drawing/2014/main" val="3489287273"/>
                    </a:ext>
                  </a:extLst>
                </a:gridCol>
                <a:gridCol w="1016000">
                  <a:extLst>
                    <a:ext uri="{9D8B030D-6E8A-4147-A177-3AD203B41FA5}">
                      <a16:colId xmlns:a16="http://schemas.microsoft.com/office/drawing/2014/main" val="204558968"/>
                    </a:ext>
                  </a:extLst>
                </a:gridCol>
                <a:gridCol w="1016000">
                  <a:extLst>
                    <a:ext uri="{9D8B030D-6E8A-4147-A177-3AD203B41FA5}">
                      <a16:colId xmlns:a16="http://schemas.microsoft.com/office/drawing/2014/main" val="3214014588"/>
                    </a:ext>
                  </a:extLst>
                </a:gridCol>
                <a:gridCol w="1016000">
                  <a:extLst>
                    <a:ext uri="{9D8B030D-6E8A-4147-A177-3AD203B41FA5}">
                      <a16:colId xmlns:a16="http://schemas.microsoft.com/office/drawing/2014/main" val="1046069391"/>
                    </a:ext>
                  </a:extLst>
                </a:gridCol>
                <a:gridCol w="1016000">
                  <a:extLst>
                    <a:ext uri="{9D8B030D-6E8A-4147-A177-3AD203B41FA5}">
                      <a16:colId xmlns:a16="http://schemas.microsoft.com/office/drawing/2014/main" val="3118002245"/>
                    </a:ext>
                  </a:extLst>
                </a:gridCol>
                <a:gridCol w="1016000">
                  <a:extLst>
                    <a:ext uri="{9D8B030D-6E8A-4147-A177-3AD203B41FA5}">
                      <a16:colId xmlns:a16="http://schemas.microsoft.com/office/drawing/2014/main" val="1563817110"/>
                    </a:ext>
                  </a:extLst>
                </a:gridCol>
              </a:tblGrid>
              <a:tr h="370840">
                <a:tc>
                  <a:txBody>
                    <a:bodyPr/>
                    <a:lstStyle/>
                    <a:p>
                      <a:r>
                        <a:rPr lang="it-IT" dirty="0"/>
                        <a:t>32</a:t>
                      </a:r>
                    </a:p>
                  </a:txBody>
                  <a:tcPr/>
                </a:tc>
                <a:tc>
                  <a:txBody>
                    <a:bodyPr/>
                    <a:lstStyle/>
                    <a:p>
                      <a:r>
                        <a:rPr lang="it-IT" dirty="0"/>
                        <a:t>+1</a:t>
                      </a:r>
                    </a:p>
                  </a:txBody>
                  <a:tcPr/>
                </a:tc>
                <a:tc>
                  <a:txBody>
                    <a:bodyPr/>
                    <a:lstStyle/>
                    <a:p>
                      <a:r>
                        <a:rPr lang="it-IT" dirty="0"/>
                        <a:t>-1</a:t>
                      </a:r>
                    </a:p>
                  </a:txBody>
                  <a:tcPr/>
                </a:tc>
                <a:tc>
                  <a:txBody>
                    <a:bodyPr/>
                    <a:lstStyle/>
                    <a:p>
                      <a:r>
                        <a:rPr lang="it-IT" dirty="0"/>
                        <a:t>98</a:t>
                      </a:r>
                    </a:p>
                  </a:txBody>
                  <a:tcPr/>
                </a:tc>
                <a:tc>
                  <a:txBody>
                    <a:bodyPr/>
                    <a:lstStyle/>
                    <a:p>
                      <a:r>
                        <a:rPr lang="it-IT" dirty="0"/>
                        <a:t>+1</a:t>
                      </a:r>
                    </a:p>
                  </a:txBody>
                  <a:tcPr/>
                </a:tc>
                <a:tc>
                  <a:txBody>
                    <a:bodyPr/>
                    <a:lstStyle/>
                    <a:p>
                      <a:r>
                        <a:rPr lang="it-IT" dirty="0"/>
                        <a:t>+1</a:t>
                      </a:r>
                    </a:p>
                  </a:txBody>
                  <a:tcPr/>
                </a:tc>
                <a:tc>
                  <a:txBody>
                    <a:bodyPr/>
                    <a:lstStyle/>
                    <a:p>
                      <a:r>
                        <a:rPr lang="it-IT" dirty="0"/>
                        <a:t>342</a:t>
                      </a:r>
                    </a:p>
                  </a:txBody>
                  <a:tcPr/>
                </a:tc>
                <a:tc>
                  <a:txBody>
                    <a:bodyPr/>
                    <a:lstStyle/>
                    <a:p>
                      <a:r>
                        <a:rPr lang="it-IT" dirty="0"/>
                        <a:t>…</a:t>
                      </a:r>
                    </a:p>
                  </a:txBody>
                  <a:tcPr/>
                </a:tc>
                <a:extLst>
                  <a:ext uri="{0D108BD9-81ED-4DB2-BD59-A6C34878D82A}">
                    <a16:rowId xmlns:a16="http://schemas.microsoft.com/office/drawing/2014/main" val="3413079244"/>
                  </a:ext>
                </a:extLst>
              </a:tr>
            </a:tbl>
          </a:graphicData>
        </a:graphic>
      </p:graphicFrame>
      <p:graphicFrame>
        <p:nvGraphicFramePr>
          <p:cNvPr id="7" name="Tabella 6">
            <a:extLst>
              <a:ext uri="{FF2B5EF4-FFF2-40B4-BE49-F238E27FC236}">
                <a16:creationId xmlns:a16="http://schemas.microsoft.com/office/drawing/2014/main" id="{42550711-DEC5-2F2E-B6CD-ABD6136B2169}"/>
              </a:ext>
            </a:extLst>
          </p:cNvPr>
          <p:cNvGraphicFramePr>
            <a:graphicFrameLocks noGrp="1"/>
          </p:cNvGraphicFramePr>
          <p:nvPr>
            <p:extLst>
              <p:ext uri="{D42A27DB-BD31-4B8C-83A1-F6EECF244321}">
                <p14:modId xmlns:p14="http://schemas.microsoft.com/office/powerpoint/2010/main" val="2746255923"/>
              </p:ext>
            </p:extLst>
          </p:nvPr>
        </p:nvGraphicFramePr>
        <p:xfrm>
          <a:off x="2136898" y="567577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30804356"/>
                    </a:ext>
                  </a:extLst>
                </a:gridCol>
                <a:gridCol w="1016000">
                  <a:extLst>
                    <a:ext uri="{9D8B030D-6E8A-4147-A177-3AD203B41FA5}">
                      <a16:colId xmlns:a16="http://schemas.microsoft.com/office/drawing/2014/main" val="2130586911"/>
                    </a:ext>
                  </a:extLst>
                </a:gridCol>
                <a:gridCol w="1016000">
                  <a:extLst>
                    <a:ext uri="{9D8B030D-6E8A-4147-A177-3AD203B41FA5}">
                      <a16:colId xmlns:a16="http://schemas.microsoft.com/office/drawing/2014/main" val="3489287273"/>
                    </a:ext>
                  </a:extLst>
                </a:gridCol>
                <a:gridCol w="1016000">
                  <a:extLst>
                    <a:ext uri="{9D8B030D-6E8A-4147-A177-3AD203B41FA5}">
                      <a16:colId xmlns:a16="http://schemas.microsoft.com/office/drawing/2014/main" val="204558968"/>
                    </a:ext>
                  </a:extLst>
                </a:gridCol>
                <a:gridCol w="1016000">
                  <a:extLst>
                    <a:ext uri="{9D8B030D-6E8A-4147-A177-3AD203B41FA5}">
                      <a16:colId xmlns:a16="http://schemas.microsoft.com/office/drawing/2014/main" val="3214014588"/>
                    </a:ext>
                  </a:extLst>
                </a:gridCol>
                <a:gridCol w="1016000">
                  <a:extLst>
                    <a:ext uri="{9D8B030D-6E8A-4147-A177-3AD203B41FA5}">
                      <a16:colId xmlns:a16="http://schemas.microsoft.com/office/drawing/2014/main" val="1046069391"/>
                    </a:ext>
                  </a:extLst>
                </a:gridCol>
                <a:gridCol w="1016000">
                  <a:extLst>
                    <a:ext uri="{9D8B030D-6E8A-4147-A177-3AD203B41FA5}">
                      <a16:colId xmlns:a16="http://schemas.microsoft.com/office/drawing/2014/main" val="3118002245"/>
                    </a:ext>
                  </a:extLst>
                </a:gridCol>
                <a:gridCol w="1016000">
                  <a:extLst>
                    <a:ext uri="{9D8B030D-6E8A-4147-A177-3AD203B41FA5}">
                      <a16:colId xmlns:a16="http://schemas.microsoft.com/office/drawing/2014/main" val="1563817110"/>
                    </a:ext>
                  </a:extLst>
                </a:gridCol>
              </a:tblGrid>
              <a:tr h="370840">
                <a:tc>
                  <a:txBody>
                    <a:bodyPr/>
                    <a:lstStyle/>
                    <a:p>
                      <a:r>
                        <a:rPr lang="it-IT" dirty="0"/>
                        <a:t>0,0123</a:t>
                      </a:r>
                    </a:p>
                  </a:txBody>
                  <a:tcPr/>
                </a:tc>
                <a:tc>
                  <a:txBody>
                    <a:bodyPr/>
                    <a:lstStyle/>
                    <a:p>
                      <a:r>
                        <a:rPr lang="it-IT" dirty="0"/>
                        <a:t>0,0234</a:t>
                      </a:r>
                    </a:p>
                  </a:txBody>
                  <a:tcPr/>
                </a:tc>
                <a:tc>
                  <a:txBody>
                    <a:bodyPr/>
                    <a:lstStyle/>
                    <a:p>
                      <a:r>
                        <a:rPr lang="it-IT" dirty="0"/>
                        <a:t>0,0345</a:t>
                      </a:r>
                    </a:p>
                  </a:txBody>
                  <a:tcPr/>
                </a:tc>
                <a:tc>
                  <a:txBody>
                    <a:bodyPr/>
                    <a:lstStyle/>
                    <a:p>
                      <a:r>
                        <a:rPr lang="it-IT" dirty="0"/>
                        <a:t>0,0456</a:t>
                      </a:r>
                    </a:p>
                  </a:txBody>
                  <a:tcPr/>
                </a:tc>
                <a:tc>
                  <a:txBody>
                    <a:bodyPr/>
                    <a:lstStyle/>
                    <a:p>
                      <a:r>
                        <a:rPr lang="it-IT" dirty="0"/>
                        <a:t>0,0567</a:t>
                      </a:r>
                    </a:p>
                  </a:txBody>
                  <a:tcPr/>
                </a:tc>
                <a:tc>
                  <a:txBody>
                    <a:bodyPr/>
                    <a:lstStyle/>
                    <a:p>
                      <a:r>
                        <a:rPr lang="it-IT" dirty="0"/>
                        <a:t>0,0789</a:t>
                      </a:r>
                    </a:p>
                  </a:txBody>
                  <a:tcPr/>
                </a:tc>
                <a:tc>
                  <a:txBody>
                    <a:bodyPr/>
                    <a:lstStyle/>
                    <a:p>
                      <a:r>
                        <a:rPr lang="it-IT" dirty="0"/>
                        <a:t>0,0233</a:t>
                      </a:r>
                    </a:p>
                  </a:txBody>
                  <a:tcPr/>
                </a:tc>
                <a:tc>
                  <a:txBody>
                    <a:bodyPr/>
                    <a:lstStyle/>
                    <a:p>
                      <a:r>
                        <a:rPr lang="it-IT" dirty="0"/>
                        <a:t>…</a:t>
                      </a:r>
                    </a:p>
                  </a:txBody>
                  <a:tcPr/>
                </a:tc>
                <a:extLst>
                  <a:ext uri="{0D108BD9-81ED-4DB2-BD59-A6C34878D82A}">
                    <a16:rowId xmlns:a16="http://schemas.microsoft.com/office/drawing/2014/main" val="3413079244"/>
                  </a:ext>
                </a:extLst>
              </a:tr>
            </a:tbl>
          </a:graphicData>
        </a:graphic>
      </p:graphicFrame>
    </p:spTree>
    <p:extLst>
      <p:ext uri="{BB962C8B-B14F-4D97-AF65-F5344CB8AC3E}">
        <p14:creationId xmlns:p14="http://schemas.microsoft.com/office/powerpoint/2010/main" val="318597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macro-espressioni – Risultati sperimentali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12</a:t>
            </a:fld>
            <a:endParaRPr lang="it-IT" noProof="0" dirty="0"/>
          </a:p>
        </p:txBody>
      </p:sp>
      <p:pic>
        <p:nvPicPr>
          <p:cNvPr id="2049" name="Picture 1" descr="page5image13060544">
            <a:extLst>
              <a:ext uri="{FF2B5EF4-FFF2-40B4-BE49-F238E27FC236}">
                <a16:creationId xmlns:a16="http://schemas.microsoft.com/office/drawing/2014/main" id="{5DAE1FDD-ECBA-67BF-3981-18E3D5A71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688" y="1757016"/>
            <a:ext cx="4561119" cy="153165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5image13060752">
            <a:extLst>
              <a:ext uri="{FF2B5EF4-FFF2-40B4-BE49-F238E27FC236}">
                <a16:creationId xmlns:a16="http://schemas.microsoft.com/office/drawing/2014/main" id="{5C0C0800-AFE6-7AE7-8B2B-4DBB76308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9688" y="3602588"/>
            <a:ext cx="4561119" cy="155026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1DF3975E-10B3-D51F-F772-42797C69E023}"/>
              </a:ext>
            </a:extLst>
          </p:cNvPr>
          <p:cNvSpPr txBox="1"/>
          <p:nvPr/>
        </p:nvSpPr>
        <p:spPr>
          <a:xfrm>
            <a:off x="731520" y="1711234"/>
            <a:ext cx="5826034" cy="4524315"/>
          </a:xfrm>
          <a:prstGeom prst="rect">
            <a:avLst/>
          </a:prstGeom>
          <a:noFill/>
        </p:spPr>
        <p:txBody>
          <a:bodyPr wrap="square" rtlCol="0">
            <a:spAutoFit/>
          </a:bodyPr>
          <a:lstStyle/>
          <a:p>
            <a:r>
              <a:rPr lang="it-IT" dirty="0"/>
              <a:t>Le Tabelle 3 e 4 rappresentano i rapporti di similarità tra tutte le possibili combinazioni di emozioni. </a:t>
            </a:r>
          </a:p>
          <a:p>
            <a:r>
              <a:rPr lang="it-IT" dirty="0"/>
              <a:t>La Tabella 3 visualizza i risultati dei rapporti di similarità sulla base dei landmark significativi (primo approccio). </a:t>
            </a:r>
          </a:p>
          <a:p>
            <a:endParaRPr lang="it-IT" dirty="0"/>
          </a:p>
          <a:p>
            <a:r>
              <a:rPr lang="it-IT" dirty="0"/>
              <a:t>La Tabella 4, invece, le similarità sulla base delle distanze significative (secondo approccio). </a:t>
            </a:r>
          </a:p>
          <a:p>
            <a:endParaRPr lang="it-IT" dirty="0"/>
          </a:p>
          <a:p>
            <a:r>
              <a:rPr lang="it-IT" dirty="0"/>
              <a:t>L’ipotesi iniziale era che il rapporto di similarità sulla diagonale fosse più alto rispetto ai rapporti con le altre emozioni, ma indipendentemente dall’approccio attuato, l’ipotesa è stata smentita. È possibile notare che le emozioni 1-3-6 (Rabbia, Disgusto e Tristezza) sono spesso sovrapponibili (cioè altre emozioni risultano più «vicine»)</a:t>
            </a:r>
          </a:p>
          <a:p>
            <a:endParaRPr lang="it-IT" dirty="0"/>
          </a:p>
          <a:p>
            <a:endParaRPr lang="it-IT" dirty="0"/>
          </a:p>
        </p:txBody>
      </p:sp>
      <p:sp>
        <p:nvSpPr>
          <p:cNvPr id="8" name="CasellaDiTesto 7">
            <a:extLst>
              <a:ext uri="{FF2B5EF4-FFF2-40B4-BE49-F238E27FC236}">
                <a16:creationId xmlns:a16="http://schemas.microsoft.com/office/drawing/2014/main" id="{64C4FB26-D184-610A-A88A-F50745E6BF37}"/>
              </a:ext>
            </a:extLst>
          </p:cNvPr>
          <p:cNvSpPr txBox="1"/>
          <p:nvPr/>
        </p:nvSpPr>
        <p:spPr>
          <a:xfrm>
            <a:off x="9057165" y="3250730"/>
            <a:ext cx="4561119" cy="246221"/>
          </a:xfrm>
          <a:prstGeom prst="rect">
            <a:avLst/>
          </a:prstGeom>
          <a:noFill/>
        </p:spPr>
        <p:txBody>
          <a:bodyPr wrap="square" rtlCol="0">
            <a:spAutoFit/>
          </a:bodyPr>
          <a:lstStyle/>
          <a:p>
            <a:r>
              <a:rPr lang="it-IT" sz="1000" dirty="0"/>
              <a:t>Tabella 3</a:t>
            </a:r>
          </a:p>
        </p:txBody>
      </p:sp>
      <p:sp>
        <p:nvSpPr>
          <p:cNvPr id="13" name="CasellaDiTesto 12">
            <a:extLst>
              <a:ext uri="{FF2B5EF4-FFF2-40B4-BE49-F238E27FC236}">
                <a16:creationId xmlns:a16="http://schemas.microsoft.com/office/drawing/2014/main" id="{79CA7465-DB1D-8DDC-06BD-070B97816497}"/>
              </a:ext>
            </a:extLst>
          </p:cNvPr>
          <p:cNvSpPr txBox="1"/>
          <p:nvPr/>
        </p:nvSpPr>
        <p:spPr>
          <a:xfrm>
            <a:off x="9057164" y="5152856"/>
            <a:ext cx="4561119" cy="246221"/>
          </a:xfrm>
          <a:prstGeom prst="rect">
            <a:avLst/>
          </a:prstGeom>
          <a:noFill/>
        </p:spPr>
        <p:txBody>
          <a:bodyPr wrap="square" rtlCol="0">
            <a:spAutoFit/>
          </a:bodyPr>
          <a:lstStyle/>
          <a:p>
            <a:r>
              <a:rPr lang="it-IT" sz="1000" dirty="0"/>
              <a:t>Tabella 4</a:t>
            </a:r>
          </a:p>
        </p:txBody>
      </p:sp>
      <p:sp>
        <p:nvSpPr>
          <p:cNvPr id="9" name="CasellaDiTesto 8">
            <a:extLst>
              <a:ext uri="{FF2B5EF4-FFF2-40B4-BE49-F238E27FC236}">
                <a16:creationId xmlns:a16="http://schemas.microsoft.com/office/drawing/2014/main" id="{21374227-768E-50BF-3105-C4F15EA9AB0D}"/>
              </a:ext>
            </a:extLst>
          </p:cNvPr>
          <p:cNvSpPr txBox="1"/>
          <p:nvPr/>
        </p:nvSpPr>
        <p:spPr>
          <a:xfrm>
            <a:off x="7049688" y="5591068"/>
            <a:ext cx="4785261" cy="461665"/>
          </a:xfrm>
          <a:prstGeom prst="rect">
            <a:avLst/>
          </a:prstGeom>
          <a:noFill/>
        </p:spPr>
        <p:txBody>
          <a:bodyPr wrap="square" rtlCol="0">
            <a:spAutoFit/>
          </a:bodyPr>
          <a:lstStyle/>
          <a:p>
            <a:r>
              <a:rPr lang="it-IT" sz="1200" i="1" dirty="0"/>
              <a:t>1 = Rabbia, 2 = Disprezzo, 3 = Disgusto, 4 = Paura, 5 = Felicità, 6 = Tristezza, 7 = Sorpresa</a:t>
            </a:r>
          </a:p>
        </p:txBody>
      </p:sp>
    </p:spTree>
    <p:extLst>
      <p:ext uri="{BB962C8B-B14F-4D97-AF65-F5344CB8AC3E}">
        <p14:creationId xmlns:p14="http://schemas.microsoft.com/office/powerpoint/2010/main" val="203533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macro-espressioni – Risultati sperimentali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13</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90876"/>
            <a:ext cx="3598922" cy="1754326"/>
          </a:xfrm>
          <a:prstGeom prst="rect">
            <a:avLst/>
          </a:prstGeom>
          <a:noFill/>
        </p:spPr>
        <p:txBody>
          <a:bodyPr wrap="square" rtlCol="0">
            <a:spAutoFit/>
          </a:bodyPr>
          <a:lstStyle/>
          <a:p>
            <a:r>
              <a:rPr lang="it-IT" dirty="0"/>
              <a:t>Com’è possibile osservare qui a destra,  emozioni diverse possono risultare molto simili. Questo risultato è emerso anche dall’analisi effettuata sulle distanze dei landmark. </a:t>
            </a:r>
          </a:p>
        </p:txBody>
      </p:sp>
      <p:pic>
        <p:nvPicPr>
          <p:cNvPr id="1025" name="Picture 1" descr="page5image13060336">
            <a:extLst>
              <a:ext uri="{FF2B5EF4-FFF2-40B4-BE49-F238E27FC236}">
                <a16:creationId xmlns:a16="http://schemas.microsoft.com/office/drawing/2014/main" id="{100E5E32-FD36-EB9D-05A7-EB0F46A44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14" y="1890876"/>
            <a:ext cx="3873004" cy="29652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5image13060960">
            <a:extLst>
              <a:ext uri="{FF2B5EF4-FFF2-40B4-BE49-F238E27FC236}">
                <a16:creationId xmlns:a16="http://schemas.microsoft.com/office/drawing/2014/main" id="{8AD67ADF-A87C-0B03-A453-5EE84FA22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285" y="1890876"/>
            <a:ext cx="3873004" cy="2965269"/>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7D5C371A-F584-F2AB-AC37-F8F4812687B5}"/>
              </a:ext>
            </a:extLst>
          </p:cNvPr>
          <p:cNvSpPr txBox="1"/>
          <p:nvPr/>
        </p:nvSpPr>
        <p:spPr>
          <a:xfrm>
            <a:off x="4180114" y="4990011"/>
            <a:ext cx="7857175" cy="365760"/>
          </a:xfrm>
          <a:prstGeom prst="rect">
            <a:avLst/>
          </a:prstGeom>
          <a:noFill/>
        </p:spPr>
        <p:txBody>
          <a:bodyPr wrap="square" rtlCol="0">
            <a:spAutoFit/>
          </a:bodyPr>
          <a:lstStyle/>
          <a:p>
            <a:r>
              <a:rPr lang="it-IT" dirty="0"/>
              <a:t>                      (a) Rabbia      			          (b) Disgusto</a:t>
            </a:r>
          </a:p>
        </p:txBody>
      </p:sp>
    </p:spTree>
    <p:extLst>
      <p:ext uri="{BB962C8B-B14F-4D97-AF65-F5344CB8AC3E}">
        <p14:creationId xmlns:p14="http://schemas.microsoft.com/office/powerpoint/2010/main" val="2019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a:bodyPr>
          <a:lstStyle/>
          <a:p>
            <a:r>
              <a:rPr lang="it-IT" dirty="0"/>
              <a:t>CLASSIFICAZIONE DELLE MACRO-ESPRESSIONI</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14</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720840"/>
            <a:ext cx="11029616" cy="5355312"/>
          </a:xfrm>
          <a:prstGeom prst="rect">
            <a:avLst/>
          </a:prstGeom>
          <a:noFill/>
        </p:spPr>
        <p:txBody>
          <a:bodyPr wrap="square" rtlCol="0">
            <a:spAutoFit/>
          </a:bodyPr>
          <a:lstStyle/>
          <a:p>
            <a:r>
              <a:rPr lang="it-IT" dirty="0"/>
              <a:t>Per testare la capacità di discriminazione di una emozione rispetto ad un’altra, basandosi sulle distanze globali, è stato valutato un approccio di classificazione. L’approccio è articolato nei seguenti punti: </a:t>
            </a:r>
          </a:p>
          <a:p>
            <a:pPr marL="342900" indent="-342900">
              <a:buAutoNum type="arabicPeriod"/>
            </a:pPr>
            <a:r>
              <a:rPr lang="it-IT" dirty="0"/>
              <a:t>Per ogni emozione è stato creato un training set e un test set (80%-20%) dei soggetti. </a:t>
            </a:r>
          </a:p>
          <a:p>
            <a:pPr marL="342900" indent="-342900">
              <a:buFontTx/>
              <a:buAutoNum type="arabicPeriod"/>
            </a:pPr>
            <a:r>
              <a:rPr lang="it-IT" dirty="0"/>
              <a:t>Sui soggetti del training set è stata realizzata una lista, per ogni emozione, contenente la media delle distanze globali per ogni landmark. Denominate ’L1’,...,L7’. </a:t>
            </a:r>
          </a:p>
          <a:p>
            <a:pPr marL="342900" indent="-342900">
              <a:buFontTx/>
              <a:buAutoNum type="arabicPeriod"/>
            </a:pPr>
            <a:r>
              <a:rPr lang="it-IT" dirty="0"/>
              <a:t>Con il training set è stata realizzata una tabella A di similarità tra le distanze dell’ultimo frame, calcolate combinando le diverse emozioni. </a:t>
            </a:r>
          </a:p>
          <a:p>
            <a:pPr marL="342900" indent="-342900">
              <a:buFontTx/>
              <a:buAutoNum type="arabicPeriod"/>
            </a:pPr>
            <a:r>
              <a:rPr lang="it-IT" dirty="0"/>
              <a:t>Su un soggetto del test set, è stata predetta l’emozione calcolando le similarità (nominate: ’S1’,...,’S7’) tra le distanze globali del soggetto e le liste ’L1’,...,’L7’, pesando i risultati con i valori contenuti nella tabella A. </a:t>
            </a:r>
          </a:p>
          <a:p>
            <a:endParaRPr lang="it-IT" dirty="0"/>
          </a:p>
          <a:p>
            <a:r>
              <a:rPr lang="it-IT" dirty="0"/>
              <a:t>Un primo passo per la classificazione è considerare il rapporto più grande tra le similarità ’S1’,...,’S7’, assegnando ad esso un premio e agli altri rapporti una penalità.</a:t>
            </a:r>
            <a:br>
              <a:rPr lang="it-IT" dirty="0"/>
            </a:br>
            <a:r>
              <a:rPr lang="it-IT" dirty="0"/>
              <a:t>Per pesare queste similarità con i valori contenuti nella tabella A, sono stati impiegati tre diversi metodi.</a:t>
            </a:r>
          </a:p>
          <a:p>
            <a:endParaRPr lang="it-IT" dirty="0"/>
          </a:p>
          <a:p>
            <a:pPr marL="342900" indent="-342900">
              <a:buFontTx/>
              <a:buAutoNum type="arabicPeriod"/>
            </a:pPr>
            <a:endParaRPr lang="it-IT" dirty="0"/>
          </a:p>
          <a:p>
            <a:pPr marL="342900" indent="-342900">
              <a:buFontTx/>
              <a:buAutoNum type="arabicPeriod"/>
            </a:pPr>
            <a:endParaRPr lang="it-IT" dirty="0"/>
          </a:p>
          <a:p>
            <a:pPr marL="342900" indent="-342900">
              <a:buAutoNum type="arabicPeriod"/>
            </a:pPr>
            <a:endParaRPr lang="it-IT" dirty="0"/>
          </a:p>
          <a:p>
            <a:endParaRPr lang="it-IT" dirty="0"/>
          </a:p>
          <a:p>
            <a:endParaRPr lang="it-IT" dirty="0"/>
          </a:p>
        </p:txBody>
      </p:sp>
    </p:spTree>
    <p:extLst>
      <p:ext uri="{BB962C8B-B14F-4D97-AF65-F5344CB8AC3E}">
        <p14:creationId xmlns:p14="http://schemas.microsoft.com/office/powerpoint/2010/main" val="248522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a:bodyPr>
          <a:lstStyle/>
          <a:p>
            <a:r>
              <a:rPr lang="it-IT" dirty="0"/>
              <a:t>CLASSIFICAZIONE DELLE MACRO-ESPRESSIONI</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15</a:t>
            </a:fld>
            <a:endParaRPr lang="it-IT" noProof="0" dirty="0"/>
          </a:p>
        </p:txBody>
      </p:sp>
      <p:graphicFrame>
        <p:nvGraphicFramePr>
          <p:cNvPr id="3" name="Tabella 6">
            <a:extLst>
              <a:ext uri="{FF2B5EF4-FFF2-40B4-BE49-F238E27FC236}">
                <a16:creationId xmlns:a16="http://schemas.microsoft.com/office/drawing/2014/main" id="{CAAF3C0C-93F8-6BD5-3CC0-B461C4ECA610}"/>
              </a:ext>
            </a:extLst>
          </p:cNvPr>
          <p:cNvGraphicFramePr>
            <a:graphicFrameLocks noGrp="1"/>
          </p:cNvGraphicFramePr>
          <p:nvPr>
            <p:extLst>
              <p:ext uri="{D42A27DB-BD31-4B8C-83A1-F6EECF244321}">
                <p14:modId xmlns:p14="http://schemas.microsoft.com/office/powerpoint/2010/main" val="1731949460"/>
              </p:ext>
            </p:extLst>
          </p:nvPr>
        </p:nvGraphicFramePr>
        <p:xfrm>
          <a:off x="1162384" y="1954701"/>
          <a:ext cx="1031834" cy="2595880"/>
        </p:xfrm>
        <a:graphic>
          <a:graphicData uri="http://schemas.openxmlformats.org/drawingml/2006/table">
            <a:tbl>
              <a:tblPr firstRow="1" bandRow="1">
                <a:tableStyleId>{8A107856-5554-42FB-B03E-39F5DBC370BA}</a:tableStyleId>
              </a:tblPr>
              <a:tblGrid>
                <a:gridCol w="1031834">
                  <a:extLst>
                    <a:ext uri="{9D8B030D-6E8A-4147-A177-3AD203B41FA5}">
                      <a16:colId xmlns:a16="http://schemas.microsoft.com/office/drawing/2014/main" val="3362230985"/>
                    </a:ext>
                  </a:extLst>
                </a:gridCol>
              </a:tblGrid>
              <a:tr h="370840">
                <a:tc>
                  <a:txBody>
                    <a:bodyPr/>
                    <a:lstStyle/>
                    <a:p>
                      <a:endParaRPr lang="it-IT" dirty="0"/>
                    </a:p>
                  </a:txBody>
                  <a:tcPr>
                    <a:solidFill>
                      <a:schemeClr val="accent1">
                        <a:lumMod val="75000"/>
                      </a:schemeClr>
                    </a:solidFill>
                  </a:tcPr>
                </a:tc>
                <a:extLst>
                  <a:ext uri="{0D108BD9-81ED-4DB2-BD59-A6C34878D82A}">
                    <a16:rowId xmlns:a16="http://schemas.microsoft.com/office/drawing/2014/main" val="3190637660"/>
                  </a:ext>
                </a:extLst>
              </a:tr>
              <a:tr h="370840">
                <a:tc>
                  <a:txBody>
                    <a:bodyPr/>
                    <a:lstStyle/>
                    <a:p>
                      <a:endParaRPr lang="it-IT" dirty="0"/>
                    </a:p>
                  </a:txBody>
                  <a:tcPr>
                    <a:solidFill>
                      <a:schemeClr val="accent1">
                        <a:lumMod val="75000"/>
                      </a:schemeClr>
                    </a:solidFill>
                  </a:tcPr>
                </a:tc>
                <a:extLst>
                  <a:ext uri="{0D108BD9-81ED-4DB2-BD59-A6C34878D82A}">
                    <a16:rowId xmlns:a16="http://schemas.microsoft.com/office/drawing/2014/main" val="147520396"/>
                  </a:ext>
                </a:extLst>
              </a:tr>
              <a:tr h="370840">
                <a:tc>
                  <a:txBody>
                    <a:bodyPr/>
                    <a:lstStyle/>
                    <a:p>
                      <a:r>
                        <a:rPr lang="it-IT" dirty="0"/>
                        <a:t>Training</a:t>
                      </a:r>
                    </a:p>
                  </a:txBody>
                  <a:tcPr>
                    <a:solidFill>
                      <a:schemeClr val="accent1">
                        <a:lumMod val="75000"/>
                      </a:schemeClr>
                    </a:solidFill>
                  </a:tcPr>
                </a:tc>
                <a:extLst>
                  <a:ext uri="{0D108BD9-81ED-4DB2-BD59-A6C34878D82A}">
                    <a16:rowId xmlns:a16="http://schemas.microsoft.com/office/drawing/2014/main" val="53401861"/>
                  </a:ext>
                </a:extLst>
              </a:tr>
              <a:tr h="370840">
                <a:tc>
                  <a:txBody>
                    <a:bodyPr/>
                    <a:lstStyle/>
                    <a:p>
                      <a:endParaRPr lang="it-IT" dirty="0"/>
                    </a:p>
                  </a:txBody>
                  <a:tcPr>
                    <a:solidFill>
                      <a:schemeClr val="accent1">
                        <a:lumMod val="75000"/>
                      </a:schemeClr>
                    </a:solidFill>
                  </a:tcPr>
                </a:tc>
                <a:extLst>
                  <a:ext uri="{0D108BD9-81ED-4DB2-BD59-A6C34878D82A}">
                    <a16:rowId xmlns:a16="http://schemas.microsoft.com/office/drawing/2014/main" val="3998398831"/>
                  </a:ext>
                </a:extLst>
              </a:tr>
              <a:tr h="370840">
                <a:tc>
                  <a:txBody>
                    <a:bodyPr/>
                    <a:lstStyle/>
                    <a:p>
                      <a:endParaRPr lang="it-IT" dirty="0"/>
                    </a:p>
                  </a:txBody>
                  <a:tcPr>
                    <a:solidFill>
                      <a:schemeClr val="accent1">
                        <a:lumMod val="75000"/>
                      </a:schemeClr>
                    </a:solidFill>
                  </a:tcPr>
                </a:tc>
                <a:extLst>
                  <a:ext uri="{0D108BD9-81ED-4DB2-BD59-A6C34878D82A}">
                    <a16:rowId xmlns:a16="http://schemas.microsoft.com/office/drawing/2014/main" val="2980349265"/>
                  </a:ext>
                </a:extLst>
              </a:tr>
              <a:tr h="370840">
                <a:tc>
                  <a:txBody>
                    <a:bodyPr/>
                    <a:lstStyle/>
                    <a:p>
                      <a:r>
                        <a:rPr lang="it-IT" dirty="0"/>
                        <a:t>Testing</a:t>
                      </a:r>
                    </a:p>
                  </a:txBody>
                  <a:tcPr>
                    <a:solidFill>
                      <a:srgbClr val="FFC000"/>
                    </a:solidFill>
                  </a:tcPr>
                </a:tc>
                <a:extLst>
                  <a:ext uri="{0D108BD9-81ED-4DB2-BD59-A6C34878D82A}">
                    <a16:rowId xmlns:a16="http://schemas.microsoft.com/office/drawing/2014/main" val="309939264"/>
                  </a:ext>
                </a:extLst>
              </a:tr>
              <a:tr h="370840">
                <a:tc>
                  <a:txBody>
                    <a:bodyPr/>
                    <a:lstStyle/>
                    <a:p>
                      <a:endParaRPr lang="it-IT" dirty="0"/>
                    </a:p>
                  </a:txBody>
                  <a:tcPr>
                    <a:solidFill>
                      <a:srgbClr val="FFC000"/>
                    </a:solidFill>
                  </a:tcPr>
                </a:tc>
                <a:extLst>
                  <a:ext uri="{0D108BD9-81ED-4DB2-BD59-A6C34878D82A}">
                    <a16:rowId xmlns:a16="http://schemas.microsoft.com/office/drawing/2014/main" val="1744153998"/>
                  </a:ext>
                </a:extLst>
              </a:tr>
            </a:tbl>
          </a:graphicData>
        </a:graphic>
      </p:graphicFrame>
      <p:graphicFrame>
        <p:nvGraphicFramePr>
          <p:cNvPr id="7" name="Tabella 7">
            <a:extLst>
              <a:ext uri="{FF2B5EF4-FFF2-40B4-BE49-F238E27FC236}">
                <a16:creationId xmlns:a16="http://schemas.microsoft.com/office/drawing/2014/main" id="{FC0D34F9-CF0E-FF9A-3295-899F75C12677}"/>
              </a:ext>
            </a:extLst>
          </p:cNvPr>
          <p:cNvGraphicFramePr>
            <a:graphicFrameLocks noGrp="1"/>
          </p:cNvGraphicFramePr>
          <p:nvPr>
            <p:extLst>
              <p:ext uri="{D42A27DB-BD31-4B8C-83A1-F6EECF244321}">
                <p14:modId xmlns:p14="http://schemas.microsoft.com/office/powerpoint/2010/main" val="2398211259"/>
              </p:ext>
            </p:extLst>
          </p:nvPr>
        </p:nvGraphicFramePr>
        <p:xfrm>
          <a:off x="3148280" y="1742338"/>
          <a:ext cx="4350122" cy="365760"/>
        </p:xfrm>
        <a:graphic>
          <a:graphicData uri="http://schemas.openxmlformats.org/drawingml/2006/table">
            <a:tbl>
              <a:tblPr firstRow="1" bandRow="1">
                <a:tableStyleId>{5C22544A-7EE6-4342-B048-85BDC9FD1C3A}</a:tableStyleId>
              </a:tblPr>
              <a:tblGrid>
                <a:gridCol w="621446">
                  <a:extLst>
                    <a:ext uri="{9D8B030D-6E8A-4147-A177-3AD203B41FA5}">
                      <a16:colId xmlns:a16="http://schemas.microsoft.com/office/drawing/2014/main" val="2089716771"/>
                    </a:ext>
                  </a:extLst>
                </a:gridCol>
                <a:gridCol w="621446">
                  <a:extLst>
                    <a:ext uri="{9D8B030D-6E8A-4147-A177-3AD203B41FA5}">
                      <a16:colId xmlns:a16="http://schemas.microsoft.com/office/drawing/2014/main" val="193836638"/>
                    </a:ext>
                  </a:extLst>
                </a:gridCol>
                <a:gridCol w="621446">
                  <a:extLst>
                    <a:ext uri="{9D8B030D-6E8A-4147-A177-3AD203B41FA5}">
                      <a16:colId xmlns:a16="http://schemas.microsoft.com/office/drawing/2014/main" val="885069035"/>
                    </a:ext>
                  </a:extLst>
                </a:gridCol>
                <a:gridCol w="621446">
                  <a:extLst>
                    <a:ext uri="{9D8B030D-6E8A-4147-A177-3AD203B41FA5}">
                      <a16:colId xmlns:a16="http://schemas.microsoft.com/office/drawing/2014/main" val="1505121686"/>
                    </a:ext>
                  </a:extLst>
                </a:gridCol>
                <a:gridCol w="621446">
                  <a:extLst>
                    <a:ext uri="{9D8B030D-6E8A-4147-A177-3AD203B41FA5}">
                      <a16:colId xmlns:a16="http://schemas.microsoft.com/office/drawing/2014/main" val="788588491"/>
                    </a:ext>
                  </a:extLst>
                </a:gridCol>
                <a:gridCol w="621446">
                  <a:extLst>
                    <a:ext uri="{9D8B030D-6E8A-4147-A177-3AD203B41FA5}">
                      <a16:colId xmlns:a16="http://schemas.microsoft.com/office/drawing/2014/main" val="569900089"/>
                    </a:ext>
                  </a:extLst>
                </a:gridCol>
                <a:gridCol w="621446">
                  <a:extLst>
                    <a:ext uri="{9D8B030D-6E8A-4147-A177-3AD203B41FA5}">
                      <a16:colId xmlns:a16="http://schemas.microsoft.com/office/drawing/2014/main" val="2274221302"/>
                    </a:ext>
                  </a:extLst>
                </a:gridCol>
              </a:tblGrid>
              <a:tr h="349113">
                <a:tc>
                  <a:txBody>
                    <a:bodyPr/>
                    <a:lstStyle/>
                    <a:p>
                      <a:r>
                        <a:rPr lang="it-IT" dirty="0"/>
                        <a:t>GD1</a:t>
                      </a:r>
                    </a:p>
                  </a:txBody>
                  <a:tcPr/>
                </a:tc>
                <a:tc>
                  <a:txBody>
                    <a:bodyPr/>
                    <a:lstStyle/>
                    <a:p>
                      <a:r>
                        <a:rPr lang="it-IT" dirty="0"/>
                        <a:t>GD2</a:t>
                      </a:r>
                    </a:p>
                  </a:txBody>
                  <a:tcPr/>
                </a:tc>
                <a:tc>
                  <a:txBody>
                    <a:bodyPr/>
                    <a:lstStyle/>
                    <a:p>
                      <a:r>
                        <a:rPr lang="it-IT" dirty="0"/>
                        <a:t>GD3</a:t>
                      </a:r>
                    </a:p>
                  </a:txBody>
                  <a:tcPr/>
                </a:tc>
                <a:tc>
                  <a:txBody>
                    <a:bodyPr/>
                    <a:lstStyle/>
                    <a:p>
                      <a:r>
                        <a:rPr lang="it-IT" dirty="0"/>
                        <a:t>GD4</a:t>
                      </a:r>
                    </a:p>
                  </a:txBody>
                  <a:tcPr/>
                </a:tc>
                <a:tc>
                  <a:txBody>
                    <a:bodyPr/>
                    <a:lstStyle/>
                    <a:p>
                      <a:r>
                        <a:rPr lang="it-IT" dirty="0"/>
                        <a:t>GD5</a:t>
                      </a:r>
                    </a:p>
                  </a:txBody>
                  <a:tcPr/>
                </a:tc>
                <a:tc>
                  <a:txBody>
                    <a:bodyPr/>
                    <a:lstStyle/>
                    <a:p>
                      <a:r>
                        <a:rPr lang="it-IT" dirty="0"/>
                        <a:t>GD6</a:t>
                      </a:r>
                    </a:p>
                  </a:txBody>
                  <a:tcPr/>
                </a:tc>
                <a:tc>
                  <a:txBody>
                    <a:bodyPr/>
                    <a:lstStyle/>
                    <a:p>
                      <a:r>
                        <a:rPr lang="it-IT" dirty="0"/>
                        <a:t>…</a:t>
                      </a:r>
                    </a:p>
                  </a:txBody>
                  <a:tcPr/>
                </a:tc>
                <a:extLst>
                  <a:ext uri="{0D108BD9-81ED-4DB2-BD59-A6C34878D82A}">
                    <a16:rowId xmlns:a16="http://schemas.microsoft.com/office/drawing/2014/main" val="2495547046"/>
                  </a:ext>
                </a:extLst>
              </a:tr>
            </a:tbl>
          </a:graphicData>
        </a:graphic>
      </p:graphicFrame>
      <p:graphicFrame>
        <p:nvGraphicFramePr>
          <p:cNvPr id="8" name="Tabella 8">
            <a:extLst>
              <a:ext uri="{FF2B5EF4-FFF2-40B4-BE49-F238E27FC236}">
                <a16:creationId xmlns:a16="http://schemas.microsoft.com/office/drawing/2014/main" id="{DCD3A964-B637-3587-A971-9D775E88BC50}"/>
              </a:ext>
            </a:extLst>
          </p:cNvPr>
          <p:cNvGraphicFramePr>
            <a:graphicFrameLocks noGrp="1"/>
          </p:cNvGraphicFramePr>
          <p:nvPr>
            <p:extLst>
              <p:ext uri="{D42A27DB-BD31-4B8C-83A1-F6EECF244321}">
                <p14:modId xmlns:p14="http://schemas.microsoft.com/office/powerpoint/2010/main" val="259517963"/>
              </p:ext>
            </p:extLst>
          </p:nvPr>
        </p:nvGraphicFramePr>
        <p:xfrm>
          <a:off x="3148280" y="2799392"/>
          <a:ext cx="3680032" cy="2926080"/>
        </p:xfrm>
        <a:graphic>
          <a:graphicData uri="http://schemas.openxmlformats.org/drawingml/2006/table">
            <a:tbl>
              <a:tblPr firstRow="1" bandRow="1">
                <a:tableStyleId>{8A107856-5554-42FB-B03E-39F5DBC370BA}</a:tableStyleId>
              </a:tblPr>
              <a:tblGrid>
                <a:gridCol w="460004">
                  <a:extLst>
                    <a:ext uri="{9D8B030D-6E8A-4147-A177-3AD203B41FA5}">
                      <a16:colId xmlns:a16="http://schemas.microsoft.com/office/drawing/2014/main" val="492255463"/>
                    </a:ext>
                  </a:extLst>
                </a:gridCol>
                <a:gridCol w="460004">
                  <a:extLst>
                    <a:ext uri="{9D8B030D-6E8A-4147-A177-3AD203B41FA5}">
                      <a16:colId xmlns:a16="http://schemas.microsoft.com/office/drawing/2014/main" val="2327165018"/>
                    </a:ext>
                  </a:extLst>
                </a:gridCol>
                <a:gridCol w="460004">
                  <a:extLst>
                    <a:ext uri="{9D8B030D-6E8A-4147-A177-3AD203B41FA5}">
                      <a16:colId xmlns:a16="http://schemas.microsoft.com/office/drawing/2014/main" val="1261310211"/>
                    </a:ext>
                  </a:extLst>
                </a:gridCol>
                <a:gridCol w="460004">
                  <a:extLst>
                    <a:ext uri="{9D8B030D-6E8A-4147-A177-3AD203B41FA5}">
                      <a16:colId xmlns:a16="http://schemas.microsoft.com/office/drawing/2014/main" val="4210673610"/>
                    </a:ext>
                  </a:extLst>
                </a:gridCol>
                <a:gridCol w="460004">
                  <a:extLst>
                    <a:ext uri="{9D8B030D-6E8A-4147-A177-3AD203B41FA5}">
                      <a16:colId xmlns:a16="http://schemas.microsoft.com/office/drawing/2014/main" val="4205871943"/>
                    </a:ext>
                  </a:extLst>
                </a:gridCol>
                <a:gridCol w="460004">
                  <a:extLst>
                    <a:ext uri="{9D8B030D-6E8A-4147-A177-3AD203B41FA5}">
                      <a16:colId xmlns:a16="http://schemas.microsoft.com/office/drawing/2014/main" val="3719113934"/>
                    </a:ext>
                  </a:extLst>
                </a:gridCol>
                <a:gridCol w="460004">
                  <a:extLst>
                    <a:ext uri="{9D8B030D-6E8A-4147-A177-3AD203B41FA5}">
                      <a16:colId xmlns:a16="http://schemas.microsoft.com/office/drawing/2014/main" val="1011615773"/>
                    </a:ext>
                  </a:extLst>
                </a:gridCol>
                <a:gridCol w="460004">
                  <a:extLst>
                    <a:ext uri="{9D8B030D-6E8A-4147-A177-3AD203B41FA5}">
                      <a16:colId xmlns:a16="http://schemas.microsoft.com/office/drawing/2014/main" val="2533806203"/>
                    </a:ext>
                  </a:extLst>
                </a:gridCol>
              </a:tblGrid>
              <a:tr h="228685">
                <a:tc>
                  <a:txBody>
                    <a:bodyPr/>
                    <a:lstStyle/>
                    <a:p>
                      <a:endParaRPr lang="it-IT" dirty="0"/>
                    </a:p>
                  </a:txBody>
                  <a:tcPr/>
                </a:tc>
                <a:tc>
                  <a:txBody>
                    <a:bodyPr/>
                    <a:lstStyle/>
                    <a:p>
                      <a:r>
                        <a:rPr lang="it-IT" dirty="0"/>
                        <a:t>1</a:t>
                      </a:r>
                    </a:p>
                  </a:txBody>
                  <a:tcPr/>
                </a:tc>
                <a:tc>
                  <a:txBody>
                    <a:bodyPr/>
                    <a:lstStyle/>
                    <a:p>
                      <a:r>
                        <a:rPr lang="it-IT" dirty="0"/>
                        <a:t>2</a:t>
                      </a:r>
                    </a:p>
                  </a:txBody>
                  <a:tcPr/>
                </a:tc>
                <a:tc>
                  <a:txBody>
                    <a:bodyPr/>
                    <a:lstStyle/>
                    <a:p>
                      <a:r>
                        <a:rPr lang="it-IT" dirty="0"/>
                        <a:t>3</a:t>
                      </a:r>
                    </a:p>
                  </a:txBody>
                  <a:tcPr/>
                </a:tc>
                <a:tc>
                  <a:txBody>
                    <a:bodyPr/>
                    <a:lstStyle/>
                    <a:p>
                      <a:r>
                        <a:rPr lang="it-IT" dirty="0"/>
                        <a:t>4</a:t>
                      </a:r>
                    </a:p>
                  </a:txBody>
                  <a:tcPr/>
                </a:tc>
                <a:tc>
                  <a:txBody>
                    <a:bodyPr/>
                    <a:lstStyle/>
                    <a:p>
                      <a:r>
                        <a:rPr lang="it-IT" dirty="0"/>
                        <a:t>5</a:t>
                      </a:r>
                    </a:p>
                  </a:txBody>
                  <a:tcPr/>
                </a:tc>
                <a:tc>
                  <a:txBody>
                    <a:bodyPr/>
                    <a:lstStyle/>
                    <a:p>
                      <a:r>
                        <a:rPr lang="it-IT" dirty="0"/>
                        <a:t>6</a:t>
                      </a:r>
                    </a:p>
                  </a:txBody>
                  <a:tcPr/>
                </a:tc>
                <a:tc>
                  <a:txBody>
                    <a:bodyPr/>
                    <a:lstStyle/>
                    <a:p>
                      <a:r>
                        <a:rPr lang="it-IT" dirty="0"/>
                        <a:t>7</a:t>
                      </a:r>
                    </a:p>
                  </a:txBody>
                  <a:tcPr/>
                </a:tc>
                <a:extLst>
                  <a:ext uri="{0D108BD9-81ED-4DB2-BD59-A6C34878D82A}">
                    <a16:rowId xmlns:a16="http://schemas.microsoft.com/office/drawing/2014/main" val="2191075216"/>
                  </a:ext>
                </a:extLst>
              </a:tr>
              <a:tr h="228685">
                <a:tc>
                  <a:txBody>
                    <a:bodyPr/>
                    <a:lstStyle/>
                    <a:p>
                      <a:r>
                        <a:rPr lang="it-IT" dirty="0"/>
                        <a:t>1</a:t>
                      </a:r>
                    </a:p>
                  </a:txBody>
                  <a:tcPr/>
                </a:tc>
                <a:tc>
                  <a:txBody>
                    <a:bodyPr/>
                    <a:lstStyle/>
                    <a:p>
                      <a:r>
                        <a:rPr lang="it-IT" dirty="0"/>
                        <a:t>11</a:t>
                      </a:r>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004912012"/>
                  </a:ext>
                </a:extLst>
              </a:tr>
              <a:tr h="228685">
                <a:tc>
                  <a:txBody>
                    <a:bodyPr/>
                    <a:lstStyle/>
                    <a:p>
                      <a:r>
                        <a:rPr lang="it-IT" dirty="0"/>
                        <a:t>2</a:t>
                      </a:r>
                    </a:p>
                  </a:txBody>
                  <a:tcPr/>
                </a:tc>
                <a:tc>
                  <a:txBody>
                    <a:bodyPr/>
                    <a:lstStyle/>
                    <a:p>
                      <a:endParaRPr lang="it-IT" dirty="0"/>
                    </a:p>
                  </a:txBody>
                  <a:tcPr/>
                </a:tc>
                <a:tc>
                  <a:txBody>
                    <a:bodyPr/>
                    <a:lstStyle/>
                    <a:p>
                      <a:r>
                        <a:rPr lang="it-IT" dirty="0"/>
                        <a:t>22</a:t>
                      </a:r>
                    </a:p>
                  </a:txBody>
                  <a:tcPr/>
                </a:tc>
                <a:tc>
                  <a:txBody>
                    <a:bodyPr/>
                    <a:lstStyle/>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808778354"/>
                  </a:ext>
                </a:extLst>
              </a:tr>
              <a:tr h="228685">
                <a:tc>
                  <a:txBody>
                    <a:bodyPr/>
                    <a:lstStyle/>
                    <a:p>
                      <a:r>
                        <a:rPr lang="it-IT" dirty="0"/>
                        <a:t>3</a:t>
                      </a:r>
                    </a:p>
                  </a:txBody>
                  <a:tcPr/>
                </a:tc>
                <a:tc>
                  <a:txBody>
                    <a:bodyPr/>
                    <a:lstStyle/>
                    <a:p>
                      <a:endParaRPr lang="it-IT"/>
                    </a:p>
                  </a:txBody>
                  <a:tcPr/>
                </a:tc>
                <a:tc>
                  <a:txBody>
                    <a:bodyPr/>
                    <a:lstStyle/>
                    <a:p>
                      <a:endParaRPr lang="it-IT" dirty="0"/>
                    </a:p>
                  </a:txBody>
                  <a:tcPr/>
                </a:tc>
                <a:tc>
                  <a:txBody>
                    <a:bodyPr/>
                    <a:lstStyle/>
                    <a:p>
                      <a:r>
                        <a:rPr lang="it-IT" dirty="0"/>
                        <a:t>33</a:t>
                      </a: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183429050"/>
                  </a:ext>
                </a:extLst>
              </a:tr>
              <a:tr h="228685">
                <a:tc>
                  <a:txBody>
                    <a:bodyPr/>
                    <a:lstStyle/>
                    <a:p>
                      <a:r>
                        <a:rPr lang="it-IT" dirty="0"/>
                        <a:t>4</a:t>
                      </a:r>
                    </a:p>
                  </a:txBody>
                  <a:tcPr/>
                </a:tc>
                <a:tc>
                  <a:txBody>
                    <a:bodyPr/>
                    <a:lstStyle/>
                    <a:p>
                      <a:endParaRPr lang="it-IT"/>
                    </a:p>
                  </a:txBody>
                  <a:tcPr/>
                </a:tc>
                <a:tc>
                  <a:txBody>
                    <a:bodyPr/>
                    <a:lstStyle/>
                    <a:p>
                      <a:endParaRPr lang="it-IT"/>
                    </a:p>
                  </a:txBody>
                  <a:tcPr/>
                </a:tc>
                <a:tc>
                  <a:txBody>
                    <a:bodyPr/>
                    <a:lstStyle/>
                    <a:p>
                      <a:endParaRPr lang="it-IT" dirty="0"/>
                    </a:p>
                  </a:txBody>
                  <a:tcPr/>
                </a:tc>
                <a:tc>
                  <a:txBody>
                    <a:bodyPr/>
                    <a:lstStyle/>
                    <a:p>
                      <a:r>
                        <a:rPr lang="it-IT" dirty="0"/>
                        <a:t>44</a:t>
                      </a:r>
                    </a:p>
                  </a:txBody>
                  <a:tcPr/>
                </a:tc>
                <a:tc>
                  <a:txBody>
                    <a:bodyPr/>
                    <a:lstStyle/>
                    <a:p>
                      <a:endParaRPr lang="it-IT" dirty="0"/>
                    </a:p>
                  </a:txBody>
                  <a:tcPr/>
                </a:tc>
                <a:tc>
                  <a:txBody>
                    <a:bodyPr/>
                    <a:lstStyle/>
                    <a:p>
                      <a:endParaRPr lang="it-IT"/>
                    </a:p>
                  </a:txBody>
                  <a:tcPr/>
                </a:tc>
                <a:tc>
                  <a:txBody>
                    <a:bodyPr/>
                    <a:lstStyle/>
                    <a:p>
                      <a:endParaRPr lang="it-IT"/>
                    </a:p>
                  </a:txBody>
                  <a:tcPr/>
                </a:tc>
                <a:extLst>
                  <a:ext uri="{0D108BD9-81ED-4DB2-BD59-A6C34878D82A}">
                    <a16:rowId xmlns:a16="http://schemas.microsoft.com/office/drawing/2014/main" val="2191780156"/>
                  </a:ext>
                </a:extLst>
              </a:tr>
              <a:tr h="228685">
                <a:tc>
                  <a:txBody>
                    <a:bodyPr/>
                    <a:lstStyle/>
                    <a:p>
                      <a:r>
                        <a:rPr lang="it-IT" dirty="0"/>
                        <a:t>5</a:t>
                      </a: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tc>
                  <a:txBody>
                    <a:bodyPr/>
                    <a:lstStyle/>
                    <a:p>
                      <a:r>
                        <a:rPr lang="it-IT" dirty="0"/>
                        <a:t>55</a:t>
                      </a:r>
                    </a:p>
                  </a:txBody>
                  <a:tcPr/>
                </a:tc>
                <a:tc>
                  <a:txBody>
                    <a:bodyPr/>
                    <a:lstStyle/>
                    <a:p>
                      <a:endParaRPr lang="it-IT" dirty="0"/>
                    </a:p>
                  </a:txBody>
                  <a:tcPr/>
                </a:tc>
                <a:tc>
                  <a:txBody>
                    <a:bodyPr/>
                    <a:lstStyle/>
                    <a:p>
                      <a:endParaRPr lang="it-IT"/>
                    </a:p>
                  </a:txBody>
                  <a:tcPr/>
                </a:tc>
                <a:extLst>
                  <a:ext uri="{0D108BD9-81ED-4DB2-BD59-A6C34878D82A}">
                    <a16:rowId xmlns:a16="http://schemas.microsoft.com/office/drawing/2014/main" val="3716130709"/>
                  </a:ext>
                </a:extLst>
              </a:tr>
              <a:tr h="228685">
                <a:tc>
                  <a:txBody>
                    <a:bodyPr/>
                    <a:lstStyle/>
                    <a:p>
                      <a:r>
                        <a:rPr lang="it-IT" dirty="0"/>
                        <a:t>6</a:t>
                      </a: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r>
                        <a:rPr lang="it-IT" dirty="0"/>
                        <a:t>66</a:t>
                      </a:r>
                    </a:p>
                  </a:txBody>
                  <a:tcPr/>
                </a:tc>
                <a:tc>
                  <a:txBody>
                    <a:bodyPr/>
                    <a:lstStyle/>
                    <a:p>
                      <a:endParaRPr lang="it-IT" dirty="0"/>
                    </a:p>
                  </a:txBody>
                  <a:tcPr/>
                </a:tc>
                <a:extLst>
                  <a:ext uri="{0D108BD9-81ED-4DB2-BD59-A6C34878D82A}">
                    <a16:rowId xmlns:a16="http://schemas.microsoft.com/office/drawing/2014/main" val="2534561346"/>
                  </a:ext>
                </a:extLst>
              </a:tr>
              <a:tr h="228685">
                <a:tc>
                  <a:txBody>
                    <a:bodyPr/>
                    <a:lstStyle/>
                    <a:p>
                      <a:r>
                        <a:rPr lang="it-IT" dirty="0"/>
                        <a:t>7</a:t>
                      </a: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tc>
                  <a:txBody>
                    <a:bodyPr/>
                    <a:lstStyle/>
                    <a:p>
                      <a:r>
                        <a:rPr lang="it-IT" dirty="0"/>
                        <a:t>77</a:t>
                      </a:r>
                    </a:p>
                  </a:txBody>
                  <a:tcPr/>
                </a:tc>
                <a:extLst>
                  <a:ext uri="{0D108BD9-81ED-4DB2-BD59-A6C34878D82A}">
                    <a16:rowId xmlns:a16="http://schemas.microsoft.com/office/drawing/2014/main" val="2608668701"/>
                  </a:ext>
                </a:extLst>
              </a:tr>
            </a:tbl>
          </a:graphicData>
        </a:graphic>
      </p:graphicFrame>
      <p:sp>
        <p:nvSpPr>
          <p:cNvPr id="9" name="CasellaDiTesto 8">
            <a:extLst>
              <a:ext uri="{FF2B5EF4-FFF2-40B4-BE49-F238E27FC236}">
                <a16:creationId xmlns:a16="http://schemas.microsoft.com/office/drawing/2014/main" id="{8E07D4FB-85ED-2943-F3D9-6DFCD1A095FD}"/>
              </a:ext>
            </a:extLst>
          </p:cNvPr>
          <p:cNvSpPr txBox="1"/>
          <p:nvPr/>
        </p:nvSpPr>
        <p:spPr>
          <a:xfrm>
            <a:off x="3063834" y="2073564"/>
            <a:ext cx="4634094" cy="523220"/>
          </a:xfrm>
          <a:prstGeom prst="rect">
            <a:avLst/>
          </a:prstGeom>
          <a:noFill/>
        </p:spPr>
        <p:txBody>
          <a:bodyPr wrap="square" rtlCol="0">
            <a:spAutoFit/>
          </a:bodyPr>
          <a:lstStyle/>
          <a:p>
            <a:r>
              <a:rPr lang="it-IT" sz="1400" dirty="0"/>
              <a:t>Media delle distanze globali su tutti i soggetti appartenenti ad una emozione X. Ci sono 7 di queste liste.</a:t>
            </a:r>
          </a:p>
        </p:txBody>
      </p:sp>
      <p:sp>
        <p:nvSpPr>
          <p:cNvPr id="10" name="CasellaDiTesto 9">
            <a:extLst>
              <a:ext uri="{FF2B5EF4-FFF2-40B4-BE49-F238E27FC236}">
                <a16:creationId xmlns:a16="http://schemas.microsoft.com/office/drawing/2014/main" id="{99D5C7A5-22D7-FDAB-D5D5-8A3887A599BF}"/>
              </a:ext>
            </a:extLst>
          </p:cNvPr>
          <p:cNvSpPr txBox="1"/>
          <p:nvPr/>
        </p:nvSpPr>
        <p:spPr>
          <a:xfrm>
            <a:off x="1021278" y="4702629"/>
            <a:ext cx="1365662" cy="1015663"/>
          </a:xfrm>
          <a:prstGeom prst="rect">
            <a:avLst/>
          </a:prstGeom>
          <a:noFill/>
        </p:spPr>
        <p:txBody>
          <a:bodyPr wrap="square" rtlCol="0">
            <a:spAutoFit/>
          </a:bodyPr>
          <a:lstStyle/>
          <a:p>
            <a:r>
              <a:rPr lang="it-IT" sz="1200" dirty="0"/>
              <a:t>Per ogni emozione sono stati creati il Training Set ed il Test Set</a:t>
            </a:r>
          </a:p>
        </p:txBody>
      </p:sp>
      <p:sp>
        <p:nvSpPr>
          <p:cNvPr id="11" name="CasellaDiTesto 10">
            <a:extLst>
              <a:ext uri="{FF2B5EF4-FFF2-40B4-BE49-F238E27FC236}">
                <a16:creationId xmlns:a16="http://schemas.microsoft.com/office/drawing/2014/main" id="{B1A45304-4C14-4DCE-344F-DCA742EA1ED7}"/>
              </a:ext>
            </a:extLst>
          </p:cNvPr>
          <p:cNvSpPr txBox="1"/>
          <p:nvPr/>
        </p:nvSpPr>
        <p:spPr>
          <a:xfrm>
            <a:off x="2529444" y="1742338"/>
            <a:ext cx="534390" cy="369332"/>
          </a:xfrm>
          <a:prstGeom prst="rect">
            <a:avLst/>
          </a:prstGeom>
          <a:noFill/>
        </p:spPr>
        <p:txBody>
          <a:bodyPr wrap="square" rtlCol="0">
            <a:spAutoFit/>
          </a:bodyPr>
          <a:lstStyle/>
          <a:p>
            <a:r>
              <a:rPr lang="it-IT" dirty="0"/>
              <a:t>L1</a:t>
            </a:r>
          </a:p>
        </p:txBody>
      </p:sp>
      <p:sp>
        <p:nvSpPr>
          <p:cNvPr id="12" name="CasellaDiTesto 11">
            <a:extLst>
              <a:ext uri="{FF2B5EF4-FFF2-40B4-BE49-F238E27FC236}">
                <a16:creationId xmlns:a16="http://schemas.microsoft.com/office/drawing/2014/main" id="{F4647EC6-4B23-4FCB-EF8D-304A7940B96D}"/>
              </a:ext>
            </a:extLst>
          </p:cNvPr>
          <p:cNvSpPr txBox="1"/>
          <p:nvPr/>
        </p:nvSpPr>
        <p:spPr>
          <a:xfrm>
            <a:off x="2648197" y="5725472"/>
            <a:ext cx="4850205" cy="461665"/>
          </a:xfrm>
          <a:prstGeom prst="rect">
            <a:avLst/>
          </a:prstGeom>
          <a:noFill/>
        </p:spPr>
        <p:txBody>
          <a:bodyPr wrap="square" rtlCol="0">
            <a:spAutoFit/>
          </a:bodyPr>
          <a:lstStyle/>
          <a:p>
            <a:r>
              <a:rPr lang="it-IT" sz="1200" dirty="0"/>
              <a:t>Tabella A dove ogni entry è la similarità calcolata combinando L1,..,L7 in tutti i modi possibili</a:t>
            </a:r>
          </a:p>
        </p:txBody>
      </p:sp>
      <p:graphicFrame>
        <p:nvGraphicFramePr>
          <p:cNvPr id="13" name="Tabella 13">
            <a:extLst>
              <a:ext uri="{FF2B5EF4-FFF2-40B4-BE49-F238E27FC236}">
                <a16:creationId xmlns:a16="http://schemas.microsoft.com/office/drawing/2014/main" id="{49D1C7E4-572B-2C6A-8216-EBF2F5BDBFBF}"/>
              </a:ext>
            </a:extLst>
          </p:cNvPr>
          <p:cNvGraphicFramePr>
            <a:graphicFrameLocks noGrp="1"/>
          </p:cNvGraphicFramePr>
          <p:nvPr>
            <p:extLst>
              <p:ext uri="{D42A27DB-BD31-4B8C-83A1-F6EECF244321}">
                <p14:modId xmlns:p14="http://schemas.microsoft.com/office/powerpoint/2010/main" val="3190677357"/>
              </p:ext>
            </p:extLst>
          </p:nvPr>
        </p:nvGraphicFramePr>
        <p:xfrm>
          <a:off x="7930775" y="2987368"/>
          <a:ext cx="3680033" cy="365125"/>
        </p:xfrm>
        <a:graphic>
          <a:graphicData uri="http://schemas.openxmlformats.org/drawingml/2006/table">
            <a:tbl>
              <a:tblPr firstRow="1" bandRow="1">
                <a:tableStyleId>{22838BEF-8BB2-4498-84A7-C5851F593DF1}</a:tableStyleId>
              </a:tblPr>
              <a:tblGrid>
                <a:gridCol w="525719">
                  <a:extLst>
                    <a:ext uri="{9D8B030D-6E8A-4147-A177-3AD203B41FA5}">
                      <a16:colId xmlns:a16="http://schemas.microsoft.com/office/drawing/2014/main" val="2453558662"/>
                    </a:ext>
                  </a:extLst>
                </a:gridCol>
                <a:gridCol w="525719">
                  <a:extLst>
                    <a:ext uri="{9D8B030D-6E8A-4147-A177-3AD203B41FA5}">
                      <a16:colId xmlns:a16="http://schemas.microsoft.com/office/drawing/2014/main" val="2173839444"/>
                    </a:ext>
                  </a:extLst>
                </a:gridCol>
                <a:gridCol w="525719">
                  <a:extLst>
                    <a:ext uri="{9D8B030D-6E8A-4147-A177-3AD203B41FA5}">
                      <a16:colId xmlns:a16="http://schemas.microsoft.com/office/drawing/2014/main" val="4270732100"/>
                    </a:ext>
                  </a:extLst>
                </a:gridCol>
                <a:gridCol w="525719">
                  <a:extLst>
                    <a:ext uri="{9D8B030D-6E8A-4147-A177-3AD203B41FA5}">
                      <a16:colId xmlns:a16="http://schemas.microsoft.com/office/drawing/2014/main" val="1074331395"/>
                    </a:ext>
                  </a:extLst>
                </a:gridCol>
                <a:gridCol w="525719">
                  <a:extLst>
                    <a:ext uri="{9D8B030D-6E8A-4147-A177-3AD203B41FA5}">
                      <a16:colId xmlns:a16="http://schemas.microsoft.com/office/drawing/2014/main" val="4052237084"/>
                    </a:ext>
                  </a:extLst>
                </a:gridCol>
                <a:gridCol w="525719">
                  <a:extLst>
                    <a:ext uri="{9D8B030D-6E8A-4147-A177-3AD203B41FA5}">
                      <a16:colId xmlns:a16="http://schemas.microsoft.com/office/drawing/2014/main" val="995852928"/>
                    </a:ext>
                  </a:extLst>
                </a:gridCol>
                <a:gridCol w="525719">
                  <a:extLst>
                    <a:ext uri="{9D8B030D-6E8A-4147-A177-3AD203B41FA5}">
                      <a16:colId xmlns:a16="http://schemas.microsoft.com/office/drawing/2014/main" val="3519253486"/>
                    </a:ext>
                  </a:extLst>
                </a:gridCol>
              </a:tblGrid>
              <a:tr h="365125">
                <a:tc>
                  <a:txBody>
                    <a:bodyPr/>
                    <a:lstStyle/>
                    <a:p>
                      <a:r>
                        <a:rPr lang="it-IT" sz="1200" dirty="0" err="1"/>
                        <a:t>gd</a:t>
                      </a:r>
                      <a:r>
                        <a:rPr lang="it-IT" sz="1200" dirty="0"/>
                        <a:t> 1</a:t>
                      </a:r>
                    </a:p>
                  </a:txBody>
                  <a:tcPr>
                    <a:solidFill>
                      <a:srgbClr val="FFC000"/>
                    </a:solidFill>
                  </a:tcPr>
                </a:tc>
                <a:tc>
                  <a:txBody>
                    <a:bodyPr/>
                    <a:lstStyle/>
                    <a:p>
                      <a:r>
                        <a:rPr lang="it-IT" sz="1200" dirty="0" err="1"/>
                        <a:t>gd</a:t>
                      </a:r>
                      <a:r>
                        <a:rPr lang="it-IT" sz="1200" dirty="0"/>
                        <a:t> 2</a:t>
                      </a:r>
                    </a:p>
                  </a:txBody>
                  <a:tcPr>
                    <a:solidFill>
                      <a:srgbClr val="FFC000"/>
                    </a:solidFill>
                  </a:tcPr>
                </a:tc>
                <a:tc>
                  <a:txBody>
                    <a:bodyPr/>
                    <a:lstStyle/>
                    <a:p>
                      <a:r>
                        <a:rPr lang="it-IT" sz="1200" dirty="0"/>
                        <a:t>gd3</a:t>
                      </a:r>
                    </a:p>
                  </a:txBody>
                  <a:tcPr>
                    <a:solidFill>
                      <a:srgbClr val="FFC000"/>
                    </a:solidFill>
                  </a:tcPr>
                </a:tc>
                <a:tc>
                  <a:txBody>
                    <a:bodyPr/>
                    <a:lstStyle/>
                    <a:p>
                      <a:r>
                        <a:rPr lang="it-IT" sz="1200" dirty="0" err="1"/>
                        <a:t>gd</a:t>
                      </a:r>
                      <a:r>
                        <a:rPr lang="it-IT" sz="1200" dirty="0"/>
                        <a:t> 4</a:t>
                      </a:r>
                    </a:p>
                  </a:txBody>
                  <a:tcPr>
                    <a:solidFill>
                      <a:srgbClr val="FFC000"/>
                    </a:solidFill>
                  </a:tcPr>
                </a:tc>
                <a:tc>
                  <a:txBody>
                    <a:bodyPr/>
                    <a:lstStyle/>
                    <a:p>
                      <a:r>
                        <a:rPr lang="it-IT" sz="1200" dirty="0" err="1"/>
                        <a:t>gd</a:t>
                      </a:r>
                      <a:r>
                        <a:rPr lang="it-IT" sz="1200" dirty="0"/>
                        <a:t> 5</a:t>
                      </a:r>
                    </a:p>
                  </a:txBody>
                  <a:tcPr>
                    <a:solidFill>
                      <a:srgbClr val="FFC000"/>
                    </a:solidFill>
                  </a:tcPr>
                </a:tc>
                <a:tc>
                  <a:txBody>
                    <a:bodyPr/>
                    <a:lstStyle/>
                    <a:p>
                      <a:r>
                        <a:rPr lang="it-IT" sz="1200" dirty="0" err="1"/>
                        <a:t>gd</a:t>
                      </a:r>
                      <a:r>
                        <a:rPr lang="it-IT" sz="1200" dirty="0"/>
                        <a:t> 6</a:t>
                      </a:r>
                    </a:p>
                  </a:txBody>
                  <a:tcPr>
                    <a:solidFill>
                      <a:srgbClr val="FFC000"/>
                    </a:solidFill>
                  </a:tcPr>
                </a:tc>
                <a:tc>
                  <a:txBody>
                    <a:bodyPr/>
                    <a:lstStyle/>
                    <a:p>
                      <a:r>
                        <a:rPr lang="it-IT" sz="1200" dirty="0" err="1"/>
                        <a:t>gd</a:t>
                      </a:r>
                      <a:r>
                        <a:rPr lang="it-IT" sz="1200" dirty="0"/>
                        <a:t> 7</a:t>
                      </a:r>
                    </a:p>
                  </a:txBody>
                  <a:tcPr>
                    <a:solidFill>
                      <a:srgbClr val="FFC000"/>
                    </a:solidFill>
                  </a:tcPr>
                </a:tc>
                <a:extLst>
                  <a:ext uri="{0D108BD9-81ED-4DB2-BD59-A6C34878D82A}">
                    <a16:rowId xmlns:a16="http://schemas.microsoft.com/office/drawing/2014/main" val="1405734729"/>
                  </a:ext>
                </a:extLst>
              </a:tr>
            </a:tbl>
          </a:graphicData>
        </a:graphic>
      </p:graphicFrame>
      <p:cxnSp>
        <p:nvCxnSpPr>
          <p:cNvPr id="15" name="Connettore 2 14">
            <a:extLst>
              <a:ext uri="{FF2B5EF4-FFF2-40B4-BE49-F238E27FC236}">
                <a16:creationId xmlns:a16="http://schemas.microsoft.com/office/drawing/2014/main" id="{9D7902E6-DF70-2385-7B4F-92A026592047}"/>
              </a:ext>
            </a:extLst>
          </p:cNvPr>
          <p:cNvCxnSpPr/>
          <p:nvPr/>
        </p:nvCxnSpPr>
        <p:spPr>
          <a:xfrm>
            <a:off x="9773392" y="3429000"/>
            <a:ext cx="0" cy="54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ella 13">
            <a:extLst>
              <a:ext uri="{FF2B5EF4-FFF2-40B4-BE49-F238E27FC236}">
                <a16:creationId xmlns:a16="http://schemas.microsoft.com/office/drawing/2014/main" id="{A010379F-E05A-9122-90A0-B6D4E0B379D4}"/>
              </a:ext>
            </a:extLst>
          </p:cNvPr>
          <p:cNvGraphicFramePr>
            <a:graphicFrameLocks noGrp="1"/>
          </p:cNvGraphicFramePr>
          <p:nvPr>
            <p:extLst>
              <p:ext uri="{D42A27DB-BD31-4B8C-83A1-F6EECF244321}">
                <p14:modId xmlns:p14="http://schemas.microsoft.com/office/powerpoint/2010/main" val="3101712776"/>
              </p:ext>
            </p:extLst>
          </p:nvPr>
        </p:nvGraphicFramePr>
        <p:xfrm>
          <a:off x="7930775" y="5620185"/>
          <a:ext cx="3680033" cy="365125"/>
        </p:xfrm>
        <a:graphic>
          <a:graphicData uri="http://schemas.openxmlformats.org/drawingml/2006/table">
            <a:tbl>
              <a:tblPr firstRow="1" bandRow="1">
                <a:tableStyleId>{22838BEF-8BB2-4498-84A7-C5851F593DF1}</a:tableStyleId>
              </a:tblPr>
              <a:tblGrid>
                <a:gridCol w="525719">
                  <a:extLst>
                    <a:ext uri="{9D8B030D-6E8A-4147-A177-3AD203B41FA5}">
                      <a16:colId xmlns:a16="http://schemas.microsoft.com/office/drawing/2014/main" val="2453558662"/>
                    </a:ext>
                  </a:extLst>
                </a:gridCol>
                <a:gridCol w="525719">
                  <a:extLst>
                    <a:ext uri="{9D8B030D-6E8A-4147-A177-3AD203B41FA5}">
                      <a16:colId xmlns:a16="http://schemas.microsoft.com/office/drawing/2014/main" val="2173839444"/>
                    </a:ext>
                  </a:extLst>
                </a:gridCol>
                <a:gridCol w="525719">
                  <a:extLst>
                    <a:ext uri="{9D8B030D-6E8A-4147-A177-3AD203B41FA5}">
                      <a16:colId xmlns:a16="http://schemas.microsoft.com/office/drawing/2014/main" val="4270732100"/>
                    </a:ext>
                  </a:extLst>
                </a:gridCol>
                <a:gridCol w="525719">
                  <a:extLst>
                    <a:ext uri="{9D8B030D-6E8A-4147-A177-3AD203B41FA5}">
                      <a16:colId xmlns:a16="http://schemas.microsoft.com/office/drawing/2014/main" val="1074331395"/>
                    </a:ext>
                  </a:extLst>
                </a:gridCol>
                <a:gridCol w="525719">
                  <a:extLst>
                    <a:ext uri="{9D8B030D-6E8A-4147-A177-3AD203B41FA5}">
                      <a16:colId xmlns:a16="http://schemas.microsoft.com/office/drawing/2014/main" val="4052237084"/>
                    </a:ext>
                  </a:extLst>
                </a:gridCol>
                <a:gridCol w="525719">
                  <a:extLst>
                    <a:ext uri="{9D8B030D-6E8A-4147-A177-3AD203B41FA5}">
                      <a16:colId xmlns:a16="http://schemas.microsoft.com/office/drawing/2014/main" val="995852928"/>
                    </a:ext>
                  </a:extLst>
                </a:gridCol>
                <a:gridCol w="525719">
                  <a:extLst>
                    <a:ext uri="{9D8B030D-6E8A-4147-A177-3AD203B41FA5}">
                      <a16:colId xmlns:a16="http://schemas.microsoft.com/office/drawing/2014/main" val="3519253486"/>
                    </a:ext>
                  </a:extLst>
                </a:gridCol>
              </a:tblGrid>
              <a:tr h="365125">
                <a:tc>
                  <a:txBody>
                    <a:bodyPr/>
                    <a:lstStyle/>
                    <a:p>
                      <a:r>
                        <a:rPr lang="it-IT" sz="1200" dirty="0"/>
                        <a:t>S1</a:t>
                      </a:r>
                    </a:p>
                  </a:txBody>
                  <a:tcPr>
                    <a:solidFill>
                      <a:schemeClr val="accent1">
                        <a:lumMod val="75000"/>
                      </a:schemeClr>
                    </a:solidFill>
                  </a:tcPr>
                </a:tc>
                <a:tc>
                  <a:txBody>
                    <a:bodyPr/>
                    <a:lstStyle/>
                    <a:p>
                      <a:r>
                        <a:rPr lang="it-IT" sz="1200" dirty="0"/>
                        <a:t>S2</a:t>
                      </a:r>
                    </a:p>
                  </a:txBody>
                  <a:tcPr>
                    <a:solidFill>
                      <a:schemeClr val="accent1">
                        <a:lumMod val="75000"/>
                      </a:schemeClr>
                    </a:solidFill>
                  </a:tcPr>
                </a:tc>
                <a:tc>
                  <a:txBody>
                    <a:bodyPr/>
                    <a:lstStyle/>
                    <a:p>
                      <a:r>
                        <a:rPr lang="it-IT" sz="1200" dirty="0"/>
                        <a:t>S3</a:t>
                      </a:r>
                    </a:p>
                  </a:txBody>
                  <a:tcPr>
                    <a:solidFill>
                      <a:srgbClr val="C00000"/>
                    </a:solidFill>
                  </a:tcPr>
                </a:tc>
                <a:tc>
                  <a:txBody>
                    <a:bodyPr/>
                    <a:lstStyle/>
                    <a:p>
                      <a:r>
                        <a:rPr lang="it-IT" sz="1200" dirty="0"/>
                        <a:t>S4</a:t>
                      </a:r>
                    </a:p>
                  </a:txBody>
                  <a:tcPr>
                    <a:solidFill>
                      <a:schemeClr val="accent1">
                        <a:lumMod val="75000"/>
                      </a:schemeClr>
                    </a:solidFill>
                  </a:tcPr>
                </a:tc>
                <a:tc>
                  <a:txBody>
                    <a:bodyPr/>
                    <a:lstStyle/>
                    <a:p>
                      <a:r>
                        <a:rPr lang="it-IT" sz="1200" dirty="0"/>
                        <a:t>S5</a:t>
                      </a:r>
                    </a:p>
                  </a:txBody>
                  <a:tcPr>
                    <a:solidFill>
                      <a:schemeClr val="accent1">
                        <a:lumMod val="75000"/>
                      </a:schemeClr>
                    </a:solidFill>
                  </a:tcPr>
                </a:tc>
                <a:tc>
                  <a:txBody>
                    <a:bodyPr/>
                    <a:lstStyle/>
                    <a:p>
                      <a:r>
                        <a:rPr lang="it-IT" sz="1200" dirty="0"/>
                        <a:t>S6</a:t>
                      </a:r>
                    </a:p>
                  </a:txBody>
                  <a:tcPr>
                    <a:solidFill>
                      <a:schemeClr val="accent1">
                        <a:lumMod val="75000"/>
                      </a:schemeClr>
                    </a:solidFill>
                  </a:tcPr>
                </a:tc>
                <a:tc>
                  <a:txBody>
                    <a:bodyPr/>
                    <a:lstStyle/>
                    <a:p>
                      <a:r>
                        <a:rPr lang="it-IT" sz="1200" dirty="0"/>
                        <a:t>S7</a:t>
                      </a:r>
                    </a:p>
                  </a:txBody>
                  <a:tcPr>
                    <a:solidFill>
                      <a:schemeClr val="accent1">
                        <a:lumMod val="75000"/>
                      </a:schemeClr>
                    </a:solidFill>
                  </a:tcPr>
                </a:tc>
                <a:extLst>
                  <a:ext uri="{0D108BD9-81ED-4DB2-BD59-A6C34878D82A}">
                    <a16:rowId xmlns:a16="http://schemas.microsoft.com/office/drawing/2014/main" val="1405734729"/>
                  </a:ext>
                </a:extLst>
              </a:tr>
            </a:tbl>
          </a:graphicData>
        </a:graphic>
      </p:graphicFrame>
      <p:graphicFrame>
        <p:nvGraphicFramePr>
          <p:cNvPr id="17" name="Tabella 7">
            <a:extLst>
              <a:ext uri="{FF2B5EF4-FFF2-40B4-BE49-F238E27FC236}">
                <a16:creationId xmlns:a16="http://schemas.microsoft.com/office/drawing/2014/main" id="{49F16B47-5289-07E6-2B75-37AD37A3B8D2}"/>
              </a:ext>
            </a:extLst>
          </p:cNvPr>
          <p:cNvGraphicFramePr>
            <a:graphicFrameLocks noGrp="1"/>
          </p:cNvGraphicFramePr>
          <p:nvPr>
            <p:extLst>
              <p:ext uri="{D42A27DB-BD31-4B8C-83A1-F6EECF244321}">
                <p14:modId xmlns:p14="http://schemas.microsoft.com/office/powerpoint/2010/main" val="2726923246"/>
              </p:ext>
            </p:extLst>
          </p:nvPr>
        </p:nvGraphicFramePr>
        <p:xfrm>
          <a:off x="8397174" y="3978234"/>
          <a:ext cx="2968623" cy="365125"/>
        </p:xfrm>
        <a:graphic>
          <a:graphicData uri="http://schemas.openxmlformats.org/drawingml/2006/table">
            <a:tbl>
              <a:tblPr firstRow="1" bandRow="1">
                <a:tableStyleId>{5C22544A-7EE6-4342-B048-85BDC9FD1C3A}</a:tableStyleId>
              </a:tblPr>
              <a:tblGrid>
                <a:gridCol w="424089">
                  <a:extLst>
                    <a:ext uri="{9D8B030D-6E8A-4147-A177-3AD203B41FA5}">
                      <a16:colId xmlns:a16="http://schemas.microsoft.com/office/drawing/2014/main" val="2089716771"/>
                    </a:ext>
                  </a:extLst>
                </a:gridCol>
                <a:gridCol w="424089">
                  <a:extLst>
                    <a:ext uri="{9D8B030D-6E8A-4147-A177-3AD203B41FA5}">
                      <a16:colId xmlns:a16="http://schemas.microsoft.com/office/drawing/2014/main" val="193836638"/>
                    </a:ext>
                  </a:extLst>
                </a:gridCol>
                <a:gridCol w="424089">
                  <a:extLst>
                    <a:ext uri="{9D8B030D-6E8A-4147-A177-3AD203B41FA5}">
                      <a16:colId xmlns:a16="http://schemas.microsoft.com/office/drawing/2014/main" val="885069035"/>
                    </a:ext>
                  </a:extLst>
                </a:gridCol>
                <a:gridCol w="424089">
                  <a:extLst>
                    <a:ext uri="{9D8B030D-6E8A-4147-A177-3AD203B41FA5}">
                      <a16:colId xmlns:a16="http://schemas.microsoft.com/office/drawing/2014/main" val="1505121686"/>
                    </a:ext>
                  </a:extLst>
                </a:gridCol>
                <a:gridCol w="424089">
                  <a:extLst>
                    <a:ext uri="{9D8B030D-6E8A-4147-A177-3AD203B41FA5}">
                      <a16:colId xmlns:a16="http://schemas.microsoft.com/office/drawing/2014/main" val="788588491"/>
                    </a:ext>
                  </a:extLst>
                </a:gridCol>
                <a:gridCol w="424089">
                  <a:extLst>
                    <a:ext uri="{9D8B030D-6E8A-4147-A177-3AD203B41FA5}">
                      <a16:colId xmlns:a16="http://schemas.microsoft.com/office/drawing/2014/main" val="569900089"/>
                    </a:ext>
                  </a:extLst>
                </a:gridCol>
                <a:gridCol w="424089">
                  <a:extLst>
                    <a:ext uri="{9D8B030D-6E8A-4147-A177-3AD203B41FA5}">
                      <a16:colId xmlns:a16="http://schemas.microsoft.com/office/drawing/2014/main" val="2274221302"/>
                    </a:ext>
                  </a:extLst>
                </a:gridCol>
              </a:tblGrid>
              <a:tr h="365125">
                <a:tc>
                  <a:txBody>
                    <a:bodyPr/>
                    <a:lstStyle/>
                    <a:p>
                      <a:r>
                        <a:rPr lang="it-IT" sz="1000" dirty="0"/>
                        <a:t>GD1</a:t>
                      </a:r>
                    </a:p>
                  </a:txBody>
                  <a:tcPr/>
                </a:tc>
                <a:tc>
                  <a:txBody>
                    <a:bodyPr/>
                    <a:lstStyle/>
                    <a:p>
                      <a:r>
                        <a:rPr lang="it-IT" sz="1000" dirty="0"/>
                        <a:t>GD2</a:t>
                      </a:r>
                    </a:p>
                  </a:txBody>
                  <a:tcPr/>
                </a:tc>
                <a:tc>
                  <a:txBody>
                    <a:bodyPr/>
                    <a:lstStyle/>
                    <a:p>
                      <a:r>
                        <a:rPr lang="it-IT" sz="1000" dirty="0"/>
                        <a:t>GD3</a:t>
                      </a:r>
                    </a:p>
                  </a:txBody>
                  <a:tcPr/>
                </a:tc>
                <a:tc>
                  <a:txBody>
                    <a:bodyPr/>
                    <a:lstStyle/>
                    <a:p>
                      <a:r>
                        <a:rPr lang="it-IT" sz="1000" dirty="0"/>
                        <a:t>GD4</a:t>
                      </a:r>
                    </a:p>
                  </a:txBody>
                  <a:tcPr/>
                </a:tc>
                <a:tc>
                  <a:txBody>
                    <a:bodyPr/>
                    <a:lstStyle/>
                    <a:p>
                      <a:r>
                        <a:rPr lang="it-IT" sz="1000" dirty="0"/>
                        <a:t>GD5</a:t>
                      </a:r>
                    </a:p>
                  </a:txBody>
                  <a:tcPr/>
                </a:tc>
                <a:tc>
                  <a:txBody>
                    <a:bodyPr/>
                    <a:lstStyle/>
                    <a:p>
                      <a:r>
                        <a:rPr lang="it-IT" sz="1000" dirty="0"/>
                        <a:t>GD6</a:t>
                      </a:r>
                    </a:p>
                  </a:txBody>
                  <a:tcPr/>
                </a:tc>
                <a:tc>
                  <a:txBody>
                    <a:bodyPr/>
                    <a:lstStyle/>
                    <a:p>
                      <a:r>
                        <a:rPr lang="it-IT" sz="1000" dirty="0"/>
                        <a:t>…</a:t>
                      </a:r>
                    </a:p>
                  </a:txBody>
                  <a:tcPr/>
                </a:tc>
                <a:extLst>
                  <a:ext uri="{0D108BD9-81ED-4DB2-BD59-A6C34878D82A}">
                    <a16:rowId xmlns:a16="http://schemas.microsoft.com/office/drawing/2014/main" val="2495547046"/>
                  </a:ext>
                </a:extLst>
              </a:tr>
            </a:tbl>
          </a:graphicData>
        </a:graphic>
      </p:graphicFrame>
      <p:sp>
        <p:nvSpPr>
          <p:cNvPr id="18" name="CasellaDiTesto 17">
            <a:extLst>
              <a:ext uri="{FF2B5EF4-FFF2-40B4-BE49-F238E27FC236}">
                <a16:creationId xmlns:a16="http://schemas.microsoft.com/office/drawing/2014/main" id="{7AE0D5FB-ACF8-941C-FD93-325F827A8DB9}"/>
              </a:ext>
            </a:extLst>
          </p:cNvPr>
          <p:cNvSpPr txBox="1"/>
          <p:nvPr/>
        </p:nvSpPr>
        <p:spPr>
          <a:xfrm>
            <a:off x="8004725" y="4037685"/>
            <a:ext cx="364680" cy="246221"/>
          </a:xfrm>
          <a:prstGeom prst="rect">
            <a:avLst/>
          </a:prstGeom>
          <a:noFill/>
        </p:spPr>
        <p:txBody>
          <a:bodyPr wrap="square" rtlCol="0">
            <a:spAutoFit/>
          </a:bodyPr>
          <a:lstStyle/>
          <a:p>
            <a:r>
              <a:rPr lang="it-IT" sz="1000" dirty="0"/>
              <a:t>L1</a:t>
            </a:r>
          </a:p>
        </p:txBody>
      </p:sp>
      <p:graphicFrame>
        <p:nvGraphicFramePr>
          <p:cNvPr id="19" name="Tabella 7">
            <a:extLst>
              <a:ext uri="{FF2B5EF4-FFF2-40B4-BE49-F238E27FC236}">
                <a16:creationId xmlns:a16="http://schemas.microsoft.com/office/drawing/2014/main" id="{38B6E064-9A21-0013-59C8-AFC070AE6FBC}"/>
              </a:ext>
            </a:extLst>
          </p:cNvPr>
          <p:cNvGraphicFramePr>
            <a:graphicFrameLocks noGrp="1"/>
          </p:cNvGraphicFramePr>
          <p:nvPr>
            <p:extLst>
              <p:ext uri="{D42A27DB-BD31-4B8C-83A1-F6EECF244321}">
                <p14:modId xmlns:p14="http://schemas.microsoft.com/office/powerpoint/2010/main" val="34915669"/>
              </p:ext>
            </p:extLst>
          </p:nvPr>
        </p:nvGraphicFramePr>
        <p:xfrm>
          <a:off x="8397174" y="4603975"/>
          <a:ext cx="2968623" cy="365125"/>
        </p:xfrm>
        <a:graphic>
          <a:graphicData uri="http://schemas.openxmlformats.org/drawingml/2006/table">
            <a:tbl>
              <a:tblPr firstRow="1" bandRow="1">
                <a:tableStyleId>{5C22544A-7EE6-4342-B048-85BDC9FD1C3A}</a:tableStyleId>
              </a:tblPr>
              <a:tblGrid>
                <a:gridCol w="424089">
                  <a:extLst>
                    <a:ext uri="{9D8B030D-6E8A-4147-A177-3AD203B41FA5}">
                      <a16:colId xmlns:a16="http://schemas.microsoft.com/office/drawing/2014/main" val="2089716771"/>
                    </a:ext>
                  </a:extLst>
                </a:gridCol>
                <a:gridCol w="424089">
                  <a:extLst>
                    <a:ext uri="{9D8B030D-6E8A-4147-A177-3AD203B41FA5}">
                      <a16:colId xmlns:a16="http://schemas.microsoft.com/office/drawing/2014/main" val="193836638"/>
                    </a:ext>
                  </a:extLst>
                </a:gridCol>
                <a:gridCol w="424089">
                  <a:extLst>
                    <a:ext uri="{9D8B030D-6E8A-4147-A177-3AD203B41FA5}">
                      <a16:colId xmlns:a16="http://schemas.microsoft.com/office/drawing/2014/main" val="885069035"/>
                    </a:ext>
                  </a:extLst>
                </a:gridCol>
                <a:gridCol w="424089">
                  <a:extLst>
                    <a:ext uri="{9D8B030D-6E8A-4147-A177-3AD203B41FA5}">
                      <a16:colId xmlns:a16="http://schemas.microsoft.com/office/drawing/2014/main" val="1505121686"/>
                    </a:ext>
                  </a:extLst>
                </a:gridCol>
                <a:gridCol w="424089">
                  <a:extLst>
                    <a:ext uri="{9D8B030D-6E8A-4147-A177-3AD203B41FA5}">
                      <a16:colId xmlns:a16="http://schemas.microsoft.com/office/drawing/2014/main" val="788588491"/>
                    </a:ext>
                  </a:extLst>
                </a:gridCol>
                <a:gridCol w="424089">
                  <a:extLst>
                    <a:ext uri="{9D8B030D-6E8A-4147-A177-3AD203B41FA5}">
                      <a16:colId xmlns:a16="http://schemas.microsoft.com/office/drawing/2014/main" val="569900089"/>
                    </a:ext>
                  </a:extLst>
                </a:gridCol>
                <a:gridCol w="424089">
                  <a:extLst>
                    <a:ext uri="{9D8B030D-6E8A-4147-A177-3AD203B41FA5}">
                      <a16:colId xmlns:a16="http://schemas.microsoft.com/office/drawing/2014/main" val="2274221302"/>
                    </a:ext>
                  </a:extLst>
                </a:gridCol>
              </a:tblGrid>
              <a:tr h="365125">
                <a:tc>
                  <a:txBody>
                    <a:bodyPr/>
                    <a:lstStyle/>
                    <a:p>
                      <a:r>
                        <a:rPr lang="it-IT" sz="1000" dirty="0"/>
                        <a:t>GD1</a:t>
                      </a:r>
                    </a:p>
                  </a:txBody>
                  <a:tcPr/>
                </a:tc>
                <a:tc>
                  <a:txBody>
                    <a:bodyPr/>
                    <a:lstStyle/>
                    <a:p>
                      <a:r>
                        <a:rPr lang="it-IT" sz="1000" dirty="0"/>
                        <a:t>GD2</a:t>
                      </a:r>
                    </a:p>
                  </a:txBody>
                  <a:tcPr/>
                </a:tc>
                <a:tc>
                  <a:txBody>
                    <a:bodyPr/>
                    <a:lstStyle/>
                    <a:p>
                      <a:r>
                        <a:rPr lang="it-IT" sz="1000" dirty="0"/>
                        <a:t>GD3</a:t>
                      </a:r>
                    </a:p>
                  </a:txBody>
                  <a:tcPr/>
                </a:tc>
                <a:tc>
                  <a:txBody>
                    <a:bodyPr/>
                    <a:lstStyle/>
                    <a:p>
                      <a:r>
                        <a:rPr lang="it-IT" sz="1000" dirty="0"/>
                        <a:t>GD4</a:t>
                      </a:r>
                    </a:p>
                  </a:txBody>
                  <a:tcPr/>
                </a:tc>
                <a:tc>
                  <a:txBody>
                    <a:bodyPr/>
                    <a:lstStyle/>
                    <a:p>
                      <a:r>
                        <a:rPr lang="it-IT" sz="1000" dirty="0"/>
                        <a:t>GD5</a:t>
                      </a:r>
                    </a:p>
                  </a:txBody>
                  <a:tcPr/>
                </a:tc>
                <a:tc>
                  <a:txBody>
                    <a:bodyPr/>
                    <a:lstStyle/>
                    <a:p>
                      <a:r>
                        <a:rPr lang="it-IT" sz="1000" dirty="0"/>
                        <a:t>GD6</a:t>
                      </a:r>
                    </a:p>
                  </a:txBody>
                  <a:tcPr/>
                </a:tc>
                <a:tc>
                  <a:txBody>
                    <a:bodyPr/>
                    <a:lstStyle/>
                    <a:p>
                      <a:r>
                        <a:rPr lang="it-IT" sz="1000" dirty="0"/>
                        <a:t>…</a:t>
                      </a:r>
                    </a:p>
                  </a:txBody>
                  <a:tcPr/>
                </a:tc>
                <a:extLst>
                  <a:ext uri="{0D108BD9-81ED-4DB2-BD59-A6C34878D82A}">
                    <a16:rowId xmlns:a16="http://schemas.microsoft.com/office/drawing/2014/main" val="2495547046"/>
                  </a:ext>
                </a:extLst>
              </a:tr>
            </a:tbl>
          </a:graphicData>
        </a:graphic>
      </p:graphicFrame>
      <p:sp>
        <p:nvSpPr>
          <p:cNvPr id="20" name="CasellaDiTesto 19">
            <a:extLst>
              <a:ext uri="{FF2B5EF4-FFF2-40B4-BE49-F238E27FC236}">
                <a16:creationId xmlns:a16="http://schemas.microsoft.com/office/drawing/2014/main" id="{3C83224C-911E-B859-1E88-3D3FDB567F53}"/>
              </a:ext>
            </a:extLst>
          </p:cNvPr>
          <p:cNvSpPr txBox="1"/>
          <p:nvPr/>
        </p:nvSpPr>
        <p:spPr>
          <a:xfrm>
            <a:off x="8004725" y="4663426"/>
            <a:ext cx="364680" cy="246221"/>
          </a:xfrm>
          <a:prstGeom prst="rect">
            <a:avLst/>
          </a:prstGeom>
          <a:noFill/>
        </p:spPr>
        <p:txBody>
          <a:bodyPr wrap="square" rtlCol="0">
            <a:spAutoFit/>
          </a:bodyPr>
          <a:lstStyle/>
          <a:p>
            <a:r>
              <a:rPr lang="it-IT" sz="1000" dirty="0"/>
              <a:t>L7</a:t>
            </a:r>
          </a:p>
        </p:txBody>
      </p:sp>
      <p:sp>
        <p:nvSpPr>
          <p:cNvPr id="21" name="CasellaDiTesto 20">
            <a:extLst>
              <a:ext uri="{FF2B5EF4-FFF2-40B4-BE49-F238E27FC236}">
                <a16:creationId xmlns:a16="http://schemas.microsoft.com/office/drawing/2014/main" id="{4EF3CF4B-6D14-AAD4-592E-9CB45AD7D164}"/>
              </a:ext>
            </a:extLst>
          </p:cNvPr>
          <p:cNvSpPr txBox="1"/>
          <p:nvPr/>
        </p:nvSpPr>
        <p:spPr>
          <a:xfrm>
            <a:off x="9646642" y="4343359"/>
            <a:ext cx="364680" cy="246221"/>
          </a:xfrm>
          <a:prstGeom prst="rect">
            <a:avLst/>
          </a:prstGeom>
          <a:noFill/>
        </p:spPr>
        <p:txBody>
          <a:bodyPr wrap="square" rtlCol="0">
            <a:spAutoFit/>
          </a:bodyPr>
          <a:lstStyle/>
          <a:p>
            <a:r>
              <a:rPr lang="it-IT" sz="1000" dirty="0"/>
              <a:t>…</a:t>
            </a:r>
          </a:p>
        </p:txBody>
      </p:sp>
      <p:cxnSp>
        <p:nvCxnSpPr>
          <p:cNvPr id="22" name="Connettore 2 21">
            <a:extLst>
              <a:ext uri="{FF2B5EF4-FFF2-40B4-BE49-F238E27FC236}">
                <a16:creationId xmlns:a16="http://schemas.microsoft.com/office/drawing/2014/main" id="{B7D8C02D-6A80-CBE3-AA8D-422795749BC5}"/>
              </a:ext>
            </a:extLst>
          </p:cNvPr>
          <p:cNvCxnSpPr/>
          <p:nvPr/>
        </p:nvCxnSpPr>
        <p:spPr>
          <a:xfrm>
            <a:off x="9770791" y="4969100"/>
            <a:ext cx="0" cy="54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DE212340-C878-6AE1-CF3E-62A765CCA998}"/>
              </a:ext>
            </a:extLst>
          </p:cNvPr>
          <p:cNvSpPr txBox="1"/>
          <p:nvPr/>
        </p:nvSpPr>
        <p:spPr>
          <a:xfrm>
            <a:off x="8369405" y="2460106"/>
            <a:ext cx="3680033" cy="369332"/>
          </a:xfrm>
          <a:prstGeom prst="rect">
            <a:avLst/>
          </a:prstGeom>
          <a:noFill/>
        </p:spPr>
        <p:txBody>
          <a:bodyPr wrap="square" rtlCol="0">
            <a:spAutoFit/>
          </a:bodyPr>
          <a:lstStyle/>
          <a:p>
            <a:r>
              <a:rPr lang="it-IT" dirty="0"/>
              <a:t>Soggetto preso dal Test Set</a:t>
            </a:r>
          </a:p>
        </p:txBody>
      </p:sp>
      <p:sp>
        <p:nvSpPr>
          <p:cNvPr id="24" name="CasellaDiTesto 23">
            <a:extLst>
              <a:ext uri="{FF2B5EF4-FFF2-40B4-BE49-F238E27FC236}">
                <a16:creationId xmlns:a16="http://schemas.microsoft.com/office/drawing/2014/main" id="{B266B618-A5B0-00EA-8A8C-6D5A0C81A9BD}"/>
              </a:ext>
            </a:extLst>
          </p:cNvPr>
          <p:cNvSpPr txBox="1"/>
          <p:nvPr/>
        </p:nvSpPr>
        <p:spPr>
          <a:xfrm>
            <a:off x="7837609" y="3507608"/>
            <a:ext cx="1948714" cy="369332"/>
          </a:xfrm>
          <a:prstGeom prst="rect">
            <a:avLst/>
          </a:prstGeom>
          <a:noFill/>
        </p:spPr>
        <p:txBody>
          <a:bodyPr wrap="square" rtlCol="0">
            <a:spAutoFit/>
          </a:bodyPr>
          <a:lstStyle/>
          <a:p>
            <a:r>
              <a:rPr lang="it-IT" dirty="0"/>
              <a:t>Calcolo similarità</a:t>
            </a:r>
          </a:p>
        </p:txBody>
      </p:sp>
      <p:cxnSp>
        <p:nvCxnSpPr>
          <p:cNvPr id="26" name="Connettore 4 25">
            <a:extLst>
              <a:ext uri="{FF2B5EF4-FFF2-40B4-BE49-F238E27FC236}">
                <a16:creationId xmlns:a16="http://schemas.microsoft.com/office/drawing/2014/main" id="{43E691B2-AFF4-F2F4-8A43-3FB33D38A811}"/>
              </a:ext>
            </a:extLst>
          </p:cNvPr>
          <p:cNvCxnSpPr>
            <a:cxnSpLocks/>
          </p:cNvCxnSpPr>
          <p:nvPr/>
        </p:nvCxnSpPr>
        <p:spPr>
          <a:xfrm>
            <a:off x="6931378" y="4037685"/>
            <a:ext cx="2839413" cy="1480649"/>
          </a:xfrm>
          <a:prstGeom prst="bentConnector3">
            <a:avLst>
              <a:gd name="adj1" fmla="val 1342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681DD3EA-F3CF-9EAC-BC2C-42BA0BE55C16}"/>
              </a:ext>
            </a:extLst>
          </p:cNvPr>
          <p:cNvSpPr txBox="1"/>
          <p:nvPr/>
        </p:nvSpPr>
        <p:spPr>
          <a:xfrm>
            <a:off x="8952992" y="5985310"/>
            <a:ext cx="3606083" cy="276999"/>
          </a:xfrm>
          <a:prstGeom prst="rect">
            <a:avLst/>
          </a:prstGeom>
          <a:noFill/>
        </p:spPr>
        <p:txBody>
          <a:bodyPr wrap="square" rtlCol="0">
            <a:spAutoFit/>
          </a:bodyPr>
          <a:lstStyle/>
          <a:p>
            <a:r>
              <a:rPr lang="it-IT" sz="1200" dirty="0"/>
              <a:t>Max S</a:t>
            </a:r>
            <a:r>
              <a:rPr lang="it-IT" sz="1200" baseline="-25000" dirty="0"/>
              <a:t>i</a:t>
            </a:r>
          </a:p>
        </p:txBody>
      </p:sp>
      <p:sp>
        <p:nvSpPr>
          <p:cNvPr id="31" name="CasellaDiTesto 30">
            <a:extLst>
              <a:ext uri="{FF2B5EF4-FFF2-40B4-BE49-F238E27FC236}">
                <a16:creationId xmlns:a16="http://schemas.microsoft.com/office/drawing/2014/main" id="{3979146D-E371-FD33-6EF9-0BA9FA6F81B4}"/>
              </a:ext>
            </a:extLst>
          </p:cNvPr>
          <p:cNvSpPr txBox="1"/>
          <p:nvPr/>
        </p:nvSpPr>
        <p:spPr>
          <a:xfrm>
            <a:off x="8187065" y="5163954"/>
            <a:ext cx="1850550" cy="369332"/>
          </a:xfrm>
          <a:prstGeom prst="rect">
            <a:avLst/>
          </a:prstGeom>
          <a:noFill/>
        </p:spPr>
        <p:txBody>
          <a:bodyPr wrap="square" rtlCol="0">
            <a:spAutoFit/>
          </a:bodyPr>
          <a:lstStyle/>
          <a:p>
            <a:r>
              <a:rPr lang="it-IT" dirty="0" err="1"/>
              <a:t>Weighing</a:t>
            </a:r>
            <a:endParaRPr lang="it-IT" dirty="0"/>
          </a:p>
        </p:txBody>
      </p:sp>
    </p:spTree>
    <p:extLst>
      <p:ext uri="{BB962C8B-B14F-4D97-AF65-F5344CB8AC3E}">
        <p14:creationId xmlns:p14="http://schemas.microsoft.com/office/powerpoint/2010/main" val="380800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fontScale="90000"/>
          </a:bodyPr>
          <a:lstStyle/>
          <a:p>
            <a:r>
              <a:rPr lang="it-IT" dirty="0"/>
              <a:t>CLASSIFICAZIONE DELLE MACRO-ESPRESSIONI – tecniche di </a:t>
            </a:r>
            <a:r>
              <a:rPr lang="it-IT" dirty="0" err="1"/>
              <a:t>weighing</a:t>
            </a: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16</a:t>
            </a:fld>
            <a:endParaRPr lang="it-IT" noProof="0"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56DA4289-C781-A6EA-ACDB-2D6B92AE9375}"/>
                  </a:ext>
                </a:extLst>
              </p:cNvPr>
              <p:cNvSpPr txBox="1"/>
              <p:nvPr/>
            </p:nvSpPr>
            <p:spPr>
              <a:xfrm>
                <a:off x="581192" y="1720840"/>
                <a:ext cx="11029616" cy="3530903"/>
              </a:xfrm>
              <a:prstGeom prst="rect">
                <a:avLst/>
              </a:prstGeom>
              <a:noFill/>
            </p:spPr>
            <p:txBody>
              <a:bodyPr wrap="square" rtlCol="0">
                <a:spAutoFit/>
              </a:bodyPr>
              <a:lstStyle/>
              <a:p>
                <a:pPr marL="285750" indent="-285750">
                  <a:buFontTx/>
                  <a:buChar char="-"/>
                </a:pPr>
                <a:r>
                  <a:rPr lang="it-IT" b="1" dirty="0"/>
                  <a:t>Primo metodo</a:t>
                </a:r>
                <a:r>
                  <a:rPr lang="it-IT" dirty="0"/>
                  <a:t>: Moltiplicare ogni valore ’S1’,...,’S7’ con i valori sulla diagonale: S</a:t>
                </a:r>
                <a:r>
                  <a:rPr lang="it-IT" baseline="-25000" dirty="0"/>
                  <a:t>i</a:t>
                </a:r>
                <a:r>
                  <a:rPr lang="it-IT" dirty="0"/>
                  <a:t> ∗ A(i, i) </a:t>
                </a:r>
              </a:p>
              <a:p>
                <a:pPr marL="285750" indent="-285750">
                  <a:buFontTx/>
                  <a:buChar char="-"/>
                </a:pPr>
                <a:r>
                  <a:rPr lang="it-IT" b="1" dirty="0"/>
                  <a:t>Secondo metodo</a:t>
                </a:r>
                <a:r>
                  <a:rPr lang="it-IT" dirty="0"/>
                  <a:t>: Calcolare la media delle moltiplicazioni tra i valori ’S1’, ... , ’S7’ con la colonna di ogni emozione: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7</m:t>
                        </m:r>
                      </m:den>
                    </m:f>
                    <m:nary>
                      <m:naryPr>
                        <m:chr m:val="∑"/>
                        <m:subHide m:val="on"/>
                        <m:supHide m:val="on"/>
                        <m:ctrlPr>
                          <a:rPr lang="it-IT" i="1" smtClean="0">
                            <a:latin typeface="Cambria Math" panose="02040503050406030204" pitchFamily="18" charset="0"/>
                          </a:rPr>
                        </m:ctrlPr>
                      </m:naryPr>
                      <m:sub/>
                      <m:sup/>
                      <m:e>
                        <m:r>
                          <m:rPr>
                            <m:nor/>
                          </m:rPr>
                          <a:rPr lang="it-IT" dirty="0"/>
                          <m:t>S</m:t>
                        </m:r>
                        <m:r>
                          <m:rPr>
                            <m:nor/>
                          </m:rPr>
                          <a:rPr lang="it-IT" baseline="-25000" dirty="0"/>
                          <m:t>i</m:t>
                        </m:r>
                        <m:r>
                          <m:rPr>
                            <m:nor/>
                          </m:rPr>
                          <a:rPr lang="it-IT" dirty="0"/>
                          <m:t> ∗</m:t>
                        </m:r>
                        <m:r>
                          <m:rPr>
                            <m:nor/>
                          </m:rPr>
                          <a:rPr lang="it-IT" dirty="0"/>
                          <m:t>A</m:t>
                        </m:r>
                        <m:r>
                          <m:rPr>
                            <m:nor/>
                          </m:rPr>
                          <a:rPr lang="it-IT" dirty="0"/>
                          <m:t>(</m:t>
                        </m:r>
                        <m:r>
                          <m:rPr>
                            <m:nor/>
                          </m:rPr>
                          <a:rPr lang="it-IT" dirty="0"/>
                          <m:t>j</m:t>
                        </m:r>
                        <m:r>
                          <m:rPr>
                            <m:nor/>
                          </m:rPr>
                          <a:rPr lang="it-IT" dirty="0"/>
                          <m:t>,</m:t>
                        </m:r>
                        <m:r>
                          <m:rPr>
                            <m:nor/>
                          </m:rPr>
                          <a:rPr lang="it-IT" dirty="0"/>
                          <m:t>i</m:t>
                        </m:r>
                        <m:r>
                          <m:rPr>
                            <m:nor/>
                          </m:rPr>
                          <a:rPr lang="it-IT" dirty="0"/>
                          <m:t>)</m:t>
                        </m:r>
                      </m:e>
                    </m:nary>
                  </m:oMath>
                </a14:m>
                <a:endParaRPr lang="it-IT" dirty="0"/>
              </a:p>
              <a:p>
                <a:pPr marL="285750" indent="-285750">
                  <a:buFontTx/>
                  <a:buChar char="-"/>
                </a:pPr>
                <a:r>
                  <a:rPr lang="it-IT" b="1" dirty="0"/>
                  <a:t>Terzo metodo</a:t>
                </a:r>
                <a:r>
                  <a:rPr lang="it-IT" dirty="0"/>
                  <a:t>: Sottrarre dalla moltiplicazione tra i valori ’S1’,...,’S7’ e la diagonale, i restanti valori delle colonne corrispondenti.</a:t>
                </a:r>
                <a:br>
                  <a:rPr lang="it-IT" dirty="0"/>
                </a:br>
                <a:r>
                  <a:rPr lang="it-IT" dirty="0"/>
                  <a:t>(S</a:t>
                </a:r>
                <a:r>
                  <a:rPr lang="it-IT" baseline="-25000" dirty="0"/>
                  <a:t>i</a:t>
                </a:r>
                <a:r>
                  <a:rPr lang="it-IT" dirty="0"/>
                  <a:t> ∗A(</a:t>
                </a:r>
                <a:r>
                  <a:rPr lang="it-IT" dirty="0" err="1"/>
                  <a:t>i,i</a:t>
                </a:r>
                <a:r>
                  <a:rPr lang="it-IT" dirty="0"/>
                  <a:t>))− </a:t>
                </a:r>
                <a14:m>
                  <m:oMath xmlns:m="http://schemas.openxmlformats.org/officeDocument/2006/math">
                    <m:nary>
                      <m:naryPr>
                        <m:chr m:val="∑"/>
                        <m:subHide m:val="on"/>
                        <m:supHide m:val="on"/>
                        <m:ctrlPr>
                          <a:rPr lang="it-IT" i="1">
                            <a:latin typeface="Cambria Math" panose="02040503050406030204" pitchFamily="18" charset="0"/>
                          </a:rPr>
                        </m:ctrlPr>
                      </m:naryPr>
                      <m:sub/>
                      <m:sup/>
                      <m:e>
                        <m:r>
                          <m:rPr>
                            <m:nor/>
                          </m:rPr>
                          <a:rPr lang="it-IT" dirty="0"/>
                          <m:t>A</m:t>
                        </m:r>
                        <m:r>
                          <m:rPr>
                            <m:nor/>
                          </m:rPr>
                          <a:rPr lang="it-IT" dirty="0"/>
                          <m:t>(</m:t>
                        </m:r>
                        <m:r>
                          <m:rPr>
                            <m:nor/>
                          </m:rPr>
                          <a:rPr lang="it-IT" dirty="0"/>
                          <m:t>j</m:t>
                        </m:r>
                        <m:r>
                          <m:rPr>
                            <m:nor/>
                          </m:rPr>
                          <a:rPr lang="it-IT" dirty="0"/>
                          <m:t>,</m:t>
                        </m:r>
                        <m:r>
                          <m:rPr>
                            <m:nor/>
                          </m:rPr>
                          <a:rPr lang="it-IT" dirty="0"/>
                          <m:t>i</m:t>
                        </m:r>
                        <m:r>
                          <m:rPr>
                            <m:nor/>
                          </m:rPr>
                          <a:rPr lang="it-IT" dirty="0"/>
                          <m:t>)</m:t>
                        </m:r>
                      </m:e>
                    </m:nary>
                  </m:oMath>
                </a14:m>
                <a:r>
                  <a:rPr lang="it-IT" dirty="0"/>
                  <a:t> </a:t>
                </a:r>
              </a:p>
              <a:p>
                <a:pPr marL="285750" indent="-285750">
                  <a:buFontTx/>
                  <a:buChar char="-"/>
                </a:pPr>
                <a:endParaRPr lang="it-IT" dirty="0"/>
              </a:p>
              <a:p>
                <a:r>
                  <a:rPr lang="it-IT" dirty="0"/>
                  <a:t>Questi approcci sono stati utilizzati in combinazione per fornire un’accuratezza migliore nella classificazione. Ogni approccio fornisce in output l’emozione che ha la percentuale di similarità più alta rispetto alle altre. Se la maggioranza degli approcci concordano sulla stessa emozione, il soggetto viene classificato sotto quella emozione</a:t>
                </a:r>
              </a:p>
              <a:p>
                <a:pPr marL="285750" indent="-285750">
                  <a:buFontTx/>
                  <a:buChar char="-"/>
                </a:pPr>
                <a:endParaRPr lang="it-IT" dirty="0"/>
              </a:p>
            </p:txBody>
          </p:sp>
        </mc:Choice>
        <mc:Fallback xmlns="">
          <p:sp>
            <p:nvSpPr>
              <p:cNvPr id="6" name="CasellaDiTesto 5">
                <a:extLst>
                  <a:ext uri="{FF2B5EF4-FFF2-40B4-BE49-F238E27FC236}">
                    <a16:creationId xmlns:a16="http://schemas.microsoft.com/office/drawing/2014/main" id="{56DA4289-C781-A6EA-ACDB-2D6B92AE9375}"/>
                  </a:ext>
                </a:extLst>
              </p:cNvPr>
              <p:cNvSpPr txBox="1">
                <a:spLocks noRot="1" noChangeAspect="1" noMove="1" noResize="1" noEditPoints="1" noAdjustHandles="1" noChangeArrowheads="1" noChangeShapeType="1" noTextEdit="1"/>
              </p:cNvSpPr>
              <p:nvPr/>
            </p:nvSpPr>
            <p:spPr>
              <a:xfrm>
                <a:off x="581192" y="1720840"/>
                <a:ext cx="11029616" cy="3530903"/>
              </a:xfrm>
              <a:prstGeom prst="rect">
                <a:avLst/>
              </a:prstGeom>
              <a:blipFill>
                <a:blip r:embed="rId2"/>
                <a:stretch>
                  <a:fillRect l="-460" t="-717"/>
                </a:stretch>
              </a:blipFill>
            </p:spPr>
            <p:txBody>
              <a:bodyPr/>
              <a:lstStyle/>
              <a:p>
                <a:r>
                  <a:rPr lang="it-IT">
                    <a:noFill/>
                  </a:rPr>
                  <a:t> </a:t>
                </a:r>
              </a:p>
            </p:txBody>
          </p:sp>
        </mc:Fallback>
      </mc:AlternateContent>
    </p:spTree>
    <p:extLst>
      <p:ext uri="{BB962C8B-B14F-4D97-AF65-F5344CB8AC3E}">
        <p14:creationId xmlns:p14="http://schemas.microsoft.com/office/powerpoint/2010/main" val="80086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a:bodyPr>
          <a:lstStyle/>
          <a:p>
            <a:r>
              <a:rPr lang="it-IT" dirty="0"/>
              <a:t>CLASSIFICAZIONE DELLE MACRO-ESPRESSIONI</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17</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720840"/>
            <a:ext cx="11029616" cy="3693319"/>
          </a:xfrm>
          <a:prstGeom prst="rect">
            <a:avLst/>
          </a:prstGeom>
          <a:noFill/>
        </p:spPr>
        <p:txBody>
          <a:bodyPr wrap="square" rtlCol="0">
            <a:spAutoFit/>
          </a:bodyPr>
          <a:lstStyle/>
          <a:p>
            <a:r>
              <a:rPr lang="it-IT" dirty="0"/>
              <a:t>Invece, se non c’è una maggioranza ne viene creata una nel seguente modo:</a:t>
            </a:r>
          </a:p>
          <a:p>
            <a:pPr marL="285750" indent="-285750">
              <a:buFontTx/>
              <a:buChar char="-"/>
            </a:pPr>
            <a:r>
              <a:rPr lang="it-IT" dirty="0"/>
              <a:t>Per ogni emozione data in output vengono presi i valori delle similarità calcolate dai diversi approcci.</a:t>
            </a:r>
          </a:p>
          <a:p>
            <a:pPr marL="285750" indent="-285750">
              <a:buFontTx/>
              <a:buChar char="-"/>
            </a:pPr>
            <a:r>
              <a:rPr lang="it-IT" dirty="0"/>
              <a:t>Vengono confrontati in coppia andando a calcolare la somma delle differenze tra i valori calcolati. </a:t>
            </a:r>
          </a:p>
          <a:p>
            <a:pPr marL="285750" indent="-285750">
              <a:buFontTx/>
              <a:buChar char="-"/>
            </a:pPr>
            <a:r>
              <a:rPr lang="it-IT" dirty="0"/>
              <a:t>L’emozione che ha le differenze maggiori rispetto alle altre, viene assegnata al soggetto. </a:t>
            </a:r>
          </a:p>
          <a:p>
            <a:pPr marL="285750" indent="-285750">
              <a:buFontTx/>
              <a:buChar char="-"/>
            </a:pPr>
            <a:endParaRPr lang="it-IT" dirty="0"/>
          </a:p>
          <a:p>
            <a:r>
              <a:rPr lang="it-IT" dirty="0"/>
              <a:t>Oltre all’emozione più probabile sono stati applicati gli approcci sulla seconda emozione più probabile. Come risultato della classificazione vengono forniti due emozioni che corrispondono a quelle più probabili, aumentando anche l’accuratezza della predizione. </a:t>
            </a:r>
          </a:p>
          <a:p>
            <a:endParaRPr lang="it-IT" dirty="0"/>
          </a:p>
          <a:p>
            <a:pPr marL="285750" indent="-285750">
              <a:buFontTx/>
              <a:buChar char="-"/>
            </a:pPr>
            <a:endParaRPr lang="it-IT" dirty="0"/>
          </a:p>
          <a:p>
            <a:r>
              <a:rPr lang="it-IT" dirty="0"/>
              <a:t> </a:t>
            </a:r>
          </a:p>
          <a:p>
            <a:r>
              <a:rPr lang="it-IT" dirty="0"/>
              <a:t> </a:t>
            </a:r>
          </a:p>
          <a:p>
            <a:pPr marL="285750" indent="-285750">
              <a:buFontTx/>
              <a:buChar char="-"/>
            </a:pPr>
            <a:endParaRPr lang="it-IT" dirty="0"/>
          </a:p>
        </p:txBody>
      </p:sp>
    </p:spTree>
    <p:extLst>
      <p:ext uri="{BB962C8B-B14F-4D97-AF65-F5344CB8AC3E}">
        <p14:creationId xmlns:p14="http://schemas.microsoft.com/office/powerpoint/2010/main" val="301771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fontScale="90000"/>
          </a:bodyPr>
          <a:lstStyle/>
          <a:p>
            <a:r>
              <a:rPr lang="it-IT" dirty="0"/>
              <a:t>CLASSIFICAZIONE DELLE MACRO-ESPRESSIONI – risultati sperimentali</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18</a:t>
            </a:fld>
            <a:endParaRPr lang="it-IT" noProof="0" dirty="0"/>
          </a:p>
        </p:txBody>
      </p:sp>
      <p:pic>
        <p:nvPicPr>
          <p:cNvPr id="7" name="Immagine 6" descr="Immagine che contiene tavolo&#10;&#10;Descrizione generata automaticamente">
            <a:extLst>
              <a:ext uri="{FF2B5EF4-FFF2-40B4-BE49-F238E27FC236}">
                <a16:creationId xmlns:a16="http://schemas.microsoft.com/office/drawing/2014/main" id="{17B357E9-83DF-BFB9-71D9-00844EBCC3B8}"/>
              </a:ext>
            </a:extLst>
          </p:cNvPr>
          <p:cNvPicPr>
            <a:picLocks noChangeAspect="1"/>
          </p:cNvPicPr>
          <p:nvPr/>
        </p:nvPicPr>
        <p:blipFill>
          <a:blip r:embed="rId2"/>
          <a:stretch>
            <a:fillRect/>
          </a:stretch>
        </p:blipFill>
        <p:spPr>
          <a:xfrm>
            <a:off x="7208925" y="1720840"/>
            <a:ext cx="4209908" cy="1871070"/>
          </a:xfrm>
          <a:prstGeom prst="rect">
            <a:avLst/>
          </a:prstGeom>
        </p:spPr>
      </p:pic>
      <p:sp>
        <p:nvSpPr>
          <p:cNvPr id="8" name="CasellaDiTesto 7">
            <a:extLst>
              <a:ext uri="{FF2B5EF4-FFF2-40B4-BE49-F238E27FC236}">
                <a16:creationId xmlns:a16="http://schemas.microsoft.com/office/drawing/2014/main" id="{85402035-D7A3-B5BB-8D21-6AF1AEE3805D}"/>
              </a:ext>
            </a:extLst>
          </p:cNvPr>
          <p:cNvSpPr txBox="1"/>
          <p:nvPr/>
        </p:nvSpPr>
        <p:spPr>
          <a:xfrm>
            <a:off x="735724" y="1555531"/>
            <a:ext cx="6074979" cy="3970318"/>
          </a:xfrm>
          <a:prstGeom prst="rect">
            <a:avLst/>
          </a:prstGeom>
          <a:noFill/>
        </p:spPr>
        <p:txBody>
          <a:bodyPr wrap="square" rtlCol="0">
            <a:spAutoFit/>
          </a:bodyPr>
          <a:lstStyle/>
          <a:p>
            <a:r>
              <a:rPr lang="it-IT" dirty="0"/>
              <a:t>Data la natura sovrapponibile di alcune emozioni, nella fase di predizione, sono state prese in considerazione due possibili esiti, corrispondenti alle emozioni più probabili.</a:t>
            </a:r>
          </a:p>
          <a:p>
            <a:endParaRPr lang="it-IT" dirty="0"/>
          </a:p>
          <a:p>
            <a:r>
              <a:rPr lang="it-IT" dirty="0"/>
              <a:t>I tre approcci sono stati combinati e valutati su dieci iterazioni. Per ogni iterazione il dataset è stato mischiato e sono stati estratti l’80% degli individui formando il training set, i restanti inseriti nel test set. </a:t>
            </a:r>
          </a:p>
          <a:p>
            <a:r>
              <a:rPr lang="it-IT" dirty="0"/>
              <a:t>Ogni iterazione ha prodotto una percentuale di accuratezza. L’accuratezza finale è  stata ricava come una media di queste e corrisponde al 60,13%. </a:t>
            </a:r>
          </a:p>
          <a:p>
            <a:r>
              <a:rPr lang="it-IT" dirty="0"/>
              <a:t>L’accuratezza della predizione di ogni emozione sono mostrate nella Tabella qui di fianco.</a:t>
            </a:r>
          </a:p>
          <a:p>
            <a:endParaRPr lang="it-IT" dirty="0"/>
          </a:p>
        </p:txBody>
      </p:sp>
    </p:spTree>
    <p:extLst>
      <p:ext uri="{BB962C8B-B14F-4D97-AF65-F5344CB8AC3E}">
        <p14:creationId xmlns:p14="http://schemas.microsoft.com/office/powerpoint/2010/main" val="266260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a:bodyPr>
          <a:lstStyle/>
          <a:p>
            <a:r>
              <a:rPr lang="it-IT" dirty="0"/>
              <a:t>Conclusioni e sviluppi futuri</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19</a:t>
            </a:fld>
            <a:endParaRPr lang="it-IT" noProof="0" dirty="0"/>
          </a:p>
        </p:txBody>
      </p:sp>
      <p:sp>
        <p:nvSpPr>
          <p:cNvPr id="3" name="CasellaDiTesto 2">
            <a:extLst>
              <a:ext uri="{FF2B5EF4-FFF2-40B4-BE49-F238E27FC236}">
                <a16:creationId xmlns:a16="http://schemas.microsoft.com/office/drawing/2014/main" id="{91F52329-D5BA-765A-67E9-F1A792A3B752}"/>
              </a:ext>
            </a:extLst>
          </p:cNvPr>
          <p:cNvSpPr txBox="1"/>
          <p:nvPr/>
        </p:nvSpPr>
        <p:spPr>
          <a:xfrm>
            <a:off x="704193" y="1545021"/>
            <a:ext cx="11130455" cy="4524315"/>
          </a:xfrm>
          <a:prstGeom prst="rect">
            <a:avLst/>
          </a:prstGeom>
          <a:noFill/>
        </p:spPr>
        <p:txBody>
          <a:bodyPr wrap="square" rtlCol="0">
            <a:spAutoFit/>
          </a:bodyPr>
          <a:lstStyle/>
          <a:p>
            <a:r>
              <a:rPr lang="it-IT" dirty="0"/>
              <a:t>Questo approccio ha mostrato dei limiti. Un primo limite é la impossibilità di esprimere un grado di confidenza per il quale possiamo affermare che siamo in presenza di una micro-espressione.</a:t>
            </a:r>
          </a:p>
          <a:p>
            <a:endParaRPr lang="it-IT" dirty="0"/>
          </a:p>
          <a:p>
            <a:r>
              <a:rPr lang="it-IT" dirty="0"/>
              <a:t>Questo limite deriva dal fatto che sono stati considerati gli spostamenti dei landmark rispetto a loro stessi. </a:t>
            </a:r>
          </a:p>
          <a:p>
            <a:r>
              <a:rPr lang="it-IT" dirty="0"/>
              <a:t>Un evoluzione di questo approccio potrebbe essere quello di considerare gli scostamenti tra tutte le possibili coppie di landmark, al fine da catturare possibili relazioni esistenti tra i diversi punti del volto. </a:t>
            </a:r>
          </a:p>
          <a:p>
            <a:endParaRPr lang="it-IT" dirty="0"/>
          </a:p>
          <a:p>
            <a:r>
              <a:rPr lang="it-IT" dirty="0"/>
              <a:t>Questa tecnica potrebbe essere utile nel caso in cui si dispone di pochi landmark.</a:t>
            </a:r>
          </a:p>
          <a:p>
            <a:endParaRPr lang="it-IT" dirty="0"/>
          </a:p>
          <a:p>
            <a:r>
              <a:rPr lang="it-IT" dirty="0"/>
              <a:t>Un possibile sviluppo futuro dell’approccio qui presentato è quello di adoperare il FACS (</a:t>
            </a:r>
            <a:r>
              <a:rPr lang="it-IT" dirty="0" err="1"/>
              <a:t>Facial</a:t>
            </a:r>
            <a:r>
              <a:rPr lang="it-IT" dirty="0"/>
              <a:t> Action Coding System). Il FACS permette di ottenere una rappresentazione delle condizioni di un volto tramite un insieme di Action </a:t>
            </a:r>
            <a:r>
              <a:rPr lang="it-IT" dirty="0" err="1"/>
              <a:t>Units</a:t>
            </a:r>
            <a:r>
              <a:rPr lang="it-IT" dirty="0"/>
              <a:t>. Le Action </a:t>
            </a:r>
            <a:r>
              <a:rPr lang="it-IT" dirty="0" err="1"/>
              <a:t>Units</a:t>
            </a:r>
            <a:r>
              <a:rPr lang="it-IT" dirty="0"/>
              <a:t> rappresentano i muscoli facciali, e forniscono anche l’intensità della contrazione per muscolo. Il FACS può dare quindi delle insight più approfondite in termini di contrazioni muscolari frame per frame. Sulla base di quali Action </a:t>
            </a:r>
            <a:r>
              <a:rPr lang="it-IT" dirty="0" err="1"/>
              <a:t>Units</a:t>
            </a:r>
            <a:r>
              <a:rPr lang="it-IT" dirty="0"/>
              <a:t> si attivano, e sulle relative percentuali, potrebbe essere addestrato un classificatore. </a:t>
            </a:r>
          </a:p>
          <a:p>
            <a:endParaRPr lang="it-IT" dirty="0"/>
          </a:p>
        </p:txBody>
      </p:sp>
    </p:spTree>
    <p:extLst>
      <p:ext uri="{BB962C8B-B14F-4D97-AF65-F5344CB8AC3E}">
        <p14:creationId xmlns:p14="http://schemas.microsoft.com/office/powerpoint/2010/main" val="170784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rtlCol="0">
            <a:normAutofit/>
          </a:bodyPr>
          <a:lstStyle/>
          <a:p>
            <a:r>
              <a:rPr lang="it-IT" dirty="0">
                <a:solidFill>
                  <a:schemeClr val="tx1">
                    <a:lumMod val="85000"/>
                    <a:lumOff val="15000"/>
                  </a:schemeClr>
                </a:solidFill>
              </a:rPr>
              <a:t>Tavola dei contenuti</a:t>
            </a:r>
          </a:p>
        </p:txBody>
      </p:sp>
      <p:graphicFrame>
        <p:nvGraphicFramePr>
          <p:cNvPr id="5" name="Segnaposto contenuto 2" descr="Sequenza temporale SmartArt">
            <a:extLst>
              <a:ext uri="{FF2B5EF4-FFF2-40B4-BE49-F238E27FC236}">
                <a16:creationId xmlns:a16="http://schemas.microsoft.com/office/drawing/2014/main" id="{3482D096-AEF7-42A2-9733-8437ACF545D2}"/>
              </a:ext>
            </a:extLst>
          </p:cNvPr>
          <p:cNvGraphicFramePr>
            <a:graphicFrameLocks noGrp="1"/>
          </p:cNvGraphicFramePr>
          <p:nvPr>
            <p:ph idx="1"/>
            <p:extLst>
              <p:ext uri="{D42A27DB-BD31-4B8C-83A1-F6EECF244321}">
                <p14:modId xmlns:p14="http://schemas.microsoft.com/office/powerpoint/2010/main" val="177154006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egnaposto piè di pagina 2">
            <a:extLst>
              <a:ext uri="{FF2B5EF4-FFF2-40B4-BE49-F238E27FC236}">
                <a16:creationId xmlns:a16="http://schemas.microsoft.com/office/drawing/2014/main" id="{686EF756-B3FD-65B7-E92D-E6AA69CC6594}"/>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4" name="Segnaposto numero diapositiva 3">
            <a:extLst>
              <a:ext uri="{FF2B5EF4-FFF2-40B4-BE49-F238E27FC236}">
                <a16:creationId xmlns:a16="http://schemas.microsoft.com/office/drawing/2014/main" id="{1FD5524C-755B-A03B-C7EB-082A81FB3AE1}"/>
              </a:ext>
            </a:extLst>
          </p:cNvPr>
          <p:cNvSpPr>
            <a:spLocks noGrp="1"/>
          </p:cNvSpPr>
          <p:nvPr>
            <p:ph type="sldNum" sz="quarter" idx="12"/>
          </p:nvPr>
        </p:nvSpPr>
        <p:spPr/>
        <p:txBody>
          <a:bodyPr/>
          <a:lstStyle/>
          <a:p>
            <a:pPr rtl="0"/>
            <a:fld id="{3A98EE3D-8CD1-4C3F-BD1C-C98C9596463C}" type="slidenum">
              <a:rPr lang="it-IT" noProof="0" smtClean="0"/>
              <a:t>2</a:t>
            </a:fld>
            <a:endParaRPr lang="it-IT" noProof="0" dirty="0"/>
          </a:p>
        </p:txBody>
      </p:sp>
    </p:spTree>
    <p:extLst>
      <p:ext uri="{BB962C8B-B14F-4D97-AF65-F5344CB8AC3E}">
        <p14:creationId xmlns:p14="http://schemas.microsoft.com/office/powerpoint/2010/main" val="396609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a:xfrm>
            <a:off x="581192" y="774158"/>
            <a:ext cx="11029616" cy="685074"/>
          </a:xfrm>
        </p:spPr>
        <p:txBody>
          <a:bodyPr>
            <a:normAutofit/>
          </a:bodyPr>
          <a:lstStyle/>
          <a:p>
            <a:r>
              <a:rPr lang="it-IT" dirty="0"/>
              <a:t>Fine</a:t>
            </a:r>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20</a:t>
            </a:fld>
            <a:endParaRPr lang="it-IT" noProof="0" dirty="0"/>
          </a:p>
        </p:txBody>
      </p:sp>
      <p:sp>
        <p:nvSpPr>
          <p:cNvPr id="3" name="CasellaDiTesto 2">
            <a:extLst>
              <a:ext uri="{FF2B5EF4-FFF2-40B4-BE49-F238E27FC236}">
                <a16:creationId xmlns:a16="http://schemas.microsoft.com/office/drawing/2014/main" id="{91F52329-D5BA-765A-67E9-F1A792A3B752}"/>
              </a:ext>
            </a:extLst>
          </p:cNvPr>
          <p:cNvSpPr txBox="1"/>
          <p:nvPr/>
        </p:nvSpPr>
        <p:spPr>
          <a:xfrm>
            <a:off x="2848303" y="2967335"/>
            <a:ext cx="11130455" cy="923330"/>
          </a:xfrm>
          <a:prstGeom prst="rect">
            <a:avLst/>
          </a:prstGeom>
          <a:noFill/>
        </p:spPr>
        <p:txBody>
          <a:bodyPr wrap="square" rtlCol="0">
            <a:spAutoFit/>
          </a:bodyPr>
          <a:lstStyle/>
          <a:p>
            <a:r>
              <a:rPr lang="it-IT" sz="5400" dirty="0"/>
              <a:t>Grazie per l’attenzione!</a:t>
            </a:r>
          </a:p>
        </p:txBody>
      </p:sp>
    </p:spTree>
    <p:extLst>
      <p:ext uri="{BB962C8B-B14F-4D97-AF65-F5344CB8AC3E}">
        <p14:creationId xmlns:p14="http://schemas.microsoft.com/office/powerpoint/2010/main" val="74537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fontScale="90000"/>
          </a:bodyPr>
          <a:lstStyle/>
          <a:p>
            <a:r>
              <a:rPr lang="it-IT" dirty="0"/>
              <a:t>Background e Dominio del problema</a:t>
            </a:r>
            <a:br>
              <a:rPr lang="it-IT" dirty="0"/>
            </a:br>
            <a:r>
              <a:rPr lang="it-IT" dirty="0"/>
              <a:t>- </a:t>
            </a:r>
            <a:r>
              <a:rPr lang="it-IT" dirty="0" err="1"/>
              <a:t>Emotion</a:t>
            </a:r>
            <a:r>
              <a:rPr lang="it-IT" dirty="0"/>
              <a:t> </a:t>
            </a:r>
            <a:r>
              <a:rPr lang="it-IT" dirty="0" err="1"/>
              <a:t>Prediction</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3</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40136"/>
            <a:ext cx="11029616" cy="2862322"/>
          </a:xfrm>
          <a:prstGeom prst="rect">
            <a:avLst/>
          </a:prstGeom>
          <a:noFill/>
        </p:spPr>
        <p:txBody>
          <a:bodyPr wrap="square" rtlCol="0">
            <a:spAutoFit/>
          </a:bodyPr>
          <a:lstStyle/>
          <a:p>
            <a:r>
              <a:rPr lang="it-IT" dirty="0"/>
              <a:t>Nel panorama della computer vision il problema dell’</a:t>
            </a:r>
            <a:r>
              <a:rPr lang="it-IT" dirty="0" err="1"/>
              <a:t>emotion</a:t>
            </a:r>
            <a:r>
              <a:rPr lang="it-IT" dirty="0"/>
              <a:t> </a:t>
            </a:r>
            <a:r>
              <a:rPr lang="it-IT" dirty="0" err="1"/>
              <a:t>prediction</a:t>
            </a:r>
            <a:r>
              <a:rPr lang="it-IT" dirty="0"/>
              <a:t> ha attirato sempre di più l’attenzione, in quanto pone l’enfasi su ciò che accade dal verificarsi di una micro-espressione fino alla manifestazione completa di una macro-espressione. </a:t>
            </a:r>
          </a:p>
          <a:p>
            <a:endParaRPr lang="it-IT" dirty="0"/>
          </a:p>
          <a:p>
            <a:r>
              <a:rPr lang="it-IT" dirty="0"/>
              <a:t>Questo studio ha affrontato il problema ponendo due obiettivi:</a:t>
            </a:r>
          </a:p>
          <a:p>
            <a:pPr marL="285750" indent="-285750">
              <a:buFontTx/>
              <a:buChar char="-"/>
            </a:pPr>
            <a:r>
              <a:rPr lang="it-IT" dirty="0"/>
              <a:t>Analizzare il movimento dei landmark facciali al fine di rilevare una micro-espressione all’interno di una sequenza video.</a:t>
            </a:r>
          </a:p>
          <a:p>
            <a:pPr marL="285750" indent="-285750">
              <a:buFontTx/>
              <a:buChar char="-"/>
            </a:pPr>
            <a:r>
              <a:rPr lang="it-IT" dirty="0"/>
              <a:t>Riuscire a trovare una rappresentazione quantitativa delle diverse espressioni facciali al fine di modellare un classificatore in grado di riconoscerle.</a:t>
            </a:r>
          </a:p>
          <a:p>
            <a:endParaRPr lang="it-IT" dirty="0"/>
          </a:p>
        </p:txBody>
      </p:sp>
    </p:spTree>
    <p:extLst>
      <p:ext uri="{BB962C8B-B14F-4D97-AF65-F5344CB8AC3E}">
        <p14:creationId xmlns:p14="http://schemas.microsoft.com/office/powerpoint/2010/main" val="204457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micro-espressioni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4</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40136"/>
            <a:ext cx="11029616" cy="2585323"/>
          </a:xfrm>
          <a:prstGeom prst="rect">
            <a:avLst/>
          </a:prstGeom>
          <a:noFill/>
        </p:spPr>
        <p:txBody>
          <a:bodyPr wrap="square" rtlCol="0">
            <a:spAutoFit/>
          </a:bodyPr>
          <a:lstStyle/>
          <a:p>
            <a:pPr marL="285750" indent="-285750">
              <a:buFontTx/>
              <a:buChar char="-"/>
            </a:pPr>
            <a:r>
              <a:rPr lang="it-IT" dirty="0"/>
              <a:t>Le micro-espressioni sono caratterizzate da una bassa intensità e breve durata. </a:t>
            </a:r>
          </a:p>
          <a:p>
            <a:pPr marL="285750" indent="-285750">
              <a:buFontTx/>
              <a:buChar char="-"/>
            </a:pPr>
            <a:r>
              <a:rPr lang="it-IT" dirty="0"/>
              <a:t>Per l’analisi delle micro-espressioni sono state prese in considerazione le distanze locali euclidee, per studiare l’andamento della posizione dei landmark rispetto al frame precedente, per ogni frame nella sequenza video. </a:t>
            </a:r>
          </a:p>
          <a:p>
            <a:pPr marL="285750" indent="-285750">
              <a:buFontTx/>
              <a:buChar char="-"/>
            </a:pPr>
            <a:r>
              <a:rPr lang="it-IT" dirty="0"/>
              <a:t>Per intercettare queste piccole contrazioni muscolari siamo andati alla ricerca dei frame in cui il maggior numero di landmark ha registrato una variazione di posizione significativa, adoperando il test di significatività </a:t>
            </a:r>
            <a:r>
              <a:rPr lang="it-IT" dirty="0" err="1"/>
              <a:t>two-tailed</a:t>
            </a:r>
            <a:r>
              <a:rPr lang="it-IT" dirty="0"/>
              <a:t>. </a:t>
            </a:r>
          </a:p>
          <a:p>
            <a:pPr marL="285750" indent="-285750">
              <a:buFontTx/>
              <a:buChar char="-"/>
            </a:pPr>
            <a:endParaRPr lang="it-IT" dirty="0"/>
          </a:p>
          <a:p>
            <a:endParaRPr lang="it-IT" dirty="0"/>
          </a:p>
        </p:txBody>
      </p:sp>
      <p:graphicFrame>
        <p:nvGraphicFramePr>
          <p:cNvPr id="7" name="Tabella 7">
            <a:extLst>
              <a:ext uri="{FF2B5EF4-FFF2-40B4-BE49-F238E27FC236}">
                <a16:creationId xmlns:a16="http://schemas.microsoft.com/office/drawing/2014/main" id="{8AF83429-EAF7-2810-AB9C-53B5AAF44FE8}"/>
              </a:ext>
            </a:extLst>
          </p:cNvPr>
          <p:cNvGraphicFramePr>
            <a:graphicFrameLocks noGrp="1"/>
          </p:cNvGraphicFramePr>
          <p:nvPr>
            <p:extLst>
              <p:ext uri="{D42A27DB-BD31-4B8C-83A1-F6EECF244321}">
                <p14:modId xmlns:p14="http://schemas.microsoft.com/office/powerpoint/2010/main" val="3216312777"/>
              </p:ext>
            </p:extLst>
          </p:nvPr>
        </p:nvGraphicFramePr>
        <p:xfrm>
          <a:off x="2845500" y="3889331"/>
          <a:ext cx="5625840" cy="2093453"/>
        </p:xfrm>
        <a:graphic>
          <a:graphicData uri="http://schemas.openxmlformats.org/drawingml/2006/table">
            <a:tbl>
              <a:tblPr firstRow="1" bandRow="1">
                <a:tableStyleId>{22838BEF-8BB2-4498-84A7-C5851F593DF1}</a:tableStyleId>
              </a:tblPr>
              <a:tblGrid>
                <a:gridCol w="937640">
                  <a:extLst>
                    <a:ext uri="{9D8B030D-6E8A-4147-A177-3AD203B41FA5}">
                      <a16:colId xmlns:a16="http://schemas.microsoft.com/office/drawing/2014/main" val="3186757055"/>
                    </a:ext>
                  </a:extLst>
                </a:gridCol>
                <a:gridCol w="937640">
                  <a:extLst>
                    <a:ext uri="{9D8B030D-6E8A-4147-A177-3AD203B41FA5}">
                      <a16:colId xmlns:a16="http://schemas.microsoft.com/office/drawing/2014/main" val="34343887"/>
                    </a:ext>
                  </a:extLst>
                </a:gridCol>
                <a:gridCol w="937640">
                  <a:extLst>
                    <a:ext uri="{9D8B030D-6E8A-4147-A177-3AD203B41FA5}">
                      <a16:colId xmlns:a16="http://schemas.microsoft.com/office/drawing/2014/main" val="2901474035"/>
                    </a:ext>
                  </a:extLst>
                </a:gridCol>
                <a:gridCol w="937640">
                  <a:extLst>
                    <a:ext uri="{9D8B030D-6E8A-4147-A177-3AD203B41FA5}">
                      <a16:colId xmlns:a16="http://schemas.microsoft.com/office/drawing/2014/main" val="2858323959"/>
                    </a:ext>
                  </a:extLst>
                </a:gridCol>
                <a:gridCol w="937640">
                  <a:extLst>
                    <a:ext uri="{9D8B030D-6E8A-4147-A177-3AD203B41FA5}">
                      <a16:colId xmlns:a16="http://schemas.microsoft.com/office/drawing/2014/main" val="3759578043"/>
                    </a:ext>
                  </a:extLst>
                </a:gridCol>
                <a:gridCol w="937640">
                  <a:extLst>
                    <a:ext uri="{9D8B030D-6E8A-4147-A177-3AD203B41FA5}">
                      <a16:colId xmlns:a16="http://schemas.microsoft.com/office/drawing/2014/main" val="3588873730"/>
                    </a:ext>
                  </a:extLst>
                </a:gridCol>
              </a:tblGrid>
              <a:tr h="328147">
                <a:tc>
                  <a:txBody>
                    <a:bodyPr/>
                    <a:lstStyle/>
                    <a:p>
                      <a:endParaRPr lang="it-IT" sz="1000" dirty="0"/>
                    </a:p>
                  </a:txBody>
                  <a:tcPr/>
                </a:tc>
                <a:tc>
                  <a:txBody>
                    <a:bodyPr/>
                    <a:lstStyle/>
                    <a:p>
                      <a:r>
                        <a:rPr lang="it-IT" sz="1000" dirty="0"/>
                        <a:t>Landmark 1</a:t>
                      </a:r>
                    </a:p>
                  </a:txBody>
                  <a:tcPr/>
                </a:tc>
                <a:tc>
                  <a:txBody>
                    <a:bodyPr/>
                    <a:lstStyle/>
                    <a:p>
                      <a:r>
                        <a:rPr lang="it-IT" sz="1000" dirty="0"/>
                        <a:t>Landmark 2</a:t>
                      </a:r>
                    </a:p>
                  </a:txBody>
                  <a:tcPr/>
                </a:tc>
                <a:tc>
                  <a:txBody>
                    <a:bodyPr/>
                    <a:lstStyle/>
                    <a:p>
                      <a:r>
                        <a:rPr lang="it-IT" sz="1000" dirty="0"/>
                        <a:t>Landmark 3</a:t>
                      </a:r>
                    </a:p>
                  </a:txBody>
                  <a:tcPr/>
                </a:tc>
                <a:tc>
                  <a:txBody>
                    <a:bodyPr/>
                    <a:lstStyle/>
                    <a:p>
                      <a:r>
                        <a:rPr lang="it-IT" sz="1000" dirty="0"/>
                        <a:t>Landmark 4</a:t>
                      </a:r>
                    </a:p>
                  </a:txBody>
                  <a:tcPr/>
                </a:tc>
                <a:tc>
                  <a:txBody>
                    <a:bodyPr/>
                    <a:lstStyle/>
                    <a:p>
                      <a:r>
                        <a:rPr lang="it-IT" sz="1000" dirty="0"/>
                        <a:t>Landmark 5</a:t>
                      </a:r>
                    </a:p>
                  </a:txBody>
                  <a:tcPr/>
                </a:tc>
                <a:extLst>
                  <a:ext uri="{0D108BD9-81ED-4DB2-BD59-A6C34878D82A}">
                    <a16:rowId xmlns:a16="http://schemas.microsoft.com/office/drawing/2014/main" val="4031773660"/>
                  </a:ext>
                </a:extLst>
              </a:tr>
              <a:tr h="249419">
                <a:tc>
                  <a:txBody>
                    <a:bodyPr/>
                    <a:lstStyle/>
                    <a:p>
                      <a:r>
                        <a:rPr lang="it-IT" sz="1000" dirty="0"/>
                        <a:t>Frame 1</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0</a:t>
                      </a:r>
                    </a:p>
                  </a:txBody>
                  <a:tcPr/>
                </a:tc>
                <a:tc>
                  <a:txBody>
                    <a:bodyPr/>
                    <a:lstStyle/>
                    <a:p>
                      <a:r>
                        <a:rPr lang="it-IT" sz="1000" dirty="0"/>
                        <a:t>…</a:t>
                      </a:r>
                    </a:p>
                  </a:txBody>
                  <a:tcPr/>
                </a:tc>
                <a:extLst>
                  <a:ext uri="{0D108BD9-81ED-4DB2-BD59-A6C34878D82A}">
                    <a16:rowId xmlns:a16="http://schemas.microsoft.com/office/drawing/2014/main" val="1941417721"/>
                  </a:ext>
                </a:extLst>
              </a:tr>
              <a:tr h="336856">
                <a:tc>
                  <a:txBody>
                    <a:bodyPr/>
                    <a:lstStyle/>
                    <a:p>
                      <a:r>
                        <a:rPr lang="it-IT" sz="1000" dirty="0"/>
                        <a:t>Frame 2</a:t>
                      </a:r>
                    </a:p>
                  </a:txBody>
                  <a:tcPr/>
                </a:tc>
                <a:tc>
                  <a:txBody>
                    <a:bodyPr/>
                    <a:lstStyle/>
                    <a:p>
                      <a:r>
                        <a:rPr lang="it-IT" sz="1000" dirty="0"/>
                        <a:t>0.0012660..</a:t>
                      </a:r>
                    </a:p>
                  </a:txBody>
                  <a:tcPr/>
                </a:tc>
                <a:tc>
                  <a:txBody>
                    <a:bodyPr/>
                    <a:lstStyle/>
                    <a:p>
                      <a:r>
                        <a:rPr lang="it-IT" sz="1000" dirty="0"/>
                        <a:t>0.0017431..</a:t>
                      </a:r>
                    </a:p>
                  </a:txBody>
                  <a:tcPr/>
                </a:tc>
                <a:tc>
                  <a:txBody>
                    <a:bodyPr/>
                    <a:lstStyle/>
                    <a:p>
                      <a:r>
                        <a:rPr lang="it-IT" sz="1000" dirty="0"/>
                        <a:t>0.0013335..</a:t>
                      </a:r>
                    </a:p>
                  </a:txBody>
                  <a:tcPr/>
                </a:tc>
                <a:tc>
                  <a:txBody>
                    <a:bodyPr/>
                    <a:lstStyle/>
                    <a:p>
                      <a:r>
                        <a:rPr lang="it-IT" sz="1000" dirty="0"/>
                        <a:t>0.0020496..</a:t>
                      </a:r>
                    </a:p>
                  </a:txBody>
                  <a:tcPr/>
                </a:tc>
                <a:tc>
                  <a:txBody>
                    <a:bodyPr/>
                    <a:lstStyle/>
                    <a:p>
                      <a:r>
                        <a:rPr lang="it-IT" sz="1000" dirty="0"/>
                        <a:t>…</a:t>
                      </a:r>
                    </a:p>
                  </a:txBody>
                  <a:tcPr/>
                </a:tc>
                <a:extLst>
                  <a:ext uri="{0D108BD9-81ED-4DB2-BD59-A6C34878D82A}">
                    <a16:rowId xmlns:a16="http://schemas.microsoft.com/office/drawing/2014/main" val="631046922"/>
                  </a:ext>
                </a:extLst>
              </a:tr>
              <a:tr h="278549">
                <a:tc>
                  <a:txBody>
                    <a:bodyPr/>
                    <a:lstStyle/>
                    <a:p>
                      <a:r>
                        <a:rPr lang="it-IT" sz="1000" dirty="0"/>
                        <a:t>Frame 3</a:t>
                      </a:r>
                    </a:p>
                  </a:txBody>
                  <a:tcPr/>
                </a:tc>
                <a:tc>
                  <a:txBody>
                    <a:bodyPr/>
                    <a:lstStyle/>
                    <a:p>
                      <a:r>
                        <a:rPr lang="it-IT" sz="1000" dirty="0"/>
                        <a:t>0.0010045..</a:t>
                      </a:r>
                    </a:p>
                  </a:txBody>
                  <a:tcPr/>
                </a:tc>
                <a:tc>
                  <a:txBody>
                    <a:bodyPr/>
                    <a:lstStyle/>
                    <a:p>
                      <a:r>
                        <a:rPr lang="it-IT" sz="1000" dirty="0"/>
                        <a:t>0.0020907..</a:t>
                      </a:r>
                    </a:p>
                  </a:txBody>
                  <a:tcPr/>
                </a:tc>
                <a:tc>
                  <a:txBody>
                    <a:bodyPr/>
                    <a:lstStyle/>
                    <a:p>
                      <a:r>
                        <a:rPr lang="it-IT" sz="1000" dirty="0"/>
                        <a:t>0.0017206..</a:t>
                      </a:r>
                    </a:p>
                  </a:txBody>
                  <a:tcPr/>
                </a:tc>
                <a:tc>
                  <a:txBody>
                    <a:bodyPr/>
                    <a:lstStyle/>
                    <a:p>
                      <a:r>
                        <a:rPr lang="it-IT" sz="1000" dirty="0"/>
                        <a:t>0.0013724..</a:t>
                      </a:r>
                    </a:p>
                  </a:txBody>
                  <a:tcPr/>
                </a:tc>
                <a:tc>
                  <a:txBody>
                    <a:bodyPr/>
                    <a:lstStyle/>
                    <a:p>
                      <a:r>
                        <a:rPr lang="it-IT" sz="1000" dirty="0"/>
                        <a:t>…</a:t>
                      </a:r>
                    </a:p>
                  </a:txBody>
                  <a:tcPr/>
                </a:tc>
                <a:extLst>
                  <a:ext uri="{0D108BD9-81ED-4DB2-BD59-A6C34878D82A}">
                    <a16:rowId xmlns:a16="http://schemas.microsoft.com/office/drawing/2014/main" val="1123886211"/>
                  </a:ext>
                </a:extLst>
              </a:tr>
              <a:tr h="297760">
                <a:tc>
                  <a:txBody>
                    <a:bodyPr/>
                    <a:lstStyle/>
                    <a:p>
                      <a:r>
                        <a:rPr lang="it-IT" sz="1000" dirty="0"/>
                        <a:t>Frame 4</a:t>
                      </a:r>
                    </a:p>
                  </a:txBody>
                  <a:tcPr/>
                </a:tc>
                <a:tc>
                  <a:txBody>
                    <a:bodyPr/>
                    <a:lstStyle/>
                    <a:p>
                      <a:r>
                        <a:rPr lang="it-IT" sz="1000" dirty="0"/>
                        <a:t>0.0079478..</a:t>
                      </a:r>
                    </a:p>
                  </a:txBody>
                  <a:tcPr/>
                </a:tc>
                <a:tc>
                  <a:txBody>
                    <a:bodyPr/>
                    <a:lstStyle/>
                    <a:p>
                      <a:r>
                        <a:rPr lang="it-IT" sz="1000" dirty="0"/>
                        <a:t>0.0063194..</a:t>
                      </a:r>
                    </a:p>
                  </a:txBody>
                  <a:tcPr/>
                </a:tc>
                <a:tc>
                  <a:txBody>
                    <a:bodyPr/>
                    <a:lstStyle/>
                    <a:p>
                      <a:r>
                        <a:rPr lang="it-IT" sz="1000" dirty="0"/>
                        <a:t>0.0067039..</a:t>
                      </a:r>
                    </a:p>
                  </a:txBody>
                  <a:tcPr/>
                </a:tc>
                <a:tc>
                  <a:txBody>
                    <a:bodyPr/>
                    <a:lstStyle/>
                    <a:p>
                      <a:r>
                        <a:rPr lang="it-IT" sz="1000" dirty="0"/>
                        <a:t>0.0049103..</a:t>
                      </a:r>
                    </a:p>
                  </a:txBody>
                  <a:tcPr/>
                </a:tc>
                <a:tc>
                  <a:txBody>
                    <a:bodyPr/>
                    <a:lstStyle/>
                    <a:p>
                      <a:r>
                        <a:rPr lang="it-IT" sz="1000" dirty="0"/>
                        <a:t>…</a:t>
                      </a:r>
                    </a:p>
                  </a:txBody>
                  <a:tcPr/>
                </a:tc>
                <a:extLst>
                  <a:ext uri="{0D108BD9-81ED-4DB2-BD59-A6C34878D82A}">
                    <a16:rowId xmlns:a16="http://schemas.microsoft.com/office/drawing/2014/main" val="3492767883"/>
                  </a:ext>
                </a:extLst>
              </a:tr>
              <a:tr h="324173">
                <a:tc>
                  <a:txBody>
                    <a:bodyPr/>
                    <a:lstStyle/>
                    <a:p>
                      <a:r>
                        <a:rPr lang="it-IT" sz="1000" dirty="0"/>
                        <a:t>Frame 5</a:t>
                      </a:r>
                    </a:p>
                  </a:txBody>
                  <a:tcPr/>
                </a:tc>
                <a:tc>
                  <a:txBody>
                    <a:bodyPr/>
                    <a:lstStyle/>
                    <a:p>
                      <a:r>
                        <a:rPr lang="it-IT" sz="1000" dirty="0"/>
                        <a:t>0.0039123..</a:t>
                      </a:r>
                    </a:p>
                  </a:txBody>
                  <a:tcPr/>
                </a:tc>
                <a:tc>
                  <a:txBody>
                    <a:bodyPr/>
                    <a:lstStyle/>
                    <a:p>
                      <a:r>
                        <a:rPr lang="it-IT" sz="1000" dirty="0"/>
                        <a:t>0.0036675..</a:t>
                      </a:r>
                    </a:p>
                  </a:txBody>
                  <a:tcPr/>
                </a:tc>
                <a:tc>
                  <a:txBody>
                    <a:bodyPr/>
                    <a:lstStyle/>
                    <a:p>
                      <a:r>
                        <a:rPr lang="it-IT" sz="1000" dirty="0"/>
                        <a:t>0.0033818..</a:t>
                      </a:r>
                    </a:p>
                  </a:txBody>
                  <a:tcPr/>
                </a:tc>
                <a:tc>
                  <a:txBody>
                    <a:bodyPr/>
                    <a:lstStyle/>
                    <a:p>
                      <a:r>
                        <a:rPr lang="it-IT" sz="1000" dirty="0"/>
                        <a:t>0.0018516..</a:t>
                      </a:r>
                    </a:p>
                  </a:txBody>
                  <a:tcPr/>
                </a:tc>
                <a:tc>
                  <a:txBody>
                    <a:bodyPr/>
                    <a:lstStyle/>
                    <a:p>
                      <a:r>
                        <a:rPr lang="it-IT" sz="1000" dirty="0"/>
                        <a:t>…</a:t>
                      </a:r>
                    </a:p>
                  </a:txBody>
                  <a:tcPr/>
                </a:tc>
                <a:extLst>
                  <a:ext uri="{0D108BD9-81ED-4DB2-BD59-A6C34878D82A}">
                    <a16:rowId xmlns:a16="http://schemas.microsoft.com/office/drawing/2014/main" val="1976361055"/>
                  </a:ext>
                </a:extLst>
              </a:tr>
              <a:tr h="278549">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extLst>
                  <a:ext uri="{0D108BD9-81ED-4DB2-BD59-A6C34878D82A}">
                    <a16:rowId xmlns:a16="http://schemas.microsoft.com/office/drawing/2014/main" val="4077852534"/>
                  </a:ext>
                </a:extLst>
              </a:tr>
            </a:tbl>
          </a:graphicData>
        </a:graphic>
      </p:graphicFrame>
      <p:sp>
        <p:nvSpPr>
          <p:cNvPr id="8" name="CasellaDiTesto 7">
            <a:extLst>
              <a:ext uri="{FF2B5EF4-FFF2-40B4-BE49-F238E27FC236}">
                <a16:creationId xmlns:a16="http://schemas.microsoft.com/office/drawing/2014/main" id="{FB35C98D-5368-EA23-5D96-FC0C04401315}"/>
              </a:ext>
            </a:extLst>
          </p:cNvPr>
          <p:cNvSpPr txBox="1"/>
          <p:nvPr/>
        </p:nvSpPr>
        <p:spPr>
          <a:xfrm>
            <a:off x="4936996" y="6080238"/>
            <a:ext cx="5621304" cy="246221"/>
          </a:xfrm>
          <a:prstGeom prst="rect">
            <a:avLst/>
          </a:prstGeom>
          <a:noFill/>
        </p:spPr>
        <p:txBody>
          <a:bodyPr wrap="square" rtlCol="0">
            <a:spAutoFit/>
          </a:bodyPr>
          <a:lstStyle/>
          <a:p>
            <a:r>
              <a:rPr lang="it-IT" sz="1000" dirty="0"/>
              <a:t>Tabella Distanze Locali</a:t>
            </a:r>
          </a:p>
        </p:txBody>
      </p:sp>
    </p:spTree>
    <p:extLst>
      <p:ext uri="{BB962C8B-B14F-4D97-AF65-F5344CB8AC3E}">
        <p14:creationId xmlns:p14="http://schemas.microsoft.com/office/powerpoint/2010/main" val="194779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micro-espressioni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5</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90876"/>
            <a:ext cx="11029616" cy="2585323"/>
          </a:xfrm>
          <a:prstGeom prst="rect">
            <a:avLst/>
          </a:prstGeom>
          <a:noFill/>
        </p:spPr>
        <p:txBody>
          <a:bodyPr wrap="square" rtlCol="0">
            <a:spAutoFit/>
          </a:bodyPr>
          <a:lstStyle/>
          <a:p>
            <a:r>
              <a:rPr lang="it-IT" dirty="0"/>
              <a:t>La significatività è stata testata andando a considerare le distanze locali dei landmark come due popolazioni separate. </a:t>
            </a:r>
          </a:p>
          <a:p>
            <a:r>
              <a:rPr lang="it-IT" dirty="0"/>
              <a:t>Il punto tramite il quale effettuiamo questa separazione, è stato progressivamente spostato in avanti, in modo da verificare in quale sequenza di frame il landmark risultasse essere significativo. </a:t>
            </a:r>
          </a:p>
          <a:p>
            <a:r>
              <a:rPr lang="it-IT" dirty="0"/>
              <a:t>L’ipotesi nulla e l’ipotesi alternativa sono state formulate in questo modo: </a:t>
            </a:r>
          </a:p>
          <a:p>
            <a:r>
              <a:rPr lang="it-IT" dirty="0"/>
              <a:t>•</a:t>
            </a:r>
            <a:r>
              <a:rPr lang="it-IT" b="1" dirty="0"/>
              <a:t> H</a:t>
            </a:r>
            <a:r>
              <a:rPr lang="it-IT" b="1" baseline="-25000" dirty="0"/>
              <a:t>0</a:t>
            </a:r>
            <a:r>
              <a:rPr lang="it-IT" dirty="0"/>
              <a:t>: Non ci sono differenze significative tra le due popolazioni. </a:t>
            </a:r>
          </a:p>
          <a:p>
            <a:r>
              <a:rPr lang="it-IT" dirty="0"/>
              <a:t>• </a:t>
            </a:r>
            <a:r>
              <a:rPr lang="it-IT" b="1" dirty="0"/>
              <a:t>H</a:t>
            </a:r>
            <a:r>
              <a:rPr lang="it-IT" b="1" baseline="-25000" dirty="0"/>
              <a:t>1</a:t>
            </a:r>
            <a:r>
              <a:rPr lang="it-IT" dirty="0"/>
              <a:t>: Esiste una differenza significativa tra le popolazioni. </a:t>
            </a:r>
          </a:p>
          <a:p>
            <a:endParaRPr lang="it-IT" dirty="0"/>
          </a:p>
          <a:p>
            <a:endParaRPr lang="it-IT" dirty="0"/>
          </a:p>
        </p:txBody>
      </p:sp>
      <p:graphicFrame>
        <p:nvGraphicFramePr>
          <p:cNvPr id="7" name="Tabella 7">
            <a:extLst>
              <a:ext uri="{FF2B5EF4-FFF2-40B4-BE49-F238E27FC236}">
                <a16:creationId xmlns:a16="http://schemas.microsoft.com/office/drawing/2014/main" id="{824D1AEF-B53B-1CAC-18FA-F49A567D8EA0}"/>
              </a:ext>
            </a:extLst>
          </p:cNvPr>
          <p:cNvGraphicFramePr>
            <a:graphicFrameLocks noGrp="1"/>
          </p:cNvGraphicFramePr>
          <p:nvPr>
            <p:extLst>
              <p:ext uri="{D42A27DB-BD31-4B8C-83A1-F6EECF244321}">
                <p14:modId xmlns:p14="http://schemas.microsoft.com/office/powerpoint/2010/main" val="1596558000"/>
              </p:ext>
            </p:extLst>
          </p:nvPr>
        </p:nvGraphicFramePr>
        <p:xfrm>
          <a:off x="2820727" y="4062391"/>
          <a:ext cx="5625840" cy="2093453"/>
        </p:xfrm>
        <a:graphic>
          <a:graphicData uri="http://schemas.openxmlformats.org/drawingml/2006/table">
            <a:tbl>
              <a:tblPr firstRow="1" bandRow="1">
                <a:tableStyleId>{22838BEF-8BB2-4498-84A7-C5851F593DF1}</a:tableStyleId>
              </a:tblPr>
              <a:tblGrid>
                <a:gridCol w="937640">
                  <a:extLst>
                    <a:ext uri="{9D8B030D-6E8A-4147-A177-3AD203B41FA5}">
                      <a16:colId xmlns:a16="http://schemas.microsoft.com/office/drawing/2014/main" val="3186757055"/>
                    </a:ext>
                  </a:extLst>
                </a:gridCol>
                <a:gridCol w="937640">
                  <a:extLst>
                    <a:ext uri="{9D8B030D-6E8A-4147-A177-3AD203B41FA5}">
                      <a16:colId xmlns:a16="http://schemas.microsoft.com/office/drawing/2014/main" val="34343887"/>
                    </a:ext>
                  </a:extLst>
                </a:gridCol>
                <a:gridCol w="937640">
                  <a:extLst>
                    <a:ext uri="{9D8B030D-6E8A-4147-A177-3AD203B41FA5}">
                      <a16:colId xmlns:a16="http://schemas.microsoft.com/office/drawing/2014/main" val="2901474035"/>
                    </a:ext>
                  </a:extLst>
                </a:gridCol>
                <a:gridCol w="937640">
                  <a:extLst>
                    <a:ext uri="{9D8B030D-6E8A-4147-A177-3AD203B41FA5}">
                      <a16:colId xmlns:a16="http://schemas.microsoft.com/office/drawing/2014/main" val="2858323959"/>
                    </a:ext>
                  </a:extLst>
                </a:gridCol>
                <a:gridCol w="937640">
                  <a:extLst>
                    <a:ext uri="{9D8B030D-6E8A-4147-A177-3AD203B41FA5}">
                      <a16:colId xmlns:a16="http://schemas.microsoft.com/office/drawing/2014/main" val="3759578043"/>
                    </a:ext>
                  </a:extLst>
                </a:gridCol>
                <a:gridCol w="937640">
                  <a:extLst>
                    <a:ext uri="{9D8B030D-6E8A-4147-A177-3AD203B41FA5}">
                      <a16:colId xmlns:a16="http://schemas.microsoft.com/office/drawing/2014/main" val="3588873730"/>
                    </a:ext>
                  </a:extLst>
                </a:gridCol>
              </a:tblGrid>
              <a:tr h="328147">
                <a:tc>
                  <a:txBody>
                    <a:bodyPr/>
                    <a:lstStyle/>
                    <a:p>
                      <a:endParaRPr lang="it-IT" sz="1000" dirty="0"/>
                    </a:p>
                  </a:txBody>
                  <a:tcPr/>
                </a:tc>
                <a:tc>
                  <a:txBody>
                    <a:bodyPr/>
                    <a:lstStyle/>
                    <a:p>
                      <a:r>
                        <a:rPr lang="it-IT" sz="1000" dirty="0"/>
                        <a:t>Landmark 1</a:t>
                      </a:r>
                    </a:p>
                  </a:txBody>
                  <a:tcPr/>
                </a:tc>
                <a:tc>
                  <a:txBody>
                    <a:bodyPr/>
                    <a:lstStyle/>
                    <a:p>
                      <a:r>
                        <a:rPr lang="it-IT" sz="1000" dirty="0"/>
                        <a:t>Landmark 2</a:t>
                      </a:r>
                    </a:p>
                  </a:txBody>
                  <a:tcPr/>
                </a:tc>
                <a:tc>
                  <a:txBody>
                    <a:bodyPr/>
                    <a:lstStyle/>
                    <a:p>
                      <a:r>
                        <a:rPr lang="it-IT" sz="1000" dirty="0"/>
                        <a:t>Landmark 3</a:t>
                      </a:r>
                    </a:p>
                  </a:txBody>
                  <a:tcPr/>
                </a:tc>
                <a:tc>
                  <a:txBody>
                    <a:bodyPr/>
                    <a:lstStyle/>
                    <a:p>
                      <a:r>
                        <a:rPr lang="it-IT" sz="1000" dirty="0"/>
                        <a:t>Landmark 4</a:t>
                      </a:r>
                    </a:p>
                  </a:txBody>
                  <a:tcPr/>
                </a:tc>
                <a:tc>
                  <a:txBody>
                    <a:bodyPr/>
                    <a:lstStyle/>
                    <a:p>
                      <a:r>
                        <a:rPr lang="it-IT" sz="1000" dirty="0"/>
                        <a:t>…</a:t>
                      </a:r>
                    </a:p>
                  </a:txBody>
                  <a:tcPr/>
                </a:tc>
                <a:extLst>
                  <a:ext uri="{0D108BD9-81ED-4DB2-BD59-A6C34878D82A}">
                    <a16:rowId xmlns:a16="http://schemas.microsoft.com/office/drawing/2014/main" val="4031773660"/>
                  </a:ext>
                </a:extLst>
              </a:tr>
              <a:tr h="249419">
                <a:tc>
                  <a:txBody>
                    <a:bodyPr/>
                    <a:lstStyle/>
                    <a:p>
                      <a:r>
                        <a:rPr lang="it-IT" sz="1000" dirty="0"/>
                        <a:t>Frame 1</a:t>
                      </a:r>
                    </a:p>
                  </a:txBody>
                  <a:tcPr anchor="ctr">
                    <a:solidFill>
                      <a:srgbClr val="FFC000"/>
                    </a:solidFill>
                  </a:tcPr>
                </a:tc>
                <a:tc>
                  <a:txBody>
                    <a:bodyPr/>
                    <a:lstStyle/>
                    <a:p>
                      <a:r>
                        <a:rPr lang="it-IT" sz="1000" dirty="0"/>
                        <a:t>0</a:t>
                      </a:r>
                    </a:p>
                  </a:txBody>
                  <a:tcPr anchor="ctr">
                    <a:solidFill>
                      <a:srgbClr val="FFC000"/>
                    </a:solidFill>
                  </a:tcPr>
                </a:tc>
                <a:tc>
                  <a:txBody>
                    <a:bodyPr/>
                    <a:lstStyle/>
                    <a:p>
                      <a:r>
                        <a:rPr lang="it-IT" sz="1000" dirty="0"/>
                        <a:t>0</a:t>
                      </a:r>
                    </a:p>
                  </a:txBody>
                  <a:tcPr anchor="ctr">
                    <a:solidFill>
                      <a:srgbClr val="FFC000"/>
                    </a:solidFill>
                  </a:tcPr>
                </a:tc>
                <a:tc>
                  <a:txBody>
                    <a:bodyPr/>
                    <a:lstStyle/>
                    <a:p>
                      <a:r>
                        <a:rPr lang="it-IT" sz="1000" dirty="0"/>
                        <a:t>0</a:t>
                      </a:r>
                    </a:p>
                  </a:txBody>
                  <a:tcPr anchor="ctr">
                    <a:solidFill>
                      <a:srgbClr val="FFC000"/>
                    </a:solidFill>
                  </a:tcPr>
                </a:tc>
                <a:tc>
                  <a:txBody>
                    <a:bodyPr/>
                    <a:lstStyle/>
                    <a:p>
                      <a:r>
                        <a:rPr lang="it-IT" sz="1000" dirty="0"/>
                        <a:t>0</a:t>
                      </a:r>
                    </a:p>
                  </a:txBody>
                  <a:tcPr anchor="ctr">
                    <a:solidFill>
                      <a:srgbClr val="FFC000"/>
                    </a:solidFill>
                  </a:tcPr>
                </a:tc>
                <a:tc>
                  <a:txBody>
                    <a:bodyPr/>
                    <a:lstStyle/>
                    <a:p>
                      <a:r>
                        <a:rPr lang="it-IT" sz="1000" dirty="0"/>
                        <a:t>…</a:t>
                      </a:r>
                    </a:p>
                  </a:txBody>
                  <a:tcPr anchor="ctr">
                    <a:solidFill>
                      <a:srgbClr val="FFC000"/>
                    </a:solidFill>
                  </a:tcPr>
                </a:tc>
                <a:extLst>
                  <a:ext uri="{0D108BD9-81ED-4DB2-BD59-A6C34878D82A}">
                    <a16:rowId xmlns:a16="http://schemas.microsoft.com/office/drawing/2014/main" val="1941417721"/>
                  </a:ext>
                </a:extLst>
              </a:tr>
              <a:tr h="336856">
                <a:tc>
                  <a:txBody>
                    <a:bodyPr/>
                    <a:lstStyle/>
                    <a:p>
                      <a:r>
                        <a:rPr lang="it-IT" sz="1000" dirty="0"/>
                        <a:t>Frame 2</a:t>
                      </a:r>
                    </a:p>
                  </a:txBody>
                  <a:tcPr anchor="ctr">
                    <a:solidFill>
                      <a:srgbClr val="FFC000"/>
                    </a:solidFill>
                  </a:tcPr>
                </a:tc>
                <a:tc>
                  <a:txBody>
                    <a:bodyPr/>
                    <a:lstStyle/>
                    <a:p>
                      <a:r>
                        <a:rPr lang="it-IT" sz="1000" dirty="0"/>
                        <a:t>0.0012660..</a:t>
                      </a:r>
                    </a:p>
                  </a:txBody>
                  <a:tcPr anchor="ctr">
                    <a:solidFill>
                      <a:srgbClr val="FFC000"/>
                    </a:solidFill>
                  </a:tcPr>
                </a:tc>
                <a:tc>
                  <a:txBody>
                    <a:bodyPr/>
                    <a:lstStyle/>
                    <a:p>
                      <a:r>
                        <a:rPr lang="it-IT" sz="1000" dirty="0"/>
                        <a:t>0.0017431..</a:t>
                      </a:r>
                    </a:p>
                  </a:txBody>
                  <a:tcPr anchor="ctr">
                    <a:solidFill>
                      <a:srgbClr val="FFC000"/>
                    </a:solidFill>
                  </a:tcPr>
                </a:tc>
                <a:tc>
                  <a:txBody>
                    <a:bodyPr/>
                    <a:lstStyle/>
                    <a:p>
                      <a:r>
                        <a:rPr lang="it-IT" sz="1000" dirty="0"/>
                        <a:t>0.0013335..</a:t>
                      </a:r>
                    </a:p>
                  </a:txBody>
                  <a:tcPr anchor="ctr">
                    <a:solidFill>
                      <a:srgbClr val="FFC000"/>
                    </a:solidFill>
                  </a:tcPr>
                </a:tc>
                <a:tc>
                  <a:txBody>
                    <a:bodyPr/>
                    <a:lstStyle/>
                    <a:p>
                      <a:r>
                        <a:rPr lang="it-IT" sz="1000" dirty="0"/>
                        <a:t>0.0020496..</a:t>
                      </a:r>
                    </a:p>
                  </a:txBody>
                  <a:tcPr anchor="ctr">
                    <a:solidFill>
                      <a:srgbClr val="FFC000"/>
                    </a:solidFill>
                  </a:tcPr>
                </a:tc>
                <a:tc>
                  <a:txBody>
                    <a:bodyPr/>
                    <a:lstStyle/>
                    <a:p>
                      <a:r>
                        <a:rPr lang="it-IT" sz="1000" dirty="0"/>
                        <a:t>…</a:t>
                      </a:r>
                    </a:p>
                  </a:txBody>
                  <a:tcPr anchor="ctr">
                    <a:solidFill>
                      <a:srgbClr val="FFC000"/>
                    </a:solidFill>
                  </a:tcPr>
                </a:tc>
                <a:extLst>
                  <a:ext uri="{0D108BD9-81ED-4DB2-BD59-A6C34878D82A}">
                    <a16:rowId xmlns:a16="http://schemas.microsoft.com/office/drawing/2014/main" val="631046922"/>
                  </a:ext>
                </a:extLst>
              </a:tr>
              <a:tr h="278549">
                <a:tc>
                  <a:txBody>
                    <a:bodyPr/>
                    <a:lstStyle/>
                    <a:p>
                      <a:r>
                        <a:rPr lang="it-IT" sz="1000" dirty="0"/>
                        <a:t>Frame 3</a:t>
                      </a:r>
                    </a:p>
                  </a:txBody>
                  <a:tcPr anchor="ctr">
                    <a:solidFill>
                      <a:srgbClr val="FFC000"/>
                    </a:solidFill>
                  </a:tcPr>
                </a:tc>
                <a:tc>
                  <a:txBody>
                    <a:bodyPr/>
                    <a:lstStyle/>
                    <a:p>
                      <a:r>
                        <a:rPr lang="it-IT" sz="1000" dirty="0"/>
                        <a:t>0.0010045..</a:t>
                      </a:r>
                    </a:p>
                  </a:txBody>
                  <a:tcPr anchor="ctr">
                    <a:solidFill>
                      <a:srgbClr val="FFC000"/>
                    </a:solidFill>
                  </a:tcPr>
                </a:tc>
                <a:tc>
                  <a:txBody>
                    <a:bodyPr/>
                    <a:lstStyle/>
                    <a:p>
                      <a:r>
                        <a:rPr lang="it-IT" sz="1000" dirty="0"/>
                        <a:t>0.0020907..</a:t>
                      </a:r>
                    </a:p>
                  </a:txBody>
                  <a:tcPr anchor="ctr">
                    <a:solidFill>
                      <a:srgbClr val="FFC000"/>
                    </a:solidFill>
                  </a:tcPr>
                </a:tc>
                <a:tc>
                  <a:txBody>
                    <a:bodyPr/>
                    <a:lstStyle/>
                    <a:p>
                      <a:r>
                        <a:rPr lang="it-IT" sz="1000" dirty="0"/>
                        <a:t>0.0017206..</a:t>
                      </a:r>
                    </a:p>
                  </a:txBody>
                  <a:tcPr anchor="ctr">
                    <a:solidFill>
                      <a:srgbClr val="FFC000"/>
                    </a:solidFill>
                  </a:tcPr>
                </a:tc>
                <a:tc>
                  <a:txBody>
                    <a:bodyPr/>
                    <a:lstStyle/>
                    <a:p>
                      <a:r>
                        <a:rPr lang="it-IT" sz="1000" dirty="0"/>
                        <a:t>0.0013724..</a:t>
                      </a:r>
                    </a:p>
                  </a:txBody>
                  <a:tcPr anchor="ctr">
                    <a:solidFill>
                      <a:srgbClr val="FFC000"/>
                    </a:solidFill>
                  </a:tcPr>
                </a:tc>
                <a:tc>
                  <a:txBody>
                    <a:bodyPr/>
                    <a:lstStyle/>
                    <a:p>
                      <a:r>
                        <a:rPr lang="it-IT" sz="1000" dirty="0"/>
                        <a:t>…</a:t>
                      </a:r>
                    </a:p>
                  </a:txBody>
                  <a:tcPr anchor="ctr">
                    <a:solidFill>
                      <a:srgbClr val="FFC000"/>
                    </a:solidFill>
                  </a:tcPr>
                </a:tc>
                <a:extLst>
                  <a:ext uri="{0D108BD9-81ED-4DB2-BD59-A6C34878D82A}">
                    <a16:rowId xmlns:a16="http://schemas.microsoft.com/office/drawing/2014/main" val="1123886211"/>
                  </a:ext>
                </a:extLst>
              </a:tr>
              <a:tr h="297760">
                <a:tc>
                  <a:txBody>
                    <a:bodyPr/>
                    <a:lstStyle/>
                    <a:p>
                      <a:r>
                        <a:rPr lang="it-IT" sz="1000" dirty="0"/>
                        <a:t>Frame 4</a:t>
                      </a:r>
                    </a:p>
                  </a:txBody>
                  <a:tcPr>
                    <a:solidFill>
                      <a:srgbClr val="92D050"/>
                    </a:solidFill>
                  </a:tcPr>
                </a:tc>
                <a:tc>
                  <a:txBody>
                    <a:bodyPr/>
                    <a:lstStyle/>
                    <a:p>
                      <a:r>
                        <a:rPr lang="it-IT" sz="1000" dirty="0"/>
                        <a:t>0.0079478..</a:t>
                      </a:r>
                    </a:p>
                  </a:txBody>
                  <a:tcPr>
                    <a:solidFill>
                      <a:srgbClr val="92D050"/>
                    </a:solidFill>
                  </a:tcPr>
                </a:tc>
                <a:tc>
                  <a:txBody>
                    <a:bodyPr/>
                    <a:lstStyle/>
                    <a:p>
                      <a:r>
                        <a:rPr lang="it-IT" sz="1000" dirty="0"/>
                        <a:t>0.0063194..</a:t>
                      </a:r>
                    </a:p>
                  </a:txBody>
                  <a:tcPr>
                    <a:solidFill>
                      <a:srgbClr val="92D050"/>
                    </a:solidFill>
                  </a:tcPr>
                </a:tc>
                <a:tc>
                  <a:txBody>
                    <a:bodyPr/>
                    <a:lstStyle/>
                    <a:p>
                      <a:r>
                        <a:rPr lang="it-IT" sz="1000" dirty="0"/>
                        <a:t>0.0067039..</a:t>
                      </a:r>
                    </a:p>
                  </a:txBody>
                  <a:tcPr>
                    <a:solidFill>
                      <a:srgbClr val="92D050"/>
                    </a:solidFill>
                  </a:tcPr>
                </a:tc>
                <a:tc>
                  <a:txBody>
                    <a:bodyPr/>
                    <a:lstStyle/>
                    <a:p>
                      <a:r>
                        <a:rPr lang="it-IT" sz="1000" dirty="0"/>
                        <a:t>0.0049103..</a:t>
                      </a:r>
                    </a:p>
                  </a:txBody>
                  <a:tcPr>
                    <a:solidFill>
                      <a:srgbClr val="92D050"/>
                    </a:solidFill>
                  </a:tcPr>
                </a:tc>
                <a:tc>
                  <a:txBody>
                    <a:bodyPr/>
                    <a:lstStyle/>
                    <a:p>
                      <a:r>
                        <a:rPr lang="it-IT" sz="1000" dirty="0"/>
                        <a:t>…</a:t>
                      </a:r>
                    </a:p>
                  </a:txBody>
                  <a:tcPr>
                    <a:solidFill>
                      <a:srgbClr val="92D050"/>
                    </a:solidFill>
                  </a:tcPr>
                </a:tc>
                <a:extLst>
                  <a:ext uri="{0D108BD9-81ED-4DB2-BD59-A6C34878D82A}">
                    <a16:rowId xmlns:a16="http://schemas.microsoft.com/office/drawing/2014/main" val="3492767883"/>
                  </a:ext>
                </a:extLst>
              </a:tr>
              <a:tr h="324173">
                <a:tc>
                  <a:txBody>
                    <a:bodyPr/>
                    <a:lstStyle/>
                    <a:p>
                      <a:r>
                        <a:rPr lang="it-IT" sz="1000" dirty="0"/>
                        <a:t>Frame 5</a:t>
                      </a:r>
                    </a:p>
                  </a:txBody>
                  <a:tcPr>
                    <a:solidFill>
                      <a:srgbClr val="92D050"/>
                    </a:solidFill>
                  </a:tcPr>
                </a:tc>
                <a:tc>
                  <a:txBody>
                    <a:bodyPr/>
                    <a:lstStyle/>
                    <a:p>
                      <a:r>
                        <a:rPr lang="it-IT" sz="1000" dirty="0"/>
                        <a:t>0.0039123..</a:t>
                      </a:r>
                    </a:p>
                  </a:txBody>
                  <a:tcPr>
                    <a:solidFill>
                      <a:srgbClr val="92D050"/>
                    </a:solidFill>
                  </a:tcPr>
                </a:tc>
                <a:tc>
                  <a:txBody>
                    <a:bodyPr/>
                    <a:lstStyle/>
                    <a:p>
                      <a:r>
                        <a:rPr lang="it-IT" sz="1000" dirty="0"/>
                        <a:t>0.0036675..</a:t>
                      </a:r>
                    </a:p>
                  </a:txBody>
                  <a:tcPr>
                    <a:solidFill>
                      <a:srgbClr val="92D050"/>
                    </a:solidFill>
                  </a:tcPr>
                </a:tc>
                <a:tc>
                  <a:txBody>
                    <a:bodyPr/>
                    <a:lstStyle/>
                    <a:p>
                      <a:r>
                        <a:rPr lang="it-IT" sz="1000" dirty="0"/>
                        <a:t>0.0033818..</a:t>
                      </a:r>
                    </a:p>
                  </a:txBody>
                  <a:tcPr>
                    <a:solidFill>
                      <a:srgbClr val="92D050"/>
                    </a:solidFill>
                  </a:tcPr>
                </a:tc>
                <a:tc>
                  <a:txBody>
                    <a:bodyPr/>
                    <a:lstStyle/>
                    <a:p>
                      <a:r>
                        <a:rPr lang="it-IT" sz="1000" dirty="0"/>
                        <a:t>0.0018516..</a:t>
                      </a:r>
                    </a:p>
                  </a:txBody>
                  <a:tcPr>
                    <a:solidFill>
                      <a:srgbClr val="92D050"/>
                    </a:solidFill>
                  </a:tcPr>
                </a:tc>
                <a:tc>
                  <a:txBody>
                    <a:bodyPr/>
                    <a:lstStyle/>
                    <a:p>
                      <a:r>
                        <a:rPr lang="it-IT" sz="1000" dirty="0"/>
                        <a:t>…</a:t>
                      </a:r>
                    </a:p>
                  </a:txBody>
                  <a:tcPr>
                    <a:solidFill>
                      <a:srgbClr val="92D050"/>
                    </a:solidFill>
                  </a:tcPr>
                </a:tc>
                <a:extLst>
                  <a:ext uri="{0D108BD9-81ED-4DB2-BD59-A6C34878D82A}">
                    <a16:rowId xmlns:a16="http://schemas.microsoft.com/office/drawing/2014/main" val="1976361055"/>
                  </a:ext>
                </a:extLst>
              </a:tr>
              <a:tr h="278549">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tc>
                  <a:txBody>
                    <a:bodyPr/>
                    <a:lstStyle/>
                    <a:p>
                      <a:r>
                        <a:rPr lang="it-IT" sz="1000" dirty="0"/>
                        <a:t>…</a:t>
                      </a:r>
                    </a:p>
                  </a:txBody>
                  <a:tcPr/>
                </a:tc>
                <a:extLst>
                  <a:ext uri="{0D108BD9-81ED-4DB2-BD59-A6C34878D82A}">
                    <a16:rowId xmlns:a16="http://schemas.microsoft.com/office/drawing/2014/main" val="4077852534"/>
                  </a:ext>
                </a:extLst>
              </a:tr>
            </a:tbl>
          </a:graphicData>
        </a:graphic>
      </p:graphicFrame>
      <p:sp>
        <p:nvSpPr>
          <p:cNvPr id="8" name="CasellaDiTesto 7">
            <a:extLst>
              <a:ext uri="{FF2B5EF4-FFF2-40B4-BE49-F238E27FC236}">
                <a16:creationId xmlns:a16="http://schemas.microsoft.com/office/drawing/2014/main" id="{3EF7EE7B-40B1-0120-3B0F-9EFB94C99D02}"/>
              </a:ext>
            </a:extLst>
          </p:cNvPr>
          <p:cNvSpPr txBox="1"/>
          <p:nvPr/>
        </p:nvSpPr>
        <p:spPr>
          <a:xfrm>
            <a:off x="8702566" y="3859547"/>
            <a:ext cx="3489434" cy="1815882"/>
          </a:xfrm>
          <a:prstGeom prst="rect">
            <a:avLst/>
          </a:prstGeom>
          <a:noFill/>
        </p:spPr>
        <p:txBody>
          <a:bodyPr wrap="square" rtlCol="0">
            <a:spAutoFit/>
          </a:bodyPr>
          <a:lstStyle/>
          <a:p>
            <a:endParaRPr lang="it-IT" sz="1400" dirty="0"/>
          </a:p>
          <a:p>
            <a:endParaRPr lang="it-IT" sz="1400" dirty="0"/>
          </a:p>
          <a:p>
            <a:endParaRPr lang="it-IT" sz="1400" dirty="0"/>
          </a:p>
          <a:p>
            <a:endParaRPr lang="it-IT" sz="1400" dirty="0"/>
          </a:p>
          <a:p>
            <a:r>
              <a:rPr lang="it-IT" sz="1400" dirty="0"/>
              <a:t>Popolazione 1</a:t>
            </a:r>
          </a:p>
          <a:p>
            <a:endParaRPr lang="it-IT" sz="1400" dirty="0"/>
          </a:p>
          <a:p>
            <a:endParaRPr lang="it-IT" sz="1400" dirty="0"/>
          </a:p>
          <a:p>
            <a:endParaRPr lang="it-IT" sz="1400" dirty="0"/>
          </a:p>
        </p:txBody>
      </p:sp>
      <p:sp>
        <p:nvSpPr>
          <p:cNvPr id="9" name="Parentesi graffa chiusa 8">
            <a:extLst>
              <a:ext uri="{FF2B5EF4-FFF2-40B4-BE49-F238E27FC236}">
                <a16:creationId xmlns:a16="http://schemas.microsoft.com/office/drawing/2014/main" id="{F5BB53CF-5E63-C040-1BBB-35DD029C04DC}"/>
              </a:ext>
            </a:extLst>
          </p:cNvPr>
          <p:cNvSpPr/>
          <p:nvPr/>
        </p:nvSpPr>
        <p:spPr>
          <a:xfrm>
            <a:off x="8530647" y="4455179"/>
            <a:ext cx="193768" cy="76846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10" name="Parentesi graffa chiusa 9">
            <a:extLst>
              <a:ext uri="{FF2B5EF4-FFF2-40B4-BE49-F238E27FC236}">
                <a16:creationId xmlns:a16="http://schemas.microsoft.com/office/drawing/2014/main" id="{DA623E2E-91F9-DD11-0BCB-CB91289616E2}"/>
              </a:ext>
            </a:extLst>
          </p:cNvPr>
          <p:cNvSpPr/>
          <p:nvPr/>
        </p:nvSpPr>
        <p:spPr>
          <a:xfrm>
            <a:off x="8534657" y="5313259"/>
            <a:ext cx="193768" cy="76846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56A0EF46-863F-622E-F786-D66F4BE0228D}"/>
              </a:ext>
            </a:extLst>
          </p:cNvPr>
          <p:cNvSpPr txBox="1"/>
          <p:nvPr/>
        </p:nvSpPr>
        <p:spPr>
          <a:xfrm>
            <a:off x="8702566" y="5501561"/>
            <a:ext cx="1545021" cy="307777"/>
          </a:xfrm>
          <a:prstGeom prst="rect">
            <a:avLst/>
          </a:prstGeom>
          <a:noFill/>
        </p:spPr>
        <p:txBody>
          <a:bodyPr wrap="square" rtlCol="0">
            <a:spAutoFit/>
          </a:bodyPr>
          <a:lstStyle/>
          <a:p>
            <a:r>
              <a:rPr lang="it-IT" sz="1400" dirty="0"/>
              <a:t>Popolazione 2</a:t>
            </a:r>
          </a:p>
        </p:txBody>
      </p:sp>
      <p:sp>
        <p:nvSpPr>
          <p:cNvPr id="12" name="CasellaDiTesto 11">
            <a:extLst>
              <a:ext uri="{FF2B5EF4-FFF2-40B4-BE49-F238E27FC236}">
                <a16:creationId xmlns:a16="http://schemas.microsoft.com/office/drawing/2014/main" id="{E0BE3078-B7B3-8F12-C69E-15E68E1B0988}"/>
              </a:ext>
            </a:extLst>
          </p:cNvPr>
          <p:cNvSpPr txBox="1"/>
          <p:nvPr/>
        </p:nvSpPr>
        <p:spPr>
          <a:xfrm>
            <a:off x="4936996" y="6171781"/>
            <a:ext cx="5621304" cy="246221"/>
          </a:xfrm>
          <a:prstGeom prst="rect">
            <a:avLst/>
          </a:prstGeom>
          <a:noFill/>
        </p:spPr>
        <p:txBody>
          <a:bodyPr wrap="square" rtlCol="0">
            <a:spAutoFit/>
          </a:bodyPr>
          <a:lstStyle/>
          <a:p>
            <a:r>
              <a:rPr lang="it-IT" sz="1000" dirty="0"/>
              <a:t>Tabella Distanze Locali</a:t>
            </a:r>
          </a:p>
        </p:txBody>
      </p:sp>
    </p:spTree>
    <p:extLst>
      <p:ext uri="{BB962C8B-B14F-4D97-AF65-F5344CB8AC3E}">
        <p14:creationId xmlns:p14="http://schemas.microsoft.com/office/powerpoint/2010/main" val="111038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micro-espressioni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6</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497471"/>
            <a:ext cx="11029616" cy="1754326"/>
          </a:xfrm>
          <a:prstGeom prst="rect">
            <a:avLst/>
          </a:prstGeom>
          <a:noFill/>
        </p:spPr>
        <p:txBody>
          <a:bodyPr wrap="square" rtlCol="0">
            <a:spAutoFit/>
          </a:bodyPr>
          <a:lstStyle/>
          <a:p>
            <a:r>
              <a:rPr lang="it-IT" dirty="0"/>
              <a:t>Rigettando l’ipotesi nulla si dimostra che il landmark ha subito una variazione di posizione significativa, quindi siamo in presenza di una contrazione muscolare ovvero una micro-espressione. </a:t>
            </a:r>
          </a:p>
          <a:p>
            <a:r>
              <a:rPr lang="it-IT" dirty="0"/>
              <a:t>Tramite questo test siamo stati in grado di esprimere la sequenza video in termini di landmark significativi per frame. Dato che le micro-espressioni sono caratterizzate da una bassa intensità e breve durata, sono stati calcolati i delta tra i landmark significativi per frame, tra tutte le coppie adiacenti di frame nella video sequenza. I frame aventi il delta più alto sono stati memorizzati come i frame in cui la micro-espressione ha avuto luogo. </a:t>
            </a:r>
          </a:p>
        </p:txBody>
      </p:sp>
      <p:pic>
        <p:nvPicPr>
          <p:cNvPr id="7" name="Immagine 6">
            <a:extLst>
              <a:ext uri="{FF2B5EF4-FFF2-40B4-BE49-F238E27FC236}">
                <a16:creationId xmlns:a16="http://schemas.microsoft.com/office/drawing/2014/main" id="{8C1FF1ED-A853-F86D-CD3A-7D5551D251DB}"/>
              </a:ext>
            </a:extLst>
          </p:cNvPr>
          <p:cNvPicPr>
            <a:picLocks noChangeAspect="1"/>
          </p:cNvPicPr>
          <p:nvPr/>
        </p:nvPicPr>
        <p:blipFill>
          <a:blip r:embed="rId2"/>
          <a:stretch>
            <a:fillRect/>
          </a:stretch>
        </p:blipFill>
        <p:spPr>
          <a:xfrm>
            <a:off x="2998666" y="3618655"/>
            <a:ext cx="5245100" cy="2438400"/>
          </a:xfrm>
          <a:prstGeom prst="rect">
            <a:avLst/>
          </a:prstGeom>
        </p:spPr>
      </p:pic>
      <p:sp>
        <p:nvSpPr>
          <p:cNvPr id="8" name="CasellaDiTesto 7">
            <a:extLst>
              <a:ext uri="{FF2B5EF4-FFF2-40B4-BE49-F238E27FC236}">
                <a16:creationId xmlns:a16="http://schemas.microsoft.com/office/drawing/2014/main" id="{88FB22C4-71D5-3460-8AE7-261BE01DEF34}"/>
              </a:ext>
            </a:extLst>
          </p:cNvPr>
          <p:cNvSpPr txBox="1"/>
          <p:nvPr/>
        </p:nvSpPr>
        <p:spPr>
          <a:xfrm>
            <a:off x="669054" y="3822193"/>
            <a:ext cx="2541181" cy="2031325"/>
          </a:xfrm>
          <a:prstGeom prst="rect">
            <a:avLst/>
          </a:prstGeom>
          <a:noFill/>
        </p:spPr>
        <p:txBody>
          <a:bodyPr wrap="square" rtlCol="0">
            <a:spAutoFit/>
          </a:bodyPr>
          <a:lstStyle/>
          <a:p>
            <a:r>
              <a:rPr lang="it-IT" dirty="0"/>
              <a:t>•</a:t>
            </a:r>
            <a:r>
              <a:rPr lang="it-IT" b="1" dirty="0"/>
              <a:t> H</a:t>
            </a:r>
            <a:r>
              <a:rPr lang="it-IT" b="1" baseline="-25000" dirty="0"/>
              <a:t>0</a:t>
            </a:r>
            <a:r>
              <a:rPr lang="it-IT" dirty="0"/>
              <a:t>: Non ci sono differenze significative tra le due popolazioni. </a:t>
            </a:r>
          </a:p>
          <a:p>
            <a:r>
              <a:rPr lang="it-IT" dirty="0"/>
              <a:t>• </a:t>
            </a:r>
            <a:r>
              <a:rPr lang="it-IT" b="1" dirty="0"/>
              <a:t>H</a:t>
            </a:r>
            <a:r>
              <a:rPr lang="it-IT" b="1" baseline="-25000" dirty="0"/>
              <a:t>1</a:t>
            </a:r>
            <a:r>
              <a:rPr lang="it-IT" dirty="0"/>
              <a:t>: Esiste una differenza significativa tra le popolazioni. </a:t>
            </a:r>
          </a:p>
          <a:p>
            <a:endParaRPr lang="it-IT" dirty="0"/>
          </a:p>
        </p:txBody>
      </p:sp>
      <p:graphicFrame>
        <p:nvGraphicFramePr>
          <p:cNvPr id="3" name="Tabella 8">
            <a:extLst>
              <a:ext uri="{FF2B5EF4-FFF2-40B4-BE49-F238E27FC236}">
                <a16:creationId xmlns:a16="http://schemas.microsoft.com/office/drawing/2014/main" id="{36817359-2AC5-A3F8-A7BA-0ACF0FC75724}"/>
              </a:ext>
            </a:extLst>
          </p:cNvPr>
          <p:cNvGraphicFramePr>
            <a:graphicFrameLocks noGrp="1"/>
          </p:cNvGraphicFramePr>
          <p:nvPr>
            <p:extLst>
              <p:ext uri="{D42A27DB-BD31-4B8C-83A1-F6EECF244321}">
                <p14:modId xmlns:p14="http://schemas.microsoft.com/office/powerpoint/2010/main" val="417977297"/>
              </p:ext>
            </p:extLst>
          </p:nvPr>
        </p:nvGraphicFramePr>
        <p:xfrm>
          <a:off x="8481213" y="3606204"/>
          <a:ext cx="3228820" cy="640080"/>
        </p:xfrm>
        <a:graphic>
          <a:graphicData uri="http://schemas.openxmlformats.org/drawingml/2006/table">
            <a:tbl>
              <a:tblPr firstRow="1" bandRow="1">
                <a:tableStyleId>{5C22544A-7EE6-4342-B048-85BDC9FD1C3A}</a:tableStyleId>
              </a:tblPr>
              <a:tblGrid>
                <a:gridCol w="645764">
                  <a:extLst>
                    <a:ext uri="{9D8B030D-6E8A-4147-A177-3AD203B41FA5}">
                      <a16:colId xmlns:a16="http://schemas.microsoft.com/office/drawing/2014/main" val="3893868580"/>
                    </a:ext>
                  </a:extLst>
                </a:gridCol>
                <a:gridCol w="645764">
                  <a:extLst>
                    <a:ext uri="{9D8B030D-6E8A-4147-A177-3AD203B41FA5}">
                      <a16:colId xmlns:a16="http://schemas.microsoft.com/office/drawing/2014/main" val="290292309"/>
                    </a:ext>
                  </a:extLst>
                </a:gridCol>
                <a:gridCol w="645764">
                  <a:extLst>
                    <a:ext uri="{9D8B030D-6E8A-4147-A177-3AD203B41FA5}">
                      <a16:colId xmlns:a16="http://schemas.microsoft.com/office/drawing/2014/main" val="1688035764"/>
                    </a:ext>
                  </a:extLst>
                </a:gridCol>
                <a:gridCol w="645764">
                  <a:extLst>
                    <a:ext uri="{9D8B030D-6E8A-4147-A177-3AD203B41FA5}">
                      <a16:colId xmlns:a16="http://schemas.microsoft.com/office/drawing/2014/main" val="3639438969"/>
                    </a:ext>
                  </a:extLst>
                </a:gridCol>
                <a:gridCol w="645764">
                  <a:extLst>
                    <a:ext uri="{9D8B030D-6E8A-4147-A177-3AD203B41FA5}">
                      <a16:colId xmlns:a16="http://schemas.microsoft.com/office/drawing/2014/main" val="500275765"/>
                    </a:ext>
                  </a:extLst>
                </a:gridCol>
              </a:tblGrid>
              <a:tr h="234002">
                <a:tc>
                  <a:txBody>
                    <a:bodyPr/>
                    <a:lstStyle/>
                    <a:p>
                      <a:r>
                        <a:rPr lang="it-IT" sz="1000" dirty="0"/>
                        <a:t>Frame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dirty="0"/>
                        <a:t>Frame 2</a:t>
                      </a:r>
                    </a:p>
                    <a:p>
                      <a:endParaRPr lang="it-IT" sz="1000" dirty="0"/>
                    </a:p>
                  </a:txBody>
                  <a:tcPr/>
                </a:tc>
                <a:tc>
                  <a:txBody>
                    <a:bodyPr/>
                    <a:lstStyle/>
                    <a:p>
                      <a:r>
                        <a:rPr lang="it-IT" sz="1000" dirty="0"/>
                        <a:t>Frame 3</a:t>
                      </a:r>
                    </a:p>
                    <a:p>
                      <a:endParaRPr lang="it-IT" sz="1000" dirty="0"/>
                    </a:p>
                  </a:txBody>
                  <a:tcPr/>
                </a:tc>
                <a:tc>
                  <a:txBody>
                    <a:bodyPr/>
                    <a:lstStyle/>
                    <a:p>
                      <a:r>
                        <a:rPr lang="it-IT" sz="1000" dirty="0"/>
                        <a:t>Frame 4</a:t>
                      </a:r>
                    </a:p>
                  </a:txBody>
                  <a:tcPr/>
                </a:tc>
                <a:tc>
                  <a:txBody>
                    <a:bodyPr/>
                    <a:lstStyle/>
                    <a:p>
                      <a:r>
                        <a:rPr lang="it-IT" sz="1000" dirty="0"/>
                        <a:t>…</a:t>
                      </a:r>
                    </a:p>
                  </a:txBody>
                  <a:tcPr/>
                </a:tc>
                <a:extLst>
                  <a:ext uri="{0D108BD9-81ED-4DB2-BD59-A6C34878D82A}">
                    <a16:rowId xmlns:a16="http://schemas.microsoft.com/office/drawing/2014/main" val="2416194947"/>
                  </a:ext>
                </a:extLst>
              </a:tr>
              <a:tr h="234002">
                <a:tc>
                  <a:txBody>
                    <a:bodyPr/>
                    <a:lstStyle/>
                    <a:p>
                      <a:r>
                        <a:rPr lang="it-IT" sz="1000" dirty="0"/>
                        <a:t>20</a:t>
                      </a:r>
                    </a:p>
                  </a:txBody>
                  <a:tcPr/>
                </a:tc>
                <a:tc>
                  <a:txBody>
                    <a:bodyPr/>
                    <a:lstStyle/>
                    <a:p>
                      <a:r>
                        <a:rPr lang="it-IT" sz="1000" dirty="0"/>
                        <a:t>30</a:t>
                      </a:r>
                    </a:p>
                  </a:txBody>
                  <a:tcPr/>
                </a:tc>
                <a:tc>
                  <a:txBody>
                    <a:bodyPr/>
                    <a:lstStyle/>
                    <a:p>
                      <a:r>
                        <a:rPr lang="it-IT" sz="1000" dirty="0"/>
                        <a:t>100</a:t>
                      </a:r>
                    </a:p>
                  </a:txBody>
                  <a:tcPr/>
                </a:tc>
                <a:tc>
                  <a:txBody>
                    <a:bodyPr/>
                    <a:lstStyle/>
                    <a:p>
                      <a:r>
                        <a:rPr lang="it-IT" sz="1000" dirty="0"/>
                        <a:t>160</a:t>
                      </a:r>
                    </a:p>
                  </a:txBody>
                  <a:tcPr/>
                </a:tc>
                <a:tc>
                  <a:txBody>
                    <a:bodyPr/>
                    <a:lstStyle/>
                    <a:p>
                      <a:r>
                        <a:rPr lang="it-IT" sz="1000" dirty="0"/>
                        <a:t>..,</a:t>
                      </a:r>
                    </a:p>
                  </a:txBody>
                  <a:tcPr/>
                </a:tc>
                <a:extLst>
                  <a:ext uri="{0D108BD9-81ED-4DB2-BD59-A6C34878D82A}">
                    <a16:rowId xmlns:a16="http://schemas.microsoft.com/office/drawing/2014/main" val="441669939"/>
                  </a:ext>
                </a:extLst>
              </a:tr>
            </a:tbl>
          </a:graphicData>
        </a:graphic>
      </p:graphicFrame>
      <p:graphicFrame>
        <p:nvGraphicFramePr>
          <p:cNvPr id="9" name="Tabella 8">
            <a:extLst>
              <a:ext uri="{FF2B5EF4-FFF2-40B4-BE49-F238E27FC236}">
                <a16:creationId xmlns:a16="http://schemas.microsoft.com/office/drawing/2014/main" id="{961D7DD0-ADC0-1230-5DCF-D9CD17450D7F}"/>
              </a:ext>
            </a:extLst>
          </p:cNvPr>
          <p:cNvGraphicFramePr>
            <a:graphicFrameLocks noGrp="1"/>
          </p:cNvGraphicFramePr>
          <p:nvPr>
            <p:extLst>
              <p:ext uri="{D42A27DB-BD31-4B8C-83A1-F6EECF244321}">
                <p14:modId xmlns:p14="http://schemas.microsoft.com/office/powerpoint/2010/main" val="874906625"/>
              </p:ext>
            </p:extLst>
          </p:nvPr>
        </p:nvGraphicFramePr>
        <p:xfrm>
          <a:off x="8481213" y="4651567"/>
          <a:ext cx="3228820" cy="640080"/>
        </p:xfrm>
        <a:graphic>
          <a:graphicData uri="http://schemas.openxmlformats.org/drawingml/2006/table">
            <a:tbl>
              <a:tblPr firstRow="1" bandRow="1">
                <a:tableStyleId>{5C22544A-7EE6-4342-B048-85BDC9FD1C3A}</a:tableStyleId>
              </a:tblPr>
              <a:tblGrid>
                <a:gridCol w="645764">
                  <a:extLst>
                    <a:ext uri="{9D8B030D-6E8A-4147-A177-3AD203B41FA5}">
                      <a16:colId xmlns:a16="http://schemas.microsoft.com/office/drawing/2014/main" val="3893868580"/>
                    </a:ext>
                  </a:extLst>
                </a:gridCol>
                <a:gridCol w="645764">
                  <a:extLst>
                    <a:ext uri="{9D8B030D-6E8A-4147-A177-3AD203B41FA5}">
                      <a16:colId xmlns:a16="http://schemas.microsoft.com/office/drawing/2014/main" val="290292309"/>
                    </a:ext>
                  </a:extLst>
                </a:gridCol>
                <a:gridCol w="645764">
                  <a:extLst>
                    <a:ext uri="{9D8B030D-6E8A-4147-A177-3AD203B41FA5}">
                      <a16:colId xmlns:a16="http://schemas.microsoft.com/office/drawing/2014/main" val="1688035764"/>
                    </a:ext>
                  </a:extLst>
                </a:gridCol>
                <a:gridCol w="645764">
                  <a:extLst>
                    <a:ext uri="{9D8B030D-6E8A-4147-A177-3AD203B41FA5}">
                      <a16:colId xmlns:a16="http://schemas.microsoft.com/office/drawing/2014/main" val="3639438969"/>
                    </a:ext>
                  </a:extLst>
                </a:gridCol>
                <a:gridCol w="645764">
                  <a:extLst>
                    <a:ext uri="{9D8B030D-6E8A-4147-A177-3AD203B41FA5}">
                      <a16:colId xmlns:a16="http://schemas.microsoft.com/office/drawing/2014/main" val="500275765"/>
                    </a:ext>
                  </a:extLst>
                </a:gridCol>
              </a:tblGrid>
              <a:tr h="234002">
                <a:tc>
                  <a:txBody>
                    <a:bodyPr/>
                    <a:lstStyle/>
                    <a:p>
                      <a:r>
                        <a:rPr lang="it-IT" sz="1000" dirty="0"/>
                        <a:t>F1/F2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000" dirty="0"/>
                        <a:t>F2/F3</a:t>
                      </a:r>
                    </a:p>
                    <a:p>
                      <a:endParaRPr lang="it-IT" sz="1000" dirty="0"/>
                    </a:p>
                  </a:txBody>
                  <a:tcPr>
                    <a:solidFill>
                      <a:srgbClr val="FFC000"/>
                    </a:solidFill>
                  </a:tcPr>
                </a:tc>
                <a:tc>
                  <a:txBody>
                    <a:bodyPr/>
                    <a:lstStyle/>
                    <a:p>
                      <a:r>
                        <a:rPr lang="it-IT" sz="1000" dirty="0"/>
                        <a:t>F3/F4</a:t>
                      </a:r>
                    </a:p>
                    <a:p>
                      <a:endParaRPr lang="it-IT" sz="1000" dirty="0"/>
                    </a:p>
                  </a:txBody>
                  <a:tcPr>
                    <a:solidFill>
                      <a:srgbClr val="FFC000"/>
                    </a:solidFill>
                  </a:tcPr>
                </a:tc>
                <a:tc>
                  <a:txBody>
                    <a:bodyPr/>
                    <a:lstStyle/>
                    <a:p>
                      <a:r>
                        <a:rPr lang="it-IT" sz="1000" dirty="0"/>
                        <a:t>F5/F6</a:t>
                      </a:r>
                    </a:p>
                  </a:txBody>
                  <a:tcPr/>
                </a:tc>
                <a:tc>
                  <a:txBody>
                    <a:bodyPr/>
                    <a:lstStyle/>
                    <a:p>
                      <a:r>
                        <a:rPr lang="it-IT" sz="1000" dirty="0"/>
                        <a:t>…</a:t>
                      </a:r>
                    </a:p>
                  </a:txBody>
                  <a:tcPr/>
                </a:tc>
                <a:extLst>
                  <a:ext uri="{0D108BD9-81ED-4DB2-BD59-A6C34878D82A}">
                    <a16:rowId xmlns:a16="http://schemas.microsoft.com/office/drawing/2014/main" val="2416194947"/>
                  </a:ext>
                </a:extLst>
              </a:tr>
              <a:tr h="234002">
                <a:tc>
                  <a:txBody>
                    <a:bodyPr/>
                    <a:lstStyle/>
                    <a:p>
                      <a:r>
                        <a:rPr lang="it-IT" sz="1000" dirty="0"/>
                        <a:t>10</a:t>
                      </a:r>
                    </a:p>
                  </a:txBody>
                  <a:tcPr/>
                </a:tc>
                <a:tc>
                  <a:txBody>
                    <a:bodyPr/>
                    <a:lstStyle/>
                    <a:p>
                      <a:r>
                        <a:rPr lang="it-IT" sz="1000" dirty="0"/>
                        <a:t>70</a:t>
                      </a:r>
                    </a:p>
                  </a:txBody>
                  <a:tcPr>
                    <a:solidFill>
                      <a:srgbClr val="FFC000"/>
                    </a:solidFill>
                  </a:tcPr>
                </a:tc>
                <a:tc>
                  <a:txBody>
                    <a:bodyPr/>
                    <a:lstStyle/>
                    <a:p>
                      <a:r>
                        <a:rPr lang="it-IT" sz="1000" dirty="0"/>
                        <a:t>60</a:t>
                      </a:r>
                    </a:p>
                  </a:txBody>
                  <a:tcPr>
                    <a:solidFill>
                      <a:srgbClr val="FFC000"/>
                    </a:solidFill>
                  </a:tcPr>
                </a:tc>
                <a:tc>
                  <a:txBody>
                    <a:bodyPr/>
                    <a:lstStyle/>
                    <a:p>
                      <a:r>
                        <a:rPr lang="it-IT" sz="1000" dirty="0"/>
                        <a:t>-30</a:t>
                      </a:r>
                    </a:p>
                  </a:txBody>
                  <a:tcPr/>
                </a:tc>
                <a:tc>
                  <a:txBody>
                    <a:bodyPr/>
                    <a:lstStyle/>
                    <a:p>
                      <a:r>
                        <a:rPr lang="it-IT" sz="1000" dirty="0"/>
                        <a:t>..,</a:t>
                      </a:r>
                    </a:p>
                  </a:txBody>
                  <a:tcPr/>
                </a:tc>
                <a:extLst>
                  <a:ext uri="{0D108BD9-81ED-4DB2-BD59-A6C34878D82A}">
                    <a16:rowId xmlns:a16="http://schemas.microsoft.com/office/drawing/2014/main" val="441669939"/>
                  </a:ext>
                </a:extLst>
              </a:tr>
            </a:tbl>
          </a:graphicData>
        </a:graphic>
      </p:graphicFrame>
      <p:sp>
        <p:nvSpPr>
          <p:cNvPr id="11" name="CasellaDiTesto 10">
            <a:extLst>
              <a:ext uri="{FF2B5EF4-FFF2-40B4-BE49-F238E27FC236}">
                <a16:creationId xmlns:a16="http://schemas.microsoft.com/office/drawing/2014/main" id="{8FCF2009-62D5-457E-356A-836E727B065C}"/>
              </a:ext>
            </a:extLst>
          </p:cNvPr>
          <p:cNvSpPr txBox="1"/>
          <p:nvPr/>
        </p:nvSpPr>
        <p:spPr>
          <a:xfrm>
            <a:off x="8481213" y="4325815"/>
            <a:ext cx="3228820" cy="246221"/>
          </a:xfrm>
          <a:prstGeom prst="rect">
            <a:avLst/>
          </a:prstGeom>
          <a:noFill/>
        </p:spPr>
        <p:txBody>
          <a:bodyPr wrap="square" rtlCol="0">
            <a:spAutoFit/>
          </a:bodyPr>
          <a:lstStyle/>
          <a:p>
            <a:r>
              <a:rPr lang="it-IT" sz="1000" dirty="0"/>
              <a:t>Landmarks significativi per Frame</a:t>
            </a:r>
          </a:p>
        </p:txBody>
      </p:sp>
      <p:sp>
        <p:nvSpPr>
          <p:cNvPr id="12" name="CasellaDiTesto 11">
            <a:extLst>
              <a:ext uri="{FF2B5EF4-FFF2-40B4-BE49-F238E27FC236}">
                <a16:creationId xmlns:a16="http://schemas.microsoft.com/office/drawing/2014/main" id="{2F260328-5DD7-817F-BCF5-3DB49A9939D1}"/>
              </a:ext>
            </a:extLst>
          </p:cNvPr>
          <p:cNvSpPr txBox="1"/>
          <p:nvPr/>
        </p:nvSpPr>
        <p:spPr>
          <a:xfrm>
            <a:off x="8481213" y="5291647"/>
            <a:ext cx="3228820" cy="246221"/>
          </a:xfrm>
          <a:prstGeom prst="rect">
            <a:avLst/>
          </a:prstGeom>
          <a:noFill/>
        </p:spPr>
        <p:txBody>
          <a:bodyPr wrap="square" rtlCol="0">
            <a:spAutoFit/>
          </a:bodyPr>
          <a:lstStyle/>
          <a:p>
            <a:r>
              <a:rPr lang="it-IT" sz="1000" dirty="0"/>
              <a:t>Delta dei Landmarks significativi per Frame</a:t>
            </a:r>
          </a:p>
        </p:txBody>
      </p:sp>
      <p:sp>
        <p:nvSpPr>
          <p:cNvPr id="13" name="CasellaDiTesto 12">
            <a:extLst>
              <a:ext uri="{FF2B5EF4-FFF2-40B4-BE49-F238E27FC236}">
                <a16:creationId xmlns:a16="http://schemas.microsoft.com/office/drawing/2014/main" id="{A5123F6F-7AC1-5A5E-4D7B-30D5229ADA15}"/>
              </a:ext>
            </a:extLst>
          </p:cNvPr>
          <p:cNvSpPr txBox="1"/>
          <p:nvPr/>
        </p:nvSpPr>
        <p:spPr>
          <a:xfrm>
            <a:off x="8481213" y="5697415"/>
            <a:ext cx="3228820" cy="369332"/>
          </a:xfrm>
          <a:prstGeom prst="rect">
            <a:avLst/>
          </a:prstGeom>
          <a:noFill/>
        </p:spPr>
        <p:txBody>
          <a:bodyPr wrap="square" rtlCol="0">
            <a:spAutoFit/>
          </a:bodyPr>
          <a:lstStyle/>
          <a:p>
            <a:r>
              <a:rPr lang="it-IT" dirty="0"/>
              <a:t>Output Frames: </a:t>
            </a:r>
            <a:r>
              <a:rPr lang="it-IT" dirty="0">
                <a:solidFill>
                  <a:srgbClr val="FFC000"/>
                </a:solidFill>
              </a:rPr>
              <a:t>[2,3,4]</a:t>
            </a:r>
          </a:p>
        </p:txBody>
      </p:sp>
    </p:spTree>
    <p:extLst>
      <p:ext uri="{BB962C8B-B14F-4D97-AF65-F5344CB8AC3E}">
        <p14:creationId xmlns:p14="http://schemas.microsoft.com/office/powerpoint/2010/main" val="66000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micro-espressioni – Risultati sperimentali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7</a:t>
            </a:fld>
            <a:endParaRPr lang="it-IT" noProof="0" dirty="0"/>
          </a:p>
        </p:txBody>
      </p:sp>
      <p:pic>
        <p:nvPicPr>
          <p:cNvPr id="7" name="Immagine 6" descr="Immagine che contiene testo, persona, interni, posando&#10;&#10;Descrizione generata automaticamente">
            <a:extLst>
              <a:ext uri="{FF2B5EF4-FFF2-40B4-BE49-F238E27FC236}">
                <a16:creationId xmlns:a16="http://schemas.microsoft.com/office/drawing/2014/main" id="{70A936AA-FF55-FF66-826F-1673F215164F}"/>
              </a:ext>
            </a:extLst>
          </p:cNvPr>
          <p:cNvPicPr>
            <a:picLocks noChangeAspect="1"/>
          </p:cNvPicPr>
          <p:nvPr/>
        </p:nvPicPr>
        <p:blipFill>
          <a:blip r:embed="rId2"/>
          <a:stretch>
            <a:fillRect/>
          </a:stretch>
        </p:blipFill>
        <p:spPr>
          <a:xfrm>
            <a:off x="1844421" y="2013715"/>
            <a:ext cx="4064000" cy="3111500"/>
          </a:xfrm>
          <a:prstGeom prst="rect">
            <a:avLst/>
          </a:prstGeom>
        </p:spPr>
      </p:pic>
      <p:pic>
        <p:nvPicPr>
          <p:cNvPr id="1026" name="Picture 2" descr="page4image45048144">
            <a:extLst>
              <a:ext uri="{FF2B5EF4-FFF2-40B4-BE49-F238E27FC236}">
                <a16:creationId xmlns:a16="http://schemas.microsoft.com/office/drawing/2014/main" id="{96824F7F-B5E5-D890-AA38-C1BD5C044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216" y="1890876"/>
            <a:ext cx="4838372" cy="380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45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micro-espressioni – Risultati sperimentali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8</a:t>
            </a:fld>
            <a:endParaRPr lang="it-IT" noProof="0" dirty="0"/>
          </a:p>
        </p:txBody>
      </p:sp>
      <p:pic>
        <p:nvPicPr>
          <p:cNvPr id="2049" name="Picture 1" descr="page4image45044816">
            <a:extLst>
              <a:ext uri="{FF2B5EF4-FFF2-40B4-BE49-F238E27FC236}">
                <a16:creationId xmlns:a16="http://schemas.microsoft.com/office/drawing/2014/main" id="{3E0C1A57-B38E-E0B3-0B36-F59611E62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473200"/>
            <a:ext cx="553720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9" name="Immagine 8" descr="Immagine che contiene tavolo&#10;&#10;Descrizione generata automaticamente">
            <a:extLst>
              <a:ext uri="{FF2B5EF4-FFF2-40B4-BE49-F238E27FC236}">
                <a16:creationId xmlns:a16="http://schemas.microsoft.com/office/drawing/2014/main" id="{9DC38EA5-BF63-44F6-15C4-D4F0719A7FC6}"/>
              </a:ext>
            </a:extLst>
          </p:cNvPr>
          <p:cNvPicPr>
            <a:picLocks noChangeAspect="1"/>
          </p:cNvPicPr>
          <p:nvPr/>
        </p:nvPicPr>
        <p:blipFill>
          <a:blip r:embed="rId3"/>
          <a:stretch>
            <a:fillRect/>
          </a:stretch>
        </p:blipFill>
        <p:spPr>
          <a:xfrm>
            <a:off x="5899150" y="1890876"/>
            <a:ext cx="5436272" cy="3076249"/>
          </a:xfrm>
          <a:prstGeom prst="rect">
            <a:avLst/>
          </a:prstGeom>
        </p:spPr>
      </p:pic>
    </p:spTree>
    <p:extLst>
      <p:ext uri="{BB962C8B-B14F-4D97-AF65-F5344CB8AC3E}">
        <p14:creationId xmlns:p14="http://schemas.microsoft.com/office/powerpoint/2010/main" val="249156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62735F-A2DF-9784-84A6-8DB863352683}"/>
              </a:ext>
            </a:extLst>
          </p:cNvPr>
          <p:cNvSpPr>
            <a:spLocks noGrp="1"/>
          </p:cNvSpPr>
          <p:nvPr>
            <p:ph type="title"/>
          </p:nvPr>
        </p:nvSpPr>
        <p:spPr/>
        <p:txBody>
          <a:bodyPr>
            <a:normAutofit/>
          </a:bodyPr>
          <a:lstStyle/>
          <a:p>
            <a:r>
              <a:rPr lang="it-IT" dirty="0" err="1"/>
              <a:t>Detection</a:t>
            </a:r>
            <a:r>
              <a:rPr lang="it-IT" dirty="0"/>
              <a:t> delle macro-espressioni</a:t>
            </a:r>
            <a:br>
              <a:rPr lang="it-IT" dirty="0"/>
            </a:br>
            <a:endParaRPr lang="it-IT" dirty="0"/>
          </a:p>
        </p:txBody>
      </p:sp>
      <p:sp>
        <p:nvSpPr>
          <p:cNvPr id="4" name="Segnaposto piè di pagina 3">
            <a:extLst>
              <a:ext uri="{FF2B5EF4-FFF2-40B4-BE49-F238E27FC236}">
                <a16:creationId xmlns:a16="http://schemas.microsoft.com/office/drawing/2014/main" id="{DEF57873-71B5-8F1A-9700-ABD11B3EF5BB}"/>
              </a:ext>
            </a:extLst>
          </p:cNvPr>
          <p:cNvSpPr>
            <a:spLocks noGrp="1"/>
          </p:cNvSpPr>
          <p:nvPr>
            <p:ph type="ftr" sz="quarter" idx="11"/>
          </p:nvPr>
        </p:nvSpPr>
        <p:spPr/>
        <p:txBody>
          <a:bodyPr/>
          <a:lstStyle/>
          <a:p>
            <a:pPr rtl="0"/>
            <a:r>
              <a:rPr lang="it-IT" noProof="0"/>
              <a:t>Università degli Studi di Salerno - Dipartimento di informatica - Corso di Fondamenti di visione artificiale e biometria</a:t>
            </a:r>
            <a:endParaRPr lang="it-IT" noProof="0" dirty="0"/>
          </a:p>
        </p:txBody>
      </p:sp>
      <p:sp>
        <p:nvSpPr>
          <p:cNvPr id="5" name="Segnaposto numero diapositiva 4">
            <a:extLst>
              <a:ext uri="{FF2B5EF4-FFF2-40B4-BE49-F238E27FC236}">
                <a16:creationId xmlns:a16="http://schemas.microsoft.com/office/drawing/2014/main" id="{63F60D1C-9BBA-D7DE-3DB3-112F56002675}"/>
              </a:ext>
            </a:extLst>
          </p:cNvPr>
          <p:cNvSpPr>
            <a:spLocks noGrp="1"/>
          </p:cNvSpPr>
          <p:nvPr>
            <p:ph type="sldNum" sz="quarter" idx="12"/>
          </p:nvPr>
        </p:nvSpPr>
        <p:spPr/>
        <p:txBody>
          <a:bodyPr/>
          <a:lstStyle/>
          <a:p>
            <a:pPr rtl="0"/>
            <a:fld id="{3A98EE3D-8CD1-4C3F-BD1C-C98C9596463C}" type="slidenum">
              <a:rPr lang="it-IT" noProof="0" smtClean="0"/>
              <a:t>9</a:t>
            </a:fld>
            <a:endParaRPr lang="it-IT" noProof="0" dirty="0"/>
          </a:p>
        </p:txBody>
      </p:sp>
      <p:sp>
        <p:nvSpPr>
          <p:cNvPr id="6" name="CasellaDiTesto 5">
            <a:extLst>
              <a:ext uri="{FF2B5EF4-FFF2-40B4-BE49-F238E27FC236}">
                <a16:creationId xmlns:a16="http://schemas.microsoft.com/office/drawing/2014/main" id="{56DA4289-C781-A6EA-ACDB-2D6B92AE9375}"/>
              </a:ext>
            </a:extLst>
          </p:cNvPr>
          <p:cNvSpPr txBox="1"/>
          <p:nvPr/>
        </p:nvSpPr>
        <p:spPr>
          <a:xfrm>
            <a:off x="581192" y="1890876"/>
            <a:ext cx="11029616" cy="2585323"/>
          </a:xfrm>
          <a:prstGeom prst="rect">
            <a:avLst/>
          </a:prstGeom>
          <a:noFill/>
        </p:spPr>
        <p:txBody>
          <a:bodyPr wrap="square" rtlCol="0">
            <a:spAutoFit/>
          </a:bodyPr>
          <a:lstStyle/>
          <a:p>
            <a:pPr marL="285750" indent="-285750">
              <a:buFontTx/>
              <a:buChar char="-"/>
            </a:pPr>
            <a:r>
              <a:rPr lang="it-IT" dirty="0"/>
              <a:t>Per l’analisi delle macro-espressioni sono state prese in considerazioni le distanze globali, ovvero l’andamento della posizione dei landmark rispetto al frame del viso a riposo, per ogni frame nella sequenza video.</a:t>
            </a:r>
          </a:p>
          <a:p>
            <a:pPr marL="285750" indent="-285750">
              <a:buFontTx/>
              <a:buChar char="-"/>
            </a:pPr>
            <a:r>
              <a:rPr lang="it-IT" dirty="0"/>
              <a:t>L’obiettivo di questa analisi é stato quello di estrarre per ogni soggetto e per ogni emozione, una lista di landmark che hanno dato prova di essere significativi sulla base di una threshold calcolata ad-hoc per ciascun individuo. </a:t>
            </a:r>
          </a:p>
          <a:p>
            <a:endParaRPr lang="it-IT" dirty="0"/>
          </a:p>
          <a:p>
            <a:endParaRPr lang="it-IT" dirty="0"/>
          </a:p>
          <a:p>
            <a:endParaRPr lang="it-IT" dirty="0"/>
          </a:p>
        </p:txBody>
      </p:sp>
      <p:pic>
        <p:nvPicPr>
          <p:cNvPr id="7" name="Immagine 6" descr="Immagine che contiene testo, persona, interni&#10;&#10;Descrizione generata automaticamente">
            <a:extLst>
              <a:ext uri="{FF2B5EF4-FFF2-40B4-BE49-F238E27FC236}">
                <a16:creationId xmlns:a16="http://schemas.microsoft.com/office/drawing/2014/main" id="{C7B2BC56-961A-DD6A-0D2E-89716EAEDBB0}"/>
              </a:ext>
            </a:extLst>
          </p:cNvPr>
          <p:cNvPicPr>
            <a:picLocks noChangeAspect="1"/>
          </p:cNvPicPr>
          <p:nvPr/>
        </p:nvPicPr>
        <p:blipFill>
          <a:blip r:embed="rId2"/>
          <a:stretch>
            <a:fillRect/>
          </a:stretch>
        </p:blipFill>
        <p:spPr>
          <a:xfrm>
            <a:off x="2487448" y="4231565"/>
            <a:ext cx="2233930" cy="1710353"/>
          </a:xfrm>
          <a:prstGeom prst="rect">
            <a:avLst/>
          </a:prstGeom>
        </p:spPr>
      </p:pic>
      <p:sp>
        <p:nvSpPr>
          <p:cNvPr id="8" name="Freccia destra 7">
            <a:extLst>
              <a:ext uri="{FF2B5EF4-FFF2-40B4-BE49-F238E27FC236}">
                <a16:creationId xmlns:a16="http://schemas.microsoft.com/office/drawing/2014/main" id="{12723624-95B0-8DEB-7A3E-58CD4D1240FF}"/>
              </a:ext>
            </a:extLst>
          </p:cNvPr>
          <p:cNvSpPr/>
          <p:nvPr/>
        </p:nvSpPr>
        <p:spPr>
          <a:xfrm>
            <a:off x="4932125" y="4789365"/>
            <a:ext cx="1303020" cy="594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9" name="Tabella 9">
            <a:extLst>
              <a:ext uri="{FF2B5EF4-FFF2-40B4-BE49-F238E27FC236}">
                <a16:creationId xmlns:a16="http://schemas.microsoft.com/office/drawing/2014/main" id="{93A8A3A7-8306-A068-D6CA-37A80D5108B4}"/>
              </a:ext>
            </a:extLst>
          </p:cNvPr>
          <p:cNvGraphicFramePr>
            <a:graphicFrameLocks noGrp="1"/>
          </p:cNvGraphicFramePr>
          <p:nvPr>
            <p:extLst>
              <p:ext uri="{D42A27DB-BD31-4B8C-83A1-F6EECF244321}">
                <p14:modId xmlns:p14="http://schemas.microsoft.com/office/powerpoint/2010/main" val="1498672468"/>
              </p:ext>
            </p:extLst>
          </p:nvPr>
        </p:nvGraphicFramePr>
        <p:xfrm>
          <a:off x="6445892" y="4904177"/>
          <a:ext cx="4112406" cy="365125"/>
        </p:xfrm>
        <a:graphic>
          <a:graphicData uri="http://schemas.openxmlformats.org/drawingml/2006/table">
            <a:tbl>
              <a:tblPr firstRow="1" bandRow="1">
                <a:tableStyleId>{5C22544A-7EE6-4342-B048-85BDC9FD1C3A}</a:tableStyleId>
              </a:tblPr>
              <a:tblGrid>
                <a:gridCol w="456934">
                  <a:extLst>
                    <a:ext uri="{9D8B030D-6E8A-4147-A177-3AD203B41FA5}">
                      <a16:colId xmlns:a16="http://schemas.microsoft.com/office/drawing/2014/main" val="1366053582"/>
                    </a:ext>
                  </a:extLst>
                </a:gridCol>
                <a:gridCol w="456934">
                  <a:extLst>
                    <a:ext uri="{9D8B030D-6E8A-4147-A177-3AD203B41FA5}">
                      <a16:colId xmlns:a16="http://schemas.microsoft.com/office/drawing/2014/main" val="2308426100"/>
                    </a:ext>
                  </a:extLst>
                </a:gridCol>
                <a:gridCol w="456934">
                  <a:extLst>
                    <a:ext uri="{9D8B030D-6E8A-4147-A177-3AD203B41FA5}">
                      <a16:colId xmlns:a16="http://schemas.microsoft.com/office/drawing/2014/main" val="447876845"/>
                    </a:ext>
                  </a:extLst>
                </a:gridCol>
                <a:gridCol w="456934">
                  <a:extLst>
                    <a:ext uri="{9D8B030D-6E8A-4147-A177-3AD203B41FA5}">
                      <a16:colId xmlns:a16="http://schemas.microsoft.com/office/drawing/2014/main" val="2830667383"/>
                    </a:ext>
                  </a:extLst>
                </a:gridCol>
                <a:gridCol w="456934">
                  <a:extLst>
                    <a:ext uri="{9D8B030D-6E8A-4147-A177-3AD203B41FA5}">
                      <a16:colId xmlns:a16="http://schemas.microsoft.com/office/drawing/2014/main" val="1045571917"/>
                    </a:ext>
                  </a:extLst>
                </a:gridCol>
                <a:gridCol w="456934">
                  <a:extLst>
                    <a:ext uri="{9D8B030D-6E8A-4147-A177-3AD203B41FA5}">
                      <a16:colId xmlns:a16="http://schemas.microsoft.com/office/drawing/2014/main" val="313879542"/>
                    </a:ext>
                  </a:extLst>
                </a:gridCol>
                <a:gridCol w="456934">
                  <a:extLst>
                    <a:ext uri="{9D8B030D-6E8A-4147-A177-3AD203B41FA5}">
                      <a16:colId xmlns:a16="http://schemas.microsoft.com/office/drawing/2014/main" val="3037428124"/>
                    </a:ext>
                  </a:extLst>
                </a:gridCol>
                <a:gridCol w="456934">
                  <a:extLst>
                    <a:ext uri="{9D8B030D-6E8A-4147-A177-3AD203B41FA5}">
                      <a16:colId xmlns:a16="http://schemas.microsoft.com/office/drawing/2014/main" val="4226599033"/>
                    </a:ext>
                  </a:extLst>
                </a:gridCol>
                <a:gridCol w="456934">
                  <a:extLst>
                    <a:ext uri="{9D8B030D-6E8A-4147-A177-3AD203B41FA5}">
                      <a16:colId xmlns:a16="http://schemas.microsoft.com/office/drawing/2014/main" val="385837648"/>
                    </a:ext>
                  </a:extLst>
                </a:gridCol>
              </a:tblGrid>
              <a:tr h="365125">
                <a:tc>
                  <a:txBody>
                    <a:bodyPr/>
                    <a:lstStyle/>
                    <a:p>
                      <a:r>
                        <a:rPr lang="it-IT" sz="1200" dirty="0"/>
                        <a:t>3</a:t>
                      </a:r>
                    </a:p>
                  </a:txBody>
                  <a:tcPr/>
                </a:tc>
                <a:tc>
                  <a:txBody>
                    <a:bodyPr/>
                    <a:lstStyle/>
                    <a:p>
                      <a:r>
                        <a:rPr lang="it-IT" sz="1200" dirty="0"/>
                        <a:t>12</a:t>
                      </a:r>
                    </a:p>
                  </a:txBody>
                  <a:tcPr/>
                </a:tc>
                <a:tc>
                  <a:txBody>
                    <a:bodyPr/>
                    <a:lstStyle/>
                    <a:p>
                      <a:r>
                        <a:rPr lang="it-IT" sz="1200" dirty="0"/>
                        <a:t>22</a:t>
                      </a:r>
                    </a:p>
                  </a:txBody>
                  <a:tcPr/>
                </a:tc>
                <a:tc>
                  <a:txBody>
                    <a:bodyPr/>
                    <a:lstStyle/>
                    <a:p>
                      <a:r>
                        <a:rPr lang="it-IT" sz="1200" dirty="0"/>
                        <a:t>24</a:t>
                      </a:r>
                    </a:p>
                  </a:txBody>
                  <a:tcPr/>
                </a:tc>
                <a:tc>
                  <a:txBody>
                    <a:bodyPr/>
                    <a:lstStyle/>
                    <a:p>
                      <a:r>
                        <a:rPr lang="it-IT" sz="1200" dirty="0"/>
                        <a:t>45</a:t>
                      </a:r>
                    </a:p>
                  </a:txBody>
                  <a:tcPr/>
                </a:tc>
                <a:tc>
                  <a:txBody>
                    <a:bodyPr/>
                    <a:lstStyle/>
                    <a:p>
                      <a:r>
                        <a:rPr lang="it-IT" sz="1200" dirty="0"/>
                        <a:t>51</a:t>
                      </a:r>
                    </a:p>
                  </a:txBody>
                  <a:tcPr/>
                </a:tc>
                <a:tc>
                  <a:txBody>
                    <a:bodyPr/>
                    <a:lstStyle/>
                    <a:p>
                      <a:r>
                        <a:rPr lang="it-IT" sz="1200" dirty="0"/>
                        <a:t>100</a:t>
                      </a:r>
                    </a:p>
                  </a:txBody>
                  <a:tcPr/>
                </a:tc>
                <a:tc>
                  <a:txBody>
                    <a:bodyPr/>
                    <a:lstStyle/>
                    <a:p>
                      <a:r>
                        <a:rPr lang="it-IT" sz="1200" dirty="0"/>
                        <a:t>341</a:t>
                      </a:r>
                    </a:p>
                  </a:txBody>
                  <a:tcPr/>
                </a:tc>
                <a:tc>
                  <a:txBody>
                    <a:bodyPr/>
                    <a:lstStyle/>
                    <a:p>
                      <a:r>
                        <a:rPr lang="it-IT" sz="1200" dirty="0"/>
                        <a:t>…</a:t>
                      </a:r>
                    </a:p>
                  </a:txBody>
                  <a:tcPr/>
                </a:tc>
                <a:extLst>
                  <a:ext uri="{0D108BD9-81ED-4DB2-BD59-A6C34878D82A}">
                    <a16:rowId xmlns:a16="http://schemas.microsoft.com/office/drawing/2014/main" val="2614231691"/>
                  </a:ext>
                </a:extLst>
              </a:tr>
            </a:tbl>
          </a:graphicData>
        </a:graphic>
      </p:graphicFrame>
      <p:sp>
        <p:nvSpPr>
          <p:cNvPr id="10" name="CasellaDiTesto 9">
            <a:extLst>
              <a:ext uri="{FF2B5EF4-FFF2-40B4-BE49-F238E27FC236}">
                <a16:creationId xmlns:a16="http://schemas.microsoft.com/office/drawing/2014/main" id="{4BE605B1-CBAE-5DA4-7186-3F470873B8BF}"/>
              </a:ext>
            </a:extLst>
          </p:cNvPr>
          <p:cNvSpPr txBox="1"/>
          <p:nvPr/>
        </p:nvSpPr>
        <p:spPr>
          <a:xfrm>
            <a:off x="6445892" y="5384116"/>
            <a:ext cx="4077490" cy="307777"/>
          </a:xfrm>
          <a:prstGeom prst="rect">
            <a:avLst/>
          </a:prstGeom>
          <a:noFill/>
        </p:spPr>
        <p:txBody>
          <a:bodyPr wrap="square" rtlCol="0">
            <a:spAutoFit/>
          </a:bodyPr>
          <a:lstStyle/>
          <a:p>
            <a:r>
              <a:rPr lang="it-IT" sz="1400" dirty="0"/>
              <a:t>Landmarks che hanno superato la threshold</a:t>
            </a:r>
          </a:p>
        </p:txBody>
      </p:sp>
    </p:spTree>
    <p:extLst>
      <p:ext uri="{BB962C8B-B14F-4D97-AF65-F5344CB8AC3E}">
        <p14:creationId xmlns:p14="http://schemas.microsoft.com/office/powerpoint/2010/main" val="39486496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4285945_TF67061901.potx" id="{6A5DB411-0334-42CC-943C-26D8CD585E08}" vid="{693D7C10-1912-4F35-8239-11B90C8A434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DividendVTI</Template>
  <TotalTime>309</TotalTime>
  <Words>2585</Words>
  <Application>Microsoft Macintosh PowerPoint</Application>
  <PresentationFormat>Widescreen</PresentationFormat>
  <Paragraphs>409</Paragraphs>
  <Slides>20</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Calibri</vt:lpstr>
      <vt:lpstr>Cambria Math</vt:lpstr>
      <vt:lpstr>Franklin Gothic Book</vt:lpstr>
      <vt:lpstr>Franklin Gothic Demi</vt:lpstr>
      <vt:lpstr>Gill Sans MT</vt:lpstr>
      <vt:lpstr>Wingdings 2</vt:lpstr>
      <vt:lpstr>DividendVTI</vt:lpstr>
      <vt:lpstr>Emotion Prediction – Landmarks analysis</vt:lpstr>
      <vt:lpstr>Tavola dei contenuti</vt:lpstr>
      <vt:lpstr>Background e Dominio del problema - Emotion Prediction </vt:lpstr>
      <vt:lpstr>Detection delle micro-espressioni </vt:lpstr>
      <vt:lpstr>Detection delle micro-espressioni </vt:lpstr>
      <vt:lpstr>Detection delle micro-espressioni </vt:lpstr>
      <vt:lpstr>Detection delle micro-espressioni – Risultati sperimentali </vt:lpstr>
      <vt:lpstr>Detection delle micro-espressioni – Risultati sperimentali </vt:lpstr>
      <vt:lpstr>Detection delle macro-espressioni </vt:lpstr>
      <vt:lpstr>Detection delle macro-espressioni  - threshold </vt:lpstr>
      <vt:lpstr>Detection delle macro-espressioni – Threshold </vt:lpstr>
      <vt:lpstr>Detection delle macro-espressioni – Risultati sperimentali </vt:lpstr>
      <vt:lpstr>Detection delle macro-espressioni – Risultati sperimentali </vt:lpstr>
      <vt:lpstr>CLASSIFICAZIONE DELLE MACRO-ESPRESSIONI</vt:lpstr>
      <vt:lpstr>CLASSIFICAZIONE DELLE MACRO-ESPRESSIONI</vt:lpstr>
      <vt:lpstr>CLASSIFICAZIONE DELLE MACRO-ESPRESSIONI – tecniche di weighing</vt:lpstr>
      <vt:lpstr>CLASSIFICAZIONE DELLE MACRO-ESPRESSIONI</vt:lpstr>
      <vt:lpstr>CLASSIFICAZIONE DELLE MACRO-ESPRESSIONI – risultati sperimentali</vt:lpstr>
      <vt:lpstr>Conclusioni e sviluppi futuri</vt:lpstr>
      <vt:lpstr>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Prediction – Landmarks analysis</dc:title>
  <dc:creator>EMANUELE FITTIPALDI</dc:creator>
  <cp:lastModifiedBy>EMANUELE FITTIPALDI</cp:lastModifiedBy>
  <cp:revision>41</cp:revision>
  <dcterms:created xsi:type="dcterms:W3CDTF">2022-05-28T13:22:35Z</dcterms:created>
  <dcterms:modified xsi:type="dcterms:W3CDTF">2022-06-07T15:54:39Z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