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sldIdLst>
    <p:sldId id="256" r:id="rId2"/>
    <p:sldId id="257" r:id="rId3"/>
    <p:sldId id="267" r:id="rId4"/>
    <p:sldId id="268" r:id="rId5"/>
    <p:sldId id="269" r:id="rId6"/>
    <p:sldId id="270" r:id="rId7"/>
    <p:sldId id="271" r:id="rId8"/>
    <p:sldId id="272" r:id="rId9"/>
    <p:sldId id="262" r:id="rId10"/>
    <p:sldId id="260" r:id="rId11"/>
    <p:sldId id="261"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77" autoAdjust="0"/>
    <p:restoredTop sz="94660"/>
  </p:normalViewPr>
  <p:slideViewPr>
    <p:cSldViewPr snapToGrid="0">
      <p:cViewPr>
        <p:scale>
          <a:sx n="66" d="100"/>
          <a:sy n="66" d="100"/>
        </p:scale>
        <p:origin x="1176" y="4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11/29/2020</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39695259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11/29/2020</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‹N›</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819406"/>
      </p:ext>
    </p:extLst>
  </p:cSld>
  <p:clrMap bg1="lt1" tx1="dk1" bg2="lt2" tx2="dk2" accent1="accent1" accent2="accent2" accent3="accent3" accent4="accent4" accent5="accent5" accent6="accent6" hlink="hlink" folHlink="folHlink"/>
  <p:sldLayoutIdLst>
    <p:sldLayoutId id="2147483766" r:id="rId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FB5220F-DC1D-4B21-AC7F-2296FD0BEABA}"/>
              </a:ext>
            </a:extLst>
          </p:cNvPr>
          <p:cNvSpPr>
            <a:spLocks noGrp="1"/>
          </p:cNvSpPr>
          <p:nvPr>
            <p:ph type="ctrTitle"/>
          </p:nvPr>
        </p:nvSpPr>
        <p:spPr>
          <a:xfrm>
            <a:off x="685800" y="908651"/>
            <a:ext cx="3620882" cy="3640345"/>
          </a:xfrm>
        </p:spPr>
        <p:txBody>
          <a:bodyPr anchor="t">
            <a:normAutofit fontScale="90000"/>
          </a:bodyPr>
          <a:lstStyle/>
          <a:p>
            <a:r>
              <a:rPr lang="it-IT" sz="4000" dirty="0">
                <a:solidFill>
                  <a:schemeClr val="bg1"/>
                </a:solidFill>
              </a:rPr>
              <a:t>Progetto Fondamenti di Intelligenza artificiale – «photox»</a:t>
            </a: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16D1958-EED2-43CD-B6E8-96139574B285}"/>
              </a:ext>
            </a:extLst>
          </p:cNvPr>
          <p:cNvPicPr>
            <a:picLocks noChangeAspect="1"/>
          </p:cNvPicPr>
          <p:nvPr/>
        </p:nvPicPr>
        <p:blipFill rotWithShape="1">
          <a:blip r:embed="rId2"/>
          <a:srcRect r="28793" b="-1"/>
          <a:stretch/>
        </p:blipFill>
        <p:spPr>
          <a:xfrm>
            <a:off x="4876158" y="10"/>
            <a:ext cx="7315841" cy="6857990"/>
          </a:xfrm>
          <a:prstGeom prst="rect">
            <a:avLst/>
          </a:prstGeom>
        </p:spPr>
      </p:pic>
    </p:spTree>
    <p:extLst>
      <p:ext uri="{BB962C8B-B14F-4D97-AF65-F5344CB8AC3E}">
        <p14:creationId xmlns:p14="http://schemas.microsoft.com/office/powerpoint/2010/main" val="1655787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747D18-957E-4F2C-9F3F-AD7B8F4592BE}"/>
              </a:ext>
            </a:extLst>
          </p:cNvPr>
          <p:cNvSpPr>
            <a:spLocks noGrp="1"/>
          </p:cNvSpPr>
          <p:nvPr>
            <p:ph type="ctrTitle"/>
          </p:nvPr>
        </p:nvSpPr>
        <p:spPr>
          <a:xfrm>
            <a:off x="5604552" y="871758"/>
            <a:ext cx="5825448" cy="3871143"/>
          </a:xfrm>
        </p:spPr>
        <p:txBody>
          <a:bodyPr>
            <a:normAutofit/>
          </a:bodyPr>
          <a:lstStyle/>
          <a:p>
            <a:r>
              <a:rPr lang="it-IT"/>
              <a:t>questionario</a:t>
            </a:r>
          </a:p>
        </p:txBody>
      </p:sp>
      <p:pic>
        <p:nvPicPr>
          <p:cNvPr id="18" name="Picture 17">
            <a:extLst>
              <a:ext uri="{FF2B5EF4-FFF2-40B4-BE49-F238E27FC236}">
                <a16:creationId xmlns:a16="http://schemas.microsoft.com/office/drawing/2014/main" id="{B2825A8D-02AF-407D-BFBA-B952DA599512}"/>
              </a:ext>
            </a:extLst>
          </p:cNvPr>
          <p:cNvPicPr>
            <a:picLocks noChangeAspect="1"/>
          </p:cNvPicPr>
          <p:nvPr/>
        </p:nvPicPr>
        <p:blipFill rotWithShape="1">
          <a:blip r:embed="rId2"/>
          <a:srcRect l="4421" r="24467"/>
          <a:stretch/>
        </p:blipFill>
        <p:spPr>
          <a:xfrm>
            <a:off x="1" y="10"/>
            <a:ext cx="4876799" cy="6857989"/>
          </a:xfrm>
          <a:prstGeom prst="rect">
            <a:avLst/>
          </a:prstGeom>
        </p:spPr>
      </p:pic>
      <p:sp>
        <p:nvSpPr>
          <p:cNvPr id="4" name="CasellaDiTesto 3">
            <a:extLst>
              <a:ext uri="{FF2B5EF4-FFF2-40B4-BE49-F238E27FC236}">
                <a16:creationId xmlns:a16="http://schemas.microsoft.com/office/drawing/2014/main" id="{C1F17242-6C49-4F70-946E-FCA54EF520CF}"/>
              </a:ext>
            </a:extLst>
          </p:cNvPr>
          <p:cNvSpPr txBox="1"/>
          <p:nvPr/>
        </p:nvSpPr>
        <p:spPr>
          <a:xfrm>
            <a:off x="5723776" y="1678329"/>
            <a:ext cx="5548900" cy="4401205"/>
          </a:xfrm>
          <a:prstGeom prst="rect">
            <a:avLst/>
          </a:prstGeom>
          <a:noFill/>
        </p:spPr>
        <p:txBody>
          <a:bodyPr wrap="square" rtlCol="0">
            <a:spAutoFit/>
          </a:bodyPr>
          <a:lstStyle/>
          <a:p>
            <a:r>
              <a:rPr lang="it-IT" sz="2800" dirty="0"/>
              <a:t>Ovviamente, ad ogni carattere corrisponde un certo profilo di persona. Es. un leader, ottimista, fedele, pignola, etc. catalogati nelle seguenti categorie:</a:t>
            </a:r>
          </a:p>
          <a:p>
            <a:pPr marL="457200" indent="-457200">
              <a:buFontTx/>
              <a:buChar char="-"/>
            </a:pPr>
            <a:r>
              <a:rPr lang="it-IT" sz="2800" b="1" dirty="0"/>
              <a:t>Lions</a:t>
            </a:r>
          </a:p>
          <a:p>
            <a:pPr marL="457200" indent="-457200">
              <a:buFontTx/>
              <a:buChar char="-"/>
            </a:pPr>
            <a:r>
              <a:rPr lang="it-IT" sz="2800" b="1" dirty="0"/>
              <a:t>Otters</a:t>
            </a:r>
          </a:p>
          <a:p>
            <a:pPr marL="457200" indent="-457200">
              <a:buFontTx/>
              <a:buChar char="-"/>
            </a:pPr>
            <a:r>
              <a:rPr lang="it-IT" sz="2800" b="1" dirty="0"/>
              <a:t>Golden Retrievers</a:t>
            </a:r>
          </a:p>
          <a:p>
            <a:pPr marL="457200" indent="-457200">
              <a:buFontTx/>
              <a:buChar char="-"/>
            </a:pPr>
            <a:r>
              <a:rPr lang="it-IT" sz="2800" b="1" dirty="0"/>
              <a:t>Beavers</a:t>
            </a:r>
          </a:p>
          <a:p>
            <a:r>
              <a:rPr lang="it-IT" sz="2800" dirty="0"/>
              <a:t> </a:t>
            </a:r>
          </a:p>
        </p:txBody>
      </p:sp>
    </p:spTree>
    <p:extLst>
      <p:ext uri="{BB962C8B-B14F-4D97-AF65-F5344CB8AC3E}">
        <p14:creationId xmlns:p14="http://schemas.microsoft.com/office/powerpoint/2010/main" val="2457542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747D18-957E-4F2C-9F3F-AD7B8F4592BE}"/>
              </a:ext>
            </a:extLst>
          </p:cNvPr>
          <p:cNvSpPr>
            <a:spLocks noGrp="1"/>
          </p:cNvSpPr>
          <p:nvPr>
            <p:ph type="ctrTitle"/>
          </p:nvPr>
        </p:nvSpPr>
        <p:spPr>
          <a:xfrm>
            <a:off x="5604552" y="871758"/>
            <a:ext cx="5825448" cy="3871143"/>
          </a:xfrm>
        </p:spPr>
        <p:txBody>
          <a:bodyPr>
            <a:normAutofit/>
          </a:bodyPr>
          <a:lstStyle/>
          <a:p>
            <a:r>
              <a:rPr lang="it-IT" dirty="0"/>
              <a:t>questionario</a:t>
            </a:r>
          </a:p>
        </p:txBody>
      </p:sp>
      <p:pic>
        <p:nvPicPr>
          <p:cNvPr id="18" name="Picture 17">
            <a:extLst>
              <a:ext uri="{FF2B5EF4-FFF2-40B4-BE49-F238E27FC236}">
                <a16:creationId xmlns:a16="http://schemas.microsoft.com/office/drawing/2014/main" id="{B2825A8D-02AF-407D-BFBA-B952DA599512}"/>
              </a:ext>
            </a:extLst>
          </p:cNvPr>
          <p:cNvPicPr>
            <a:picLocks noChangeAspect="1"/>
          </p:cNvPicPr>
          <p:nvPr/>
        </p:nvPicPr>
        <p:blipFill rotWithShape="1">
          <a:blip r:embed="rId2"/>
          <a:srcRect l="4421" r="24467"/>
          <a:stretch/>
        </p:blipFill>
        <p:spPr>
          <a:xfrm>
            <a:off x="1" y="10"/>
            <a:ext cx="4876799" cy="6857989"/>
          </a:xfrm>
          <a:prstGeom prst="rect">
            <a:avLst/>
          </a:prstGeom>
        </p:spPr>
      </p:pic>
      <p:sp>
        <p:nvSpPr>
          <p:cNvPr id="4" name="CasellaDiTesto 3">
            <a:extLst>
              <a:ext uri="{FF2B5EF4-FFF2-40B4-BE49-F238E27FC236}">
                <a16:creationId xmlns:a16="http://schemas.microsoft.com/office/drawing/2014/main" id="{C1F17242-6C49-4F70-946E-FCA54EF520CF}"/>
              </a:ext>
            </a:extLst>
          </p:cNvPr>
          <p:cNvSpPr txBox="1"/>
          <p:nvPr/>
        </p:nvSpPr>
        <p:spPr>
          <a:xfrm>
            <a:off x="5723776" y="1678329"/>
            <a:ext cx="5548900" cy="4832092"/>
          </a:xfrm>
          <a:prstGeom prst="rect">
            <a:avLst/>
          </a:prstGeom>
          <a:noFill/>
        </p:spPr>
        <p:txBody>
          <a:bodyPr wrap="square" rtlCol="0">
            <a:spAutoFit/>
          </a:bodyPr>
          <a:lstStyle/>
          <a:p>
            <a:r>
              <a:rPr lang="it-IT" sz="2800" dirty="0"/>
              <a:t>Il questionario è così composto:</a:t>
            </a:r>
          </a:p>
          <a:p>
            <a:endParaRPr lang="it-IT" sz="2800" dirty="0"/>
          </a:p>
          <a:p>
            <a:r>
              <a:rPr lang="it-IT" sz="2800" b="1" dirty="0"/>
              <a:t>I Parte</a:t>
            </a:r>
            <a:r>
              <a:rPr lang="it-IT" sz="2800" dirty="0"/>
              <a:t>:</a:t>
            </a:r>
          </a:p>
          <a:p>
            <a:pPr marL="457200" indent="-457200">
              <a:buFontTx/>
              <a:buChar char="-"/>
            </a:pPr>
            <a:r>
              <a:rPr lang="it-IT" sz="2800" dirty="0"/>
              <a:t>4 sezioni, ogni sezione 20 immagini.</a:t>
            </a:r>
          </a:p>
          <a:p>
            <a:pPr marL="457200" indent="-457200">
              <a:buFontTx/>
              <a:buChar char="-"/>
            </a:pPr>
            <a:endParaRPr lang="it-IT" sz="2800" dirty="0"/>
          </a:p>
          <a:p>
            <a:r>
              <a:rPr lang="it-IT" sz="2800" b="1" dirty="0"/>
              <a:t>II Parte</a:t>
            </a:r>
            <a:r>
              <a:rPr lang="it-IT" sz="2800" dirty="0"/>
              <a:t>:</a:t>
            </a:r>
          </a:p>
          <a:p>
            <a:r>
              <a:rPr lang="it-IT" sz="2800" dirty="0"/>
              <a:t>- 10 sezioni, ogni sezione con 4      domande, a cui si risponde con un numero da 1 a 4, senza ripetersi.</a:t>
            </a:r>
          </a:p>
          <a:p>
            <a:r>
              <a:rPr lang="it-IT" sz="2800" dirty="0"/>
              <a:t> </a:t>
            </a:r>
          </a:p>
        </p:txBody>
      </p:sp>
    </p:spTree>
    <p:extLst>
      <p:ext uri="{BB962C8B-B14F-4D97-AF65-F5344CB8AC3E}">
        <p14:creationId xmlns:p14="http://schemas.microsoft.com/office/powerpoint/2010/main" val="676811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747D18-957E-4F2C-9F3F-AD7B8F4592BE}"/>
              </a:ext>
            </a:extLst>
          </p:cNvPr>
          <p:cNvSpPr>
            <a:spLocks noGrp="1"/>
          </p:cNvSpPr>
          <p:nvPr>
            <p:ph type="ctrTitle"/>
          </p:nvPr>
        </p:nvSpPr>
        <p:spPr>
          <a:xfrm>
            <a:off x="5604552" y="871758"/>
            <a:ext cx="5825448" cy="3871143"/>
          </a:xfrm>
        </p:spPr>
        <p:txBody>
          <a:bodyPr>
            <a:normAutofit/>
          </a:bodyPr>
          <a:lstStyle/>
          <a:p>
            <a:r>
              <a:rPr lang="it-IT" dirty="0"/>
              <a:t>questionario</a:t>
            </a:r>
          </a:p>
        </p:txBody>
      </p:sp>
      <p:pic>
        <p:nvPicPr>
          <p:cNvPr id="18" name="Picture 17">
            <a:extLst>
              <a:ext uri="{FF2B5EF4-FFF2-40B4-BE49-F238E27FC236}">
                <a16:creationId xmlns:a16="http://schemas.microsoft.com/office/drawing/2014/main" id="{B2825A8D-02AF-407D-BFBA-B952DA599512}"/>
              </a:ext>
            </a:extLst>
          </p:cNvPr>
          <p:cNvPicPr>
            <a:picLocks noChangeAspect="1"/>
          </p:cNvPicPr>
          <p:nvPr/>
        </p:nvPicPr>
        <p:blipFill rotWithShape="1">
          <a:blip r:embed="rId2"/>
          <a:srcRect l="4421" r="24467"/>
          <a:stretch/>
        </p:blipFill>
        <p:spPr>
          <a:xfrm>
            <a:off x="1" y="10"/>
            <a:ext cx="4876799" cy="6857989"/>
          </a:xfrm>
          <a:prstGeom prst="rect">
            <a:avLst/>
          </a:prstGeom>
        </p:spPr>
      </p:pic>
      <p:sp>
        <p:nvSpPr>
          <p:cNvPr id="4" name="CasellaDiTesto 3">
            <a:extLst>
              <a:ext uri="{FF2B5EF4-FFF2-40B4-BE49-F238E27FC236}">
                <a16:creationId xmlns:a16="http://schemas.microsoft.com/office/drawing/2014/main" id="{C1F17242-6C49-4F70-946E-FCA54EF520CF}"/>
              </a:ext>
            </a:extLst>
          </p:cNvPr>
          <p:cNvSpPr txBox="1"/>
          <p:nvPr/>
        </p:nvSpPr>
        <p:spPr>
          <a:xfrm>
            <a:off x="5723776" y="1678329"/>
            <a:ext cx="5548900" cy="3539430"/>
          </a:xfrm>
          <a:prstGeom prst="rect">
            <a:avLst/>
          </a:prstGeom>
          <a:noFill/>
        </p:spPr>
        <p:txBody>
          <a:bodyPr wrap="square" rtlCol="0">
            <a:spAutoFit/>
          </a:bodyPr>
          <a:lstStyle/>
          <a:p>
            <a:r>
              <a:rPr lang="it-IT" sz="2800" dirty="0"/>
              <a:t>Le domande vengono successivamente incolonnate, formando 4 colonne, viene fatta la sommatoria dei punteggi per colonna, e in base a questo classifichiamo un utente, in un determinato tipo caratteriale.</a:t>
            </a:r>
          </a:p>
          <a:p>
            <a:r>
              <a:rPr lang="it-IT" sz="2800" dirty="0"/>
              <a:t> </a:t>
            </a:r>
          </a:p>
        </p:txBody>
      </p:sp>
    </p:spTree>
    <p:extLst>
      <p:ext uri="{BB962C8B-B14F-4D97-AF65-F5344CB8AC3E}">
        <p14:creationId xmlns:p14="http://schemas.microsoft.com/office/powerpoint/2010/main" val="4234166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747D18-957E-4F2C-9F3F-AD7B8F4592BE}"/>
              </a:ext>
            </a:extLst>
          </p:cNvPr>
          <p:cNvSpPr>
            <a:spLocks noGrp="1"/>
          </p:cNvSpPr>
          <p:nvPr>
            <p:ph type="ctrTitle"/>
          </p:nvPr>
        </p:nvSpPr>
        <p:spPr>
          <a:xfrm>
            <a:off x="5604552" y="871758"/>
            <a:ext cx="5825448" cy="3871143"/>
          </a:xfrm>
        </p:spPr>
        <p:txBody>
          <a:bodyPr>
            <a:normAutofit/>
          </a:bodyPr>
          <a:lstStyle/>
          <a:p>
            <a:r>
              <a:rPr lang="it-IT" dirty="0"/>
              <a:t>questionario</a:t>
            </a:r>
          </a:p>
        </p:txBody>
      </p:sp>
      <p:pic>
        <p:nvPicPr>
          <p:cNvPr id="18" name="Picture 17">
            <a:extLst>
              <a:ext uri="{FF2B5EF4-FFF2-40B4-BE49-F238E27FC236}">
                <a16:creationId xmlns:a16="http://schemas.microsoft.com/office/drawing/2014/main" id="{B2825A8D-02AF-407D-BFBA-B952DA599512}"/>
              </a:ext>
            </a:extLst>
          </p:cNvPr>
          <p:cNvPicPr>
            <a:picLocks noChangeAspect="1"/>
          </p:cNvPicPr>
          <p:nvPr/>
        </p:nvPicPr>
        <p:blipFill rotWithShape="1">
          <a:blip r:embed="rId2"/>
          <a:srcRect l="4421" r="24467"/>
          <a:stretch/>
        </p:blipFill>
        <p:spPr>
          <a:xfrm>
            <a:off x="1" y="10"/>
            <a:ext cx="4876799" cy="6857989"/>
          </a:xfrm>
          <a:prstGeom prst="rect">
            <a:avLst/>
          </a:prstGeom>
        </p:spPr>
      </p:pic>
      <p:sp>
        <p:nvSpPr>
          <p:cNvPr id="4" name="CasellaDiTesto 3">
            <a:extLst>
              <a:ext uri="{FF2B5EF4-FFF2-40B4-BE49-F238E27FC236}">
                <a16:creationId xmlns:a16="http://schemas.microsoft.com/office/drawing/2014/main" id="{C1F17242-6C49-4F70-946E-FCA54EF520CF}"/>
              </a:ext>
            </a:extLst>
          </p:cNvPr>
          <p:cNvSpPr txBox="1"/>
          <p:nvPr/>
        </p:nvSpPr>
        <p:spPr>
          <a:xfrm>
            <a:off x="5723776" y="1678329"/>
            <a:ext cx="5548900" cy="4401205"/>
          </a:xfrm>
          <a:prstGeom prst="rect">
            <a:avLst/>
          </a:prstGeom>
          <a:noFill/>
        </p:spPr>
        <p:txBody>
          <a:bodyPr wrap="square" rtlCol="0">
            <a:spAutoFit/>
          </a:bodyPr>
          <a:lstStyle/>
          <a:p>
            <a:r>
              <a:rPr lang="it-IT" sz="2800" dirty="0"/>
              <a:t>A questo punto quindi siamo riusciti a creare una associazione tra un determinato tipo di carattere e una serie di scelte di immagini.</a:t>
            </a:r>
          </a:p>
          <a:p>
            <a:endParaRPr lang="it-IT" sz="2800" dirty="0"/>
          </a:p>
          <a:p>
            <a:r>
              <a:rPr lang="it-IT" sz="2800" dirty="0"/>
              <a:t>Tipo Carattere: </a:t>
            </a:r>
            <a:r>
              <a:rPr lang="it-IT" sz="2800" b="1" dirty="0"/>
              <a:t>LIONS</a:t>
            </a:r>
          </a:p>
          <a:p>
            <a:r>
              <a:rPr lang="it-IT" sz="2800" dirty="0"/>
              <a:t>Contenuti rilevanti: </a:t>
            </a:r>
          </a:p>
          <a:p>
            <a:r>
              <a:rPr lang="it-IT" sz="2800" b="1" dirty="0"/>
              <a:t>20%</a:t>
            </a:r>
            <a:r>
              <a:rPr lang="it-IT" sz="2800" dirty="0"/>
              <a:t> cani</a:t>
            </a:r>
          </a:p>
          <a:p>
            <a:r>
              <a:rPr lang="it-IT" sz="2800" b="1" dirty="0"/>
              <a:t>50%</a:t>
            </a:r>
            <a:r>
              <a:rPr lang="it-IT" sz="2800" dirty="0"/>
              <a:t> auto e moto</a:t>
            </a:r>
          </a:p>
          <a:p>
            <a:r>
              <a:rPr lang="it-IT" sz="2800" b="1" dirty="0"/>
              <a:t>30%</a:t>
            </a:r>
            <a:r>
              <a:rPr lang="it-IT" sz="2800" dirty="0"/>
              <a:t> arte</a:t>
            </a:r>
          </a:p>
        </p:txBody>
      </p:sp>
    </p:spTree>
    <p:extLst>
      <p:ext uri="{BB962C8B-B14F-4D97-AF65-F5344CB8AC3E}">
        <p14:creationId xmlns:p14="http://schemas.microsoft.com/office/powerpoint/2010/main" val="75130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A97E7AF-963C-4DE5-B9A5-F79119732905}"/>
              </a:ext>
            </a:extLst>
          </p:cNvPr>
          <p:cNvPicPr>
            <a:picLocks noChangeAspect="1"/>
          </p:cNvPicPr>
          <p:nvPr/>
        </p:nvPicPr>
        <p:blipFill rotWithShape="1">
          <a:blip r:embed="rId2"/>
          <a:srcRect t="29931" b="1381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4539"/>
            <a:ext cx="12188952" cy="2368866"/>
          </a:xfrm>
          <a:prstGeom prst="rect">
            <a:avLst/>
          </a:prstGeom>
          <a:gradFill>
            <a:gsLst>
              <a:gs pos="42000">
                <a:srgbClr val="000000">
                  <a:alpha val="16000"/>
                </a:srgbClr>
              </a:gs>
              <a:gs pos="0">
                <a:srgbClr val="000000">
                  <a:alpha val="0"/>
                </a:srgbClr>
              </a:gs>
              <a:gs pos="10000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CFD5103-4CF7-43F1-A7ED-3B455E0284BD}"/>
              </a:ext>
            </a:extLst>
          </p:cNvPr>
          <p:cNvSpPr>
            <a:spLocks noGrp="1"/>
          </p:cNvSpPr>
          <p:nvPr>
            <p:ph type="ctrTitle"/>
          </p:nvPr>
        </p:nvSpPr>
        <p:spPr>
          <a:xfrm>
            <a:off x="2369820" y="2949475"/>
            <a:ext cx="8308340" cy="1362462"/>
          </a:xfrm>
        </p:spPr>
        <p:txBody>
          <a:bodyPr>
            <a:normAutofit/>
          </a:bodyPr>
          <a:lstStyle/>
          <a:p>
            <a:r>
              <a:rPr lang="it-IT" dirty="0">
                <a:solidFill>
                  <a:srgbClr val="FFFFFF"/>
                </a:solidFill>
              </a:rPr>
              <a:t>Fase di analisi dei dati</a:t>
            </a:r>
          </a:p>
        </p:txBody>
      </p:sp>
      <p:sp>
        <p:nvSpPr>
          <p:cNvPr id="13" name="Rectangle 12">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888006"/>
            <a:ext cx="12188952" cy="1969994"/>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84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CFD5103-4CF7-43F1-A7ED-3B455E0284BD}"/>
              </a:ext>
            </a:extLst>
          </p:cNvPr>
          <p:cNvSpPr>
            <a:spLocks noGrp="1"/>
          </p:cNvSpPr>
          <p:nvPr>
            <p:ph type="ctrTitle"/>
          </p:nvPr>
        </p:nvSpPr>
        <p:spPr>
          <a:xfrm>
            <a:off x="5923280" y="-220974"/>
            <a:ext cx="6268720" cy="944874"/>
          </a:xfrm>
        </p:spPr>
        <p:txBody>
          <a:bodyPr anchor="b">
            <a:normAutofit/>
          </a:bodyPr>
          <a:lstStyle/>
          <a:p>
            <a:r>
              <a:rPr lang="it-IT" sz="4000" dirty="0"/>
              <a:t>Fase di analisi dei dati</a:t>
            </a:r>
          </a:p>
        </p:txBody>
      </p:sp>
      <p:pic>
        <p:nvPicPr>
          <p:cNvPr id="5" name="Picture 4">
            <a:extLst>
              <a:ext uri="{FF2B5EF4-FFF2-40B4-BE49-F238E27FC236}">
                <a16:creationId xmlns:a16="http://schemas.microsoft.com/office/drawing/2014/main" id="{FA97E7AF-963C-4DE5-B9A5-F79119732905}"/>
              </a:ext>
            </a:extLst>
          </p:cNvPr>
          <p:cNvPicPr>
            <a:picLocks noChangeAspect="1"/>
          </p:cNvPicPr>
          <p:nvPr/>
        </p:nvPicPr>
        <p:blipFill rotWithShape="1">
          <a:blip r:embed="rId2"/>
          <a:srcRect t="6321" r="1" b="1"/>
          <a:stretch/>
        </p:blipFill>
        <p:spPr>
          <a:xfrm>
            <a:off x="0" y="0"/>
            <a:ext cx="5232400" cy="6857985"/>
          </a:xfrm>
          <a:prstGeom prst="rect">
            <a:avLst/>
          </a:prstGeom>
        </p:spPr>
      </p:pic>
      <p:cxnSp>
        <p:nvCxnSpPr>
          <p:cNvPr id="21" name="Straight Connector 2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asellaDiTesto 3">
            <a:extLst>
              <a:ext uri="{FF2B5EF4-FFF2-40B4-BE49-F238E27FC236}">
                <a16:creationId xmlns:a16="http://schemas.microsoft.com/office/drawing/2014/main" id="{DFDE9D1B-1728-46AA-AC45-2B5D43879505}"/>
              </a:ext>
            </a:extLst>
          </p:cNvPr>
          <p:cNvSpPr txBox="1"/>
          <p:nvPr/>
        </p:nvSpPr>
        <p:spPr>
          <a:xfrm>
            <a:off x="5435600" y="914400"/>
            <a:ext cx="6543040" cy="5355312"/>
          </a:xfrm>
          <a:prstGeom prst="rect">
            <a:avLst/>
          </a:prstGeom>
          <a:noFill/>
        </p:spPr>
        <p:txBody>
          <a:bodyPr wrap="square" rtlCol="0">
            <a:spAutoFit/>
          </a:bodyPr>
          <a:lstStyle/>
          <a:p>
            <a:r>
              <a:rPr lang="it-IT" dirty="0"/>
              <a:t>Le risposte a queste domande devono adesso essere processate, per poter ricavare la categoria caratteriale di appartenenza dell’utente che ha risposto, in modo da poter fare poi il binding tra essa e le immagini verso cui ha espresso una preferenza.</a:t>
            </a:r>
          </a:p>
          <a:p>
            <a:endParaRPr lang="it-IT" dirty="0"/>
          </a:p>
          <a:p>
            <a:r>
              <a:rPr lang="it-IT" dirty="0"/>
              <a:t>Le risposte date a questo Google Form, vengono salvate in un Google </a:t>
            </a:r>
            <a:r>
              <a:rPr lang="it-IT" dirty="0" err="1"/>
              <a:t>Sheet</a:t>
            </a:r>
            <a:r>
              <a:rPr lang="it-IT" dirty="0"/>
              <a:t>.</a:t>
            </a:r>
          </a:p>
          <a:p>
            <a:endParaRPr lang="it-IT" dirty="0"/>
          </a:p>
          <a:p>
            <a:r>
              <a:rPr lang="it-IT" dirty="0"/>
              <a:t>Il documento è così formato:</a:t>
            </a:r>
          </a:p>
          <a:p>
            <a:pPr marL="285750" indent="-285750">
              <a:buFontTx/>
              <a:buChar char="-"/>
            </a:pPr>
            <a:r>
              <a:rPr lang="it-IT" dirty="0"/>
              <a:t>1° colonna: </a:t>
            </a:r>
            <a:r>
              <a:rPr lang="it-IT" b="1" dirty="0"/>
              <a:t>informazioni cronologiche </a:t>
            </a:r>
            <a:r>
              <a:rPr lang="it-IT" dirty="0"/>
              <a:t>(non ci interessano)</a:t>
            </a:r>
          </a:p>
          <a:p>
            <a:pPr marL="285750" indent="-285750">
              <a:buFontTx/>
              <a:buChar char="-"/>
            </a:pPr>
            <a:r>
              <a:rPr lang="it-IT" dirty="0"/>
              <a:t>2° colonna: </a:t>
            </a:r>
            <a:r>
              <a:rPr lang="it-IT" b="1" dirty="0"/>
              <a:t>1° sezione delle immagini</a:t>
            </a:r>
          </a:p>
          <a:p>
            <a:pPr marL="285750" indent="-285750">
              <a:buFontTx/>
              <a:buChar char="-"/>
            </a:pPr>
            <a:r>
              <a:rPr lang="it-IT" dirty="0"/>
              <a:t>3° colonna: </a:t>
            </a:r>
            <a:r>
              <a:rPr lang="it-IT" b="1" dirty="0"/>
              <a:t>2° sezione delle immagini</a:t>
            </a:r>
          </a:p>
          <a:p>
            <a:pPr marL="285750" indent="-285750">
              <a:buFontTx/>
              <a:buChar char="-"/>
            </a:pPr>
            <a:r>
              <a:rPr lang="it-IT" dirty="0"/>
              <a:t>4° colonna: </a:t>
            </a:r>
            <a:r>
              <a:rPr lang="it-IT" b="1" dirty="0"/>
              <a:t>3° sezione delle immagini</a:t>
            </a:r>
          </a:p>
          <a:p>
            <a:pPr marL="285750" indent="-285750">
              <a:buFontTx/>
              <a:buChar char="-"/>
            </a:pPr>
            <a:r>
              <a:rPr lang="it-IT" dirty="0"/>
              <a:t>5° colonna: </a:t>
            </a:r>
            <a:r>
              <a:rPr lang="it-IT" b="1" dirty="0"/>
              <a:t>4° sezione delle immagini</a:t>
            </a:r>
          </a:p>
          <a:p>
            <a:pPr marL="285750" indent="-285750">
              <a:buFontTx/>
              <a:buChar char="-"/>
            </a:pPr>
            <a:r>
              <a:rPr lang="it-IT" dirty="0"/>
              <a:t>Restanti colonne: ogni colonna è una domanda, con la rispettiva risposta.</a:t>
            </a:r>
          </a:p>
          <a:p>
            <a:pPr marL="285750" indent="-285750">
              <a:buFontTx/>
              <a:buChar char="-"/>
            </a:pPr>
            <a:endParaRPr lang="it-IT" dirty="0"/>
          </a:p>
          <a:p>
            <a:r>
              <a:rPr lang="it-IT" dirty="0"/>
              <a:t>Adesso tramite Python, ci collegheremo al nostro questionario e processeremo tutte le risposte date dai vari utenti </a:t>
            </a:r>
          </a:p>
        </p:txBody>
      </p:sp>
    </p:spTree>
    <p:extLst>
      <p:ext uri="{BB962C8B-B14F-4D97-AF65-F5344CB8AC3E}">
        <p14:creationId xmlns:p14="http://schemas.microsoft.com/office/powerpoint/2010/main" val="3265159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2A2464-3372-45CA-94E2-EBEC68AFB92D}"/>
              </a:ext>
            </a:extLst>
          </p:cNvPr>
          <p:cNvSpPr>
            <a:spLocks noGrp="1"/>
          </p:cNvSpPr>
          <p:nvPr>
            <p:ph type="ctrTitle"/>
          </p:nvPr>
        </p:nvSpPr>
        <p:spPr/>
        <p:txBody>
          <a:bodyPr/>
          <a:lstStyle/>
          <a:p>
            <a:r>
              <a:rPr lang="it-IT" dirty="0"/>
              <a:t>Team:</a:t>
            </a:r>
            <a:br>
              <a:rPr lang="it-IT" dirty="0"/>
            </a:br>
            <a:r>
              <a:rPr lang="it-IT" dirty="0"/>
              <a:t>Emanuele mezzi</a:t>
            </a:r>
            <a:br>
              <a:rPr lang="it-IT" dirty="0"/>
            </a:br>
            <a:r>
              <a:rPr lang="it-IT" dirty="0"/>
              <a:t>emanuele fittipaldi</a:t>
            </a:r>
            <a:br>
              <a:rPr lang="it-IT" dirty="0"/>
            </a:br>
            <a:r>
              <a:rPr lang="it-IT" dirty="0"/>
              <a:t>paolo plomitallo</a:t>
            </a:r>
          </a:p>
        </p:txBody>
      </p:sp>
      <p:sp>
        <p:nvSpPr>
          <p:cNvPr id="3" name="Sottotitolo 2">
            <a:extLst>
              <a:ext uri="{FF2B5EF4-FFF2-40B4-BE49-F238E27FC236}">
                <a16:creationId xmlns:a16="http://schemas.microsoft.com/office/drawing/2014/main" id="{04646A1D-BA42-40B4-8A77-E3DAD4747D8E}"/>
              </a:ext>
            </a:extLst>
          </p:cNvPr>
          <p:cNvSpPr>
            <a:spLocks noGrp="1"/>
          </p:cNvSpPr>
          <p:nvPr>
            <p:ph type="subTitle" idx="1"/>
          </p:nvPr>
        </p:nvSpPr>
        <p:spPr/>
        <p:txBody>
          <a:bodyPr/>
          <a:lstStyle/>
          <a:p>
            <a:r>
              <a:rPr lang="it-IT" dirty="0"/>
              <a:t>Dipartimento di informatica, Università degli studi di Salerno – corso di «fondamenti di intelligenza artificiale 20/21»</a:t>
            </a:r>
          </a:p>
        </p:txBody>
      </p:sp>
    </p:spTree>
    <p:extLst>
      <p:ext uri="{BB962C8B-B14F-4D97-AF65-F5344CB8AC3E}">
        <p14:creationId xmlns:p14="http://schemas.microsoft.com/office/powerpoint/2010/main" val="1692438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747D18-957E-4F2C-9F3F-AD7B8F4592BE}"/>
              </a:ext>
            </a:extLst>
          </p:cNvPr>
          <p:cNvSpPr>
            <a:spLocks noGrp="1"/>
          </p:cNvSpPr>
          <p:nvPr>
            <p:ph type="ctrTitle"/>
          </p:nvPr>
        </p:nvSpPr>
        <p:spPr>
          <a:xfrm>
            <a:off x="5604552" y="871758"/>
            <a:ext cx="5825448" cy="3871143"/>
          </a:xfrm>
        </p:spPr>
        <p:txBody>
          <a:bodyPr>
            <a:normAutofit/>
          </a:bodyPr>
          <a:lstStyle/>
          <a:p>
            <a:r>
              <a:rPr lang="it-IT" dirty="0" err="1"/>
              <a:t>Overview</a:t>
            </a:r>
            <a:endParaRPr lang="it-IT" dirty="0"/>
          </a:p>
        </p:txBody>
      </p:sp>
      <p:pic>
        <p:nvPicPr>
          <p:cNvPr id="18" name="Picture 17">
            <a:extLst>
              <a:ext uri="{FF2B5EF4-FFF2-40B4-BE49-F238E27FC236}">
                <a16:creationId xmlns:a16="http://schemas.microsoft.com/office/drawing/2014/main" id="{B2825A8D-02AF-407D-BFBA-B952DA599512}"/>
              </a:ext>
            </a:extLst>
          </p:cNvPr>
          <p:cNvPicPr>
            <a:picLocks noChangeAspect="1"/>
          </p:cNvPicPr>
          <p:nvPr/>
        </p:nvPicPr>
        <p:blipFill rotWithShape="1">
          <a:blip r:embed="rId2"/>
          <a:srcRect l="4421" r="24467"/>
          <a:stretch/>
        </p:blipFill>
        <p:spPr>
          <a:xfrm>
            <a:off x="1" y="10"/>
            <a:ext cx="4876799" cy="6857989"/>
          </a:xfrm>
          <a:prstGeom prst="rect">
            <a:avLst/>
          </a:prstGeom>
        </p:spPr>
      </p:pic>
      <p:sp>
        <p:nvSpPr>
          <p:cNvPr id="4" name="CasellaDiTesto 3">
            <a:extLst>
              <a:ext uri="{FF2B5EF4-FFF2-40B4-BE49-F238E27FC236}">
                <a16:creationId xmlns:a16="http://schemas.microsoft.com/office/drawing/2014/main" id="{C1F17242-6C49-4F70-946E-FCA54EF520CF}"/>
              </a:ext>
            </a:extLst>
          </p:cNvPr>
          <p:cNvSpPr txBox="1"/>
          <p:nvPr/>
        </p:nvSpPr>
        <p:spPr>
          <a:xfrm>
            <a:off x="5723776" y="1678329"/>
            <a:ext cx="5548900" cy="5262979"/>
          </a:xfrm>
          <a:prstGeom prst="rect">
            <a:avLst/>
          </a:prstGeom>
          <a:noFill/>
        </p:spPr>
        <p:txBody>
          <a:bodyPr wrap="square" rtlCol="0">
            <a:spAutoFit/>
          </a:bodyPr>
          <a:lstStyle/>
          <a:p>
            <a:r>
              <a:rPr lang="it-IT" sz="2800" dirty="0"/>
              <a:t>Il progetto </a:t>
            </a:r>
            <a:r>
              <a:rPr lang="it-IT" sz="2800" dirty="0" err="1"/>
              <a:t>PhotoX</a:t>
            </a:r>
            <a:r>
              <a:rPr lang="it-IT" sz="2800" dirty="0"/>
              <a:t> tramite la realizzazione di una applicazione web </a:t>
            </a:r>
            <a:r>
              <a:rPr lang="it-IT" sz="2800" dirty="0" err="1"/>
              <a:t>based</a:t>
            </a:r>
            <a:r>
              <a:rPr lang="it-IT" sz="2800" dirty="0"/>
              <a:t> si pone l’obiettivo si realizzare un sistema che è in grado di capire i nuovi utenti che si registrano a questo sistema, che tipo di carattere hanno e di presentare loro delle immagini pertinenti al tipo caratteriale in cui ricadono.</a:t>
            </a:r>
          </a:p>
          <a:p>
            <a:endParaRPr lang="it-IT" sz="2800" dirty="0"/>
          </a:p>
          <a:p>
            <a:r>
              <a:rPr lang="it-IT" sz="2800" dirty="0"/>
              <a:t> </a:t>
            </a:r>
          </a:p>
        </p:txBody>
      </p:sp>
    </p:spTree>
    <p:extLst>
      <p:ext uri="{BB962C8B-B14F-4D97-AF65-F5344CB8AC3E}">
        <p14:creationId xmlns:p14="http://schemas.microsoft.com/office/powerpoint/2010/main" val="59393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747D18-957E-4F2C-9F3F-AD7B8F4592BE}"/>
              </a:ext>
            </a:extLst>
          </p:cNvPr>
          <p:cNvSpPr>
            <a:spLocks noGrp="1"/>
          </p:cNvSpPr>
          <p:nvPr>
            <p:ph type="ctrTitle"/>
          </p:nvPr>
        </p:nvSpPr>
        <p:spPr>
          <a:xfrm>
            <a:off x="5604552" y="688878"/>
            <a:ext cx="5825448" cy="3871143"/>
          </a:xfrm>
        </p:spPr>
        <p:txBody>
          <a:bodyPr>
            <a:normAutofit/>
          </a:bodyPr>
          <a:lstStyle/>
          <a:p>
            <a:r>
              <a:rPr lang="it-IT" sz="4000" dirty="0"/>
              <a:t>Peas - performace</a:t>
            </a:r>
          </a:p>
        </p:txBody>
      </p:sp>
      <p:pic>
        <p:nvPicPr>
          <p:cNvPr id="18" name="Picture 17">
            <a:extLst>
              <a:ext uri="{FF2B5EF4-FFF2-40B4-BE49-F238E27FC236}">
                <a16:creationId xmlns:a16="http://schemas.microsoft.com/office/drawing/2014/main" id="{B2825A8D-02AF-407D-BFBA-B952DA599512}"/>
              </a:ext>
            </a:extLst>
          </p:cNvPr>
          <p:cNvPicPr>
            <a:picLocks noChangeAspect="1"/>
          </p:cNvPicPr>
          <p:nvPr/>
        </p:nvPicPr>
        <p:blipFill rotWithShape="1">
          <a:blip r:embed="rId2"/>
          <a:srcRect l="4421" r="24467"/>
          <a:stretch/>
        </p:blipFill>
        <p:spPr>
          <a:xfrm>
            <a:off x="1" y="10"/>
            <a:ext cx="4876799" cy="6857989"/>
          </a:xfrm>
          <a:prstGeom prst="rect">
            <a:avLst/>
          </a:prstGeom>
        </p:spPr>
      </p:pic>
      <p:sp>
        <p:nvSpPr>
          <p:cNvPr id="4" name="CasellaDiTesto 3">
            <a:extLst>
              <a:ext uri="{FF2B5EF4-FFF2-40B4-BE49-F238E27FC236}">
                <a16:creationId xmlns:a16="http://schemas.microsoft.com/office/drawing/2014/main" id="{C1F17242-6C49-4F70-946E-FCA54EF520CF}"/>
              </a:ext>
            </a:extLst>
          </p:cNvPr>
          <p:cNvSpPr txBox="1"/>
          <p:nvPr/>
        </p:nvSpPr>
        <p:spPr>
          <a:xfrm>
            <a:off x="5604552" y="1275475"/>
            <a:ext cx="5548900" cy="4893647"/>
          </a:xfrm>
          <a:prstGeom prst="rect">
            <a:avLst/>
          </a:prstGeom>
          <a:noFill/>
        </p:spPr>
        <p:txBody>
          <a:bodyPr wrap="square" rtlCol="0">
            <a:spAutoFit/>
          </a:bodyPr>
          <a:lstStyle/>
          <a:p>
            <a:r>
              <a:rPr lang="it-IT" sz="2400" dirty="0"/>
              <a:t>Noi dividiamo gli utenti in base alla loro categoria psicologica e per ciascuna categoria psicologica abbiamo le relative probabilità di scegliere determinate immagini. Queste probabilità sono le nostre misure di performance, che rappresentano l’accuratezza delle immagini proposte dal sistema per quello specifico profilo psicologico.</a:t>
            </a:r>
            <a:r>
              <a:rPr lang="it-IT" sz="2400" u="sng" dirty="0"/>
              <a:t> </a:t>
            </a:r>
            <a:r>
              <a:rPr lang="it-IT" sz="2400" dirty="0"/>
              <a:t>Quindi in definitiva, il valore atteso calcolato per ciascuna categoria psicologica per ciascuna sezione è la nostra misura di performance</a:t>
            </a:r>
          </a:p>
        </p:txBody>
      </p:sp>
    </p:spTree>
    <p:extLst>
      <p:ext uri="{BB962C8B-B14F-4D97-AF65-F5344CB8AC3E}">
        <p14:creationId xmlns:p14="http://schemas.microsoft.com/office/powerpoint/2010/main" val="1583612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747D18-957E-4F2C-9F3F-AD7B8F4592BE}"/>
              </a:ext>
            </a:extLst>
          </p:cNvPr>
          <p:cNvSpPr>
            <a:spLocks noGrp="1"/>
          </p:cNvSpPr>
          <p:nvPr>
            <p:ph type="ctrTitle"/>
          </p:nvPr>
        </p:nvSpPr>
        <p:spPr>
          <a:xfrm>
            <a:off x="5604552" y="688878"/>
            <a:ext cx="5825448" cy="3871143"/>
          </a:xfrm>
        </p:spPr>
        <p:txBody>
          <a:bodyPr>
            <a:normAutofit/>
          </a:bodyPr>
          <a:lstStyle/>
          <a:p>
            <a:r>
              <a:rPr lang="it-IT" sz="4000" dirty="0"/>
              <a:t>Peas - </a:t>
            </a:r>
            <a:r>
              <a:rPr lang="it-IT" sz="4000" dirty="0" err="1"/>
              <a:t>environment</a:t>
            </a:r>
            <a:endParaRPr lang="it-IT" sz="4000" dirty="0"/>
          </a:p>
        </p:txBody>
      </p:sp>
      <p:pic>
        <p:nvPicPr>
          <p:cNvPr id="18" name="Picture 17">
            <a:extLst>
              <a:ext uri="{FF2B5EF4-FFF2-40B4-BE49-F238E27FC236}">
                <a16:creationId xmlns:a16="http://schemas.microsoft.com/office/drawing/2014/main" id="{B2825A8D-02AF-407D-BFBA-B952DA599512}"/>
              </a:ext>
            </a:extLst>
          </p:cNvPr>
          <p:cNvPicPr>
            <a:picLocks noChangeAspect="1"/>
          </p:cNvPicPr>
          <p:nvPr/>
        </p:nvPicPr>
        <p:blipFill rotWithShape="1">
          <a:blip r:embed="rId2"/>
          <a:srcRect l="4421" r="24467"/>
          <a:stretch/>
        </p:blipFill>
        <p:spPr>
          <a:xfrm>
            <a:off x="1" y="10"/>
            <a:ext cx="4876799" cy="6857989"/>
          </a:xfrm>
          <a:prstGeom prst="rect">
            <a:avLst/>
          </a:prstGeom>
        </p:spPr>
      </p:pic>
      <p:sp>
        <p:nvSpPr>
          <p:cNvPr id="3" name="CasellaDiTesto 2">
            <a:extLst>
              <a:ext uri="{FF2B5EF4-FFF2-40B4-BE49-F238E27FC236}">
                <a16:creationId xmlns:a16="http://schemas.microsoft.com/office/drawing/2014/main" id="{DC61B826-E6CA-484F-AF74-B5557D00DAC6}"/>
              </a:ext>
            </a:extLst>
          </p:cNvPr>
          <p:cNvSpPr txBox="1"/>
          <p:nvPr/>
        </p:nvSpPr>
        <p:spPr>
          <a:xfrm>
            <a:off x="5436725" y="1346497"/>
            <a:ext cx="6338656" cy="4893647"/>
          </a:xfrm>
          <a:prstGeom prst="rect">
            <a:avLst/>
          </a:prstGeom>
          <a:noFill/>
        </p:spPr>
        <p:txBody>
          <a:bodyPr wrap="square" rtlCol="0">
            <a:spAutoFit/>
          </a:bodyPr>
          <a:lstStyle/>
          <a:p>
            <a:r>
              <a:rPr lang="it-IT" sz="2400" dirty="0"/>
              <a:t>Gli elementi che costituiscono il nostro ambiente sono tutti quegli elementi che fanno parte di un browser, dato che il nostro sistema è una web </a:t>
            </a:r>
            <a:r>
              <a:rPr lang="it-IT" sz="2400" dirty="0" err="1"/>
              <a:t>application</a:t>
            </a:r>
            <a:r>
              <a:rPr lang="it-IT" sz="2400" dirty="0"/>
              <a:t>, e da immagini che possono appartenere alle seguenti categorie:</a:t>
            </a:r>
          </a:p>
          <a:p>
            <a:pPr marL="285750" indent="-285750">
              <a:buFontTx/>
              <a:buChar char="-"/>
            </a:pPr>
            <a:r>
              <a:rPr lang="it-IT" sz="2400" dirty="0"/>
              <a:t>Animali domestici (cani e gatti)</a:t>
            </a:r>
          </a:p>
          <a:p>
            <a:pPr marL="285750" indent="-285750">
              <a:buFontTx/>
              <a:buChar char="-"/>
            </a:pPr>
            <a:r>
              <a:rPr lang="it-IT" sz="2400" dirty="0"/>
              <a:t>Condizioni meteo (Tramonto/nuvoloso)</a:t>
            </a:r>
          </a:p>
          <a:p>
            <a:pPr marL="285750" indent="-285750">
              <a:buFontTx/>
              <a:buChar char="-"/>
            </a:pPr>
            <a:r>
              <a:rPr lang="it-IT" sz="2400" dirty="0"/>
              <a:t>Motori (auto/moto)</a:t>
            </a:r>
          </a:p>
          <a:p>
            <a:pPr marL="285750" indent="-285750">
              <a:buFontTx/>
              <a:buChar char="-"/>
            </a:pPr>
            <a:r>
              <a:rPr lang="it-IT" sz="2400" dirty="0"/>
              <a:t>Arte (dipinti e statue)</a:t>
            </a:r>
          </a:p>
          <a:p>
            <a:pPr marL="285750" indent="-285750">
              <a:buFontTx/>
              <a:buChar char="-"/>
            </a:pPr>
            <a:endParaRPr lang="it-IT" sz="2400" dirty="0"/>
          </a:p>
          <a:p>
            <a:r>
              <a:rPr lang="it-IT" sz="2400" dirty="0"/>
              <a:t>Gli altri elementi che costituiscono il nostro ambiente sono eventuali </a:t>
            </a:r>
            <a:r>
              <a:rPr lang="it-IT" sz="2400" dirty="0" err="1"/>
              <a:t>form</a:t>
            </a:r>
            <a:r>
              <a:rPr lang="it-IT" sz="2400" dirty="0"/>
              <a:t> per registrarsi al sito.</a:t>
            </a:r>
          </a:p>
        </p:txBody>
      </p:sp>
    </p:spTree>
    <p:extLst>
      <p:ext uri="{BB962C8B-B14F-4D97-AF65-F5344CB8AC3E}">
        <p14:creationId xmlns:p14="http://schemas.microsoft.com/office/powerpoint/2010/main" val="789925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747D18-957E-4F2C-9F3F-AD7B8F4592BE}"/>
              </a:ext>
            </a:extLst>
          </p:cNvPr>
          <p:cNvSpPr>
            <a:spLocks noGrp="1"/>
          </p:cNvSpPr>
          <p:nvPr>
            <p:ph type="ctrTitle"/>
          </p:nvPr>
        </p:nvSpPr>
        <p:spPr>
          <a:xfrm>
            <a:off x="5604552" y="688878"/>
            <a:ext cx="5825448" cy="3871143"/>
          </a:xfrm>
        </p:spPr>
        <p:txBody>
          <a:bodyPr>
            <a:normAutofit/>
          </a:bodyPr>
          <a:lstStyle/>
          <a:p>
            <a:r>
              <a:rPr lang="it-IT" sz="4000" dirty="0"/>
              <a:t>Peas - </a:t>
            </a:r>
            <a:r>
              <a:rPr lang="it-IT" sz="4000" dirty="0" err="1"/>
              <a:t>actuators</a:t>
            </a:r>
            <a:endParaRPr lang="it-IT" sz="4000" dirty="0"/>
          </a:p>
        </p:txBody>
      </p:sp>
      <p:pic>
        <p:nvPicPr>
          <p:cNvPr id="18" name="Picture 17">
            <a:extLst>
              <a:ext uri="{FF2B5EF4-FFF2-40B4-BE49-F238E27FC236}">
                <a16:creationId xmlns:a16="http://schemas.microsoft.com/office/drawing/2014/main" id="{B2825A8D-02AF-407D-BFBA-B952DA599512}"/>
              </a:ext>
            </a:extLst>
          </p:cNvPr>
          <p:cNvPicPr>
            <a:picLocks noChangeAspect="1"/>
          </p:cNvPicPr>
          <p:nvPr/>
        </p:nvPicPr>
        <p:blipFill rotWithShape="1">
          <a:blip r:embed="rId2"/>
          <a:srcRect l="4421" r="24467"/>
          <a:stretch/>
        </p:blipFill>
        <p:spPr>
          <a:xfrm>
            <a:off x="1" y="10"/>
            <a:ext cx="4876799" cy="6857989"/>
          </a:xfrm>
          <a:prstGeom prst="rect">
            <a:avLst/>
          </a:prstGeom>
        </p:spPr>
      </p:pic>
      <p:sp>
        <p:nvSpPr>
          <p:cNvPr id="3" name="CasellaDiTesto 2">
            <a:extLst>
              <a:ext uri="{FF2B5EF4-FFF2-40B4-BE49-F238E27FC236}">
                <a16:creationId xmlns:a16="http://schemas.microsoft.com/office/drawing/2014/main" id="{2950BA81-410E-4F0C-9511-BFB49C726753}"/>
              </a:ext>
            </a:extLst>
          </p:cNvPr>
          <p:cNvSpPr txBox="1"/>
          <p:nvPr/>
        </p:nvSpPr>
        <p:spPr>
          <a:xfrm>
            <a:off x="5042517" y="1393794"/>
            <a:ext cx="6596108" cy="4401205"/>
          </a:xfrm>
          <a:prstGeom prst="rect">
            <a:avLst/>
          </a:prstGeom>
          <a:noFill/>
        </p:spPr>
        <p:txBody>
          <a:bodyPr wrap="square" rtlCol="0">
            <a:spAutoFit/>
          </a:bodyPr>
          <a:lstStyle/>
          <a:p>
            <a:r>
              <a:rPr lang="it-IT" sz="2800" dirty="0"/>
              <a:t>Gli attuatori nel nostro sistema, che ricordiamo essere di tipo web </a:t>
            </a:r>
            <a:r>
              <a:rPr lang="it-IT" sz="2800" dirty="0" err="1"/>
              <a:t>based</a:t>
            </a:r>
            <a:r>
              <a:rPr lang="it-IT" sz="2800" dirty="0"/>
              <a:t> sono costituiti essenzialmente da tutta la logica di business della nostra web </a:t>
            </a:r>
            <a:r>
              <a:rPr lang="it-IT" sz="2800" dirty="0" err="1"/>
              <a:t>application</a:t>
            </a:r>
            <a:r>
              <a:rPr lang="it-IT" sz="2800" dirty="0"/>
              <a:t>, quindi da tutta quella parte che si occupa di calcolare e di prevedere le percentuali per categorie, delle immagini da proporre ai nuovi utenti iscritti, nonché anche dalla parte che ci consente di gestire tutto il back end.</a:t>
            </a:r>
          </a:p>
        </p:txBody>
      </p:sp>
    </p:spTree>
    <p:extLst>
      <p:ext uri="{BB962C8B-B14F-4D97-AF65-F5344CB8AC3E}">
        <p14:creationId xmlns:p14="http://schemas.microsoft.com/office/powerpoint/2010/main" val="3735960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747D18-957E-4F2C-9F3F-AD7B8F4592BE}"/>
              </a:ext>
            </a:extLst>
          </p:cNvPr>
          <p:cNvSpPr>
            <a:spLocks noGrp="1"/>
          </p:cNvSpPr>
          <p:nvPr>
            <p:ph type="ctrTitle"/>
          </p:nvPr>
        </p:nvSpPr>
        <p:spPr>
          <a:xfrm>
            <a:off x="5604552" y="688878"/>
            <a:ext cx="5825448" cy="3871143"/>
          </a:xfrm>
        </p:spPr>
        <p:txBody>
          <a:bodyPr>
            <a:normAutofit/>
          </a:bodyPr>
          <a:lstStyle/>
          <a:p>
            <a:r>
              <a:rPr lang="it-IT" sz="4000" dirty="0"/>
              <a:t>Peas - </a:t>
            </a:r>
            <a:r>
              <a:rPr lang="it-IT" sz="4000" dirty="0" err="1"/>
              <a:t>sensors</a:t>
            </a:r>
            <a:endParaRPr lang="it-IT" sz="4000" dirty="0"/>
          </a:p>
        </p:txBody>
      </p:sp>
      <p:pic>
        <p:nvPicPr>
          <p:cNvPr id="18" name="Picture 17">
            <a:extLst>
              <a:ext uri="{FF2B5EF4-FFF2-40B4-BE49-F238E27FC236}">
                <a16:creationId xmlns:a16="http://schemas.microsoft.com/office/drawing/2014/main" id="{B2825A8D-02AF-407D-BFBA-B952DA599512}"/>
              </a:ext>
            </a:extLst>
          </p:cNvPr>
          <p:cNvPicPr>
            <a:picLocks noChangeAspect="1"/>
          </p:cNvPicPr>
          <p:nvPr/>
        </p:nvPicPr>
        <p:blipFill rotWithShape="1">
          <a:blip r:embed="rId2"/>
          <a:srcRect l="4421" r="24467"/>
          <a:stretch/>
        </p:blipFill>
        <p:spPr>
          <a:xfrm>
            <a:off x="1" y="10"/>
            <a:ext cx="4876799" cy="6857989"/>
          </a:xfrm>
          <a:prstGeom prst="rect">
            <a:avLst/>
          </a:prstGeom>
        </p:spPr>
      </p:pic>
      <p:sp>
        <p:nvSpPr>
          <p:cNvPr id="3" name="CasellaDiTesto 2">
            <a:extLst>
              <a:ext uri="{FF2B5EF4-FFF2-40B4-BE49-F238E27FC236}">
                <a16:creationId xmlns:a16="http://schemas.microsoft.com/office/drawing/2014/main" id="{0181F904-3BC8-4A8D-83CD-1DEA1DBC7DC2}"/>
              </a:ext>
            </a:extLst>
          </p:cNvPr>
          <p:cNvSpPr txBox="1"/>
          <p:nvPr/>
        </p:nvSpPr>
        <p:spPr>
          <a:xfrm>
            <a:off x="4980373" y="1287262"/>
            <a:ext cx="6449627" cy="4832092"/>
          </a:xfrm>
          <a:prstGeom prst="rect">
            <a:avLst/>
          </a:prstGeom>
          <a:noFill/>
        </p:spPr>
        <p:txBody>
          <a:bodyPr wrap="square" rtlCol="0">
            <a:spAutoFit/>
          </a:bodyPr>
          <a:lstStyle/>
          <a:p>
            <a:r>
              <a:rPr lang="it-IT" sz="2800" dirty="0"/>
              <a:t>I sensori nel nostro caso sono rappresentati da tutti i </a:t>
            </a:r>
            <a:r>
              <a:rPr lang="it-IT" sz="2800" dirty="0" err="1"/>
              <a:t>boundary</a:t>
            </a:r>
            <a:r>
              <a:rPr lang="it-IT" sz="2800" dirty="0"/>
              <a:t> </a:t>
            </a:r>
            <a:r>
              <a:rPr lang="it-IT" sz="2800" dirty="0" err="1"/>
              <a:t>object</a:t>
            </a:r>
            <a:r>
              <a:rPr lang="it-IT" sz="2800" dirty="0"/>
              <a:t> con i quali l’utente si trova ad interagire. Nel nostro caso, fondamentalmente, i sensori li troviamo nella fase di compilazione del questionario e quindi sono rappresentati da quei </a:t>
            </a:r>
            <a:r>
              <a:rPr lang="it-IT" sz="2800" dirty="0" err="1"/>
              <a:t>boudary</a:t>
            </a:r>
            <a:r>
              <a:rPr lang="it-IT" sz="2800" dirty="0"/>
              <a:t> </a:t>
            </a:r>
            <a:r>
              <a:rPr lang="it-IT" sz="2800" dirty="0" err="1"/>
              <a:t>object</a:t>
            </a:r>
            <a:r>
              <a:rPr lang="it-IT" sz="2800" dirty="0"/>
              <a:t> quali:</a:t>
            </a:r>
          </a:p>
          <a:p>
            <a:pPr marL="285750" indent="-285750">
              <a:buFontTx/>
              <a:buChar char="-"/>
            </a:pPr>
            <a:r>
              <a:rPr lang="it-IT" sz="2800" b="1" dirty="0" err="1"/>
              <a:t>Checkbox</a:t>
            </a:r>
            <a:r>
              <a:rPr lang="it-IT" sz="2800" dirty="0"/>
              <a:t> per la scelta delle immagini</a:t>
            </a:r>
          </a:p>
          <a:p>
            <a:pPr marL="285750" indent="-285750">
              <a:buFontTx/>
              <a:buChar char="-"/>
            </a:pPr>
            <a:r>
              <a:rPr lang="it-IT" sz="2800" b="1" dirty="0" err="1"/>
              <a:t>RadioButton</a:t>
            </a:r>
            <a:r>
              <a:rPr lang="it-IT" sz="2800" dirty="0"/>
              <a:t> per esprimere un giudizio </a:t>
            </a:r>
            <a:r>
              <a:rPr lang="it-IT" sz="2800" dirty="0" err="1"/>
              <a:t>dulle</a:t>
            </a:r>
            <a:r>
              <a:rPr lang="it-IT" sz="2800" dirty="0"/>
              <a:t> domande proposte.</a:t>
            </a:r>
          </a:p>
        </p:txBody>
      </p:sp>
    </p:spTree>
    <p:extLst>
      <p:ext uri="{BB962C8B-B14F-4D97-AF65-F5344CB8AC3E}">
        <p14:creationId xmlns:p14="http://schemas.microsoft.com/office/powerpoint/2010/main" val="757496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747D18-957E-4F2C-9F3F-AD7B8F4592BE}"/>
              </a:ext>
            </a:extLst>
          </p:cNvPr>
          <p:cNvSpPr>
            <a:spLocks noGrp="1"/>
          </p:cNvSpPr>
          <p:nvPr>
            <p:ph type="ctrTitle"/>
          </p:nvPr>
        </p:nvSpPr>
        <p:spPr>
          <a:xfrm>
            <a:off x="5604552" y="688878"/>
            <a:ext cx="5825448" cy="3871143"/>
          </a:xfrm>
        </p:spPr>
        <p:txBody>
          <a:bodyPr>
            <a:normAutofit/>
          </a:bodyPr>
          <a:lstStyle/>
          <a:p>
            <a:r>
              <a:rPr lang="it-IT" sz="3600" dirty="0" err="1"/>
              <a:t>Proprieta’</a:t>
            </a:r>
            <a:r>
              <a:rPr lang="it-IT" sz="3600" dirty="0"/>
              <a:t> dell’ambiente</a:t>
            </a:r>
          </a:p>
        </p:txBody>
      </p:sp>
      <p:pic>
        <p:nvPicPr>
          <p:cNvPr id="18" name="Picture 17">
            <a:extLst>
              <a:ext uri="{FF2B5EF4-FFF2-40B4-BE49-F238E27FC236}">
                <a16:creationId xmlns:a16="http://schemas.microsoft.com/office/drawing/2014/main" id="{B2825A8D-02AF-407D-BFBA-B952DA599512}"/>
              </a:ext>
            </a:extLst>
          </p:cNvPr>
          <p:cNvPicPr>
            <a:picLocks noChangeAspect="1"/>
          </p:cNvPicPr>
          <p:nvPr/>
        </p:nvPicPr>
        <p:blipFill rotWithShape="1">
          <a:blip r:embed="rId2"/>
          <a:srcRect l="4421" r="24467"/>
          <a:stretch/>
        </p:blipFill>
        <p:spPr>
          <a:xfrm>
            <a:off x="1" y="10"/>
            <a:ext cx="4876799" cy="6857989"/>
          </a:xfrm>
          <a:prstGeom prst="rect">
            <a:avLst/>
          </a:prstGeom>
        </p:spPr>
      </p:pic>
      <p:sp>
        <p:nvSpPr>
          <p:cNvPr id="3" name="CasellaDiTesto 2">
            <a:extLst>
              <a:ext uri="{FF2B5EF4-FFF2-40B4-BE49-F238E27FC236}">
                <a16:creationId xmlns:a16="http://schemas.microsoft.com/office/drawing/2014/main" id="{0181F904-3BC8-4A8D-83CD-1DEA1DBC7DC2}"/>
              </a:ext>
            </a:extLst>
          </p:cNvPr>
          <p:cNvSpPr txBox="1"/>
          <p:nvPr/>
        </p:nvSpPr>
        <p:spPr>
          <a:xfrm>
            <a:off x="4980373" y="1287262"/>
            <a:ext cx="6449627" cy="4278094"/>
          </a:xfrm>
          <a:prstGeom prst="rect">
            <a:avLst/>
          </a:prstGeom>
          <a:noFill/>
        </p:spPr>
        <p:txBody>
          <a:bodyPr wrap="square" rtlCol="0">
            <a:spAutoFit/>
          </a:bodyPr>
          <a:lstStyle/>
          <a:p>
            <a:r>
              <a:rPr lang="it-IT" sz="1600" dirty="0"/>
              <a:t>L’ambiente che stiamo considerando è:</a:t>
            </a:r>
          </a:p>
          <a:p>
            <a:pPr marL="457200" indent="-457200">
              <a:buFontTx/>
              <a:buChar char="-"/>
            </a:pPr>
            <a:r>
              <a:rPr lang="it-IT" sz="1600" b="1" dirty="0"/>
              <a:t>Mono-agente</a:t>
            </a:r>
            <a:r>
              <a:rPr lang="it-IT" sz="1600" dirty="0"/>
              <a:t>: dal punto di vista dell’utente appena registratosi, l’ambiente è mono-agente. Non c’è nessuna percezione degli altri utenti.</a:t>
            </a:r>
            <a:endParaRPr lang="it-IT" sz="1600" b="1" dirty="0"/>
          </a:p>
          <a:p>
            <a:pPr marL="457200" indent="-457200">
              <a:buFontTx/>
              <a:buChar char="-"/>
            </a:pPr>
            <a:r>
              <a:rPr lang="it-IT" sz="1600" b="1" dirty="0"/>
              <a:t>Deterministico</a:t>
            </a:r>
            <a:r>
              <a:rPr lang="it-IT" sz="1600" dirty="0"/>
              <a:t>: Possiamo sempre sapere a partire dallo stato attuale, lo stato successivo dell’ambiente, in quanto in base alle risposte che l’utente da, sappiamo esattamente con quali percentuali proporre le nostre categorie di immagini.</a:t>
            </a:r>
            <a:endParaRPr lang="it-IT" sz="1600" b="1" dirty="0"/>
          </a:p>
          <a:p>
            <a:pPr marL="457200" indent="-457200">
              <a:buFontTx/>
              <a:buChar char="-"/>
            </a:pPr>
            <a:r>
              <a:rPr lang="it-IT" sz="1600" b="1" dirty="0"/>
              <a:t>Discreto</a:t>
            </a:r>
            <a:r>
              <a:rPr lang="it-IT" sz="1600" dirty="0"/>
              <a:t>: In quanto ci sono solo un numero limitato di percezioni e azioni distinte.</a:t>
            </a:r>
            <a:endParaRPr lang="it-IT" sz="1600" b="1" dirty="0"/>
          </a:p>
          <a:p>
            <a:pPr marL="457200" indent="-457200">
              <a:buFontTx/>
              <a:buChar char="-"/>
            </a:pPr>
            <a:r>
              <a:rPr lang="it-IT" sz="1600" b="1" dirty="0"/>
              <a:t>Statico</a:t>
            </a:r>
            <a:r>
              <a:rPr lang="it-IT" sz="1600" dirty="0"/>
              <a:t>: L’ambiente non varia nel tempo. Nel nostro progetto, una volta calcolato il criterio di pertinenza delle immagini da mostrare, verranno mostrate solo quelle determinate immagini e basta.</a:t>
            </a:r>
            <a:endParaRPr lang="it-IT" sz="1600" b="1" dirty="0"/>
          </a:p>
          <a:p>
            <a:pPr marL="457200" indent="-457200">
              <a:buFontTx/>
              <a:buChar char="-"/>
            </a:pPr>
            <a:r>
              <a:rPr lang="it-IT" sz="1600" b="1" dirty="0"/>
              <a:t>Episodico</a:t>
            </a:r>
            <a:r>
              <a:rPr lang="it-IT" sz="1600" dirty="0"/>
              <a:t>: le azioni che intraprendiamo sono dettate soltanto dallo stato corrente.</a:t>
            </a:r>
          </a:p>
          <a:p>
            <a:pPr marL="457200" indent="-457200">
              <a:buFontTx/>
              <a:buChar char="-"/>
            </a:pPr>
            <a:r>
              <a:rPr lang="it-IT" sz="1600" b="1" dirty="0"/>
              <a:t>Completamente osservabile</a:t>
            </a:r>
            <a:r>
              <a:rPr lang="it-IT" sz="1600" dirty="0"/>
              <a:t>: Tutto quello che intercetto è tutto quello che c’è nell’ambiente.</a:t>
            </a:r>
          </a:p>
        </p:txBody>
      </p:sp>
    </p:spTree>
    <p:extLst>
      <p:ext uri="{BB962C8B-B14F-4D97-AF65-F5344CB8AC3E}">
        <p14:creationId xmlns:p14="http://schemas.microsoft.com/office/powerpoint/2010/main" val="767204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747D18-957E-4F2C-9F3F-AD7B8F4592BE}"/>
              </a:ext>
            </a:extLst>
          </p:cNvPr>
          <p:cNvSpPr>
            <a:spLocks noGrp="1"/>
          </p:cNvSpPr>
          <p:nvPr>
            <p:ph type="ctrTitle"/>
          </p:nvPr>
        </p:nvSpPr>
        <p:spPr>
          <a:xfrm>
            <a:off x="5604552" y="871758"/>
            <a:ext cx="5825448" cy="3871143"/>
          </a:xfrm>
        </p:spPr>
        <p:txBody>
          <a:bodyPr>
            <a:normAutofit/>
          </a:bodyPr>
          <a:lstStyle/>
          <a:p>
            <a:r>
              <a:rPr lang="it-IT" dirty="0"/>
              <a:t>questionario</a:t>
            </a:r>
          </a:p>
        </p:txBody>
      </p:sp>
      <p:pic>
        <p:nvPicPr>
          <p:cNvPr id="18" name="Picture 17">
            <a:extLst>
              <a:ext uri="{FF2B5EF4-FFF2-40B4-BE49-F238E27FC236}">
                <a16:creationId xmlns:a16="http://schemas.microsoft.com/office/drawing/2014/main" id="{B2825A8D-02AF-407D-BFBA-B952DA599512}"/>
              </a:ext>
            </a:extLst>
          </p:cNvPr>
          <p:cNvPicPr>
            <a:picLocks noChangeAspect="1"/>
          </p:cNvPicPr>
          <p:nvPr/>
        </p:nvPicPr>
        <p:blipFill rotWithShape="1">
          <a:blip r:embed="rId2"/>
          <a:srcRect l="4421" r="24467"/>
          <a:stretch/>
        </p:blipFill>
        <p:spPr>
          <a:xfrm>
            <a:off x="1" y="10"/>
            <a:ext cx="4876799" cy="6857989"/>
          </a:xfrm>
          <a:prstGeom prst="rect">
            <a:avLst/>
          </a:prstGeom>
        </p:spPr>
      </p:pic>
      <p:sp>
        <p:nvSpPr>
          <p:cNvPr id="4" name="CasellaDiTesto 3">
            <a:extLst>
              <a:ext uri="{FF2B5EF4-FFF2-40B4-BE49-F238E27FC236}">
                <a16:creationId xmlns:a16="http://schemas.microsoft.com/office/drawing/2014/main" id="{C1F17242-6C49-4F70-946E-FCA54EF520CF}"/>
              </a:ext>
            </a:extLst>
          </p:cNvPr>
          <p:cNvSpPr txBox="1"/>
          <p:nvPr/>
        </p:nvSpPr>
        <p:spPr>
          <a:xfrm>
            <a:off x="5723776" y="1678329"/>
            <a:ext cx="5548900" cy="4832092"/>
          </a:xfrm>
          <a:prstGeom prst="rect">
            <a:avLst/>
          </a:prstGeom>
          <a:noFill/>
        </p:spPr>
        <p:txBody>
          <a:bodyPr wrap="square" rtlCol="0">
            <a:spAutoFit/>
          </a:bodyPr>
          <a:lstStyle/>
          <a:p>
            <a:r>
              <a:rPr lang="it-IT" sz="2800" dirty="0"/>
              <a:t>Questionario pensato per riuscire a catalogare gli utenti, in determinati temperamenti caratteriali definiti, per associarli a delle preferenze in termini di immagini, al fine di riuscire a realizzare un modello probabilistico che preveda quali saranno i contenuti più pertinenti per l’utente.</a:t>
            </a:r>
          </a:p>
          <a:p>
            <a:endParaRPr lang="it-IT" sz="2800" dirty="0"/>
          </a:p>
          <a:p>
            <a:r>
              <a:rPr lang="it-IT" sz="2800" dirty="0"/>
              <a:t> </a:t>
            </a:r>
          </a:p>
        </p:txBody>
      </p:sp>
    </p:spTree>
    <p:extLst>
      <p:ext uri="{BB962C8B-B14F-4D97-AF65-F5344CB8AC3E}">
        <p14:creationId xmlns:p14="http://schemas.microsoft.com/office/powerpoint/2010/main" val="3197537466"/>
      </p:ext>
    </p:extLst>
  </p:cSld>
  <p:clrMapOvr>
    <a:masterClrMapping/>
  </p:clrMapOvr>
</p:sld>
</file>

<file path=ppt/theme/theme1.xml><?xml version="1.0" encoding="utf-8"?>
<a:theme xmlns:a="http://schemas.openxmlformats.org/drawingml/2006/main" name="ChronicleVTI">
  <a:themeElements>
    <a:clrScheme name="AnalogousFromRegularSeed_2SEEDS">
      <a:dk1>
        <a:srgbClr val="000000"/>
      </a:dk1>
      <a:lt1>
        <a:srgbClr val="FFFFFF"/>
      </a:lt1>
      <a:dk2>
        <a:srgbClr val="1B2430"/>
      </a:dk2>
      <a:lt2>
        <a:srgbClr val="F0F1F3"/>
      </a:lt2>
      <a:accent1>
        <a:srgbClr val="B89734"/>
      </a:accent1>
      <a:accent2>
        <a:srgbClr val="CA7346"/>
      </a:accent2>
      <a:accent3>
        <a:srgbClr val="97AA3B"/>
      </a:accent3>
      <a:accent4>
        <a:srgbClr val="3495B8"/>
      </a:accent4>
      <a:accent5>
        <a:srgbClr val="4670CA"/>
      </a:accent5>
      <a:accent6>
        <a:srgbClr val="4A3EBB"/>
      </a:accent6>
      <a:hlink>
        <a:srgbClr val="3F5F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59</TotalTime>
  <Words>892</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15</vt:i4>
      </vt:variant>
    </vt:vector>
  </HeadingPairs>
  <TitlesOfParts>
    <vt:vector size="19" baseType="lpstr">
      <vt:lpstr>Arial</vt:lpstr>
      <vt:lpstr>Calisto MT</vt:lpstr>
      <vt:lpstr>Univers Condensed</vt:lpstr>
      <vt:lpstr>ChronicleVTI</vt:lpstr>
      <vt:lpstr>Progetto Fondamenti di Intelligenza artificiale – «photox»</vt:lpstr>
      <vt:lpstr>Team: Emanuele mezzi emanuele fittipaldi paolo plomitallo</vt:lpstr>
      <vt:lpstr>Overview</vt:lpstr>
      <vt:lpstr>Peas - performace</vt:lpstr>
      <vt:lpstr>Peas - environment</vt:lpstr>
      <vt:lpstr>Peas - actuators</vt:lpstr>
      <vt:lpstr>Peas - sensors</vt:lpstr>
      <vt:lpstr>Proprieta’ dell’ambiente</vt:lpstr>
      <vt:lpstr>questionario</vt:lpstr>
      <vt:lpstr>questionario</vt:lpstr>
      <vt:lpstr>questionario</vt:lpstr>
      <vt:lpstr>questionario</vt:lpstr>
      <vt:lpstr>questionario</vt:lpstr>
      <vt:lpstr>Fase di analisi dei dati</vt:lpstr>
      <vt:lpstr>Fase di analisi dei dati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Fondamenti di Intelligenza artificiale – «photox»</dc:title>
  <dc:creator>Emanuele Fittipaldi</dc:creator>
  <cp:lastModifiedBy>Emanuele Fittipaldi</cp:lastModifiedBy>
  <cp:revision>11</cp:revision>
  <dcterms:created xsi:type="dcterms:W3CDTF">2020-11-29T09:29:37Z</dcterms:created>
  <dcterms:modified xsi:type="dcterms:W3CDTF">2020-11-29T14:33:02Z</dcterms:modified>
</cp:coreProperties>
</file>