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62" r:id="rId4"/>
    <p:sldId id="264" r:id="rId5"/>
    <p:sldId id="265" r:id="rId6"/>
    <p:sldId id="263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9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Group%2015_HWSC_video.mp4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01600" y="-114300"/>
            <a:ext cx="9245600" cy="394652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/>
          <p:cNvSpPr txBox="1">
            <a:spLocks/>
          </p:cNvSpPr>
          <p:nvPr/>
        </p:nvSpPr>
        <p:spPr>
          <a:xfrm>
            <a:off x="619502" y="4149725"/>
            <a:ext cx="7772400" cy="9683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dirty="0"/>
              <a:t>Granular Synthesis: Granulator 5000</a:t>
            </a:r>
          </a:p>
        </p:txBody>
      </p:sp>
      <p:sp>
        <p:nvSpPr>
          <p:cNvPr id="133" name="Sottotitolo 2"/>
          <p:cNvSpPr txBox="1">
            <a:spLocks/>
          </p:cNvSpPr>
          <p:nvPr/>
        </p:nvSpPr>
        <p:spPr>
          <a:xfrm>
            <a:off x="641534" y="5118100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bg1"/>
                </a:solidFill>
              </a:rPr>
              <a:t>Group ID: NaN</a:t>
            </a:r>
          </a:p>
          <a:p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34" name="Sottotitolo 2"/>
          <p:cNvSpPr txBox="1">
            <a:spLocks/>
          </p:cNvSpPr>
          <p:nvPr/>
        </p:nvSpPr>
        <p:spPr>
          <a:xfrm>
            <a:off x="641534" y="4678362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Computer Music Languages and Systems - Assignment 5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98" y="308733"/>
            <a:ext cx="4350780" cy="142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Problem Description &amp; Approach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b="1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Foley Sounds for videogames (No direct source for acquisition)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Granular Synthesis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User friendly interface </a:t>
            </a:r>
          </a:p>
          <a:p>
            <a:endParaRPr lang="it-IT" dirty="0"/>
          </a:p>
          <a:p>
            <a:r>
              <a:rPr lang="it-IT" b="1" dirty="0"/>
              <a:t>Method: </a:t>
            </a:r>
            <a:r>
              <a:rPr lang="it-IT" dirty="0"/>
              <a:t>Three selected Ugens from granular class library SC. </a:t>
            </a:r>
          </a:p>
          <a:p>
            <a:endParaRPr lang="it-IT" dirty="0"/>
          </a:p>
          <a:p>
            <a:r>
              <a:rPr lang="it-IT" b="1" dirty="0"/>
              <a:t>UGen Common Arguments: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numChannels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trigger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maxGrains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3568"/>
          <a:stretch/>
        </p:blipFill>
        <p:spPr>
          <a:xfrm>
            <a:off x="138298" y="6275005"/>
            <a:ext cx="3265302" cy="4438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9042" y="4131178"/>
            <a:ext cx="40888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Downstream signal treatment: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Latch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Impulse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Normalizer</a:t>
            </a:r>
          </a:p>
          <a:p>
            <a:endParaRPr lang="en-US" sz="2400" dirty="0"/>
          </a:p>
        </p:txBody>
      </p:sp>
      <p:sp>
        <p:nvSpPr>
          <p:cNvPr id="6" name="Cerrar llave 5"/>
          <p:cNvSpPr/>
          <p:nvPr/>
        </p:nvSpPr>
        <p:spPr>
          <a:xfrm>
            <a:off x="6096000" y="4588042"/>
            <a:ext cx="224589" cy="69729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6385893" y="4736636"/>
            <a:ext cx="163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Downsampler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err="1"/>
              <a:t>Implementation</a:t>
            </a:r>
            <a:r>
              <a:rPr lang="es-ES" sz="2400" dirty="0"/>
              <a:t> (1 of 3)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60500"/>
            <a:ext cx="8323726" cy="4525963"/>
          </a:xfrm>
        </p:spPr>
        <p:txBody>
          <a:bodyPr>
            <a:normAutofit/>
          </a:bodyPr>
          <a:lstStyle/>
          <a:p>
            <a:r>
              <a:rPr lang="es-ES" b="1" dirty="0" err="1"/>
              <a:t>GrainBufSample</a:t>
            </a:r>
            <a:endParaRPr lang="es-E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External</a:t>
            </a:r>
            <a:r>
              <a:rPr lang="es-ES" dirty="0"/>
              <a:t> mono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stereo</a:t>
            </a:r>
            <a:r>
              <a:rPr lang="es-ES" dirty="0"/>
              <a:t> </a:t>
            </a:r>
            <a:r>
              <a:rPr lang="es-ES" dirty="0" err="1"/>
              <a:t>signal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Dust</a:t>
            </a:r>
            <a:r>
              <a:rPr lang="es-ES" dirty="0"/>
              <a:t> </a:t>
            </a:r>
            <a:r>
              <a:rPr lang="es-ES" dirty="0" err="1"/>
              <a:t>Ugen</a:t>
            </a:r>
            <a:r>
              <a:rPr lang="es-ES" dirty="0"/>
              <a:t> – Impulse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grain</a:t>
            </a:r>
            <a:r>
              <a:rPr lang="es-ES" dirty="0"/>
              <a:t> </a:t>
            </a:r>
            <a:r>
              <a:rPr lang="es-ES" dirty="0" err="1"/>
              <a:t>generation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PlayRate</a:t>
            </a:r>
            <a:r>
              <a:rPr lang="es-ES" dirty="0"/>
              <a:t> (Pitch control)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Downsampler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32" y="4233975"/>
            <a:ext cx="6535062" cy="160995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4700337" y="4989095"/>
            <a:ext cx="721895" cy="997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4210050" y="5986463"/>
            <a:ext cx="615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719834" y="5787106"/>
            <a:ext cx="149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Downsampler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b="43568"/>
          <a:stretch/>
        </p:blipFill>
        <p:spPr>
          <a:xfrm>
            <a:off x="138298" y="6275005"/>
            <a:ext cx="3265302" cy="4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err="1"/>
              <a:t>Approach</a:t>
            </a:r>
            <a:r>
              <a:rPr lang="es-ES" sz="2400" dirty="0"/>
              <a:t> and </a:t>
            </a:r>
            <a:r>
              <a:rPr lang="es-ES" sz="2400" dirty="0" err="1"/>
              <a:t>Implementation</a:t>
            </a:r>
            <a:r>
              <a:rPr lang="es-ES" sz="2400" dirty="0"/>
              <a:t> (2 of 3)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24937"/>
            <a:ext cx="8323726" cy="4525963"/>
          </a:xfrm>
        </p:spPr>
        <p:txBody>
          <a:bodyPr/>
          <a:lstStyle/>
          <a:p>
            <a:r>
              <a:rPr lang="es-ES" b="1" dirty="0" err="1"/>
              <a:t>GrainFMSample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FM </a:t>
            </a:r>
            <a:r>
              <a:rPr lang="es-ES" dirty="0" err="1"/>
              <a:t>synthesized</a:t>
            </a:r>
            <a:r>
              <a:rPr lang="es-ES" dirty="0"/>
              <a:t> </a:t>
            </a:r>
            <a:r>
              <a:rPr lang="es-ES" dirty="0" err="1"/>
              <a:t>grains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ADSR </a:t>
            </a:r>
            <a:r>
              <a:rPr lang="es-ES" dirty="0" err="1"/>
              <a:t>envelope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Bank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resonant</a:t>
            </a:r>
            <a:r>
              <a:rPr lang="es-ES" dirty="0"/>
              <a:t> </a:t>
            </a:r>
            <a:r>
              <a:rPr lang="es-ES" dirty="0" err="1"/>
              <a:t>frequencies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b="1" dirty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48" y="3687918"/>
            <a:ext cx="6487430" cy="16004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43568"/>
          <a:stretch/>
        </p:blipFill>
        <p:spPr>
          <a:xfrm>
            <a:off x="138298" y="6275005"/>
            <a:ext cx="3265302" cy="443829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4229100" y="4590420"/>
            <a:ext cx="609600" cy="686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688174" y="4578633"/>
            <a:ext cx="609600" cy="686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4619063" y="5393005"/>
            <a:ext cx="469900" cy="375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088963" y="5369431"/>
            <a:ext cx="208811" cy="352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088963" y="5716550"/>
            <a:ext cx="276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Carrier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Modulator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7D717BD-B46B-3A73-6403-F22272B53DD7}"/>
              </a:ext>
            </a:extLst>
          </p:cNvPr>
          <p:cNvSpPr txBox="1"/>
          <p:nvPr/>
        </p:nvSpPr>
        <p:spPr>
          <a:xfrm>
            <a:off x="7991261" y="276704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Dynklank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lipse 4">
            <a:extLst>
              <a:ext uri="{FF2B5EF4-FFF2-40B4-BE49-F238E27FC236}">
                <a16:creationId xmlns:a16="http://schemas.microsoft.com/office/drawing/2014/main" id="{5C137418-F03D-F85A-CD36-37BE7F486DBF}"/>
              </a:ext>
            </a:extLst>
          </p:cNvPr>
          <p:cNvSpPr/>
          <p:nvPr/>
        </p:nvSpPr>
        <p:spPr>
          <a:xfrm>
            <a:off x="6477000" y="3734062"/>
            <a:ext cx="1409594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recto de flecha 8">
            <a:extLst>
              <a:ext uri="{FF2B5EF4-FFF2-40B4-BE49-F238E27FC236}">
                <a16:creationId xmlns:a16="http://schemas.microsoft.com/office/drawing/2014/main" id="{B5644AB4-0647-2321-9766-71208B033268}"/>
              </a:ext>
            </a:extLst>
          </p:cNvPr>
          <p:cNvCxnSpPr/>
          <p:nvPr/>
        </p:nvCxnSpPr>
        <p:spPr>
          <a:xfrm flipV="1">
            <a:off x="7615158" y="3148683"/>
            <a:ext cx="520700" cy="698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1">
            <a:extLst>
              <a:ext uri="{FF2B5EF4-FFF2-40B4-BE49-F238E27FC236}">
                <a16:creationId xmlns:a16="http://schemas.microsoft.com/office/drawing/2014/main" id="{CEEF3B47-C9E1-9496-91FE-7BCDAED73E14}"/>
              </a:ext>
            </a:extLst>
          </p:cNvPr>
          <p:cNvSpPr/>
          <p:nvPr/>
        </p:nvSpPr>
        <p:spPr>
          <a:xfrm>
            <a:off x="5257800" y="3978110"/>
            <a:ext cx="723900" cy="1101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de flecha 7">
            <a:extLst>
              <a:ext uri="{FF2B5EF4-FFF2-40B4-BE49-F238E27FC236}">
                <a16:creationId xmlns:a16="http://schemas.microsoft.com/office/drawing/2014/main" id="{1E8E6B2D-AF39-1591-541A-9ECCCDF6B7E1}"/>
              </a:ext>
            </a:extLst>
          </p:cNvPr>
          <p:cNvCxnSpPr>
            <a:cxnSpLocks/>
          </p:cNvCxnSpPr>
          <p:nvPr/>
        </p:nvCxnSpPr>
        <p:spPr>
          <a:xfrm flipV="1">
            <a:off x="5794342" y="3386692"/>
            <a:ext cx="247651" cy="569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8">
            <a:extLst>
              <a:ext uri="{FF2B5EF4-FFF2-40B4-BE49-F238E27FC236}">
                <a16:creationId xmlns:a16="http://schemas.microsoft.com/office/drawing/2014/main" id="{46E56A53-07B1-4835-A913-D2B59A8F7827}"/>
              </a:ext>
            </a:extLst>
          </p:cNvPr>
          <p:cNvSpPr txBox="1"/>
          <p:nvPr/>
        </p:nvSpPr>
        <p:spPr>
          <a:xfrm>
            <a:off x="5776248" y="3007780"/>
            <a:ext cx="16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envelope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09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0646"/>
            <a:ext cx="8323726" cy="4525963"/>
          </a:xfrm>
        </p:spPr>
        <p:txBody>
          <a:bodyPr/>
          <a:lstStyle/>
          <a:p>
            <a:r>
              <a:rPr lang="es-ES" b="1" dirty="0" err="1"/>
              <a:t>GrainInSample</a:t>
            </a:r>
            <a:endParaRPr lang="es-E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signal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a buffer (</a:t>
            </a:r>
            <a:r>
              <a:rPr lang="es-ES" dirty="0" err="1"/>
              <a:t>Noise</a:t>
            </a:r>
            <a:r>
              <a:rPr lang="es-E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dirty="0" err="1"/>
              <a:t>texture</a:t>
            </a:r>
            <a:r>
              <a:rPr lang="es-ES" dirty="0"/>
              <a:t> to the output </a:t>
            </a:r>
            <a:r>
              <a:rPr lang="es-ES" dirty="0" err="1"/>
              <a:t>composition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Ugen</a:t>
            </a:r>
            <a:r>
              <a:rPr lang="es-ES" dirty="0"/>
              <a:t> </a:t>
            </a:r>
            <a:r>
              <a:rPr lang="es-ES" dirty="0" err="1"/>
              <a:t>implemented</a:t>
            </a:r>
            <a:r>
              <a:rPr lang="es-ES" dirty="0"/>
              <a:t> (</a:t>
            </a:r>
            <a:r>
              <a:rPr lang="es-ES" dirty="0" err="1"/>
              <a:t>choosing</a:t>
            </a:r>
            <a:r>
              <a:rPr lang="es-ES" dirty="0"/>
              <a:t> </a:t>
            </a:r>
            <a:r>
              <a:rPr lang="es-ES" dirty="0" err="1"/>
              <a:t>noise</a:t>
            </a:r>
            <a:r>
              <a:rPr lang="es-ES" dirty="0"/>
              <a:t> : </a:t>
            </a:r>
            <a:r>
              <a:rPr lang="es-ES" dirty="0" err="1"/>
              <a:t>pink</a:t>
            </a:r>
            <a:r>
              <a:rPr lang="es-ES" dirty="0"/>
              <a:t>, </a:t>
            </a:r>
            <a:r>
              <a:rPr lang="es-ES" dirty="0" err="1"/>
              <a:t>crackle</a:t>
            </a:r>
            <a:r>
              <a:rPr lang="es-ES" dirty="0"/>
              <a:t>, White,…)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Downstream</a:t>
            </a:r>
            <a:r>
              <a:rPr lang="es-ES" dirty="0"/>
              <a:t>: </a:t>
            </a:r>
            <a:r>
              <a:rPr lang="es-ES" dirty="0" err="1"/>
              <a:t>BLowPass</a:t>
            </a:r>
            <a:r>
              <a:rPr lang="es-ES" dirty="0"/>
              <a:t> </a:t>
            </a:r>
            <a:r>
              <a:rPr lang="es-ES" dirty="0" err="1"/>
              <a:t>UGen</a:t>
            </a:r>
            <a:r>
              <a:rPr lang="es-ES" dirty="0"/>
              <a:t> (</a:t>
            </a:r>
            <a:r>
              <a:rPr lang="es-ES" dirty="0" err="1"/>
              <a:t>attenuating</a:t>
            </a:r>
            <a:r>
              <a:rPr lang="es-ES" dirty="0"/>
              <a:t> output </a:t>
            </a:r>
            <a:r>
              <a:rPr lang="es-ES" dirty="0" err="1"/>
              <a:t>freqs</a:t>
            </a:r>
            <a:r>
              <a:rPr lang="es-E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n-U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err="1"/>
              <a:t>Approach</a:t>
            </a:r>
            <a:r>
              <a:rPr lang="es-ES" sz="2400" dirty="0"/>
              <a:t> and </a:t>
            </a:r>
            <a:r>
              <a:rPr lang="es-ES" sz="2400" dirty="0" err="1"/>
              <a:t>Implementation</a:t>
            </a:r>
            <a:r>
              <a:rPr lang="es-ES" sz="2400" dirty="0"/>
              <a:t> (3 of 3)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42" y="4233975"/>
            <a:ext cx="6563641" cy="1609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43568"/>
          <a:stretch/>
        </p:blipFill>
        <p:spPr>
          <a:xfrm>
            <a:off x="138298" y="6275005"/>
            <a:ext cx="3265302" cy="443829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4267200" y="5081774"/>
            <a:ext cx="495300" cy="808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3657600" y="5936609"/>
            <a:ext cx="609600" cy="54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712200" y="5786532"/>
            <a:ext cx="198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selector</a:t>
            </a:r>
          </a:p>
        </p:txBody>
      </p:sp>
      <p:sp>
        <p:nvSpPr>
          <p:cNvPr id="14" name="CuadroTexto 14">
            <a:extLst>
              <a:ext uri="{FF2B5EF4-FFF2-40B4-BE49-F238E27FC236}">
                <a16:creationId xmlns:a16="http://schemas.microsoft.com/office/drawing/2014/main" id="{22564FF9-BD5B-3A20-F294-1F4204797818}"/>
              </a:ext>
            </a:extLst>
          </p:cNvPr>
          <p:cNvSpPr txBox="1"/>
          <p:nvPr/>
        </p:nvSpPr>
        <p:spPr>
          <a:xfrm>
            <a:off x="3002018" y="3743902"/>
            <a:ext cx="176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Smoothing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Elipse 6">
            <a:extLst>
              <a:ext uri="{FF2B5EF4-FFF2-40B4-BE49-F238E27FC236}">
                <a16:creationId xmlns:a16="http://schemas.microsoft.com/office/drawing/2014/main" id="{37285004-1AD2-A1FD-B57C-224CE88F1A7C}"/>
              </a:ext>
            </a:extLst>
          </p:cNvPr>
          <p:cNvSpPr/>
          <p:nvPr/>
        </p:nvSpPr>
        <p:spPr>
          <a:xfrm>
            <a:off x="5181600" y="4298621"/>
            <a:ext cx="838200" cy="306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de flecha 12">
            <a:extLst>
              <a:ext uri="{FF2B5EF4-FFF2-40B4-BE49-F238E27FC236}">
                <a16:creationId xmlns:a16="http://schemas.microsoft.com/office/drawing/2014/main" id="{0B2418C6-0B4F-51A7-FBA5-9A6CF1123407}"/>
              </a:ext>
            </a:extLst>
          </p:cNvPr>
          <p:cNvCxnSpPr>
            <a:cxnSpLocks/>
          </p:cNvCxnSpPr>
          <p:nvPr/>
        </p:nvCxnSpPr>
        <p:spPr>
          <a:xfrm flipH="1" flipV="1">
            <a:off x="4616254" y="4159576"/>
            <a:ext cx="641350" cy="120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7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err="1"/>
              <a:t>Results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3118" y="1397000"/>
            <a:ext cx="3433964" cy="46402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Strip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three</a:t>
            </a:r>
            <a:r>
              <a:rPr lang="es-ES" sz="2000" dirty="0"/>
              <a:t> adaptable </a:t>
            </a:r>
            <a:r>
              <a:rPr lang="es-ES" sz="2000" dirty="0" err="1"/>
              <a:t>channels</a:t>
            </a: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Sound</a:t>
            </a:r>
            <a:r>
              <a:rPr lang="es-ES" sz="2000" dirty="0"/>
              <a:t> output </a:t>
            </a:r>
            <a:r>
              <a:rPr lang="es-ES" sz="2000" dirty="0" err="1"/>
              <a:t>visualization</a:t>
            </a:r>
            <a:r>
              <a:rPr lang="es-ES" sz="2000" dirty="0"/>
              <a:t> </a:t>
            </a:r>
            <a:r>
              <a:rPr lang="es-ES" sz="2000" dirty="0" err="1"/>
              <a:t>via</a:t>
            </a:r>
            <a:r>
              <a:rPr lang="es-ES" sz="2000" dirty="0"/>
              <a:t> </a:t>
            </a:r>
            <a:r>
              <a:rPr lang="es-ES" sz="2000" i="1" dirty="0" err="1"/>
              <a:t>ScopeView</a:t>
            </a:r>
            <a:r>
              <a:rPr lang="es-E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Foley </a:t>
            </a:r>
            <a:r>
              <a:rPr lang="es-ES" sz="2000" dirty="0" err="1"/>
              <a:t>sounds</a:t>
            </a:r>
            <a:r>
              <a:rPr lang="es-ES" sz="2000" dirty="0"/>
              <a:t> </a:t>
            </a:r>
            <a:r>
              <a:rPr lang="es-ES" sz="2000" dirty="0" err="1"/>
              <a:t>obtained</a:t>
            </a:r>
            <a:r>
              <a:rPr lang="es-ES" sz="2000" dirty="0"/>
              <a:t> </a:t>
            </a:r>
            <a:r>
              <a:rPr lang="es-ES" sz="2000" dirty="0" err="1"/>
              <a:t>loaded</a:t>
            </a:r>
            <a:r>
              <a:rPr lang="es-ES" sz="2000" dirty="0"/>
              <a:t> as </a:t>
            </a:r>
            <a:r>
              <a:rPr lang="es-ES" sz="2000" dirty="0" err="1"/>
              <a:t>presets</a:t>
            </a: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3568"/>
          <a:stretch/>
        </p:blipFill>
        <p:spPr>
          <a:xfrm>
            <a:off x="138298" y="6275005"/>
            <a:ext cx="3265302" cy="443829"/>
          </a:xfrm>
          <a:prstGeom prst="rect">
            <a:avLst/>
          </a:prstGeom>
        </p:spPr>
      </p:pic>
      <p:pic>
        <p:nvPicPr>
          <p:cNvPr id="5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8520" y="1397000"/>
            <a:ext cx="4943879" cy="4640263"/>
          </a:xfrm>
          <a:prstGeom prst="rect">
            <a:avLst/>
          </a:prstGeom>
          <a:ln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683" y="3717131"/>
            <a:ext cx="1276417" cy="2157145"/>
          </a:xfrm>
          <a:prstGeom prst="rect">
            <a:avLst/>
          </a:prstGeom>
        </p:spPr>
      </p:pic>
      <p:pic>
        <p:nvPicPr>
          <p:cNvPr id="1026" name="Picture 2" descr="Stream Hydrochlorination | Listen to Megaman 1 ost playlist online for free  on SoundCloud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65" y="4306753"/>
            <a:ext cx="9779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523661" y="5276383"/>
            <a:ext cx="111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u="sng" dirty="0" err="1"/>
              <a:t>Watch</a:t>
            </a:r>
            <a:r>
              <a:rPr lang="es-ES" sz="1400" b="1" u="sng" dirty="0"/>
              <a:t> video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65839910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505</TotalTime>
  <Words>202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POLI</vt:lpstr>
      <vt:lpstr>Titolo presentazione sottotitolo</vt:lpstr>
      <vt:lpstr>Problem Description &amp; Approach</vt:lpstr>
      <vt:lpstr>Implementation (1 of 3)</vt:lpstr>
      <vt:lpstr>Approach and Implementation (2 of 3)</vt:lpstr>
      <vt:lpstr>Approach and Implementation (3 of 3)</vt:lpstr>
      <vt:lpstr>Results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Juan Camilo Albarracín Sánchez</cp:lastModifiedBy>
  <cp:revision>48</cp:revision>
  <dcterms:created xsi:type="dcterms:W3CDTF">2015-05-26T12:27:57Z</dcterms:created>
  <dcterms:modified xsi:type="dcterms:W3CDTF">2022-05-25T12:21:34Z</dcterms:modified>
</cp:coreProperties>
</file>