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1" r:id="rId3"/>
    <p:sldId id="264" r:id="rId4"/>
    <p:sldId id="265" r:id="rId5"/>
    <p:sldId id="262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554A0A-1429-4CD7-A001-E3E02E235E2E}" type="datetime1">
              <a:rPr lang="it-IT" smtClean="0"/>
              <a:t>08/02/2024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54354E-D348-4627-8146-D1E2D52C6649}" type="datetime1">
              <a:rPr lang="it-IT" smtClean="0"/>
              <a:t>08/02/2024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4AF466B-788E-418B-8E0C-23721B382ADC}" type="datetime1">
              <a:rPr lang="it-IT" smtClean="0"/>
              <a:t>08/02/2024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Andrea Muzii, Emanuele Regnani, Matteo Riccobono</a:t>
            </a:r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00C8E-3106-4A4C-B8CF-187D3765D4EB}" type="datetime1">
              <a:rPr lang="it-IT" smtClean="0"/>
              <a:t>08/02/2024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2D277-8C1D-48A7-9450-84AEE08DDD19}" type="datetime1">
              <a:rPr lang="it-IT" smtClean="0"/>
              <a:t>08/02/2024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40C96-371A-45E3-8501-E6B16B67EF24}" type="datetime1">
              <a:rPr lang="it-IT" smtClean="0"/>
              <a:t>08/02/2024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7BBC22B-AABF-46C5-9A5E-53C46ECB3BC0}" type="datetime1">
              <a:rPr lang="it-IT" smtClean="0"/>
              <a:t>08/02/2024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Andrea Muzii, Emanuele Regnani, Matteo Riccobono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DA8B-513E-4E45-B474-BDB7AB64BEAA}" type="datetime1">
              <a:rPr lang="it-IT" smtClean="0"/>
              <a:t>08/02/2024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D02DC7-A722-4F31-B1EC-0BDF478A9DA7}" type="datetime1">
              <a:rPr lang="it-IT" smtClean="0"/>
              <a:t>08/02/2024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738AEA-2BC0-4A93-AD5E-B6D3B82534BB}" type="datetime1">
              <a:rPr lang="it-IT" smtClean="0"/>
              <a:t>08/02/2024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119CF-D6BA-4050-8F40-1B180F3E350D}" type="datetime1">
              <a:rPr lang="it-IT" smtClean="0"/>
              <a:t>08/02/2024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EA857D7-C059-49AA-9895-9121F97B6F87}" type="datetime1">
              <a:rPr lang="it-IT" smtClean="0"/>
              <a:t>08/02/2024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B115D6-09E7-456E-B373-A302F7AEA0C5}" type="datetime1">
              <a:rPr lang="it-IT" smtClean="0"/>
              <a:t>08/02/2024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it-IT"/>
              <a:t>Andrea Muzii, Emanuele Regnani, Matteo Riccobono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3B40B-0756-483A-A090-B64FD3F6914A}" type="datetime1">
              <a:rPr lang="it-IT" smtClean="0"/>
              <a:t>08/02/2024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Andrea Muzii, Emanuele Regnani, Matteo Riccobono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kaggle.com/arjunprasadsarkhel/2021-olympics-in-tokyo?select=Athletes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360299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800" dirty="0">
                <a:solidFill>
                  <a:schemeClr val="tx1"/>
                </a:solidFill>
              </a:rPr>
              <a:t>TOKYO 2021 OLYMPICS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52937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sz="1200">
                <a:solidFill>
                  <a:schemeClr val="tx1"/>
                </a:solidFill>
              </a:rPr>
              <a:t>Emanuele Regnani</a:t>
            </a:r>
            <a:endParaRPr lang="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3274"/>
            <a:ext cx="10058400" cy="14668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derived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multi-valued attributes</a:t>
            </a:r>
          </a:p>
          <a:p>
            <a:r>
              <a:rPr lang="en-GB" dirty="0"/>
              <a:t>Weak nature of the entity “Coach”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“Discipline” entity only useful for gender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1675"/>
            <a:ext cx="10058400" cy="1371600"/>
          </a:xfrm>
        </p:spPr>
        <p:txBody>
          <a:bodyPr/>
          <a:lstStyle/>
          <a:p>
            <a:r>
              <a:rPr lang="it-IT" dirty="0" err="1"/>
              <a:t>Restructuration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3274"/>
            <a:ext cx="10058400" cy="14668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derived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multi-valued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Weak nature of the entity “Coach”</a:t>
            </a:r>
          </a:p>
          <a:p>
            <a:r>
              <a:rPr lang="en-GB" dirty="0"/>
              <a:t>“Discipline” entity only useful for gender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1675"/>
            <a:ext cx="10058400" cy="1371600"/>
          </a:xfrm>
        </p:spPr>
        <p:txBody>
          <a:bodyPr/>
          <a:lstStyle/>
          <a:p>
            <a:r>
              <a:rPr lang="it-IT" dirty="0" err="1"/>
              <a:t>Restructuration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3274"/>
            <a:ext cx="10058400" cy="1466851"/>
          </a:xfrm>
        </p:spPr>
        <p:txBody>
          <a:bodyPr>
            <a:normAutofit/>
          </a:bodyPr>
          <a:lstStyle/>
          <a:p>
            <a:r>
              <a:rPr lang="en-GB" dirty="0"/>
              <a:t>Several derived attributes</a:t>
            </a:r>
          </a:p>
          <a:p>
            <a:r>
              <a:rPr lang="en-GB" dirty="0"/>
              <a:t>Several multi-valued attributes</a:t>
            </a:r>
          </a:p>
          <a:p>
            <a:r>
              <a:rPr lang="en-GB" dirty="0"/>
              <a:t>Weak nature of the entity “Coach”</a:t>
            </a:r>
          </a:p>
          <a:p>
            <a:r>
              <a:rPr lang="en-GB" dirty="0"/>
              <a:t>“Discipline” entity only useful for gender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1675"/>
            <a:ext cx="10058400" cy="1371600"/>
          </a:xfrm>
        </p:spPr>
        <p:txBody>
          <a:bodyPr/>
          <a:lstStyle/>
          <a:p>
            <a:r>
              <a:rPr lang="it-IT" dirty="0" err="1"/>
              <a:t>Restructuration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8C9FA-7371-47B9-93C4-1DF84F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0C0A759-0E62-4908-8404-67163DC8C6D9}"/>
              </a:ext>
            </a:extLst>
          </p:cNvPr>
          <p:cNvSpPr txBox="1">
            <a:spLocks/>
          </p:cNvSpPr>
          <p:nvPr/>
        </p:nvSpPr>
        <p:spPr>
          <a:xfrm>
            <a:off x="1066800" y="457200"/>
            <a:ext cx="10058400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428664-D6E1-4A85-A9A9-089C7C08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B474C5-E01A-4622-A466-2E57B27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70C079B-9934-40B1-BCDB-D1D05631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9588"/>
            <a:ext cx="10058400" cy="2983879"/>
          </a:xfrm>
        </p:spPr>
        <p:txBody>
          <a:bodyPr>
            <a:normAutofit/>
          </a:bodyPr>
          <a:lstStyle/>
          <a:p>
            <a:r>
              <a:rPr lang="de-D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NOCs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Name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Golds, Silvers,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Bronzes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DISCIPLINES</a:t>
            </a:r>
            <a:r>
              <a:rPr lang="en-GB" sz="1800" b="1" dirty="0">
                <a:effectLst/>
              </a:rPr>
              <a:t> 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Name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Females, Males)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TEAMS</a:t>
            </a:r>
            <a:r>
              <a:rPr lang="en-GB" sz="1800" b="1" dirty="0">
                <a:effectLst/>
              </a:rPr>
              <a:t> 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Name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NOC, </a:t>
            </a: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Discipline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Event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Coach)</a:t>
            </a:r>
          </a:p>
          <a:p>
            <a:pPr lvl="1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Foreign key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Teams[NOC] ⊆ NOCs[Name]</a:t>
            </a:r>
          </a:p>
          <a:p>
            <a:pPr lvl="1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Foreign key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Teams[Discipline] ⊆ Discipline[Name]</a:t>
            </a:r>
          </a:p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ATHLETES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GB" sz="180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Full_Name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NOC, Discipline)</a:t>
            </a:r>
          </a:p>
          <a:p>
            <a:pPr lvl="1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Foreign key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Athletes[NOC] ⊆ NOCs[Name]</a:t>
            </a:r>
          </a:p>
          <a:p>
            <a:pPr lvl="1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Foreign key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Athletes[Discipline] ⊆ Discipline[Name]</a:t>
            </a:r>
          </a:p>
        </p:txBody>
      </p:sp>
    </p:spTree>
    <p:extLst>
      <p:ext uri="{BB962C8B-B14F-4D97-AF65-F5344CB8AC3E}">
        <p14:creationId xmlns:p14="http://schemas.microsoft.com/office/powerpoint/2010/main" val="326095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8C9FA-7371-47B9-93C4-1DF84F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0C0A759-0E62-4908-8404-67163DC8C6D9}"/>
              </a:ext>
            </a:extLst>
          </p:cNvPr>
          <p:cNvSpPr txBox="1">
            <a:spLocks/>
          </p:cNvSpPr>
          <p:nvPr/>
        </p:nvSpPr>
        <p:spPr>
          <a:xfrm>
            <a:off x="1066800" y="457200"/>
            <a:ext cx="10058400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428664-D6E1-4A85-A9A9-089C7C08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B474C5-E01A-4622-A466-2E57B27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70C079B-9934-40B1-BCDB-D1D05631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751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Total amount of medals won by Italy</a:t>
            </a:r>
          </a:p>
          <a:p>
            <a:r>
              <a:rPr lang="en-GB" dirty="0"/>
              <a:t>All events of the Athletics discipline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events of the Athletics discipline</a:t>
            </a:r>
          </a:p>
          <a:p>
            <a:r>
              <a:rPr lang="en-GB" dirty="0"/>
              <a:t>All teams competing in Beach Volleyball, ordered by NOC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Beach Volleyball teams for each NOC</a:t>
            </a:r>
          </a:p>
          <a:p>
            <a:r>
              <a:rPr lang="en-GB" dirty="0"/>
              <a:t>All disciplines with "Men" events and their respective male competitors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disciplines with less than 100 male competitors among those with a "Men" event</a:t>
            </a:r>
          </a:p>
          <a:p>
            <a:pPr lvl="2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discipline with fewest male competitors among those with a "Men" event</a:t>
            </a:r>
          </a:p>
          <a:p>
            <a:r>
              <a:rPr lang="en-GB" dirty="0"/>
              <a:t>Number of coaches per NOC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NOC with more than 5 coaches</a:t>
            </a:r>
          </a:p>
          <a:p>
            <a:pPr lvl="2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NOCs, number of golds won, number of coaches</a:t>
            </a:r>
          </a:p>
          <a:p>
            <a:pPr lvl="3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NOCs, total number of medals won, number of coaches</a:t>
            </a:r>
          </a:p>
        </p:txBody>
      </p:sp>
    </p:spTree>
    <p:extLst>
      <p:ext uri="{BB962C8B-B14F-4D97-AF65-F5344CB8AC3E}">
        <p14:creationId xmlns:p14="http://schemas.microsoft.com/office/powerpoint/2010/main" val="79754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2432858" cy="137160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C47F2-585C-41F6-B314-0CF15B46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06281"/>
            <a:ext cx="3409863" cy="1160397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Golds </a:t>
            </a:r>
            <a:r>
              <a:rPr lang="en-GB" sz="1600" dirty="0">
                <a:solidFill>
                  <a:srgbClr val="663300"/>
                </a:solidFill>
              </a:rPr>
              <a:t>+</a:t>
            </a:r>
            <a:r>
              <a:rPr lang="en-GB" sz="1600" dirty="0"/>
              <a:t> Silvers </a:t>
            </a:r>
            <a:r>
              <a:rPr lang="en-GB" sz="1600" dirty="0">
                <a:solidFill>
                  <a:srgbClr val="663300"/>
                </a:solidFill>
              </a:rPr>
              <a:t>+</a:t>
            </a:r>
            <a:r>
              <a:rPr lang="en-GB" sz="1600" dirty="0"/>
              <a:t> Bronzes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NOCs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Name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"Italy"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1575" y="1328394"/>
            <a:ext cx="4876165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Total amount of medals won by Italy</a:t>
            </a:r>
            <a:endParaRPr lang="it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AF354296-1509-4E51-9B0C-F47606539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78569"/>
              </p:ext>
            </p:extLst>
          </p:nvPr>
        </p:nvGraphicFramePr>
        <p:xfrm>
          <a:off x="6976630" y="2825558"/>
          <a:ext cx="3838228" cy="134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59557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959557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95955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959557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Golds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Silvers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Bronzes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r>
                        <a:rPr lang="it-IT" sz="1600" dirty="0" err="1"/>
                        <a:t>Italy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53C93657-C8BD-413C-98FA-79BB2887DDDF}"/>
              </a:ext>
            </a:extLst>
          </p:cNvPr>
          <p:cNvSpPr/>
          <p:nvPr/>
        </p:nvSpPr>
        <p:spPr>
          <a:xfrm>
            <a:off x="6096000" y="3496118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5FD04069-692A-4891-A85C-1403094C38A5}"/>
              </a:ext>
            </a:extLst>
          </p:cNvPr>
          <p:cNvSpPr/>
          <p:nvPr/>
        </p:nvSpPr>
        <p:spPr>
          <a:xfrm rot="16200000">
            <a:off x="9284275" y="3195894"/>
            <a:ext cx="275569" cy="26794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2A3EACB-D886-4ADC-9028-A25D45BDA009}"/>
              </a:ext>
            </a:extLst>
          </p:cNvPr>
          <p:cNvSpPr txBox="1">
            <a:spLocks/>
          </p:cNvSpPr>
          <p:nvPr/>
        </p:nvSpPr>
        <p:spPr>
          <a:xfrm>
            <a:off x="9013808" y="4850906"/>
            <a:ext cx="816501" cy="361119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32283575-AE89-4E08-811F-CDA0A14412B8}"/>
              </a:ext>
            </a:extLst>
          </p:cNvPr>
          <p:cNvSpPr txBox="1">
            <a:spLocks/>
          </p:cNvSpPr>
          <p:nvPr/>
        </p:nvSpPr>
        <p:spPr>
          <a:xfrm>
            <a:off x="8459484" y="2184511"/>
            <a:ext cx="872519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NOCs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32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2956560" cy="1371600"/>
          </a:xfrm>
        </p:spPr>
        <p:txBody>
          <a:bodyPr>
            <a:normAutofit/>
          </a:bodyPr>
          <a:lstStyle/>
          <a:p>
            <a:r>
              <a:rPr lang="it-IT" dirty="0"/>
              <a:t>Query 2.1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C47F2-585C-41F6-B314-0CF15B46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75" y="3219575"/>
            <a:ext cx="3056313" cy="1160397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distinct Event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Discipline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"Athletics"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1575" y="1328393"/>
            <a:ext cx="534476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events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of the Athletics discipline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EF8ADBC-950C-444F-AAFC-BA23B9E9DF53}"/>
              </a:ext>
            </a:extLst>
          </p:cNvPr>
          <p:cNvSpPr txBox="1">
            <a:spLocks/>
          </p:cNvSpPr>
          <p:nvPr/>
        </p:nvSpPr>
        <p:spPr>
          <a:xfrm>
            <a:off x="9192787" y="5046505"/>
            <a:ext cx="994715" cy="590205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EVENTS LIST</a:t>
            </a:r>
          </a:p>
        </p:txBody>
      </p:sp>
      <p:graphicFrame>
        <p:nvGraphicFramePr>
          <p:cNvPr id="23" name="Tabella 10">
            <a:extLst>
              <a:ext uri="{FF2B5EF4-FFF2-40B4-BE49-F238E27FC236}">
                <a16:creationId xmlns:a16="http://schemas.microsoft.com/office/drawing/2014/main" id="{D6785EAD-9ED1-4B42-A279-28DD278B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3424"/>
              </p:ext>
            </p:extLst>
          </p:nvPr>
        </p:nvGraphicFramePr>
        <p:xfrm>
          <a:off x="6531032" y="2250792"/>
          <a:ext cx="4469477" cy="1676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Athletics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400 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Athletics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 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117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80080F77-5A1A-4AFC-8A8A-479074E059FA}"/>
              </a:ext>
            </a:extLst>
          </p:cNvPr>
          <p:cNvSpPr/>
          <p:nvPr/>
        </p:nvSpPr>
        <p:spPr>
          <a:xfrm rot="5400000">
            <a:off x="9395043" y="4289421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7CF2AF53-9B0E-47EA-8B20-51927900FFC2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DCB22FA5-A552-45D9-A0D2-D45C2D76C1C4}"/>
              </a:ext>
            </a:extLst>
          </p:cNvPr>
          <p:cNvSpPr/>
          <p:nvPr/>
        </p:nvSpPr>
        <p:spPr>
          <a:xfrm>
            <a:off x="5734574" y="3094396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2.2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1575" y="1328393"/>
            <a:ext cx="534476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Number of events of the Athletics discipline</a:t>
            </a:r>
          </a:p>
          <a:p>
            <a:pPr marL="285750" indent="-285750" algn="l">
              <a:buFontTx/>
              <a:buChar char="-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1575" y="2660161"/>
            <a:ext cx="4107733" cy="230001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*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distinct Event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Discipline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"Athletics"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Disciplines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Tabella 10">
            <a:extLst>
              <a:ext uri="{FF2B5EF4-FFF2-40B4-BE49-F238E27FC236}">
                <a16:creationId xmlns:a16="http://schemas.microsoft.com/office/drawing/2014/main" id="{7A60EFA4-9BC5-4280-AFB6-DFDA1672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2259"/>
              </p:ext>
            </p:extLst>
          </p:nvPr>
        </p:nvGraphicFramePr>
        <p:xfrm>
          <a:off x="6531032" y="2250792"/>
          <a:ext cx="4469477" cy="1676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Athletics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400 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Athletics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 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117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AB0D0FB-C9BB-4720-A877-82CEDAE4493A}"/>
              </a:ext>
            </a:extLst>
          </p:cNvPr>
          <p:cNvSpPr/>
          <p:nvPr/>
        </p:nvSpPr>
        <p:spPr>
          <a:xfrm rot="5400000">
            <a:off x="9395043" y="4289421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endParaRPr lang="en-GB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83824543-753C-4712-8163-5C321D57595D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4D23988-E970-4A88-9719-0B4123C72958}"/>
              </a:ext>
            </a:extLst>
          </p:cNvPr>
          <p:cNvSpPr/>
          <p:nvPr/>
        </p:nvSpPr>
        <p:spPr>
          <a:xfrm>
            <a:off x="5734574" y="3094396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84D367F-C6A6-450E-B77A-B62E05BCCBD7}"/>
              </a:ext>
            </a:extLst>
          </p:cNvPr>
          <p:cNvSpPr txBox="1">
            <a:spLocks/>
          </p:cNvSpPr>
          <p:nvPr/>
        </p:nvSpPr>
        <p:spPr>
          <a:xfrm>
            <a:off x="8962236" y="5005621"/>
            <a:ext cx="1455817" cy="36508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# of EVENTS</a:t>
            </a:r>
          </a:p>
        </p:txBody>
      </p:sp>
    </p:spTree>
    <p:extLst>
      <p:ext uri="{BB962C8B-B14F-4D97-AF65-F5344CB8AC3E}">
        <p14:creationId xmlns:p14="http://schemas.microsoft.com/office/powerpoint/2010/main" val="96450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3.1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0982" y="1328393"/>
            <a:ext cx="4333978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teams competing in Beach Volleyball, ordered by NOC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0982" y="2892917"/>
            <a:ext cx="4107733" cy="1531585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Name, 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Discipline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"Beach Volleyball“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NOC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Tabella 10">
            <a:extLst>
              <a:ext uri="{FF2B5EF4-FFF2-40B4-BE49-F238E27FC236}">
                <a16:creationId xmlns:a16="http://schemas.microsoft.com/office/drawing/2014/main" id="{7A60EFA4-9BC5-4280-AFB6-DFDA1672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29729"/>
              </p:ext>
            </p:extLst>
          </p:nvPr>
        </p:nvGraphicFramePr>
        <p:xfrm>
          <a:off x="6531032" y="2250792"/>
          <a:ext cx="4469477" cy="1584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Beach Volleyball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9" name="Sottotitolo 2">
            <a:extLst>
              <a:ext uri="{FF2B5EF4-FFF2-40B4-BE49-F238E27FC236}">
                <a16:creationId xmlns:a16="http://schemas.microsoft.com/office/drawing/2014/main" id="{83824543-753C-4712-8163-5C321D57595D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4D23988-E970-4A88-9719-0B4123C72958}"/>
              </a:ext>
            </a:extLst>
          </p:cNvPr>
          <p:cNvSpPr/>
          <p:nvPr/>
        </p:nvSpPr>
        <p:spPr>
          <a:xfrm rot="5400000">
            <a:off x="6588297" y="1549699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84D367F-C6A6-450E-B77A-B62E05BCCBD7}"/>
              </a:ext>
            </a:extLst>
          </p:cNvPr>
          <p:cNvSpPr txBox="1">
            <a:spLocks/>
          </p:cNvSpPr>
          <p:nvPr/>
        </p:nvSpPr>
        <p:spPr>
          <a:xfrm>
            <a:off x="6473660" y="4650340"/>
            <a:ext cx="1638753" cy="70088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TEAMS </a:t>
            </a:r>
            <a:r>
              <a:rPr lang="it-IT" sz="1600" dirty="0">
                <a:solidFill>
                  <a:srgbClr val="663300"/>
                </a:solidFill>
              </a:rPr>
              <a:t>+ </a:t>
            </a:r>
            <a:r>
              <a:rPr lang="it-IT" sz="1600" dirty="0" err="1">
                <a:solidFill>
                  <a:schemeClr val="tx1"/>
                </a:solidFill>
              </a:rPr>
              <a:t>NOCs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D5F79560-7F10-432C-9F09-D18A9A4B8EFE}"/>
              </a:ext>
            </a:extLst>
          </p:cNvPr>
          <p:cNvSpPr/>
          <p:nvPr/>
        </p:nvSpPr>
        <p:spPr>
          <a:xfrm rot="5400000">
            <a:off x="7407573" y="1549700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1871A85-207C-451E-BAB9-E77732125F78}"/>
              </a:ext>
            </a:extLst>
          </p:cNvPr>
          <p:cNvSpPr/>
          <p:nvPr/>
        </p:nvSpPr>
        <p:spPr>
          <a:xfrm rot="16200000">
            <a:off x="7155253" y="3696277"/>
            <a:ext cx="275569" cy="12141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3.2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0981" y="1328393"/>
            <a:ext cx="520056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Number of Beach Volleyball teams for each NOC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0982" y="2892917"/>
            <a:ext cx="3993156" cy="195089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NOC,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Name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Discipline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"Beach Volleyball“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GROUP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c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graphicFrame>
        <p:nvGraphicFramePr>
          <p:cNvPr id="15" name="Tabella 10">
            <a:extLst>
              <a:ext uri="{FF2B5EF4-FFF2-40B4-BE49-F238E27FC236}">
                <a16:creationId xmlns:a16="http://schemas.microsoft.com/office/drawing/2014/main" id="{7A60EFA4-9BC5-4280-AFB6-DFDA16726CD8}"/>
              </a:ext>
            </a:extLst>
          </p:cNvPr>
          <p:cNvGraphicFramePr>
            <a:graphicFrameLocks noGrp="1"/>
          </p:cNvGraphicFramePr>
          <p:nvPr/>
        </p:nvGraphicFramePr>
        <p:xfrm>
          <a:off x="6531032" y="2250792"/>
          <a:ext cx="4469477" cy="1584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Beach Volleyball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9" name="Sottotitolo 2">
            <a:extLst>
              <a:ext uri="{FF2B5EF4-FFF2-40B4-BE49-F238E27FC236}">
                <a16:creationId xmlns:a16="http://schemas.microsoft.com/office/drawing/2014/main" id="{83824543-753C-4712-8163-5C321D57595D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84D367F-C6A6-450E-B77A-B62E05BCCBD7}"/>
              </a:ext>
            </a:extLst>
          </p:cNvPr>
          <p:cNvSpPr txBox="1">
            <a:spLocks/>
          </p:cNvSpPr>
          <p:nvPr/>
        </p:nvSpPr>
        <p:spPr>
          <a:xfrm>
            <a:off x="6190623" y="4650339"/>
            <a:ext cx="2204827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# of TEAMS </a:t>
            </a:r>
            <a:r>
              <a:rPr lang="it-IT" sz="1600" dirty="0">
                <a:solidFill>
                  <a:srgbClr val="663300"/>
                </a:solidFill>
              </a:rPr>
              <a:t>+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NOCs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D5F79560-7F10-432C-9F09-D18A9A4B8EFE}"/>
              </a:ext>
            </a:extLst>
          </p:cNvPr>
          <p:cNvSpPr/>
          <p:nvPr/>
        </p:nvSpPr>
        <p:spPr>
          <a:xfrm rot="5400000">
            <a:off x="7407573" y="1549700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1871A85-207C-451E-BAB9-E77732125F78}"/>
              </a:ext>
            </a:extLst>
          </p:cNvPr>
          <p:cNvSpPr/>
          <p:nvPr/>
        </p:nvSpPr>
        <p:spPr>
          <a:xfrm rot="16200000">
            <a:off x="7155253" y="3696277"/>
            <a:ext cx="275569" cy="12141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B695D1DC-7EC9-4777-AE90-2A68F00F5355}"/>
              </a:ext>
            </a:extLst>
          </p:cNvPr>
          <p:cNvSpPr/>
          <p:nvPr/>
        </p:nvSpPr>
        <p:spPr>
          <a:xfrm rot="5400000">
            <a:off x="6634939" y="1549700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endParaRPr lang="en-GB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0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testo, dispositivo, calibro, metro&#10;&#10;Descrizione generata automaticamente">
            <a:hlinkClick r:id="rId2"/>
            <a:extLst>
              <a:ext uri="{FF2B5EF4-FFF2-40B4-BE49-F238E27FC236}">
                <a16:creationId xmlns:a16="http://schemas.microsoft.com/office/drawing/2014/main" id="{33DB1DA8-0A68-4135-8CCC-DD0ED26A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2016428"/>
            <a:ext cx="7815013" cy="1354694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F37083-8731-4EAE-8B83-2C7AA65481A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26144"/>
            <a:ext cx="1819529" cy="188621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667AAE-F419-4B2A-BDE6-3100ECB453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4"/>
          <a:stretch/>
        </p:blipFill>
        <p:spPr>
          <a:xfrm>
            <a:off x="3874274" y="3680887"/>
            <a:ext cx="4991797" cy="2632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B562A8A-D28E-40C5-A760-42D6BF9F96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7"/>
          <a:stretch/>
        </p:blipFill>
        <p:spPr>
          <a:xfrm>
            <a:off x="3874274" y="4092482"/>
            <a:ext cx="6706536" cy="34060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2D9A2E7-40A7-4864-BB47-73BB7D1C4E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24"/>
          <a:stretch/>
        </p:blipFill>
        <p:spPr>
          <a:xfrm>
            <a:off x="3874274" y="4595945"/>
            <a:ext cx="6744641" cy="321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Immagine 2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E48F73D-6EDF-4CE0-B2CC-48403805CA9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367" b="66675"/>
          <a:stretch/>
        </p:blipFill>
        <p:spPr>
          <a:xfrm>
            <a:off x="8946444" y="5083712"/>
            <a:ext cx="723355" cy="3142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3D176FD-D2CE-4A73-98AD-24DCE31955C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69"/>
          <a:stretch/>
        </p:blipFill>
        <p:spPr>
          <a:xfrm>
            <a:off x="3874274" y="5545343"/>
            <a:ext cx="6668431" cy="314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56897ED-4967-4254-BADB-0D184D34C0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02" b="67009"/>
          <a:stretch/>
        </p:blipFill>
        <p:spPr>
          <a:xfrm>
            <a:off x="3874274" y="5086505"/>
            <a:ext cx="723355" cy="3142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F82C53E-4B11-4630-A5F5-2704C7535D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6" t="-775" r="15049" b="66675"/>
          <a:stretch/>
        </p:blipFill>
        <p:spPr>
          <a:xfrm>
            <a:off x="9887663" y="5080744"/>
            <a:ext cx="1197234" cy="321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F759701-115A-4703-A070-6A59DE0FA5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8" t="-768" r="68007" b="67010"/>
          <a:stretch/>
        </p:blipFill>
        <p:spPr>
          <a:xfrm>
            <a:off x="4816793" y="5080745"/>
            <a:ext cx="989215" cy="321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9B1D3C1-B635-44EF-ACC9-70ADE419C74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6" t="-727" r="51346" b="68514"/>
          <a:stretch/>
        </p:blipFill>
        <p:spPr>
          <a:xfrm>
            <a:off x="6025172" y="5080745"/>
            <a:ext cx="723355" cy="3068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29ADA48-EC53-4864-9D48-D2870219955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7" t="-1995" r="31105" b="69003"/>
          <a:stretch/>
        </p:blipFill>
        <p:spPr>
          <a:xfrm>
            <a:off x="6967691" y="5080402"/>
            <a:ext cx="723356" cy="3142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DF21D3A7-7099-4379-BB33-7A53EFF34F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1" t="-509" r="10133" b="67518"/>
          <a:stretch/>
        </p:blipFill>
        <p:spPr>
          <a:xfrm>
            <a:off x="7905620" y="5084399"/>
            <a:ext cx="822960" cy="3142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4" name="Segnaposto piè di pagina 33">
            <a:extLst>
              <a:ext uri="{FF2B5EF4-FFF2-40B4-BE49-F238E27FC236}">
                <a16:creationId xmlns:a16="http://schemas.microsoft.com/office/drawing/2014/main" id="{B93C4593-E7A4-46B4-A499-4F88738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35" name="Segnaposto numero diapositiva 34">
            <a:extLst>
              <a:ext uri="{FF2B5EF4-FFF2-40B4-BE49-F238E27FC236}">
                <a16:creationId xmlns:a16="http://schemas.microsoft.com/office/drawing/2014/main" id="{0A4E4706-99E9-4425-BB6B-540750CC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EFD387CF-69D6-4734-A27D-1FA52475CAFF}"/>
              </a:ext>
            </a:extLst>
          </p:cNvPr>
          <p:cNvSpPr/>
          <p:nvPr/>
        </p:nvSpPr>
        <p:spPr>
          <a:xfrm>
            <a:off x="3270168" y="3829721"/>
            <a:ext cx="220267" cy="18862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C796DCF7-9FF2-4DFD-A35E-CBB7701F8035}"/>
              </a:ext>
            </a:extLst>
          </p:cNvPr>
          <p:cNvSpPr txBox="1">
            <a:spLocks/>
          </p:cNvSpPr>
          <p:nvPr/>
        </p:nvSpPr>
        <p:spPr>
          <a:xfrm>
            <a:off x="1066800" y="457200"/>
            <a:ext cx="10058400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4.1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0982" y="1355845"/>
            <a:ext cx="520056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Disciplines with "Men" events and their respective male competitors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4CFDC7-1A3A-4FEE-95EB-33BAA04BDD00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0982" y="2284401"/>
            <a:ext cx="4718858" cy="3507884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r>
              <a:rPr lang="en-GB" sz="1600" dirty="0"/>
              <a:t>, </a:t>
            </a:r>
            <a:r>
              <a:rPr lang="en-GB" sz="1600" dirty="0" err="1"/>
              <a:t>Disciplines.Males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distinct Discipline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	WHERE</a:t>
            </a:r>
            <a:r>
              <a:rPr lang="en-GB" sz="1600" dirty="0"/>
              <a:t> Event </a:t>
            </a:r>
            <a:r>
              <a:rPr lang="en-GB" sz="1600" dirty="0">
                <a:solidFill>
                  <a:srgbClr val="0070C0"/>
                </a:solidFill>
              </a:rPr>
              <a:t>LIKE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"%Men%"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d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INNER JOIN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Disciplines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ON</a:t>
            </a:r>
            <a:r>
              <a:rPr lang="en-GB" sz="1600" dirty="0"/>
              <a:t> </a:t>
            </a:r>
            <a:r>
              <a:rPr lang="en-GB" sz="1600" dirty="0" err="1"/>
              <a:t>d.Discipline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 BY </a:t>
            </a:r>
            <a:r>
              <a:rPr lang="en-GB" sz="1600" dirty="0" err="1"/>
              <a:t>Disciplines.Males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graphicFrame>
        <p:nvGraphicFramePr>
          <p:cNvPr id="15" name="Tabella 10">
            <a:extLst>
              <a:ext uri="{FF2B5EF4-FFF2-40B4-BE49-F238E27FC236}">
                <a16:creationId xmlns:a16="http://schemas.microsoft.com/office/drawing/2014/main" id="{7A60EFA4-9BC5-4280-AFB6-DFDA1672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5279"/>
              </p:ext>
            </p:extLst>
          </p:nvPr>
        </p:nvGraphicFramePr>
        <p:xfrm>
          <a:off x="5849632" y="2282802"/>
          <a:ext cx="3789215" cy="134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8664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407962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74602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964038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22609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%Men%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9" name="Sottotitolo 2">
            <a:extLst>
              <a:ext uri="{FF2B5EF4-FFF2-40B4-BE49-F238E27FC236}">
                <a16:creationId xmlns:a16="http://schemas.microsoft.com/office/drawing/2014/main" id="{83824543-753C-4712-8163-5C321D57595D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84D367F-C6A6-450E-B77A-B62E05BCCBD7}"/>
              </a:ext>
            </a:extLst>
          </p:cNvPr>
          <p:cNvSpPr txBox="1">
            <a:spLocks/>
          </p:cNvSpPr>
          <p:nvPr/>
        </p:nvSpPr>
        <p:spPr>
          <a:xfrm>
            <a:off x="7456838" y="5346731"/>
            <a:ext cx="2784581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DISCIPLINES </a:t>
            </a:r>
            <a:r>
              <a:rPr lang="it-IT" sz="1600" dirty="0">
                <a:solidFill>
                  <a:srgbClr val="663300"/>
                </a:solidFill>
              </a:rPr>
              <a:t>+</a:t>
            </a:r>
            <a:r>
              <a:rPr lang="it-IT" sz="1600" dirty="0">
                <a:solidFill>
                  <a:schemeClr val="tx1"/>
                </a:solidFill>
              </a:rPr>
              <a:t> # of MALES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D5F79560-7F10-432C-9F09-D18A9A4B8EFE}"/>
              </a:ext>
            </a:extLst>
          </p:cNvPr>
          <p:cNvSpPr/>
          <p:nvPr/>
        </p:nvSpPr>
        <p:spPr>
          <a:xfrm rot="5400000">
            <a:off x="7406311" y="1581062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1871A85-207C-451E-BAB9-E77732125F78}"/>
              </a:ext>
            </a:extLst>
          </p:cNvPr>
          <p:cNvSpPr/>
          <p:nvPr/>
        </p:nvSpPr>
        <p:spPr>
          <a:xfrm rot="16200000">
            <a:off x="8618351" y="2117282"/>
            <a:ext cx="461556" cy="55062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Tabella 10">
            <a:extLst>
              <a:ext uri="{FF2B5EF4-FFF2-40B4-BE49-F238E27FC236}">
                <a16:creationId xmlns:a16="http://schemas.microsoft.com/office/drawing/2014/main" id="{41A01485-6D8D-43E8-A7BD-4D17D569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67922"/>
              </p:ext>
            </p:extLst>
          </p:nvPr>
        </p:nvGraphicFramePr>
        <p:xfrm>
          <a:off x="9690022" y="2282802"/>
          <a:ext cx="2061680" cy="134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418406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81477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Males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20" name="Sottotitolo 2">
            <a:extLst>
              <a:ext uri="{FF2B5EF4-FFF2-40B4-BE49-F238E27FC236}">
                <a16:creationId xmlns:a16="http://schemas.microsoft.com/office/drawing/2014/main" id="{3DA05CD5-C2C3-4E97-B43D-1CE2537D24A5}"/>
              </a:ext>
            </a:extLst>
          </p:cNvPr>
          <p:cNvSpPr txBox="1">
            <a:spLocks/>
          </p:cNvSpPr>
          <p:nvPr/>
        </p:nvSpPr>
        <p:spPr>
          <a:xfrm>
            <a:off x="9935846" y="1543464"/>
            <a:ext cx="1570032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DISCIPLINES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F8D1EFBC-E966-4CAD-B6E6-7266003348F7}"/>
              </a:ext>
            </a:extLst>
          </p:cNvPr>
          <p:cNvSpPr/>
          <p:nvPr/>
        </p:nvSpPr>
        <p:spPr>
          <a:xfrm rot="16200000">
            <a:off x="9838172" y="3901277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6E050AE-0CCA-4065-9DA4-4B97156B7A7B}"/>
              </a:ext>
            </a:extLst>
          </p:cNvPr>
          <p:cNvSpPr/>
          <p:nvPr/>
        </p:nvSpPr>
        <p:spPr>
          <a:xfrm rot="16200000">
            <a:off x="11109727" y="3901278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4.2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3923606" y="724078"/>
            <a:ext cx="5289943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Disciplines with less than 100 male competitors among those with a "Men" event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1409879"/>
            <a:ext cx="6289965" cy="466344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t.Name</a:t>
            </a:r>
            <a:r>
              <a:rPr lang="en-GB" sz="1600" dirty="0"/>
              <a:t>, </a:t>
            </a:r>
            <a:r>
              <a:rPr lang="en-GB" sz="1600" dirty="0" err="1"/>
              <a:t>t.Males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r>
              <a:rPr lang="en-GB" sz="1600" dirty="0"/>
              <a:t>, </a:t>
            </a:r>
            <a:r>
              <a:rPr lang="en-GB" sz="1600" dirty="0" err="1"/>
              <a:t>Disciplines.Males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distinct Discipline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Event </a:t>
            </a:r>
            <a:r>
              <a:rPr lang="en-GB" sz="1600" dirty="0">
                <a:solidFill>
                  <a:srgbClr val="0070C0"/>
                </a:solidFill>
              </a:rPr>
              <a:t>LIKE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"%Men%"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d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70C0"/>
                </a:solidFill>
              </a:rPr>
              <a:t>INNER JOIN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Disciplines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70C0"/>
                </a:solidFill>
              </a:rPr>
              <a:t>ON</a:t>
            </a:r>
            <a:r>
              <a:rPr lang="en-GB" sz="1600" dirty="0"/>
              <a:t> </a:t>
            </a:r>
            <a:r>
              <a:rPr lang="en-GB" sz="1600" dirty="0" err="1"/>
              <a:t>d.Discipline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t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</a:t>
            </a:r>
            <a:r>
              <a:rPr lang="en-GB" sz="1600" dirty="0" err="1"/>
              <a:t>t.Males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&lt;</a:t>
            </a:r>
            <a:r>
              <a:rPr lang="en-GB" sz="1600" dirty="0"/>
              <a:t> 100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</a:t>
            </a:r>
            <a:r>
              <a:rPr lang="en-GB" sz="1600" dirty="0" err="1"/>
              <a:t>t.Males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4E58684E-F3F1-449E-9398-7CDA90DC1B82}"/>
              </a:ext>
            </a:extLst>
          </p:cNvPr>
          <p:cNvSpPr txBox="1">
            <a:spLocks/>
          </p:cNvSpPr>
          <p:nvPr/>
        </p:nvSpPr>
        <p:spPr>
          <a:xfrm>
            <a:off x="8948512" y="2665078"/>
            <a:ext cx="1338488" cy="36576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QUERY 4.1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DE24CCAE-4778-4048-BEA1-C018830C60C3}"/>
              </a:ext>
            </a:extLst>
          </p:cNvPr>
          <p:cNvSpPr/>
          <p:nvPr/>
        </p:nvSpPr>
        <p:spPr>
          <a:xfrm rot="5400000">
            <a:off x="9322654" y="3330094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B2A1C9A2-EED0-4D07-94D7-44E6EDCE33F9}"/>
              </a:ext>
            </a:extLst>
          </p:cNvPr>
          <p:cNvSpPr txBox="1">
            <a:spLocks/>
          </p:cNvSpPr>
          <p:nvPr/>
        </p:nvSpPr>
        <p:spPr>
          <a:xfrm>
            <a:off x="7961480" y="4024205"/>
            <a:ext cx="3312552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DISCIPLINES </a:t>
            </a:r>
            <a:r>
              <a:rPr lang="it-IT" sz="1600" dirty="0">
                <a:solidFill>
                  <a:srgbClr val="663300"/>
                </a:solidFill>
              </a:rPr>
              <a:t>+</a:t>
            </a:r>
            <a:r>
              <a:rPr lang="it-IT" sz="1600" dirty="0">
                <a:solidFill>
                  <a:schemeClr val="tx1"/>
                </a:solidFill>
              </a:rPr>
              <a:t> # of MALES </a:t>
            </a:r>
            <a:r>
              <a:rPr lang="it-IT" sz="1600" dirty="0">
                <a:solidFill>
                  <a:srgbClr val="663300"/>
                </a:solidFill>
              </a:rPr>
              <a:t>&lt;</a:t>
            </a:r>
            <a:r>
              <a:rPr lang="it-IT" sz="1600" dirty="0">
                <a:solidFill>
                  <a:schemeClr val="tx1"/>
                </a:solidFill>
              </a:rPr>
              <a:t> 100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5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4.3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3923606" y="724078"/>
            <a:ext cx="762277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Discipline with fewest male competitors among those with a "Men" event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1950642"/>
            <a:ext cx="6954983" cy="3543635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/>
              <a:t>…</a:t>
            </a: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</a:t>
            </a:r>
            <a:r>
              <a:rPr lang="en-GB" sz="1600" dirty="0" err="1"/>
              <a:t>t.Males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MIN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 err="1"/>
              <a:t>j.Males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r>
              <a:rPr lang="en-GB" sz="1600" dirty="0"/>
              <a:t>, </a:t>
            </a:r>
            <a:r>
              <a:rPr lang="en-GB" sz="1600" dirty="0" err="1"/>
              <a:t>Disciplines.Males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distinct Discipline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0070C0"/>
                </a:solidFill>
              </a:rPr>
              <a:t>WHERE</a:t>
            </a:r>
            <a:r>
              <a:rPr lang="en-GB" sz="1600" dirty="0"/>
              <a:t> Event </a:t>
            </a:r>
            <a:r>
              <a:rPr lang="en-GB" sz="1600" dirty="0">
                <a:solidFill>
                  <a:srgbClr val="0070C0"/>
                </a:solidFill>
              </a:rPr>
              <a:t>LIKE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"%Men%"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d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0070C0"/>
                </a:solidFill>
              </a:rPr>
              <a:t>INNER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JOIN</a:t>
            </a:r>
            <a:r>
              <a:rPr lang="en-GB" sz="1600" dirty="0"/>
              <a:t> Disciplines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0070C0"/>
                </a:solidFill>
              </a:rPr>
              <a:t>ON</a:t>
            </a:r>
            <a:r>
              <a:rPr lang="en-GB" sz="1600" dirty="0"/>
              <a:t> </a:t>
            </a:r>
            <a:r>
              <a:rPr lang="en-GB" sz="1600" dirty="0" err="1"/>
              <a:t>d.Discipline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 err="1"/>
              <a:t>Disciplines.Name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j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4E58684E-F3F1-449E-9398-7CDA90DC1B82}"/>
              </a:ext>
            </a:extLst>
          </p:cNvPr>
          <p:cNvSpPr txBox="1">
            <a:spLocks/>
          </p:cNvSpPr>
          <p:nvPr/>
        </p:nvSpPr>
        <p:spPr>
          <a:xfrm>
            <a:off x="8948512" y="2860016"/>
            <a:ext cx="1338488" cy="36576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QUERY 4.1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DE24CCAE-4778-4048-BEA1-C018830C60C3}"/>
              </a:ext>
            </a:extLst>
          </p:cNvPr>
          <p:cNvSpPr/>
          <p:nvPr/>
        </p:nvSpPr>
        <p:spPr>
          <a:xfrm rot="5400000">
            <a:off x="9322654" y="3525032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B2A1C9A2-EED0-4D07-94D7-44E6EDCE33F9}"/>
              </a:ext>
            </a:extLst>
          </p:cNvPr>
          <p:cNvSpPr txBox="1">
            <a:spLocks/>
          </p:cNvSpPr>
          <p:nvPr/>
        </p:nvSpPr>
        <p:spPr>
          <a:xfrm>
            <a:off x="8264894" y="4219143"/>
            <a:ext cx="2705723" cy="36576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DISCIPLINE </a:t>
            </a:r>
            <a:r>
              <a:rPr lang="it-IT" sz="1600" dirty="0">
                <a:solidFill>
                  <a:srgbClr val="663300"/>
                </a:solidFill>
              </a:rPr>
              <a:t>+</a:t>
            </a:r>
            <a:r>
              <a:rPr lang="it-IT" sz="1600" dirty="0">
                <a:solidFill>
                  <a:schemeClr val="tx1"/>
                </a:solidFill>
              </a:rPr>
              <a:t> # of MALES</a:t>
            </a:r>
          </a:p>
        </p:txBody>
      </p:sp>
    </p:spTree>
    <p:extLst>
      <p:ext uri="{BB962C8B-B14F-4D97-AF65-F5344CB8AC3E}">
        <p14:creationId xmlns:p14="http://schemas.microsoft.com/office/powerpoint/2010/main" val="53003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5.1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6799" y="1328394"/>
            <a:ext cx="325581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Number of coaches per NOC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2644536"/>
            <a:ext cx="3430386" cy="156564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NOC,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GROUP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09E957E-95DD-4658-9147-56B6D4DAA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88600"/>
              </p:ext>
            </p:extLst>
          </p:nvPr>
        </p:nvGraphicFramePr>
        <p:xfrm>
          <a:off x="6531032" y="2250792"/>
          <a:ext cx="4469477" cy="1005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1" name="Sottotitolo 2">
            <a:extLst>
              <a:ext uri="{FF2B5EF4-FFF2-40B4-BE49-F238E27FC236}">
                <a16:creationId xmlns:a16="http://schemas.microsoft.com/office/drawing/2014/main" id="{E17FE8F5-DBCB-4A36-BA42-B36065830719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8D43A6F-5E63-4E2C-B2EE-6ED5A4C85CF2}"/>
              </a:ext>
            </a:extLst>
          </p:cNvPr>
          <p:cNvSpPr txBox="1">
            <a:spLocks/>
          </p:cNvSpPr>
          <p:nvPr/>
        </p:nvSpPr>
        <p:spPr>
          <a:xfrm>
            <a:off x="7938525" y="3967224"/>
            <a:ext cx="2563830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 err="1">
                <a:solidFill>
                  <a:schemeClr val="tx1"/>
                </a:solidFill>
              </a:rPr>
              <a:t>NOCs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rgbClr val="663300"/>
                </a:solidFill>
              </a:rPr>
              <a:t>+</a:t>
            </a:r>
            <a:r>
              <a:rPr lang="it-IT" sz="1600" dirty="0">
                <a:solidFill>
                  <a:schemeClr val="tx1"/>
                </a:solidFill>
              </a:rPr>
              <a:t> # of COACHES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C922AD6-29FB-4310-B473-DFFC60A8B2B7}"/>
              </a:ext>
            </a:extLst>
          </p:cNvPr>
          <p:cNvSpPr/>
          <p:nvPr/>
        </p:nvSpPr>
        <p:spPr>
          <a:xfrm rot="5400000">
            <a:off x="7407573" y="1549700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A152F092-48FD-4E40-B650-D79B0B7BCE73}"/>
              </a:ext>
            </a:extLst>
          </p:cNvPr>
          <p:cNvSpPr/>
          <p:nvPr/>
        </p:nvSpPr>
        <p:spPr>
          <a:xfrm rot="16200000">
            <a:off x="9037560" y="1895044"/>
            <a:ext cx="365761" cy="34303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022FB55-B50B-4481-B0B0-F3D69E56A545}"/>
              </a:ext>
            </a:extLst>
          </p:cNvPr>
          <p:cNvSpPr/>
          <p:nvPr/>
        </p:nvSpPr>
        <p:spPr>
          <a:xfrm rot="5400000">
            <a:off x="10189326" y="1549701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endParaRPr lang="en-GB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8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5.2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1066799" y="1328394"/>
            <a:ext cx="3679768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NOCs with more than 5 coaches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2644536"/>
            <a:ext cx="3388823" cy="1960715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GROUP BY </a:t>
            </a:r>
            <a:r>
              <a:rPr lang="en-GB" sz="1600" dirty="0"/>
              <a:t>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HAVING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&gt;</a:t>
            </a:r>
            <a:r>
              <a:rPr lang="en-GB" sz="1600" dirty="0"/>
              <a:t> 5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 BY 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graphicFrame>
        <p:nvGraphicFramePr>
          <p:cNvPr id="7" name="Tabella 10">
            <a:extLst>
              <a:ext uri="{FF2B5EF4-FFF2-40B4-BE49-F238E27FC236}">
                <a16:creationId xmlns:a16="http://schemas.microsoft.com/office/drawing/2014/main" id="{2FB65803-1744-4AB9-BC57-C073D73AB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93986"/>
              </p:ext>
            </p:extLst>
          </p:nvPr>
        </p:nvGraphicFramePr>
        <p:xfrm>
          <a:off x="6531032" y="2250792"/>
          <a:ext cx="4469477" cy="1005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503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839586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Discipline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Event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8" name="Sottotitolo 2">
            <a:extLst>
              <a:ext uri="{FF2B5EF4-FFF2-40B4-BE49-F238E27FC236}">
                <a16:creationId xmlns:a16="http://schemas.microsoft.com/office/drawing/2014/main" id="{B668067C-864C-4B20-9D3B-9D6A015BDBF6}"/>
              </a:ext>
            </a:extLst>
          </p:cNvPr>
          <p:cNvSpPr txBox="1">
            <a:spLocks/>
          </p:cNvSpPr>
          <p:nvPr/>
        </p:nvSpPr>
        <p:spPr>
          <a:xfrm>
            <a:off x="8277881" y="1543464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0E1D658-53C9-4CBA-B25D-0EAF537BDAA4}"/>
              </a:ext>
            </a:extLst>
          </p:cNvPr>
          <p:cNvSpPr txBox="1">
            <a:spLocks/>
          </p:cNvSpPr>
          <p:nvPr/>
        </p:nvSpPr>
        <p:spPr>
          <a:xfrm>
            <a:off x="7614393" y="3963842"/>
            <a:ext cx="3212093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 err="1">
                <a:solidFill>
                  <a:schemeClr val="tx1"/>
                </a:solidFill>
              </a:rPr>
              <a:t>NOCs</a:t>
            </a:r>
            <a:r>
              <a:rPr lang="it-IT" sz="1600" dirty="0">
                <a:solidFill>
                  <a:schemeClr val="tx1"/>
                </a:solidFill>
              </a:rPr>
              <a:t> with # of COACHES </a:t>
            </a:r>
            <a:r>
              <a:rPr lang="it-IT" sz="1600" dirty="0">
                <a:solidFill>
                  <a:srgbClr val="663300"/>
                </a:solidFill>
              </a:rPr>
              <a:t>&gt;</a:t>
            </a:r>
            <a:r>
              <a:rPr lang="it-IT" sz="1600" dirty="0">
                <a:solidFill>
                  <a:schemeClr val="tx1"/>
                </a:solidFill>
              </a:rPr>
              <a:t> 5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86E7816-2A65-4A8A-B9BA-94B8EA726058}"/>
              </a:ext>
            </a:extLst>
          </p:cNvPr>
          <p:cNvSpPr/>
          <p:nvPr/>
        </p:nvSpPr>
        <p:spPr>
          <a:xfrm rot="5400000">
            <a:off x="7407573" y="1549700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F2294BD2-40F7-4FE2-813F-A8C859AC12CB}"/>
              </a:ext>
            </a:extLst>
          </p:cNvPr>
          <p:cNvSpPr/>
          <p:nvPr/>
        </p:nvSpPr>
        <p:spPr>
          <a:xfrm rot="16200000">
            <a:off x="9037560" y="1895044"/>
            <a:ext cx="365761" cy="34303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6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5.3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25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3923606" y="740484"/>
            <a:ext cx="5234248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NOCs, number of golds won, number of coaches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1625790"/>
            <a:ext cx="4596939" cy="4209744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NOCs.Name</a:t>
            </a:r>
            <a:r>
              <a:rPr lang="en-GB" sz="1600" dirty="0"/>
              <a:t>, </a:t>
            </a:r>
            <a:r>
              <a:rPr lang="en-GB" sz="1600" dirty="0" err="1"/>
              <a:t>NOCs.Golds</a:t>
            </a:r>
            <a:r>
              <a:rPr lang="en-GB" sz="1600" dirty="0"/>
              <a:t>, gt0.c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NOC,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GROUP BY </a:t>
            </a:r>
            <a:r>
              <a:rPr lang="en-GB" sz="1600" dirty="0"/>
              <a:t>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HAVING</a:t>
            </a:r>
            <a:r>
              <a:rPr lang="en-GB" sz="1600" dirty="0"/>
              <a:t> c </a:t>
            </a:r>
            <a:r>
              <a:rPr lang="en-GB" sz="1600" dirty="0">
                <a:solidFill>
                  <a:srgbClr val="663300"/>
                </a:solidFill>
              </a:rPr>
              <a:t>&gt;</a:t>
            </a:r>
            <a:r>
              <a:rPr lang="en-GB" sz="1600" dirty="0"/>
              <a:t> 0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gt0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JOIN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NOCs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ON</a:t>
            </a:r>
            <a:r>
              <a:rPr lang="en-GB" sz="1600" dirty="0"/>
              <a:t> gt0.NOC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 err="1"/>
              <a:t>NOCs.Name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GROUP BY </a:t>
            </a:r>
            <a:r>
              <a:rPr lang="en-GB" sz="1600" dirty="0" err="1"/>
              <a:t>NOCs.Name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 BY </a:t>
            </a:r>
            <a:r>
              <a:rPr lang="en-GB" sz="1600" dirty="0" err="1"/>
              <a:t>NOCs.Golds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2B08D1D-5AD3-42CB-8EC8-712E809CE2AF}"/>
              </a:ext>
            </a:extLst>
          </p:cNvPr>
          <p:cNvSpPr txBox="1">
            <a:spLocks/>
          </p:cNvSpPr>
          <p:nvPr/>
        </p:nvSpPr>
        <p:spPr>
          <a:xfrm>
            <a:off x="6406342" y="2103120"/>
            <a:ext cx="471885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27A48B3D-A724-4A4D-98F0-4D1F560D4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40892"/>
              </p:ext>
            </p:extLst>
          </p:nvPr>
        </p:nvGraphicFramePr>
        <p:xfrm>
          <a:off x="5909445" y="2654754"/>
          <a:ext cx="3117813" cy="1005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8664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671842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2518057937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3173740500"/>
                    </a:ext>
                  </a:extLst>
                </a:gridCol>
                <a:gridCol w="870849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</a:tblGrid>
              <a:tr h="222609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...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sng" dirty="0"/>
                        <a:t>...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Coach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9" name="Sottotitolo 2">
            <a:extLst>
              <a:ext uri="{FF2B5EF4-FFF2-40B4-BE49-F238E27FC236}">
                <a16:creationId xmlns:a16="http://schemas.microsoft.com/office/drawing/2014/main" id="{7F74B2BF-FD51-4810-A971-29B374AC37FC}"/>
              </a:ext>
            </a:extLst>
          </p:cNvPr>
          <p:cNvSpPr txBox="1">
            <a:spLocks/>
          </p:cNvSpPr>
          <p:nvPr/>
        </p:nvSpPr>
        <p:spPr>
          <a:xfrm>
            <a:off x="5843878" y="1963882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D71DD79-8924-432A-8FC7-1AB17F5FE554}"/>
              </a:ext>
            </a:extLst>
          </p:cNvPr>
          <p:cNvSpPr txBox="1">
            <a:spLocks/>
          </p:cNvSpPr>
          <p:nvPr/>
        </p:nvSpPr>
        <p:spPr>
          <a:xfrm>
            <a:off x="7006023" y="4816484"/>
            <a:ext cx="3658504" cy="755636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 err="1">
                <a:solidFill>
                  <a:schemeClr val="tx1"/>
                </a:solidFill>
              </a:rPr>
              <a:t>NOCs</a:t>
            </a:r>
            <a:r>
              <a:rPr lang="it-IT" sz="1600" dirty="0">
                <a:solidFill>
                  <a:schemeClr val="tx1"/>
                </a:solidFill>
              </a:rPr>
              <a:t>, # of GOLDS, # of COACHES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CBF65BA-1D97-4E2B-8F85-681915E6B5B1}"/>
              </a:ext>
            </a:extLst>
          </p:cNvPr>
          <p:cNvSpPr/>
          <p:nvPr/>
        </p:nvSpPr>
        <p:spPr>
          <a:xfrm rot="5400000">
            <a:off x="6781064" y="1974522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1BCA4799-43E5-4B82-AAC9-85456AFE3A32}"/>
              </a:ext>
            </a:extLst>
          </p:cNvPr>
          <p:cNvSpPr/>
          <p:nvPr/>
        </p:nvSpPr>
        <p:spPr>
          <a:xfrm rot="16200000">
            <a:off x="8604497" y="1693339"/>
            <a:ext cx="461556" cy="55062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Tabella 10">
            <a:extLst>
              <a:ext uri="{FF2B5EF4-FFF2-40B4-BE49-F238E27FC236}">
                <a16:creationId xmlns:a16="http://schemas.microsoft.com/office/drawing/2014/main" id="{CA4DAA35-CA68-435A-BFE5-0F14494E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18184"/>
              </p:ext>
            </p:extLst>
          </p:nvPr>
        </p:nvGraphicFramePr>
        <p:xfrm>
          <a:off x="9235535" y="2654754"/>
          <a:ext cx="2352869" cy="134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28869">
                  <a:extLst>
                    <a:ext uri="{9D8B030D-6E8A-4147-A177-3AD203B41FA5}">
                      <a16:colId xmlns:a16="http://schemas.microsoft.com/office/drawing/2014/main" val="3079833090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2474906905"/>
                    </a:ext>
                  </a:extLst>
                </a:gridCol>
                <a:gridCol w="374072">
                  <a:extLst>
                    <a:ext uri="{9D8B030D-6E8A-4147-A177-3AD203B41FA5}">
                      <a16:colId xmlns:a16="http://schemas.microsoft.com/office/drawing/2014/main" val="2230367512"/>
                    </a:ext>
                  </a:extLst>
                </a:gridCol>
                <a:gridCol w="368531">
                  <a:extLst>
                    <a:ext uri="{9D8B030D-6E8A-4147-A177-3AD203B41FA5}">
                      <a16:colId xmlns:a16="http://schemas.microsoft.com/office/drawing/2014/main" val="2592673470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r>
                        <a:rPr lang="it-IT" sz="1600" u="sng" dirty="0"/>
                        <a:t>Name</a:t>
                      </a:r>
                      <a:endParaRPr lang="en-GB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Golds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...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185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6885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8027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56401"/>
                  </a:ext>
                </a:extLst>
              </a:tr>
            </a:tbl>
          </a:graphicData>
        </a:graphic>
      </p:graphicFrame>
      <p:sp>
        <p:nvSpPr>
          <p:cNvPr id="15" name="Sottotitolo 2">
            <a:extLst>
              <a:ext uri="{FF2B5EF4-FFF2-40B4-BE49-F238E27FC236}">
                <a16:creationId xmlns:a16="http://schemas.microsoft.com/office/drawing/2014/main" id="{05F4474E-1FBE-4297-9725-58417119791E}"/>
              </a:ext>
            </a:extLst>
          </p:cNvPr>
          <p:cNvSpPr txBox="1">
            <a:spLocks/>
          </p:cNvSpPr>
          <p:nvPr/>
        </p:nvSpPr>
        <p:spPr>
          <a:xfrm>
            <a:off x="10612626" y="1963882"/>
            <a:ext cx="975778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NOCs</a:t>
            </a:r>
            <a:endParaRPr lang="it" sz="2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D735EC65-ED91-4799-93F8-A90906F704E3}"/>
              </a:ext>
            </a:extLst>
          </p:cNvPr>
          <p:cNvSpPr/>
          <p:nvPr/>
        </p:nvSpPr>
        <p:spPr>
          <a:xfrm rot="5400000">
            <a:off x="9304605" y="1974529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E4851AF9-E032-409B-A72C-654C29BA6A14}"/>
              </a:ext>
            </a:extLst>
          </p:cNvPr>
          <p:cNvSpPr/>
          <p:nvPr/>
        </p:nvSpPr>
        <p:spPr>
          <a:xfrm rot="5400000">
            <a:off x="10099313" y="1974523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0CC544E-8DEF-4DDC-A2DC-A487F5DE3F73}"/>
              </a:ext>
            </a:extLst>
          </p:cNvPr>
          <p:cNvSpPr/>
          <p:nvPr/>
        </p:nvSpPr>
        <p:spPr>
          <a:xfrm rot="5400000">
            <a:off x="8264024" y="1968187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endParaRPr lang="en-GB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6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5120-0C73-400B-91F1-49D703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2856807" cy="1371600"/>
          </a:xfrm>
        </p:spPr>
        <p:txBody>
          <a:bodyPr>
            <a:normAutofit/>
          </a:bodyPr>
          <a:lstStyle/>
          <a:p>
            <a:r>
              <a:rPr lang="it-IT" dirty="0"/>
              <a:t>Query 5.4</a:t>
            </a:r>
            <a:br>
              <a:rPr lang="en-GB" sz="2000" dirty="0"/>
            </a:b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57F5E-A55E-48B3-9C88-767AE06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6FC2C6-B684-4BCD-8469-DCADEE5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26</a:t>
            </a:fld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105AA16-CB59-4136-ACA9-50657FBB862F}"/>
              </a:ext>
            </a:extLst>
          </p:cNvPr>
          <p:cNvSpPr txBox="1">
            <a:spLocks/>
          </p:cNvSpPr>
          <p:nvPr/>
        </p:nvSpPr>
        <p:spPr>
          <a:xfrm>
            <a:off x="3975100" y="694984"/>
            <a:ext cx="5949143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NOCs, total number of medals won, number of coaches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AD19FC6-AD1C-4146-B84F-5DED450CF7CA}"/>
              </a:ext>
            </a:extLst>
          </p:cNvPr>
          <p:cNvSpPr txBox="1">
            <a:spLocks/>
          </p:cNvSpPr>
          <p:nvPr/>
        </p:nvSpPr>
        <p:spPr>
          <a:xfrm>
            <a:off x="1066799" y="1511274"/>
            <a:ext cx="6639099" cy="442237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NOCs.Name</a:t>
            </a:r>
            <a:r>
              <a:rPr lang="en-GB" sz="1600" dirty="0"/>
              <a:t>,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 err="1"/>
              <a:t>NOCs.Golds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+</a:t>
            </a:r>
            <a:r>
              <a:rPr lang="en-GB" sz="1600" dirty="0"/>
              <a:t> </a:t>
            </a:r>
            <a:r>
              <a:rPr lang="en-GB" sz="1600" dirty="0" err="1"/>
              <a:t>NOCs.Silvers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3300"/>
                </a:solidFill>
              </a:rPr>
              <a:t>+</a:t>
            </a:r>
            <a:r>
              <a:rPr lang="en-GB" sz="1600" dirty="0"/>
              <a:t> </a:t>
            </a:r>
            <a:r>
              <a:rPr lang="en-GB" sz="1600" dirty="0" err="1"/>
              <a:t>NOCs.Bronzes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Total, gt0.c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FROM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>
                <a:solidFill>
                  <a:srgbClr val="0070C0"/>
                </a:solidFill>
              </a:rPr>
              <a:t>SELECT</a:t>
            </a:r>
            <a:r>
              <a:rPr lang="en-GB" sz="1600" dirty="0"/>
              <a:t> NOC, </a:t>
            </a:r>
            <a:r>
              <a:rPr lang="en-GB" sz="1600" dirty="0">
                <a:solidFill>
                  <a:srgbClr val="0070C0"/>
                </a:solidFill>
              </a:rPr>
              <a:t>COUNT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600" dirty="0"/>
              <a:t>Coach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AS</a:t>
            </a:r>
            <a:r>
              <a:rPr lang="en-GB" sz="1600" dirty="0"/>
              <a:t> 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FROM</a:t>
            </a:r>
            <a:r>
              <a:rPr lang="en-GB" sz="1600" dirty="0"/>
              <a:t> Teams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	GROUP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NOC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	HAVING</a:t>
            </a:r>
            <a:r>
              <a:rPr lang="en-GB" sz="1600" dirty="0"/>
              <a:t> c </a:t>
            </a:r>
            <a:r>
              <a:rPr lang="en-GB" sz="1600" dirty="0">
                <a:solidFill>
                  <a:srgbClr val="663300"/>
                </a:solidFill>
              </a:rPr>
              <a:t>&gt;</a:t>
            </a:r>
            <a:r>
              <a:rPr lang="en-GB" sz="1600" dirty="0"/>
              <a:t> 0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600" dirty="0"/>
              <a:t> AS gt0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70C0"/>
                </a:solidFill>
              </a:rPr>
              <a:t>JOIN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/>
              <a:t>	NOCs</a:t>
            </a:r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	ON</a:t>
            </a:r>
            <a:r>
              <a:rPr lang="en-GB" sz="1600" dirty="0"/>
              <a:t> gt0.NOC </a:t>
            </a:r>
            <a:r>
              <a:rPr lang="en-GB" sz="1600" dirty="0">
                <a:solidFill>
                  <a:srgbClr val="663300"/>
                </a:solidFill>
              </a:rPr>
              <a:t>=</a:t>
            </a:r>
            <a:r>
              <a:rPr lang="en-GB" sz="1600" dirty="0"/>
              <a:t> </a:t>
            </a:r>
            <a:r>
              <a:rPr lang="en-GB" sz="1600" dirty="0" err="1"/>
              <a:t>NOCs.Name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GROUP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</a:t>
            </a:r>
            <a:r>
              <a:rPr lang="en-GB" sz="1600" dirty="0" err="1"/>
              <a:t>NOCs.Name</a:t>
            </a:r>
            <a:endParaRPr lang="en-GB" sz="1600" dirty="0"/>
          </a:p>
          <a:p>
            <a:pPr marL="0" indent="0">
              <a:buFont typeface="Garamond" pitchFamily="18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ORDER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BY</a:t>
            </a:r>
            <a:r>
              <a:rPr lang="en-GB" sz="1600" dirty="0"/>
              <a:t> Total </a:t>
            </a:r>
            <a:r>
              <a:rPr lang="en-GB" sz="1600" dirty="0">
                <a:solidFill>
                  <a:srgbClr val="0070C0"/>
                </a:solidFill>
              </a:rPr>
              <a:t>DESC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FF4BF18-F7FD-489F-9D57-39D9DA3F0930}"/>
              </a:ext>
            </a:extLst>
          </p:cNvPr>
          <p:cNvSpPr txBox="1">
            <a:spLocks/>
          </p:cNvSpPr>
          <p:nvPr/>
        </p:nvSpPr>
        <p:spPr>
          <a:xfrm>
            <a:off x="9089897" y="2363332"/>
            <a:ext cx="1338488" cy="365760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QUERY 5.3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B70025F-8675-4BDB-8F0D-9112C4944D66}"/>
              </a:ext>
            </a:extLst>
          </p:cNvPr>
          <p:cNvSpPr/>
          <p:nvPr/>
        </p:nvSpPr>
        <p:spPr>
          <a:xfrm rot="5400000">
            <a:off x="9464039" y="3028348"/>
            <a:ext cx="590204" cy="39485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EE804E4-1E5B-4AFC-80D9-B5E80F94B284}"/>
              </a:ext>
            </a:extLst>
          </p:cNvPr>
          <p:cNvSpPr txBox="1">
            <a:spLocks/>
          </p:cNvSpPr>
          <p:nvPr/>
        </p:nvSpPr>
        <p:spPr>
          <a:xfrm>
            <a:off x="7888778" y="3722459"/>
            <a:ext cx="3740728" cy="751869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it-IT" sz="1600" dirty="0" err="1">
                <a:solidFill>
                  <a:schemeClr val="tx1"/>
                </a:solidFill>
              </a:rPr>
              <a:t>NOCs</a:t>
            </a:r>
            <a:r>
              <a:rPr lang="it-IT" sz="1600" dirty="0">
                <a:solidFill>
                  <a:schemeClr val="tx1"/>
                </a:solidFill>
              </a:rPr>
              <a:t>, # of MEDALS, # of COACHES</a:t>
            </a:r>
          </a:p>
          <a:p>
            <a:pPr marL="0" indent="0" algn="ctr">
              <a:buFont typeface="Garamond" pitchFamily="18" charset="0"/>
              <a:buNone/>
            </a:pPr>
            <a:r>
              <a:rPr lang="it-IT" sz="1600" dirty="0">
                <a:solidFill>
                  <a:schemeClr val="tx1"/>
                </a:solidFill>
              </a:rPr>
              <a:t>LIST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9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360299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800" dirty="0">
                <a:solidFill>
                  <a:schemeClr val="tx1"/>
                </a:solidFill>
              </a:rPr>
              <a:t>THANKS FOR YOUR ATTENTION!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52937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sz="1200">
                <a:solidFill>
                  <a:schemeClr val="tx1"/>
                </a:solidFill>
              </a:rPr>
              <a:t>Emanuele Regnani</a:t>
            </a:r>
            <a:endParaRPr lang="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6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1094766"/>
          </a:xfrm>
        </p:spPr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EntriesGender</a:t>
            </a:r>
            <a:r>
              <a:rPr lang="en-GB" dirty="0"/>
              <a:t>” 		Disciplines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“Medals” 	      NOCs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Teams   ≠   NOCs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A54B2E-2101-4D8F-B157-D779AECA185B}"/>
              </a:ext>
            </a:extLst>
          </p:cNvPr>
          <p:cNvCxnSpPr>
            <a:cxnSpLocks/>
          </p:cNvCxnSpPr>
          <p:nvPr/>
        </p:nvCxnSpPr>
        <p:spPr>
          <a:xfrm>
            <a:off x="3067396" y="3601053"/>
            <a:ext cx="598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0A2AF37-B832-4959-B6DD-8B9FED122C81}"/>
              </a:ext>
            </a:extLst>
          </p:cNvPr>
          <p:cNvCxnSpPr>
            <a:cxnSpLocks/>
          </p:cNvCxnSpPr>
          <p:nvPr/>
        </p:nvCxnSpPr>
        <p:spPr>
          <a:xfrm>
            <a:off x="2465704" y="3970796"/>
            <a:ext cx="598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r>
              <a:rPr lang="it-IT" dirty="0" err="1"/>
              <a:t>Adjustments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1094766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EntriesGender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		Disciplines</a:t>
            </a:r>
          </a:p>
          <a:p>
            <a:r>
              <a:rPr lang="en-GB" dirty="0"/>
              <a:t>“Medals” 	      NOCs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Teams   ≠   NOCs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A54B2E-2101-4D8F-B157-D779AECA185B}"/>
              </a:ext>
            </a:extLst>
          </p:cNvPr>
          <p:cNvCxnSpPr>
            <a:cxnSpLocks/>
          </p:cNvCxnSpPr>
          <p:nvPr/>
        </p:nvCxnSpPr>
        <p:spPr>
          <a:xfrm>
            <a:off x="3067396" y="3601053"/>
            <a:ext cx="598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0A2AF37-B832-4959-B6DD-8B9FED122C81}"/>
              </a:ext>
            </a:extLst>
          </p:cNvPr>
          <p:cNvCxnSpPr>
            <a:cxnSpLocks/>
          </p:cNvCxnSpPr>
          <p:nvPr/>
        </p:nvCxnSpPr>
        <p:spPr>
          <a:xfrm>
            <a:off x="2465704" y="3970796"/>
            <a:ext cx="598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r>
              <a:rPr lang="it-IT" dirty="0" err="1"/>
              <a:t>Adjustments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1094766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EntriesGender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		Disciplines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“Medals” 	      NOCs</a:t>
            </a:r>
          </a:p>
          <a:p>
            <a:r>
              <a:rPr lang="en-GB" dirty="0"/>
              <a:t>Teams   ≠   NOCs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A54B2E-2101-4D8F-B157-D779AECA185B}"/>
              </a:ext>
            </a:extLst>
          </p:cNvPr>
          <p:cNvCxnSpPr>
            <a:cxnSpLocks/>
          </p:cNvCxnSpPr>
          <p:nvPr/>
        </p:nvCxnSpPr>
        <p:spPr>
          <a:xfrm>
            <a:off x="3067396" y="3601053"/>
            <a:ext cx="598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0A2AF37-B832-4959-B6DD-8B9FED122C81}"/>
              </a:ext>
            </a:extLst>
          </p:cNvPr>
          <p:cNvCxnSpPr>
            <a:cxnSpLocks/>
          </p:cNvCxnSpPr>
          <p:nvPr/>
        </p:nvCxnSpPr>
        <p:spPr>
          <a:xfrm>
            <a:off x="2465704" y="3970796"/>
            <a:ext cx="598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r>
              <a:rPr lang="it-IT" dirty="0" err="1"/>
              <a:t>Adjustments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1094766"/>
          </a:xfrm>
        </p:spPr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EntriesGender</a:t>
            </a:r>
            <a:r>
              <a:rPr lang="en-GB" dirty="0"/>
              <a:t>” 		Disciplines</a:t>
            </a:r>
          </a:p>
          <a:p>
            <a:r>
              <a:rPr lang="en-GB" dirty="0"/>
              <a:t>“Medals” 	      NOCs</a:t>
            </a:r>
          </a:p>
          <a:p>
            <a:r>
              <a:rPr lang="en-GB" dirty="0"/>
              <a:t>Teams   ≠   NOCs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A54B2E-2101-4D8F-B157-D779AECA185B}"/>
              </a:ext>
            </a:extLst>
          </p:cNvPr>
          <p:cNvCxnSpPr>
            <a:cxnSpLocks/>
          </p:cNvCxnSpPr>
          <p:nvPr/>
        </p:nvCxnSpPr>
        <p:spPr>
          <a:xfrm>
            <a:off x="3067396" y="3601053"/>
            <a:ext cx="598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0A2AF37-B832-4959-B6DD-8B9FED122C81}"/>
              </a:ext>
            </a:extLst>
          </p:cNvPr>
          <p:cNvCxnSpPr>
            <a:cxnSpLocks/>
          </p:cNvCxnSpPr>
          <p:nvPr/>
        </p:nvCxnSpPr>
        <p:spPr>
          <a:xfrm>
            <a:off x="2465704" y="3970796"/>
            <a:ext cx="598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r>
              <a:rPr lang="it-IT" dirty="0" err="1"/>
              <a:t>Adjustments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8C9FA-7371-47B9-93C4-1DF84F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0C0A759-0E62-4908-8404-67163DC8C6D9}"/>
              </a:ext>
            </a:extLst>
          </p:cNvPr>
          <p:cNvSpPr txBox="1">
            <a:spLocks/>
          </p:cNvSpPr>
          <p:nvPr/>
        </p:nvSpPr>
        <p:spPr>
          <a:xfrm>
            <a:off x="1066800" y="457200"/>
            <a:ext cx="10058400" cy="5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000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428664-D6E1-4A85-A9A9-089C7C08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B474C5-E01A-4622-A466-2E57B27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Immagine 11" descr="Immagine che contiene testo, schermo, monitor, iPod&#10;&#10;Descrizione generata automaticamente">
            <a:extLst>
              <a:ext uri="{FF2B5EF4-FFF2-40B4-BE49-F238E27FC236}">
                <a16:creationId xmlns:a16="http://schemas.microsoft.com/office/drawing/2014/main" id="{B4A967C7-3DE6-4C6A-A0E5-29AAF56A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74" y="1294113"/>
            <a:ext cx="7651851" cy="49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3274"/>
            <a:ext cx="10058400" cy="1466851"/>
          </a:xfrm>
        </p:spPr>
        <p:txBody>
          <a:bodyPr>
            <a:normAutofit/>
          </a:bodyPr>
          <a:lstStyle/>
          <a:p>
            <a:r>
              <a:rPr lang="en-GB" dirty="0"/>
              <a:t>Several derived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multi-valued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Weak nature of the entity “Coach”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“Discipline” entity only useful for gender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1675"/>
            <a:ext cx="10058400" cy="1371600"/>
          </a:xfrm>
        </p:spPr>
        <p:txBody>
          <a:bodyPr/>
          <a:lstStyle/>
          <a:p>
            <a:r>
              <a:rPr lang="it-IT" dirty="0" err="1"/>
              <a:t>Restructuration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1C3A3-0F9A-40E0-A97E-F23B0318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3274"/>
            <a:ext cx="10058400" cy="14668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derived attributes</a:t>
            </a:r>
          </a:p>
          <a:p>
            <a:r>
              <a:rPr lang="en-GB" dirty="0"/>
              <a:t>Several multi-valued attributes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Weak nature of the entity “Coach”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“Discipline” entity only useful for gender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B5A2EF3-E600-40FA-8D14-E3F195D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1675"/>
            <a:ext cx="10058400" cy="1371600"/>
          </a:xfrm>
        </p:spPr>
        <p:txBody>
          <a:bodyPr/>
          <a:lstStyle/>
          <a:p>
            <a:r>
              <a:rPr lang="it-IT" dirty="0" err="1"/>
              <a:t>Restructuration</a:t>
            </a:r>
            <a:endParaRPr lang="en-GB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89BE5A8-FDC0-480D-B4CA-27D3C99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Andrea Muzii, Emanuele Regnani, Matteo Riccobono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63F6D5F-E064-463A-8520-3566B7B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{52A0BB31-341E-4DC3-ABC6-66728E28DE3B}tf78438558_win32</Template>
  <TotalTime>557</TotalTime>
  <Words>1422</Words>
  <Application>Microsoft Office PowerPoint</Application>
  <PresentationFormat>Widescreen</PresentationFormat>
  <Paragraphs>353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Garamond</vt:lpstr>
      <vt:lpstr>SavonVTI</vt:lpstr>
      <vt:lpstr>TOKYO 2021 OLYMPICS</vt:lpstr>
      <vt:lpstr>DATASET</vt:lpstr>
      <vt:lpstr>Adjustments</vt:lpstr>
      <vt:lpstr>Adjustments</vt:lpstr>
      <vt:lpstr>Adjustments</vt:lpstr>
      <vt:lpstr>Adjustments</vt:lpstr>
      <vt:lpstr>CONCEPTUAL DESIGN</vt:lpstr>
      <vt:lpstr>Restructuration</vt:lpstr>
      <vt:lpstr>Restructuration</vt:lpstr>
      <vt:lpstr>Restructuration</vt:lpstr>
      <vt:lpstr>Restructuration</vt:lpstr>
      <vt:lpstr>Restructuration</vt:lpstr>
      <vt:lpstr>LOGICAL DESIGN</vt:lpstr>
      <vt:lpstr>QUERIES</vt:lpstr>
      <vt:lpstr>Query 1 </vt:lpstr>
      <vt:lpstr>Query 2.1 </vt:lpstr>
      <vt:lpstr>Query 2.2 </vt:lpstr>
      <vt:lpstr>Query 3.1 </vt:lpstr>
      <vt:lpstr>Query 3.2 </vt:lpstr>
      <vt:lpstr>Query 4.1 </vt:lpstr>
      <vt:lpstr>Query 4.2 </vt:lpstr>
      <vt:lpstr>Query 4.3 </vt:lpstr>
      <vt:lpstr>Query 5.1 </vt:lpstr>
      <vt:lpstr>Query 5.2 </vt:lpstr>
      <vt:lpstr>Query 5.3 </vt:lpstr>
      <vt:lpstr>Query 5.4 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2021 OLYMPICS</dc:title>
  <dc:creator>Gerardo Regnani</dc:creator>
  <cp:lastModifiedBy>EMANUELE REGNANI</cp:lastModifiedBy>
  <cp:revision>19</cp:revision>
  <dcterms:created xsi:type="dcterms:W3CDTF">2021-12-01T10:48:19Z</dcterms:created>
  <dcterms:modified xsi:type="dcterms:W3CDTF">2024-02-08T16:00:35Z</dcterms:modified>
</cp:coreProperties>
</file>