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73" r:id="rId5"/>
    <p:sldId id="266" r:id="rId6"/>
    <p:sldId id="275" r:id="rId7"/>
    <p:sldId id="259" r:id="rId8"/>
    <p:sldId id="258" r:id="rId9"/>
    <p:sldId id="267" r:id="rId10"/>
    <p:sldId id="269" r:id="rId11"/>
    <p:sldId id="274" r:id="rId12"/>
    <p:sldId id="276" r:id="rId13"/>
    <p:sldId id="277" r:id="rId14"/>
    <p:sldId id="278" r:id="rId15"/>
    <p:sldId id="272" r:id="rId16"/>
    <p:sldId id="279" r:id="rId17"/>
    <p:sldId id="264" r:id="rId1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7"/>
    <p:restoredTop sz="96327"/>
  </p:normalViewPr>
  <p:slideViewPr>
    <p:cSldViewPr snapToGrid="0">
      <p:cViewPr varScale="1">
        <p:scale>
          <a:sx n="115" d="100"/>
          <a:sy n="115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D4B01-11DA-B645-92F8-451F5F6FA50F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C5EC8-8067-F04B-8D4D-4A97DD56A02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9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5DC2-454A-0F94-33E2-2D33CCAE9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CEB41-03C0-9937-63C2-C0486827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A691-67D1-14F3-0365-71D31BFC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4E95F-E4EC-DE12-2423-4433366F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3B95-E51F-6A9C-7849-1BDD8F7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335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4CA9-6190-4F51-2046-A3DE91C0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F661-40A0-0C9B-8B44-48369ABD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3EC6-1C84-FB5E-031F-CDE01979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E843-2C19-FCC4-B4E8-D870EE35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B4D8-9E89-0A16-3D4B-10C58807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2090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EAE7E-B2C6-5444-F22D-8C04FF4B6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9CDC8-C86E-3953-BFD9-AF85EC66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2500-F503-3B6E-ECA9-D2BE70E6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104F-3D99-F682-9F0A-43AD941E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4160-00CA-E42D-36E8-ECD6967F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792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35E6-2B52-3A7F-F7EF-97DE1807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82C7-F95C-0C4D-BA96-D3B6A34E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9EFF-FAC5-FC2D-9C20-040BBF49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217F-E362-DC7B-88AF-85FE740D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DC2A-3882-74D9-D42B-447C01F8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753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1B08-9749-3442-D7DB-78312BF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23832-30D8-4A0A-39AF-478BE197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59E5-54AF-5F18-E0E0-B84F441E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83E5A-2B95-525B-7B70-4876C1C5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9F36-9C97-EDE0-CFAC-18142821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51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A255-D134-B9E8-819D-0CE3390A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2E91-4F77-D580-9742-9CC218DF7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3E0A7-669F-1C68-F4D5-8C00C931C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DD3A-3029-6C38-6087-078B9813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0F990-7E13-935D-E97F-BF3831E8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57273-6CC0-C4E6-0277-4768E3D4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555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888C-0FF7-BE46-4115-8518236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0D4CC-18E4-060C-EBB8-D999F430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7F631-E351-9405-ADE4-856A592F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206D5-8800-1E6F-810E-0A1723192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C998-89AB-BF95-9121-3ADB65C71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864D3-A188-D7C5-B27D-22AED3C5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499E8-3E74-81EF-3B2C-96EEE8AB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54029-4C50-4AEF-3752-ED99D8C5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431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39F6-2FA2-A9FF-C5D0-BC788E6A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D3AFC-B0D3-5ED8-2E95-A879DE8A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9FFB2-3439-3C45-E1D1-355F87F9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D2B72-AB56-5E98-45FC-7F1AE1FE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472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37819-D6B9-B4B3-7764-22C2CCEC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94300-136B-3301-657D-122B8CD9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9359C-BF26-8CC2-7009-8B5F8049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838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299D-9253-110A-46CF-1E637D79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729A-D308-6CE7-9739-8620B0EB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F02F5-6453-9BDC-E018-1E21C670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4859-306A-EC88-C337-84A53BBC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1095D-A1D9-F831-CCA9-7720E252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72D12-2BC0-67FD-3510-43E70DB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053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F04E-2DC6-9305-A9DC-EF757331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14407-414F-08D7-16E6-3B7A497D0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72C8F-A3AA-5478-895A-A491B4B74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C48D0-4D4D-9957-4089-DCE6EF9A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E9623-9D68-F68D-28E5-53A3DA46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1A893-9E0C-4ECD-322C-AEE6AEE2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230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CFC88-F8CF-646D-D39C-2B636F20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91BE-2EEF-9DC7-4896-BE9DC324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6053-CB99-47A8-E962-1FEE62C64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D0E3-F9C3-FB48-9565-7B8B459848AD}" type="datetimeFigureOut">
              <a:rPr lang="en-IT" smtClean="0"/>
              <a:t>11/12/23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EF35-691F-A4BB-705A-3BB8DF19E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E6F2-49B4-35BF-63D9-4BE0404B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D8883-D6E9-CE43-83B2-DF772D604D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411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4" y="472178"/>
            <a:ext cx="1699591" cy="1228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FBB93-00C6-49C5-D3A5-05A3568BA250}"/>
              </a:ext>
            </a:extLst>
          </p:cNvPr>
          <p:cNvSpPr txBox="1"/>
          <p:nvPr/>
        </p:nvSpPr>
        <p:spPr>
          <a:xfrm>
            <a:off x="2715554" y="472178"/>
            <a:ext cx="67608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STATISTICAL SCIENCES </a:t>
            </a:r>
          </a:p>
          <a:p>
            <a:pPr algn="ctr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CYCLE DEGREE IN STATISTICAL SCIENCES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74928-16E2-8762-278E-838E85C5BDA3}"/>
              </a:ext>
            </a:extLst>
          </p:cNvPr>
          <p:cNvSpPr txBox="1"/>
          <p:nvPr/>
        </p:nvSpPr>
        <p:spPr>
          <a:xfrm>
            <a:off x="2233405" y="2273755"/>
            <a:ext cx="77251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EFFECTS AND NON-LINEAR MODELING FOR IMPROVED PREDICTION ACCURACY IN REGRESSION AND CLASSIFICATION: AN R PACKAGE IMPLEMENTATION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D9A72-4192-8CB6-F36E-B1916D00C983}"/>
              </a:ext>
            </a:extLst>
          </p:cNvPr>
          <p:cNvSpPr txBox="1"/>
          <p:nvPr/>
        </p:nvSpPr>
        <p:spPr>
          <a:xfrm>
            <a:off x="533814" y="4584245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b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GB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Cinzia</a:t>
            </a:r>
            <a: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Viroli</a:t>
            </a:r>
            <a: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  <a:b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André </a:t>
            </a:r>
            <a:r>
              <a:rPr lang="en-GB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Osório</a:t>
            </a:r>
            <a: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Falcão</a:t>
            </a:r>
            <a: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5BED050-E4D9-7B10-59BC-463BDC8D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140" y="4584245"/>
            <a:ext cx="24160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Defended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Emanuele Tartaglione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0001037146 </a:t>
            </a:r>
            <a:endParaRPr kumimoji="0" lang="en-IT" altLang="en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FE64C-E15D-38C7-FDC1-79C5CB2ED3AC}"/>
              </a:ext>
            </a:extLst>
          </p:cNvPr>
          <p:cNvSpPr txBox="1"/>
          <p:nvPr/>
        </p:nvSpPr>
        <p:spPr>
          <a:xfrm>
            <a:off x="3047172" y="5879073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Graduation Session II / December / 2023 Academic Year 2022/2023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7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EB322-668B-F9A5-D520-680AA4BC2275}"/>
              </a:ext>
            </a:extLst>
          </p:cNvPr>
          <p:cNvSpPr txBox="1"/>
          <p:nvPr/>
        </p:nvSpPr>
        <p:spPr>
          <a:xfrm>
            <a:off x="5107607" y="588420"/>
            <a:ext cx="278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IT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Output</a:t>
            </a:r>
            <a:endParaRPr lang="en-I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C26AAC-221F-D326-7910-DB5F74A42C87}"/>
              </a:ext>
            </a:extLst>
          </p:cNvPr>
          <p:cNvSpPr txBox="1"/>
          <p:nvPr/>
        </p:nvSpPr>
        <p:spPr>
          <a:xfrm>
            <a:off x="185355" y="1932755"/>
            <a:ext cx="3884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of predicted values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predicted values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measure (MCC for classification, MSE for regression)</a:t>
            </a:r>
          </a:p>
        </p:txBody>
      </p:sp>
      <p:pic>
        <p:nvPicPr>
          <p:cNvPr id="1025" name="Picture 1" descr="page17image52922400">
            <a:extLst>
              <a:ext uri="{FF2B5EF4-FFF2-40B4-BE49-F238E27FC236}">
                <a16:creationId xmlns:a16="http://schemas.microsoft.com/office/drawing/2014/main" id="{932CD2B7-E70B-E0FC-8DBE-D6590B4D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25" y="2068643"/>
            <a:ext cx="7757031" cy="31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7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0C26AAC-221F-D326-7910-DB5F74A42C87}"/>
              </a:ext>
            </a:extLst>
          </p:cNvPr>
          <p:cNvSpPr txBox="1"/>
          <p:nvPr/>
        </p:nvSpPr>
        <p:spPr>
          <a:xfrm>
            <a:off x="442971" y="1351508"/>
            <a:ext cx="11006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Search, parameters initialized 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size: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3, 4, 5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size: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6, 8, 10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0.5, 1, 1.5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MS-QSAR with SVM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with radial kernel and fixed cost 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0258E-CCA5-2C94-78CF-617D14C712A2}"/>
              </a:ext>
            </a:extLst>
          </p:cNvPr>
          <p:cNvSpPr txBox="1"/>
          <p:nvPr/>
        </p:nvSpPr>
        <p:spPr>
          <a:xfrm>
            <a:off x="4935053" y="624601"/>
            <a:ext cx="20220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GB" sz="4000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1913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A0258E-CCA5-2C94-78CF-617D14C712A2}"/>
              </a:ext>
            </a:extLst>
          </p:cNvPr>
          <p:cNvSpPr txBox="1"/>
          <p:nvPr/>
        </p:nvSpPr>
        <p:spPr>
          <a:xfrm>
            <a:off x="3447679" y="264318"/>
            <a:ext cx="56894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(Classification)</a:t>
            </a:r>
            <a:endParaRPr lang="en-GB" sz="4000" dirty="0"/>
          </a:p>
          <a:p>
            <a:endParaRPr lang="en-IT" dirty="0"/>
          </a:p>
        </p:txBody>
      </p:sp>
      <p:pic>
        <p:nvPicPr>
          <p:cNvPr id="5" name="Picture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9FD095C2-0A2D-451E-581C-669B2B3B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99" y="1010700"/>
            <a:ext cx="6824798" cy="2780473"/>
          </a:xfrm>
          <a:prstGeom prst="rect">
            <a:avLst/>
          </a:prstGeom>
        </p:spPr>
      </p:pic>
      <p:pic>
        <p:nvPicPr>
          <p:cNvPr id="7" name="Picture 6" descr="A table with numbers and a black text&#10;&#10;Description automatically generated">
            <a:extLst>
              <a:ext uri="{FF2B5EF4-FFF2-40B4-BE49-F238E27FC236}">
                <a16:creationId xmlns:a16="http://schemas.microsoft.com/office/drawing/2014/main" id="{0D391F1A-2E4C-87A3-B59A-ACD132AE8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633" y="3567658"/>
            <a:ext cx="9803199" cy="30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A0258E-CCA5-2C94-78CF-617D14C712A2}"/>
              </a:ext>
            </a:extLst>
          </p:cNvPr>
          <p:cNvSpPr txBox="1"/>
          <p:nvPr/>
        </p:nvSpPr>
        <p:spPr>
          <a:xfrm>
            <a:off x="3447679" y="264318"/>
            <a:ext cx="56894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(Regression)</a:t>
            </a:r>
            <a:endParaRPr lang="en-GB" sz="4000" dirty="0"/>
          </a:p>
          <a:p>
            <a:endParaRPr lang="en-IT" dirty="0"/>
          </a:p>
        </p:txBody>
      </p:sp>
      <p:pic>
        <p:nvPicPr>
          <p:cNvPr id="6" name="Picture 5" descr="A table with text and numbers&#10;&#10;Description automatically generated">
            <a:extLst>
              <a:ext uri="{FF2B5EF4-FFF2-40B4-BE49-F238E27FC236}">
                <a16:creationId xmlns:a16="http://schemas.microsoft.com/office/drawing/2014/main" id="{F85AA1A8-3403-1E34-0F1B-E57A4ED8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087631"/>
            <a:ext cx="7366000" cy="2641600"/>
          </a:xfrm>
          <a:prstGeom prst="rect">
            <a:avLst/>
          </a:prstGeom>
        </p:spPr>
      </p:pic>
      <p:pic>
        <p:nvPicPr>
          <p:cNvPr id="9" name="Picture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614B044-F277-9CA9-5C32-7CA2CA98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27" y="3635715"/>
            <a:ext cx="10860745" cy="29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A0258E-CCA5-2C94-78CF-617D14C712A2}"/>
              </a:ext>
            </a:extLst>
          </p:cNvPr>
          <p:cNvSpPr txBox="1"/>
          <p:nvPr/>
        </p:nvSpPr>
        <p:spPr>
          <a:xfrm>
            <a:off x="4483307" y="384239"/>
            <a:ext cx="3188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Time</a:t>
            </a:r>
            <a:endParaRPr lang="en-GB" sz="4000" dirty="0"/>
          </a:p>
          <a:p>
            <a:endParaRPr lang="en-IT" dirty="0"/>
          </a:p>
        </p:txBody>
      </p:sp>
      <p:pic>
        <p:nvPicPr>
          <p:cNvPr id="5" name="Picture 4" descr="A graph showing the number of observation&#10;&#10;Description automatically generated">
            <a:extLst>
              <a:ext uri="{FF2B5EF4-FFF2-40B4-BE49-F238E27FC236}">
                <a16:creationId xmlns:a16="http://schemas.microsoft.com/office/drawing/2014/main" id="{535C4712-7408-04F2-1CCA-2A072237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93" y="2011019"/>
            <a:ext cx="5327052" cy="4059649"/>
          </a:xfrm>
          <a:prstGeom prst="rect">
            <a:avLst/>
          </a:prstGeom>
        </p:spPr>
      </p:pic>
      <p:pic>
        <p:nvPicPr>
          <p:cNvPr id="8" name="Picture 7" descr="A graph showing the number of observation&#10;&#10;Description automatically generated">
            <a:extLst>
              <a:ext uri="{FF2B5EF4-FFF2-40B4-BE49-F238E27FC236}">
                <a16:creationId xmlns:a16="http://schemas.microsoft.com/office/drawing/2014/main" id="{E3272F93-ED2B-CE78-FE87-2D64CA5B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48" y="2011018"/>
            <a:ext cx="5327052" cy="4059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76D3A5-70C4-EEFF-2E9A-D9AC8B2F984C}"/>
              </a:ext>
            </a:extLst>
          </p:cNvPr>
          <p:cNvSpPr txBox="1"/>
          <p:nvPr/>
        </p:nvSpPr>
        <p:spPr>
          <a:xfrm>
            <a:off x="2314336" y="1399278"/>
            <a:ext cx="223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MS-QSAR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EC355-D417-AE2E-CBDB-559E988DA0E2}"/>
              </a:ext>
            </a:extLst>
          </p:cNvPr>
          <p:cNvSpPr txBox="1"/>
          <p:nvPr/>
        </p:nvSpPr>
        <p:spPr>
          <a:xfrm>
            <a:off x="8247740" y="1459239"/>
            <a:ext cx="145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CDC40-9118-7F7A-463E-425A7C869C16}"/>
              </a:ext>
            </a:extLst>
          </p:cNvPr>
          <p:cNvSpPr txBox="1"/>
          <p:nvPr/>
        </p:nvSpPr>
        <p:spPr>
          <a:xfrm>
            <a:off x="190789" y="6250897"/>
            <a:ext cx="34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Covertype</a:t>
            </a:r>
          </a:p>
        </p:txBody>
      </p:sp>
    </p:spTree>
    <p:extLst>
      <p:ext uri="{BB962C8B-B14F-4D97-AF65-F5344CB8AC3E}">
        <p14:creationId xmlns:p14="http://schemas.microsoft.com/office/powerpoint/2010/main" val="11920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EB322-668B-F9A5-D520-680AA4BC2275}"/>
              </a:ext>
            </a:extLst>
          </p:cNvPr>
          <p:cNvSpPr txBox="1"/>
          <p:nvPr/>
        </p:nvSpPr>
        <p:spPr>
          <a:xfrm>
            <a:off x="3496252" y="301435"/>
            <a:ext cx="601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IT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Limitations and Future Work</a:t>
            </a:r>
            <a:endParaRPr lang="en-I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F4957-784F-E5BB-111E-BA6DAA20CC3B}"/>
              </a:ext>
            </a:extLst>
          </p:cNvPr>
          <p:cNvSpPr txBox="1"/>
          <p:nvPr/>
        </p:nvSpPr>
        <p:spPr>
          <a:xfrm>
            <a:off x="512956" y="1694985"/>
            <a:ext cx="11006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Hashing Algorithm 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 of storing the matrices </a:t>
            </a:r>
          </a:p>
          <a:p>
            <a:pPr marL="342900" indent="-342900">
              <a:buFontTx/>
              <a:buChar char="-"/>
            </a:pPr>
            <a:endParaRPr lang="en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another kind of distance (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Mahalanobis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instead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endParaRPr lang="en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formula to define the parameters (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size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size 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dist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instead of tuning</a:t>
            </a:r>
          </a:p>
          <a:p>
            <a:endParaRPr lang="en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other metrics instead of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etc..)</a:t>
            </a:r>
          </a:p>
          <a:p>
            <a:endParaRPr lang="en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 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already existing packages for supervised learning like “</a:t>
            </a:r>
            <a:r>
              <a:rPr lang="en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e1071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38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EB322-668B-F9A5-D520-680AA4BC2275}"/>
              </a:ext>
            </a:extLst>
          </p:cNvPr>
          <p:cNvSpPr txBox="1"/>
          <p:nvPr/>
        </p:nvSpPr>
        <p:spPr>
          <a:xfrm>
            <a:off x="4796126" y="312586"/>
            <a:ext cx="259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IT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Conclusions</a:t>
            </a:r>
            <a:endParaRPr lang="en-I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1D2CE-9C65-BF54-AC48-936B16B0D11C}"/>
              </a:ext>
            </a:extLst>
          </p:cNvPr>
          <p:cNvSpPr txBox="1"/>
          <p:nvPr/>
        </p:nvSpPr>
        <p:spPr>
          <a:xfrm>
            <a:off x="423746" y="1767006"/>
            <a:ext cx="66907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to the Python version: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aofalcao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msqsar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R version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EmanueleTartaglione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/MS-QSAR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06948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0EF26-030C-6558-35F5-79F16BB3F23D}"/>
              </a:ext>
            </a:extLst>
          </p:cNvPr>
          <p:cNvSpPr txBox="1"/>
          <p:nvPr/>
        </p:nvSpPr>
        <p:spPr>
          <a:xfrm>
            <a:off x="1786053" y="2998113"/>
            <a:ext cx="8619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11191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EB322-668B-F9A5-D520-680AA4BC2275}"/>
              </a:ext>
            </a:extLst>
          </p:cNvPr>
          <p:cNvSpPr txBox="1"/>
          <p:nvPr/>
        </p:nvSpPr>
        <p:spPr>
          <a:xfrm>
            <a:off x="4573962" y="301435"/>
            <a:ext cx="278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IT"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MS-QSAR</a:t>
            </a:r>
            <a:endParaRPr lang="en-I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3C098-3748-6C2D-54E8-37BFD4A59D55}"/>
              </a:ext>
            </a:extLst>
          </p:cNvPr>
          <p:cNvSpPr txBox="1"/>
          <p:nvPr/>
        </p:nvSpPr>
        <p:spPr>
          <a:xfrm>
            <a:off x="1728439" y="947766"/>
            <a:ext cx="9470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GB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Metric Space – Quantitative Structure Activity Relationship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C26AAC-221F-D326-7910-DB5F74A42C87}"/>
              </a:ext>
            </a:extLst>
          </p:cNvPr>
          <p:cNvSpPr txBox="1"/>
          <p:nvPr/>
        </p:nvSpPr>
        <p:spPr>
          <a:xfrm>
            <a:off x="464563" y="2045895"/>
            <a:ext cx="110062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  <a:r>
              <a:rPr lang="en-GB" dirty="0"/>
              <a:t>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 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prof. André Fal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ã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in Python</a:t>
            </a:r>
          </a:p>
          <a:p>
            <a:pPr marL="285750" indent="-285750">
              <a:buFontTx/>
              <a:buChar char="-"/>
            </a:pPr>
            <a:endParaRPr lang="en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chemical databases: evaluate, test, predict and screen</a:t>
            </a:r>
          </a:p>
          <a:p>
            <a:pPr marL="285750" indent="-285750">
              <a:buFontTx/>
              <a:buChar char="-"/>
            </a:pPr>
            <a:endParaRPr lang="en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285750" indent="-285750">
              <a:buFontTx/>
              <a:buChar char="-"/>
            </a:pPr>
            <a:endParaRPr lang="en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of distances (similar to K-Nearest Neighbours) and supervised learning methods (Support Vector Machines and Random Forests)</a:t>
            </a:r>
          </a:p>
          <a:p>
            <a:pPr marL="285750" indent="-285750">
              <a:buFontTx/>
              <a:buChar char="-"/>
            </a:pPr>
            <a:endParaRPr lang="en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.sar files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6309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EB322-668B-F9A5-D520-680AA4BC2275}"/>
              </a:ext>
            </a:extLst>
          </p:cNvPr>
          <p:cNvSpPr txBox="1"/>
          <p:nvPr/>
        </p:nvSpPr>
        <p:spPr>
          <a:xfrm>
            <a:off x="4573962" y="301435"/>
            <a:ext cx="278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IT"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MS-QSAR</a:t>
            </a:r>
            <a:endParaRPr lang="en-I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C26AAC-221F-D326-7910-DB5F74A42C87}"/>
              </a:ext>
            </a:extLst>
          </p:cNvPr>
          <p:cNvSpPr txBox="1"/>
          <p:nvPr/>
        </p:nvSpPr>
        <p:spPr>
          <a:xfrm>
            <a:off x="464563" y="2045895"/>
            <a:ext cx="110062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My work</a:t>
            </a:r>
            <a:r>
              <a:rPr lang="en-GB"/>
              <a:t>:</a:t>
            </a:r>
          </a:p>
          <a:p>
            <a:endParaRPr lang="en-GB"/>
          </a:p>
          <a:p>
            <a:pPr marL="285750" indent="-285750"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Make the algorithm of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 use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suitable for every kind of data set</a:t>
            </a:r>
          </a:p>
          <a:p>
            <a:pPr marL="285750" indent="-285750">
              <a:buFontTx/>
              <a:buChar char="-"/>
            </a:pP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Write an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version to reach a broader community of users</a:t>
            </a:r>
          </a:p>
          <a:p>
            <a:pPr marL="285750" indent="-285750">
              <a:buFontTx/>
              <a:buChar char="-"/>
            </a:pP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B447B-EEE0-BDA3-5DB9-AB21AB43EDBA}"/>
              </a:ext>
            </a:extLst>
          </p:cNvPr>
          <p:cNvSpPr txBox="1"/>
          <p:nvPr/>
        </p:nvSpPr>
        <p:spPr>
          <a:xfrm>
            <a:off x="1728439" y="947766"/>
            <a:ext cx="9543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GB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Metric Space – Quantitative Structure Activity Relationship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3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EB322-668B-F9A5-D520-680AA4BC2275}"/>
              </a:ext>
            </a:extLst>
          </p:cNvPr>
          <p:cNvSpPr txBox="1"/>
          <p:nvPr/>
        </p:nvSpPr>
        <p:spPr>
          <a:xfrm>
            <a:off x="4573962" y="301435"/>
            <a:ext cx="278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IT"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MS-QSAR</a:t>
            </a:r>
            <a:endParaRPr lang="en-I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C26AAC-221F-D326-7910-DB5F74A42C87}"/>
              </a:ext>
            </a:extLst>
          </p:cNvPr>
          <p:cNvSpPr txBox="1"/>
          <p:nvPr/>
        </p:nvSpPr>
        <p:spPr>
          <a:xfrm>
            <a:off x="419641" y="1786028"/>
            <a:ext cx="55480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the State of Art</a:t>
            </a:r>
            <a:r>
              <a:rPr lang="en-GB"/>
              <a:t>:</a:t>
            </a:r>
          </a:p>
          <a:p>
            <a:endParaRPr lang="en-GB"/>
          </a:p>
          <a:p>
            <a:pPr marL="285750" indent="-285750"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285750" indent="-285750">
              <a:buFontTx/>
              <a:buChar char="-"/>
            </a:pP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Neighbours</a:t>
            </a:r>
          </a:p>
          <a:p>
            <a:pPr marL="285750" indent="-285750">
              <a:buFontTx/>
              <a:buChar char="-"/>
            </a:pP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285750" indent="-285750">
              <a:buFontTx/>
              <a:buChar char="-"/>
            </a:pP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B447B-EEE0-BDA3-5DB9-AB21AB43EDBA}"/>
              </a:ext>
            </a:extLst>
          </p:cNvPr>
          <p:cNvSpPr txBox="1"/>
          <p:nvPr/>
        </p:nvSpPr>
        <p:spPr>
          <a:xfrm>
            <a:off x="1728439" y="947766"/>
            <a:ext cx="9543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GB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Metric Space – Quantitative Structure Activity Relationship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22BA2-EDC7-03EA-0C58-B7C2B41A318D}"/>
              </a:ext>
            </a:extLst>
          </p:cNvPr>
          <p:cNvSpPr txBox="1"/>
          <p:nvPr/>
        </p:nvSpPr>
        <p:spPr>
          <a:xfrm>
            <a:off x="6863928" y="1786028"/>
            <a:ext cx="440809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sets</a:t>
            </a:r>
            <a:r>
              <a:rPr lang="en-GB" sz="2800"/>
              <a:t>:</a:t>
            </a:r>
          </a:p>
          <a:p>
            <a:endParaRPr lang="en-GB"/>
          </a:p>
          <a:p>
            <a:pPr marL="285750" indent="-285750"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Covertype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</a:p>
          <a:p>
            <a:pPr marL="285750" indent="-285750">
              <a:buFontTx/>
              <a:buChar char="-"/>
            </a:pP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Boston Housing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EB322-668B-F9A5-D520-680AA4BC2275}"/>
              </a:ext>
            </a:extLst>
          </p:cNvPr>
          <p:cNvSpPr txBox="1"/>
          <p:nvPr/>
        </p:nvSpPr>
        <p:spPr>
          <a:xfrm>
            <a:off x="3949564" y="610566"/>
            <a:ext cx="50717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Description</a:t>
            </a:r>
            <a:endParaRPr lang="en-GB" sz="3600" dirty="0"/>
          </a:p>
          <a:p>
            <a:pPr defTabSz="1060704">
              <a:spcAft>
                <a:spcPts val="600"/>
              </a:spcAft>
            </a:pPr>
            <a:endParaRPr lang="en-I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C26AAC-221F-D326-7910-DB5F74A42C87}"/>
              </a:ext>
            </a:extLst>
          </p:cNvPr>
          <p:cNvSpPr txBox="1"/>
          <p:nvPr/>
        </p:nvSpPr>
        <p:spPr>
          <a:xfrm>
            <a:off x="592873" y="1249202"/>
            <a:ext cx="1100625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idea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closest neighbours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(Euclidean distance)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parameters: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size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number of closest neighbours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size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number of closest neighbours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maximum distance from the test point to the non-test points to be considered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mean(distance train matrix)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GB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GB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GB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When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distance in the training 	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92974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EB322-668B-F9A5-D520-680AA4BC2275}"/>
              </a:ext>
            </a:extLst>
          </p:cNvPr>
          <p:cNvSpPr txBox="1"/>
          <p:nvPr/>
        </p:nvSpPr>
        <p:spPr>
          <a:xfrm>
            <a:off x="5107607" y="588420"/>
            <a:ext cx="278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IT"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</a:t>
            </a:r>
            <a:endParaRPr lang="en-I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C26AAC-221F-D326-7910-DB5F74A42C87}"/>
              </a:ext>
            </a:extLst>
          </p:cNvPr>
          <p:cNvSpPr txBox="1"/>
          <p:nvPr/>
        </p:nvSpPr>
        <p:spPr>
          <a:xfrm>
            <a:off x="284814" y="1489046"/>
            <a:ext cx="6325849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Matrix of independent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Vector of dependent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training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Minimum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Maximum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CB884-3F6A-6F59-DC31-C71B2FA37DA1}"/>
              </a:ext>
            </a:extLst>
          </p:cNvPr>
          <p:cNvSpPr txBox="1"/>
          <p:nvPr/>
        </p:nvSpPr>
        <p:spPr>
          <a:xfrm>
            <a:off x="6820525" y="1489046"/>
            <a:ext cx="5086661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type - SVM or RF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- kernel in SVM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- cost in SVM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ntrees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number of trees in the RF algorithm</a:t>
            </a:r>
          </a:p>
        </p:txBody>
      </p:sp>
    </p:spTree>
    <p:extLst>
      <p:ext uri="{BB962C8B-B14F-4D97-AF65-F5344CB8AC3E}">
        <p14:creationId xmlns:p14="http://schemas.microsoft.com/office/powerpoint/2010/main" val="331773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39"/>
            <a:ext cx="1729749" cy="1250149"/>
          </a:xfrm>
          <a:prstGeom prst="rect">
            <a:avLst/>
          </a:prstGeom>
        </p:spPr>
      </p:pic>
      <p:pic>
        <p:nvPicPr>
          <p:cNvPr id="3" name="Picture 2" descr="A graph showing a diagram&#10;&#10;Description automatically generated with medium confidence">
            <a:extLst>
              <a:ext uri="{FF2B5EF4-FFF2-40B4-BE49-F238E27FC236}">
                <a16:creationId xmlns:a16="http://schemas.microsoft.com/office/drawing/2014/main" id="{3F8F5A86-501F-B4CF-AE29-043F5C8C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27" y="736322"/>
            <a:ext cx="9139205" cy="5670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16604-CA26-5FE2-EAEF-1BACAF5CABD6}"/>
              </a:ext>
            </a:extLst>
          </p:cNvPr>
          <p:cNvSpPr txBox="1"/>
          <p:nvPr/>
        </p:nvSpPr>
        <p:spPr>
          <a:xfrm>
            <a:off x="162724" y="2740430"/>
            <a:ext cx="1851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size = 3</a:t>
            </a:r>
          </a:p>
          <a:p>
            <a:endParaRPr lang="en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size = 4</a:t>
            </a:r>
          </a:p>
          <a:p>
            <a:endParaRPr lang="en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dist = 0.5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E16E3-BA6E-ACB9-4763-9102FA0E4A68}"/>
              </a:ext>
            </a:extLst>
          </p:cNvPr>
          <p:cNvSpPr txBox="1"/>
          <p:nvPr/>
        </p:nvSpPr>
        <p:spPr>
          <a:xfrm>
            <a:off x="162724" y="6406530"/>
            <a:ext cx="312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Boston Housing</a:t>
            </a:r>
          </a:p>
        </p:txBody>
      </p:sp>
    </p:spTree>
    <p:extLst>
      <p:ext uri="{BB962C8B-B14F-4D97-AF65-F5344CB8AC3E}">
        <p14:creationId xmlns:p14="http://schemas.microsoft.com/office/powerpoint/2010/main" val="267870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072" cy="1248937"/>
          </a:xfrm>
          <a:prstGeom prst="rect">
            <a:avLst/>
          </a:prstGeom>
        </p:spPr>
      </p:pic>
      <p:pic>
        <p:nvPicPr>
          <p:cNvPr id="3" name="Picture 2" descr="A graph showing a diagram&#10;&#10;Description automatically generated with medium confidence">
            <a:extLst>
              <a:ext uri="{FF2B5EF4-FFF2-40B4-BE49-F238E27FC236}">
                <a16:creationId xmlns:a16="http://schemas.microsoft.com/office/drawing/2014/main" id="{538C9E72-27A9-FCA0-E37F-B8F49745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04" y="0"/>
            <a:ext cx="8812465" cy="5467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C2CA2-D11E-25B7-6729-C30419B39E10}"/>
              </a:ext>
            </a:extLst>
          </p:cNvPr>
          <p:cNvSpPr txBox="1"/>
          <p:nvPr/>
        </p:nvSpPr>
        <p:spPr>
          <a:xfrm>
            <a:off x="191430" y="2760578"/>
            <a:ext cx="2328745" cy="208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size = 3</a:t>
            </a:r>
          </a:p>
          <a:p>
            <a:endParaRPr lang="en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size = 4</a:t>
            </a:r>
          </a:p>
          <a:p>
            <a:endParaRPr lang="en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dist = 0.5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C0D74-5FA2-E526-D55A-9067F89214F7}"/>
              </a:ext>
            </a:extLst>
          </p:cNvPr>
          <p:cNvSpPr txBox="1"/>
          <p:nvPr/>
        </p:nvSpPr>
        <p:spPr>
          <a:xfrm>
            <a:off x="191430" y="5225622"/>
            <a:ext cx="8439463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lines 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create a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Matrix </a:t>
            </a:r>
            <a:r>
              <a:rPr lang="en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x n)</a:t>
            </a:r>
          </a:p>
          <a:p>
            <a:pPr>
              <a:lnSpc>
                <a:spcPct val="150000"/>
              </a:lnSpc>
            </a:pP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lines </a:t>
            </a:r>
            <a:r>
              <a:rPr lang="en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create a </a:t>
            </a:r>
            <a:r>
              <a:rPr lang="en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Matrix </a:t>
            </a:r>
            <a:r>
              <a:rPr lang="en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x 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8D9E1-2E5C-5C8A-505F-E54AF2AEBC60}"/>
              </a:ext>
            </a:extLst>
          </p:cNvPr>
          <p:cNvSpPr txBox="1"/>
          <p:nvPr/>
        </p:nvSpPr>
        <p:spPr>
          <a:xfrm>
            <a:off x="162724" y="6406530"/>
            <a:ext cx="312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Boston Housing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E531A-AB84-45E9-21E5-C518463852EC}"/>
              </a:ext>
            </a:extLst>
          </p:cNvPr>
          <p:cNvSpPr txBox="1"/>
          <p:nvPr/>
        </p:nvSpPr>
        <p:spPr>
          <a:xfrm>
            <a:off x="6740761" y="5728872"/>
            <a:ext cx="37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number of closest neighbours </a:t>
            </a:r>
          </a:p>
        </p:txBody>
      </p:sp>
    </p:spTree>
    <p:extLst>
      <p:ext uri="{BB962C8B-B14F-4D97-AF65-F5344CB8AC3E}">
        <p14:creationId xmlns:p14="http://schemas.microsoft.com/office/powerpoint/2010/main" val="427535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F55DC902-D0C0-34B2-1B67-9B66C3D5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8439" cy="12492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0C26AAC-221F-D326-7910-DB5F74A42C87}"/>
              </a:ext>
            </a:extLst>
          </p:cNvPr>
          <p:cNvSpPr txBox="1"/>
          <p:nvPr/>
        </p:nvSpPr>
        <p:spPr>
          <a:xfrm>
            <a:off x="592873" y="1741645"/>
            <a:ext cx="110062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test observation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test value has close neighbours satisfying the parameters (min size, max size and max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 test matrix and a training matrix are created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value using SVM or RF and store it in a vector of predictions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test value does not have close neighbours satisfying the parameters (min size, max size and max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it is not taken into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0258E-CCA5-2C94-78CF-617D14C712A2}"/>
              </a:ext>
            </a:extLst>
          </p:cNvPr>
          <p:cNvSpPr txBox="1"/>
          <p:nvPr/>
        </p:nvSpPr>
        <p:spPr>
          <a:xfrm>
            <a:off x="3653883" y="584144"/>
            <a:ext cx="57019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Description</a:t>
            </a:r>
            <a:endParaRPr lang="en-GB" sz="400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6896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17053</TotalTime>
  <Words>685</Words>
  <Application>Microsoft Macintosh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Tartaglione - emanuele.tartaglione@studio.unibo.it</dc:creator>
  <cp:lastModifiedBy>Emanuele Tartaglione - emanuele.tartaglione@studio.unibo.it</cp:lastModifiedBy>
  <cp:revision>15</cp:revision>
  <dcterms:created xsi:type="dcterms:W3CDTF">2023-12-06T13:53:41Z</dcterms:created>
  <dcterms:modified xsi:type="dcterms:W3CDTF">2023-12-18T12:02:01Z</dcterms:modified>
</cp:coreProperties>
</file>