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p:scale>
          <a:sx n="125" d="100"/>
          <a:sy n="125" d="100"/>
        </p:scale>
        <p:origin x="672" y="51"/>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15/01/2024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15/01/2024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15/01/2024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15/01/2024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15/01/2024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15/01/2024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15/01/2024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pic>
        <p:nvPicPr>
          <p:cNvPr id="13" name="Content Placeholder 12" descr="A number on a black background&#10;&#10;Description automatically generated">
            <a:extLst>
              <a:ext uri="{FF2B5EF4-FFF2-40B4-BE49-F238E27FC236}">
                <a16:creationId xmlns:a16="http://schemas.microsoft.com/office/drawing/2014/main" id="{76071D49-ACEE-7894-08D0-15D4673BD5C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02486" y="4987996"/>
            <a:ext cx="2983575" cy="480206"/>
          </a:xfrm>
        </p:spPr>
      </p:pic>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6" name="Picture 5" descr="A black background with white numbers&#10;&#10;Description automatically generated">
            <a:extLst>
              <a:ext uri="{FF2B5EF4-FFF2-40B4-BE49-F238E27FC236}">
                <a16:creationId xmlns:a16="http://schemas.microsoft.com/office/drawing/2014/main" id="{F232038F-3EC6-93AB-3418-785D1A881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954" y="3086420"/>
            <a:ext cx="3402016" cy="493841"/>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the same Random Forest classifier is chosen, with the same parameters chosen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4" name="Picture 3" descr="A black screen with many colorful text&#10;&#10;Description automatically generated">
            <a:extLst>
              <a:ext uri="{FF2B5EF4-FFF2-40B4-BE49-F238E27FC236}">
                <a16:creationId xmlns:a16="http://schemas.microsoft.com/office/drawing/2014/main" id="{367AB319-0D96-A825-0CDE-DB3732C268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763" y="2435721"/>
            <a:ext cx="8245199" cy="1986558"/>
          </a:xfrm>
          <a:prstGeom prst="rect">
            <a:avLst/>
          </a:prstGeom>
        </p:spPr>
      </p:pic>
      <p:pic>
        <p:nvPicPr>
          <p:cNvPr id="5" name="Picture 4" descr="A black background with white numbers&#10;&#10;Description automatically generated">
            <a:extLst>
              <a:ext uri="{FF2B5EF4-FFF2-40B4-BE49-F238E27FC236}">
                <a16:creationId xmlns:a16="http://schemas.microsoft.com/office/drawing/2014/main" id="{9DEED180-A7A6-0013-6329-5B6A690C5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588" y="3282932"/>
            <a:ext cx="3153443" cy="433807"/>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solidFill>
                  <a:schemeClr val="tx1"/>
                </a:solidFill>
              </a:rPr>
              <a:t>The mean f-scores are all slightly less than 0.75, even if the performances are not constant between testers.</a:t>
            </a:r>
          </a:p>
          <a:p>
            <a:pPr marL="109728" indent="0">
              <a:buNone/>
            </a:pPr>
            <a:r>
              <a:rPr lang="en-US" dirty="0">
                <a:solidFill>
                  <a:schemeClr val="tx1"/>
                </a:solidFill>
              </a:rPr>
              <a:t>There are always some testers the perform well and others that perform not so well.</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solidFill>
                  <a:schemeClr val="tx1"/>
                </a:solidFill>
              </a:rPr>
              <a:t>The evaluation of the model was carried out using the Wilcoxon signed rank test. </a:t>
            </a:r>
          </a:p>
          <a:p>
            <a:pPr marL="109728" indent="0" rtl="0">
              <a:buNone/>
            </a:pPr>
            <a:r>
              <a:rPr lang="en-GB" dirty="0">
                <a:solidFill>
                  <a:schemeClr val="tx1"/>
                </a:solidFill>
              </a:rPr>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of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solidFill>
                  <a:schemeClr val="tx1"/>
                </a:solidFill>
              </a:rPr>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3" name="Group 2">
            <a:extLst>
              <a:ext uri="{FF2B5EF4-FFF2-40B4-BE49-F238E27FC236}">
                <a16:creationId xmlns:a16="http://schemas.microsoft.com/office/drawing/2014/main" id="{A9E5D4ED-84F1-5A39-42C6-0D3739282F44}"/>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solidFill>
                  <a:schemeClr val="tx1"/>
                </a:solidFill>
              </a:rPr>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solidFill>
                  <a:schemeClr val="tx1"/>
                </a:solidFill>
              </a:rPr>
              <a:t>The samples come from four testers (Leo, Lorenzo, Carlotta, Irene) and from three positions (Right, Left, </a:t>
            </a:r>
            <a:r>
              <a:rPr lang="en-GB" dirty="0" err="1">
                <a:solidFill>
                  <a:schemeClr val="tx1"/>
                </a:solidFill>
              </a:rPr>
              <a:t>Centered</a:t>
            </a:r>
            <a:r>
              <a:rPr lang="en-GB" dirty="0">
                <a:solidFill>
                  <a:schemeClr val="tx1"/>
                </a:solidFill>
              </a:rPr>
              <a:t>) in the form of csv files. Each file contains the measurements of modulus and phase of the signals obtained from two sensors (S11, S22) in a spectrum of frequencies that goes from 1GHz to 5GHz</a:t>
            </a:r>
          </a:p>
          <a:p>
            <a:pPr rtl="0">
              <a:spcBef>
                <a:spcPts val="0"/>
              </a:spcBef>
            </a:pPr>
            <a:endParaRPr lang="en-GB" dirty="0">
              <a:solidFill>
                <a:schemeClr val="tx1"/>
              </a:solidFill>
            </a:endParaRPr>
          </a:p>
          <a:p>
            <a:pPr rtl="0"/>
            <a:r>
              <a:rPr lang="en-GB" dirty="0">
                <a:solidFill>
                  <a:schemeClr val="tx1"/>
                </a:solidFill>
              </a:rPr>
              <a:t>From each file (time instant) we extract the peak frequency and the corresponding value of modulus and phase for each sensor. Those files are then grouped together in time windows</a:t>
            </a:r>
          </a:p>
          <a:p>
            <a:pPr rtl="0"/>
            <a:endParaRPr lang="en-GB" dirty="0">
              <a:solidFill>
                <a:schemeClr val="tx1"/>
              </a:solidFill>
            </a:endParaRPr>
          </a:p>
          <a:p>
            <a:pPr rtl="0"/>
            <a:r>
              <a:rPr lang="en-GB" dirty="0">
                <a:solidFill>
                  <a:schemeClr val="tx1"/>
                </a:solidFill>
              </a:rPr>
              <a:t>Some aggregate statistics of the 6 numerical characteristics are saved for each window together with the tester’s weight</a:t>
            </a:r>
            <a:br>
              <a:rPr lang="en-GB" dirty="0">
                <a:solidFill>
                  <a:schemeClr val="tx1"/>
                </a:solidFill>
              </a:rPr>
            </a:br>
            <a:endParaRPr lang="en-GB" dirty="0">
              <a:solidFill>
                <a:schemeClr val="tx1"/>
              </a:solidFill>
            </a:endParaRPr>
          </a:p>
          <a:p>
            <a:pPr rtl="0"/>
            <a:r>
              <a:rPr lang="en-GB" dirty="0">
                <a:solidFill>
                  <a:schemeClr val="tx1"/>
                </a:solidFill>
              </a:rPr>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solidFill>
                  <a:schemeClr val="tx1"/>
                </a:solidFill>
              </a:rPr>
              <a:t>Given a tester and a position, his/her list of csv files, relative to that acquisition, are analysed.</a:t>
            </a:r>
          </a:p>
          <a:p>
            <a:pPr marL="109728" indent="0" rtl="0">
              <a:buNone/>
            </a:pPr>
            <a:r>
              <a:rPr lang="en-GB" dirty="0">
                <a:solidFill>
                  <a:schemeClr val="tx1"/>
                </a:solidFill>
              </a:rPr>
              <a:t>For every file, the following steps are performed:</a:t>
            </a:r>
          </a:p>
          <a:p>
            <a:pPr marL="916686" lvl="1" indent="-514350">
              <a:buFont typeface="+mj-lt"/>
              <a:buAutoNum type="arabicPeriod"/>
            </a:pPr>
            <a:r>
              <a:rPr lang="en-GB" sz="2000" dirty="0">
                <a:solidFill>
                  <a:schemeClr val="tx1"/>
                </a:solidFill>
              </a:rPr>
              <a:t>The signal is smoothed using E.M.A. </a:t>
            </a:r>
          </a:p>
          <a:p>
            <a:pPr marL="916686" lvl="1" indent="-514350">
              <a:buFont typeface="+mj-lt"/>
              <a:buAutoNum type="arabicPeriod"/>
            </a:pPr>
            <a:r>
              <a:rPr lang="en-GB" sz="2000" dirty="0">
                <a:solidFill>
                  <a:schemeClr val="tx1"/>
                </a:solidFill>
              </a:rPr>
              <a:t>The peak of ‘S11(DB)’ is extracted, together with the corresponding values of phase and frequency</a:t>
            </a:r>
          </a:p>
          <a:p>
            <a:pPr marL="916686" lvl="1" indent="-514350">
              <a:buFont typeface="+mj-lt"/>
              <a:buAutoNum type="arabicPeriod"/>
            </a:pPr>
            <a:r>
              <a:rPr lang="en-GB" sz="2000" dirty="0">
                <a:solidFill>
                  <a:schemeClr val="tx1"/>
                </a:solidFill>
              </a:rPr>
              <a:t>The peak of ‘S22(DB)’ is extracted, together with the corresponding values of phase and frequency</a:t>
            </a:r>
            <a:endParaRPr lang="en-GB" dirty="0">
              <a:solidFill>
                <a:schemeClr val="tx1"/>
              </a:solidFill>
            </a:endParaRPr>
          </a:p>
          <a:p>
            <a:pPr marL="109728" indent="0">
              <a:buNone/>
            </a:pPr>
            <a:r>
              <a:rPr lang="en-GB" dirty="0">
                <a:solidFill>
                  <a:schemeClr val="tx1"/>
                </a:solidFill>
              </a:rPr>
              <a:t>For every tester and position, these values are concatenated in a </a:t>
            </a:r>
            <a:r>
              <a:rPr lang="en-GB" dirty="0" err="1">
                <a:solidFill>
                  <a:schemeClr val="tx1"/>
                </a:solidFill>
              </a:rPr>
              <a:t>dataframe</a:t>
            </a:r>
            <a:r>
              <a:rPr lang="en-GB" dirty="0">
                <a:solidFill>
                  <a:schemeClr val="tx1"/>
                </a:solidFill>
              </a:rPr>
              <a:t> (at the end there will be one of this </a:t>
            </a:r>
            <a:r>
              <a:rPr lang="en-GB" dirty="0" err="1">
                <a:solidFill>
                  <a:schemeClr val="tx1"/>
                </a:solidFill>
              </a:rPr>
              <a:t>dataframes</a:t>
            </a:r>
            <a:r>
              <a:rPr lang="en-GB" dirty="0">
                <a:solidFill>
                  <a:schemeClr val="tx1"/>
                </a:solidFill>
              </a:rPr>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solidFill>
                  <a:schemeClr val="tx1"/>
                </a:solidFill>
              </a:rPr>
              <a:t>Given one of this </a:t>
            </a:r>
            <a:r>
              <a:rPr lang="en-GB" dirty="0" err="1">
                <a:solidFill>
                  <a:schemeClr val="tx1"/>
                </a:solidFill>
              </a:rPr>
              <a:t>dataframes</a:t>
            </a:r>
            <a:r>
              <a:rPr lang="en-GB" dirty="0">
                <a:solidFill>
                  <a:schemeClr val="tx1"/>
                </a:solidFill>
              </a:rPr>
              <a:t>, the following steps are performed:</a:t>
            </a:r>
          </a:p>
          <a:p>
            <a:pPr marL="1181862" lvl="2" indent="-514350">
              <a:buFont typeface="+mj-lt"/>
              <a:buAutoNum type="arabicPeriod"/>
            </a:pPr>
            <a:r>
              <a:rPr lang="en-GB" sz="2000" dirty="0">
                <a:solidFill>
                  <a:schemeClr val="tx1"/>
                </a:solidFill>
              </a:rPr>
              <a:t>The first and last 150 files from each tester-position pair are discarded </a:t>
            </a:r>
          </a:p>
          <a:p>
            <a:pPr marL="1181862" lvl="2" indent="-514350">
              <a:buFont typeface="+mj-lt"/>
              <a:buAutoNum type="arabicPeriod"/>
            </a:pPr>
            <a:r>
              <a:rPr lang="en-GB" sz="2000" dirty="0">
                <a:solidFill>
                  <a:schemeClr val="tx1"/>
                </a:solidFill>
              </a:rPr>
              <a:t>The data are aggregated using windows with width equal to 50 files and a step size of 10 (there is overlapping) </a:t>
            </a:r>
          </a:p>
          <a:p>
            <a:pPr marL="1181862" lvl="2" indent="-514350">
              <a:buFont typeface="+mj-lt"/>
              <a:buAutoNum type="arabicPeriod"/>
            </a:pPr>
            <a:r>
              <a:rPr lang="en-GB" sz="2000" dirty="0">
                <a:solidFill>
                  <a:schemeClr val="tx1"/>
                </a:solidFill>
              </a:rPr>
              <a:t>The mean and variance of every previously extracted feature is saved</a:t>
            </a:r>
          </a:p>
          <a:p>
            <a:pPr marL="1181862" lvl="2" indent="-514350">
              <a:buFont typeface="+mj-lt"/>
              <a:buAutoNum type="arabicPeriod"/>
            </a:pPr>
            <a:endParaRPr lang="en-GB" sz="2000" dirty="0">
              <a:solidFill>
                <a:schemeClr val="tx1"/>
              </a:solidFill>
            </a:endParaRPr>
          </a:p>
          <a:p>
            <a:pPr marL="109728" indent="0">
              <a:buNone/>
            </a:pPr>
            <a:r>
              <a:rPr lang="en-GB" sz="2400" dirty="0">
                <a:solidFill>
                  <a:schemeClr val="tx1"/>
                </a:solidFill>
              </a:rPr>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solidFill>
                  <a:schemeClr val="tx1"/>
                </a:solidFill>
              </a:rPr>
              <a:t>As cross-validation method Leave-One-Subject-Out was chosen. </a:t>
            </a:r>
          </a:p>
          <a:p>
            <a:pPr marL="109728" indent="0">
              <a:buNone/>
            </a:pPr>
            <a:endParaRPr lang="en-US" dirty="0">
              <a:solidFill>
                <a:schemeClr val="tx1"/>
              </a:solidFill>
            </a:endParaRPr>
          </a:p>
          <a:p>
            <a:pPr marL="109728" indent="0">
              <a:buNone/>
            </a:pPr>
            <a:r>
              <a:rPr lang="en-US" dirty="0">
                <a:solidFill>
                  <a:schemeClr val="tx1"/>
                </a:solidFill>
              </a:rPr>
              <a:t>This type of validation consists in:</a:t>
            </a:r>
          </a:p>
          <a:p>
            <a:pPr marL="859536" lvl="1" indent="-457200">
              <a:buFont typeface="+mj-lt"/>
              <a:buAutoNum type="arabicPeriod"/>
            </a:pPr>
            <a:r>
              <a:rPr lang="en-US" dirty="0">
                <a:solidFill>
                  <a:schemeClr val="tx1"/>
                </a:solidFill>
              </a:rPr>
              <a:t>training the model using all but one subject </a:t>
            </a:r>
          </a:p>
          <a:p>
            <a:pPr marL="859536" lvl="1" indent="-457200">
              <a:buFont typeface="+mj-lt"/>
              <a:buAutoNum type="arabicPeriod"/>
            </a:pPr>
            <a:r>
              <a:rPr lang="en-US" dirty="0">
                <a:solidFill>
                  <a:schemeClr val="tx1"/>
                </a:solidFill>
              </a:rPr>
              <a:t>evaluating the model using the removed subject</a:t>
            </a:r>
          </a:p>
          <a:p>
            <a:pPr marL="109728" indent="0">
              <a:buNone/>
            </a:pPr>
            <a:endParaRPr lang="en-US" dirty="0">
              <a:solidFill>
                <a:schemeClr val="tx1"/>
              </a:solidFill>
            </a:endParaRPr>
          </a:p>
          <a:p>
            <a:pPr marL="109728" indent="0">
              <a:buNone/>
            </a:pPr>
            <a:r>
              <a:rPr lang="en-US" dirty="0">
                <a:solidFill>
                  <a:schemeClr val="tx1"/>
                </a:solidFill>
              </a:rPr>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395</TotalTime>
  <Words>901</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17</cp:revision>
  <dcterms:created xsi:type="dcterms:W3CDTF">2024-01-13T10:54:25Z</dcterms:created>
  <dcterms:modified xsi:type="dcterms:W3CDTF">2024-01-15T15:25:25Z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