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257" r:id="rId2"/>
    <p:sldId id="258" r:id="rId3"/>
    <p:sldId id="259" r:id="rId4"/>
    <p:sldId id="271" r:id="rId5"/>
    <p:sldId id="272" r:id="rId6"/>
    <p:sldId id="260" r:id="rId7"/>
    <p:sldId id="273" r:id="rId8"/>
    <p:sldId id="261" r:id="rId9"/>
    <p:sldId id="274" r:id="rId10"/>
    <p:sldId id="262" r:id="rId11"/>
    <p:sldId id="275" r:id="rId12"/>
    <p:sldId id="276" r:id="rId13"/>
    <p:sldId id="277" r:id="rId14"/>
    <p:sldId id="278" r:id="rId15"/>
    <p:sldId id="265" r:id="rId16"/>
    <p:sldId id="266" r:id="rId17"/>
    <p:sldId id="267" r:id="rId18"/>
    <p:sldId id="279"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9884" autoAdjust="0"/>
  </p:normalViewPr>
  <p:slideViewPr>
    <p:cSldViewPr snapToGrid="0">
      <p:cViewPr varScale="1">
        <p:scale>
          <a:sx n="120" d="100"/>
          <a:sy n="120" d="100"/>
        </p:scale>
        <p:origin x="878" y="65"/>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13/01/2024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13/01/2024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11</a:t>
            </a:fld>
            <a:endParaRPr lang="en-GB" dirty="0"/>
          </a:p>
        </p:txBody>
      </p:sp>
    </p:spTree>
    <p:extLst>
      <p:ext uri="{BB962C8B-B14F-4D97-AF65-F5344CB8AC3E}">
        <p14:creationId xmlns:p14="http://schemas.microsoft.com/office/powerpoint/2010/main" val="376054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12</a:t>
            </a:fld>
            <a:endParaRPr lang="en-GB" dirty="0"/>
          </a:p>
        </p:txBody>
      </p:sp>
    </p:spTree>
    <p:extLst>
      <p:ext uri="{BB962C8B-B14F-4D97-AF65-F5344CB8AC3E}">
        <p14:creationId xmlns:p14="http://schemas.microsoft.com/office/powerpoint/2010/main" val="39119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13</a:t>
            </a:fld>
            <a:endParaRPr lang="en-GB" dirty="0"/>
          </a:p>
        </p:txBody>
      </p:sp>
    </p:spTree>
    <p:extLst>
      <p:ext uri="{BB962C8B-B14F-4D97-AF65-F5344CB8AC3E}">
        <p14:creationId xmlns:p14="http://schemas.microsoft.com/office/powerpoint/2010/main" val="43137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15</a:t>
            </a:fld>
            <a:endParaRPr lang="en-GB" dirty="0"/>
          </a:p>
        </p:txBody>
      </p:sp>
    </p:spTree>
    <p:extLst>
      <p:ext uri="{BB962C8B-B14F-4D97-AF65-F5344CB8AC3E}">
        <p14:creationId xmlns:p14="http://schemas.microsoft.com/office/powerpoint/2010/main" val="403368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16</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17</a:t>
            </a:fld>
            <a:endParaRPr lang="en-GB" dirty="0"/>
          </a:p>
        </p:txBody>
      </p:sp>
    </p:spTree>
    <p:extLst>
      <p:ext uri="{BB962C8B-B14F-4D97-AF65-F5344CB8AC3E}">
        <p14:creationId xmlns:p14="http://schemas.microsoft.com/office/powerpoint/2010/main" val="3256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3</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188036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5</a:t>
            </a:fld>
            <a:endParaRPr lang="en-GB" dirty="0"/>
          </a:p>
        </p:txBody>
      </p:sp>
    </p:spTree>
    <p:extLst>
      <p:ext uri="{BB962C8B-B14F-4D97-AF65-F5344CB8AC3E}">
        <p14:creationId xmlns:p14="http://schemas.microsoft.com/office/powerpoint/2010/main" val="271134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6</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7</a:t>
            </a:fld>
            <a:endParaRPr lang="en-GB" dirty="0"/>
          </a:p>
        </p:txBody>
      </p:sp>
    </p:spTree>
    <p:extLst>
      <p:ext uri="{BB962C8B-B14F-4D97-AF65-F5344CB8AC3E}">
        <p14:creationId xmlns:p14="http://schemas.microsoft.com/office/powerpoint/2010/main" val="10940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13/01/2024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13/01/2024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13/01/2024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13/01/2024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13/01/2024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13/01/2024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13/01/2024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42944"/>
            <a:ext cx="12192000" cy="1452072"/>
          </a:xfrm>
        </p:spPr>
        <p:txBody>
          <a:bodyPr rtlCol="0"/>
          <a:lstStyle/>
          <a:p>
            <a:pPr algn="ctr" rtl="0"/>
            <a:r>
              <a:rPr lang="en-GB" dirty="0"/>
              <a:t>IDENTIFICATION OF USER POSITION </a:t>
            </a:r>
            <a:br>
              <a:rPr lang="en-GB" dirty="0"/>
            </a:br>
            <a:r>
              <a:rPr lang="en-GB" dirty="0"/>
              <a:t>ON A CHAIR</a:t>
            </a:r>
          </a:p>
        </p:txBody>
      </p:sp>
      <p:sp>
        <p:nvSpPr>
          <p:cNvPr id="3" name="Subtitle 2"/>
          <p:cNvSpPr>
            <a:spLocks noGrp="1"/>
          </p:cNvSpPr>
          <p:nvPr>
            <p:ph type="subTitle" idx="1"/>
          </p:nvPr>
        </p:nvSpPr>
        <p:spPr>
          <a:xfrm>
            <a:off x="151716" y="6247105"/>
            <a:ext cx="2449334" cy="483441"/>
          </a:xfrm>
        </p:spPr>
        <p:txBody>
          <a:bodyPr rtlCol="0"/>
          <a:lstStyle/>
          <a:p>
            <a:pPr rtl="0"/>
            <a:r>
              <a:rPr lang="en-GB" dirty="0"/>
              <a:t>Emanuele Tinghi</a:t>
            </a:r>
          </a:p>
        </p:txBody>
      </p:sp>
      <p:pic>
        <p:nvPicPr>
          <p:cNvPr id="6" name="Picture 5" descr="A blue and white logo&#10;&#10;Description automatically generated">
            <a:extLst>
              <a:ext uri="{FF2B5EF4-FFF2-40B4-BE49-F238E27FC236}">
                <a16:creationId xmlns:a16="http://schemas.microsoft.com/office/drawing/2014/main" id="{A2F82F1D-EDA4-3FEC-192B-A6348A5568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856" y="5652538"/>
            <a:ext cx="2024428" cy="1078008"/>
          </a:xfrm>
          <a:prstGeom prst="rect">
            <a:avLst/>
          </a:prstGeom>
        </p:spPr>
      </p:pic>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KNN-classifier</a:t>
            </a:r>
          </a:p>
        </p:txBody>
      </p:sp>
      <p:pic>
        <p:nvPicPr>
          <p:cNvPr id="7" name="Content Placeholder 6" descr="A number on a black background&#10;&#10;Description automatically generated">
            <a:extLst>
              <a:ext uri="{FF2B5EF4-FFF2-40B4-BE49-F238E27FC236}">
                <a16:creationId xmlns:a16="http://schemas.microsoft.com/office/drawing/2014/main" id="{E902FB72-72DA-027D-C4FB-999CCC0ECD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671" y="5149402"/>
            <a:ext cx="2692049" cy="433285"/>
          </a:xfrm>
        </p:spPr>
      </p:pic>
      <p:pic>
        <p:nvPicPr>
          <p:cNvPr id="5" name="Picture 4" descr="A screen shot of a computer code&#10;&#10;Description automatically generated">
            <a:extLst>
              <a:ext uri="{FF2B5EF4-FFF2-40B4-BE49-F238E27FC236}">
                <a16:creationId xmlns:a16="http://schemas.microsoft.com/office/drawing/2014/main" id="{F01A3D86-F725-A56E-1210-54F8FCC05F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376" y="2630850"/>
            <a:ext cx="4487495" cy="2091732"/>
          </a:xfrm>
          <a:prstGeom prst="rect">
            <a:avLst/>
          </a:prstGeom>
        </p:spPr>
      </p:pic>
      <p:sp>
        <p:nvSpPr>
          <p:cNvPr id="10" name="TextBox 9">
            <a:extLst>
              <a:ext uri="{FF2B5EF4-FFF2-40B4-BE49-F238E27FC236}">
                <a16:creationId xmlns:a16="http://schemas.microsoft.com/office/drawing/2014/main" id="{A5B6F391-61D9-B439-3E3B-2693FFB0D5EF}"/>
              </a:ext>
            </a:extLst>
          </p:cNvPr>
          <p:cNvSpPr txBox="1"/>
          <p:nvPr/>
        </p:nvSpPr>
        <p:spPr>
          <a:xfrm>
            <a:off x="6466408" y="2209800"/>
            <a:ext cx="4010238" cy="2862322"/>
          </a:xfrm>
          <a:prstGeom prst="rect">
            <a:avLst/>
          </a:prstGeom>
          <a:noFill/>
        </p:spPr>
        <p:txBody>
          <a:bodyPr wrap="square" rtlCol="0">
            <a:spAutoFit/>
          </a:bodyPr>
          <a:lstStyle/>
          <a:p>
            <a:r>
              <a:rPr lang="en-US" dirty="0"/>
              <a:t>For what regards the KNN model a range of values from 1 to 80 neighbors has been tested. </a:t>
            </a:r>
          </a:p>
          <a:p>
            <a:r>
              <a:rPr lang="en-US" dirty="0"/>
              <a:t>The best value for the mean f-score has been found for </a:t>
            </a:r>
            <a:r>
              <a:rPr lang="en-US" dirty="0" err="1"/>
              <a:t>n_neighbors</a:t>
            </a:r>
            <a:r>
              <a:rPr lang="en-US" dirty="0"/>
              <a:t> equal to 6.</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feature-selection method.</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RF-classifier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754326"/>
          </a:xfrm>
          <a:prstGeom prst="rect">
            <a:avLst/>
          </a:prstGeom>
          <a:noFill/>
        </p:spPr>
        <p:txBody>
          <a:bodyPr wrap="square" rtlCol="0">
            <a:spAutoFit/>
          </a:bodyPr>
          <a:lstStyle/>
          <a:p>
            <a:r>
              <a:rPr lang="en-US" dirty="0"/>
              <a:t>For what regards the RF, different sets of values of </a:t>
            </a:r>
            <a:r>
              <a:rPr lang="en-US" dirty="0" err="1"/>
              <a:t>n_estimators</a:t>
            </a:r>
            <a:r>
              <a:rPr lang="en-US" dirty="0"/>
              <a:t>, </a:t>
            </a:r>
            <a:r>
              <a:rPr lang="en-US" dirty="0" err="1"/>
              <a:t>min_samples_split</a:t>
            </a:r>
            <a:r>
              <a:rPr lang="en-US" dirty="0"/>
              <a:t> and </a:t>
            </a:r>
            <a:r>
              <a:rPr lang="en-US" dirty="0" err="1"/>
              <a:t>min_samples_leaf</a:t>
            </a:r>
            <a:r>
              <a:rPr lang="en-US" dirty="0"/>
              <a:t> have been tested, obtaining the best results when </a:t>
            </a:r>
            <a:r>
              <a:rPr lang="en-US" dirty="0" err="1"/>
              <a:t>n_estimators</a:t>
            </a:r>
            <a:r>
              <a:rPr lang="en-US" dirty="0"/>
              <a:t> = 61, </a:t>
            </a:r>
            <a:r>
              <a:rPr lang="en-US" dirty="0" err="1"/>
              <a:t>min_samples_split</a:t>
            </a:r>
            <a:r>
              <a:rPr lang="en-US" dirty="0"/>
              <a:t> = 30 and </a:t>
            </a:r>
            <a:r>
              <a:rPr lang="en-US" dirty="0" err="1"/>
              <a:t>min_samples_leaf</a:t>
            </a:r>
            <a:r>
              <a:rPr lang="en-US" dirty="0"/>
              <a:t> = 1.</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1" name="Picture 10" descr="A black screen with colorful text&#10;&#10;Description automatically generated">
            <a:extLst>
              <a:ext uri="{FF2B5EF4-FFF2-40B4-BE49-F238E27FC236}">
                <a16:creationId xmlns:a16="http://schemas.microsoft.com/office/drawing/2014/main" id="{6B033525-2094-4067-476B-CE50987AB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0" y="2280009"/>
            <a:ext cx="7372665" cy="2095850"/>
          </a:xfrm>
          <a:prstGeom prst="rect">
            <a:avLst/>
          </a:prstGeom>
        </p:spPr>
      </p:pic>
      <p:pic>
        <p:nvPicPr>
          <p:cNvPr id="12" name="Picture 11" descr="A black background with white numbers&#10;&#10;Description automatically generated">
            <a:extLst>
              <a:ext uri="{FF2B5EF4-FFF2-40B4-BE49-F238E27FC236}">
                <a16:creationId xmlns:a16="http://schemas.microsoft.com/office/drawing/2014/main" id="{A3E75A46-9D31-FC30-8CAF-FF81C3C1B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0019" y="3055604"/>
            <a:ext cx="2702873" cy="544660"/>
          </a:xfrm>
          <a:prstGeom prst="rect">
            <a:avLst/>
          </a:prstGeom>
        </p:spPr>
      </p:pic>
    </p:spTree>
    <p:extLst>
      <p:ext uri="{BB962C8B-B14F-4D97-AF65-F5344CB8AC3E}">
        <p14:creationId xmlns:p14="http://schemas.microsoft.com/office/powerpoint/2010/main" val="200130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AdaBoost-classifier</a:t>
            </a:r>
          </a:p>
        </p:txBody>
      </p:sp>
      <p:sp>
        <p:nvSpPr>
          <p:cNvPr id="10" name="TextBox 9">
            <a:extLst>
              <a:ext uri="{FF2B5EF4-FFF2-40B4-BE49-F238E27FC236}">
                <a16:creationId xmlns:a16="http://schemas.microsoft.com/office/drawing/2014/main" id="{A5B6F391-61D9-B439-3E3B-2693FFB0D5EF}"/>
              </a:ext>
            </a:extLst>
          </p:cNvPr>
          <p:cNvSpPr txBox="1"/>
          <p:nvPr/>
        </p:nvSpPr>
        <p:spPr>
          <a:xfrm>
            <a:off x="1701687" y="4648201"/>
            <a:ext cx="9718063" cy="1477328"/>
          </a:xfrm>
          <a:prstGeom prst="rect">
            <a:avLst/>
          </a:prstGeom>
          <a:noFill/>
        </p:spPr>
        <p:txBody>
          <a:bodyPr wrap="square" rtlCol="0">
            <a:spAutoFit/>
          </a:bodyPr>
          <a:lstStyle/>
          <a:p>
            <a:r>
              <a:rPr lang="en-US" dirty="0"/>
              <a:t>As </a:t>
            </a:r>
            <a:r>
              <a:rPr lang="en-US" dirty="0" err="1"/>
              <a:t>adaboost</a:t>
            </a:r>
            <a:r>
              <a:rPr lang="en-US" dirty="0"/>
              <a:t> classifier estimator the same Random Forest classifier is chosen, with the same parameters chosen before.</a:t>
            </a:r>
          </a:p>
          <a:p>
            <a:endParaRPr lang="en-US" dirty="0"/>
          </a:p>
          <a:p>
            <a:r>
              <a:rPr lang="en-US" dirty="0"/>
              <a:t>A pipeline is created using that model, </a:t>
            </a:r>
            <a:r>
              <a:rPr lang="en-US" dirty="0" err="1"/>
              <a:t>RobustScaler</a:t>
            </a:r>
            <a:r>
              <a:rPr lang="en-US" dirty="0"/>
              <a:t> as scaler and </a:t>
            </a:r>
            <a:r>
              <a:rPr lang="en-US" dirty="0" err="1"/>
              <a:t>SelectKBest</a:t>
            </a:r>
            <a:r>
              <a:rPr lang="en-US" dirty="0"/>
              <a:t>(k=2) as </a:t>
            </a:r>
          </a:p>
          <a:p>
            <a:r>
              <a:rPr lang="en-US" dirty="0"/>
              <a:t>feature-selection method.</a:t>
            </a:r>
          </a:p>
        </p:txBody>
      </p:sp>
      <p:pic>
        <p:nvPicPr>
          <p:cNvPr id="14" name="Picture 13" descr="A black screen with many colorful text&#10;&#10;Description automatically generated">
            <a:extLst>
              <a:ext uri="{FF2B5EF4-FFF2-40B4-BE49-F238E27FC236}">
                <a16:creationId xmlns:a16="http://schemas.microsoft.com/office/drawing/2014/main" id="{DF26D484-DB8D-3339-5FF0-49AD8C20F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56" y="2394648"/>
            <a:ext cx="8080745" cy="2068702"/>
          </a:xfrm>
          <a:prstGeom prst="rect">
            <a:avLst/>
          </a:prstGeom>
        </p:spPr>
      </p:pic>
      <p:pic>
        <p:nvPicPr>
          <p:cNvPr id="16" name="Picture 15" descr="A black background with white numbers&#10;&#10;Description automatically generated">
            <a:extLst>
              <a:ext uri="{FF2B5EF4-FFF2-40B4-BE49-F238E27FC236}">
                <a16:creationId xmlns:a16="http://schemas.microsoft.com/office/drawing/2014/main" id="{AA4CD5BE-3C08-5A7E-D5B8-BBFFE7A9D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5821" y="3199915"/>
            <a:ext cx="2899233" cy="458169"/>
          </a:xfrm>
          <a:prstGeom prst="rect">
            <a:avLst/>
          </a:prstGeom>
        </p:spPr>
      </p:pic>
    </p:spTree>
    <p:extLst>
      <p:ext uri="{BB962C8B-B14F-4D97-AF65-F5344CB8AC3E}">
        <p14:creationId xmlns:p14="http://schemas.microsoft.com/office/powerpoint/2010/main" val="407100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fade">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Other Models</a:t>
            </a:r>
          </a:p>
        </p:txBody>
      </p:sp>
      <p:sp>
        <p:nvSpPr>
          <p:cNvPr id="3" name="TextBox 2">
            <a:extLst>
              <a:ext uri="{FF2B5EF4-FFF2-40B4-BE49-F238E27FC236}">
                <a16:creationId xmlns:a16="http://schemas.microsoft.com/office/drawing/2014/main" id="{2DCD8115-E1C7-779F-A6FF-C29F4989C282}"/>
              </a:ext>
            </a:extLst>
          </p:cNvPr>
          <p:cNvSpPr txBox="1"/>
          <p:nvPr/>
        </p:nvSpPr>
        <p:spPr>
          <a:xfrm>
            <a:off x="709378" y="2288050"/>
            <a:ext cx="11116315" cy="2031325"/>
          </a:xfrm>
          <a:prstGeom prst="rect">
            <a:avLst/>
          </a:prstGeom>
          <a:noFill/>
        </p:spPr>
        <p:txBody>
          <a:bodyPr wrap="square" rtlCol="0">
            <a:spAutoFit/>
          </a:bodyPr>
          <a:lstStyle/>
          <a:p>
            <a:r>
              <a:rPr lang="en-US" dirty="0"/>
              <a:t>Other models were tested, such as:</a:t>
            </a:r>
          </a:p>
          <a:p>
            <a:pPr marL="742950" lvl="1" indent="-285750">
              <a:buFont typeface="Arial" panose="020B0604020202020204" pitchFamily="34" charset="0"/>
              <a:buChar char="•"/>
            </a:pPr>
            <a:r>
              <a:rPr lang="en-GB" sz="1800" b="0" i="0" dirty="0">
                <a:solidFill>
                  <a:srgbClr val="000000"/>
                </a:solidFill>
                <a:effectLst/>
                <a:latin typeface="SFRM1200"/>
              </a:rPr>
              <a:t>SVC</a:t>
            </a:r>
          </a:p>
          <a:p>
            <a:pPr marL="742950" lvl="1" indent="-285750">
              <a:buFont typeface="Arial" panose="020B0604020202020204" pitchFamily="34" charset="0"/>
              <a:buChar char="•"/>
            </a:pPr>
            <a:r>
              <a:rPr lang="en-GB" sz="1800" b="0" i="0" dirty="0" err="1">
                <a:solidFill>
                  <a:srgbClr val="000000"/>
                </a:solidFill>
                <a:effectLst/>
                <a:latin typeface="SFRM1200"/>
              </a:rPr>
              <a:t>GradientBoosting</a:t>
            </a:r>
            <a:endParaRPr lang="en-GB" dirty="0">
              <a:solidFill>
                <a:srgbClr val="000000"/>
              </a:solidFill>
              <a:latin typeface="SFRM1200"/>
            </a:endParaRPr>
          </a:p>
          <a:p>
            <a:pPr marL="742950" lvl="1" indent="-285750">
              <a:buFont typeface="Arial" panose="020B0604020202020204" pitchFamily="34" charset="0"/>
              <a:buChar char="•"/>
            </a:pPr>
            <a:r>
              <a:rPr lang="en-GB" sz="1800" b="0" i="0" dirty="0">
                <a:solidFill>
                  <a:srgbClr val="000000"/>
                </a:solidFill>
                <a:effectLst/>
                <a:latin typeface="SFRM1200"/>
              </a:rPr>
              <a:t>SGD </a:t>
            </a:r>
          </a:p>
          <a:p>
            <a:pPr marL="742950" lvl="1" indent="-285750">
              <a:buFont typeface="Arial" panose="020B0604020202020204" pitchFamily="34" charset="0"/>
              <a:buChar char="•"/>
            </a:pPr>
            <a:r>
              <a:rPr lang="en-GB" sz="1800" b="0" i="0" dirty="0">
                <a:solidFill>
                  <a:srgbClr val="000000"/>
                </a:solidFill>
                <a:effectLst/>
                <a:latin typeface="SFRM1200"/>
              </a:rPr>
              <a:t>SGD with </a:t>
            </a:r>
            <a:r>
              <a:rPr lang="en-GB" sz="1800" b="0" i="0" dirty="0" err="1">
                <a:solidFill>
                  <a:srgbClr val="000000"/>
                </a:solidFill>
                <a:effectLst/>
                <a:latin typeface="SFRM1200"/>
              </a:rPr>
              <a:t>RBFSampler</a:t>
            </a:r>
            <a:endParaRPr lang="en-GB" sz="1800" b="0" i="0" dirty="0">
              <a:solidFill>
                <a:srgbClr val="000000"/>
              </a:solidFill>
              <a:effectLst/>
              <a:latin typeface="SFRM1200"/>
            </a:endParaRPr>
          </a:p>
          <a:p>
            <a:pPr lvl="1"/>
            <a:r>
              <a:rPr lang="en-GB" dirty="0">
                <a:solidFill>
                  <a:srgbClr val="000000"/>
                </a:solidFill>
                <a:latin typeface="SFRM1200"/>
              </a:rPr>
              <a:t>	</a:t>
            </a:r>
            <a:br>
              <a:rPr lang="en-GB" dirty="0"/>
            </a:br>
            <a:endParaRPr lang="en-US" dirty="0"/>
          </a:p>
        </p:txBody>
      </p:sp>
      <p:sp>
        <p:nvSpPr>
          <p:cNvPr id="5" name="TextBox 4">
            <a:extLst>
              <a:ext uri="{FF2B5EF4-FFF2-40B4-BE49-F238E27FC236}">
                <a16:creationId xmlns:a16="http://schemas.microsoft.com/office/drawing/2014/main" id="{D834418A-E80B-108A-7D57-0BE8027A47E8}"/>
              </a:ext>
            </a:extLst>
          </p:cNvPr>
          <p:cNvSpPr txBox="1"/>
          <p:nvPr/>
        </p:nvSpPr>
        <p:spPr>
          <a:xfrm>
            <a:off x="709378" y="4375178"/>
            <a:ext cx="10136308" cy="369332"/>
          </a:xfrm>
          <a:prstGeom prst="rect">
            <a:avLst/>
          </a:prstGeom>
          <a:noFill/>
        </p:spPr>
        <p:txBody>
          <a:bodyPr wrap="square" rtlCol="0">
            <a:spAutoFit/>
          </a:bodyPr>
          <a:lstStyle/>
          <a:p>
            <a:r>
              <a:rPr lang="en-GB" dirty="0"/>
              <a:t>However, these models performed worse than the three previously shown, so they were discarded.</a:t>
            </a:r>
            <a:endParaRPr lang="en-US" dirty="0"/>
          </a:p>
        </p:txBody>
      </p:sp>
    </p:spTree>
    <p:extLst>
      <p:ext uri="{BB962C8B-B14F-4D97-AF65-F5344CB8AC3E}">
        <p14:creationId xmlns:p14="http://schemas.microsoft.com/office/powerpoint/2010/main" val="10082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9F91-8E17-7FDA-985D-78124BA33CE1}"/>
              </a:ext>
            </a:extLst>
          </p:cNvPr>
          <p:cNvSpPr>
            <a:spLocks noGrp="1"/>
          </p:cNvSpPr>
          <p:nvPr>
            <p:ph type="title"/>
          </p:nvPr>
        </p:nvSpPr>
        <p:spPr/>
        <p:txBody>
          <a:bodyPr/>
          <a:lstStyle/>
          <a:p>
            <a:r>
              <a:rPr lang="en-US" dirty="0"/>
              <a:t>Model Results</a:t>
            </a:r>
          </a:p>
        </p:txBody>
      </p:sp>
      <p:sp>
        <p:nvSpPr>
          <p:cNvPr id="3" name="Content Placeholder 2">
            <a:extLst>
              <a:ext uri="{FF2B5EF4-FFF2-40B4-BE49-F238E27FC236}">
                <a16:creationId xmlns:a16="http://schemas.microsoft.com/office/drawing/2014/main" id="{9B83E3C6-E356-8AC7-D77E-0A0654B9A685}"/>
              </a:ext>
            </a:extLst>
          </p:cNvPr>
          <p:cNvSpPr>
            <a:spLocks noGrp="1"/>
          </p:cNvSpPr>
          <p:nvPr>
            <p:ph idx="1"/>
          </p:nvPr>
        </p:nvSpPr>
        <p:spPr/>
        <p:txBody>
          <a:bodyPr/>
          <a:lstStyle/>
          <a:p>
            <a:pPr marL="109728" indent="0">
              <a:buNone/>
            </a:pPr>
            <a:r>
              <a:rPr lang="en-US" dirty="0">
                <a:solidFill>
                  <a:schemeClr val="tx1"/>
                </a:solidFill>
              </a:rPr>
              <a:t>The mean f-scores are all slightly less than 0.75, even if the performances are not constant between testers.</a:t>
            </a:r>
          </a:p>
          <a:p>
            <a:pPr marL="109728" indent="0">
              <a:buNone/>
            </a:pPr>
            <a:r>
              <a:rPr lang="en-US" dirty="0">
                <a:solidFill>
                  <a:schemeClr val="tx1"/>
                </a:solidFill>
              </a:rPr>
              <a:t>There are always some testers the perform well and others that perform not so well.</a:t>
            </a:r>
          </a:p>
        </p:txBody>
      </p:sp>
      <p:pic>
        <p:nvPicPr>
          <p:cNvPr id="5" name="Picture 4" descr="A screenshot of a computer code&#10;&#10;Description automatically generated">
            <a:extLst>
              <a:ext uri="{FF2B5EF4-FFF2-40B4-BE49-F238E27FC236}">
                <a16:creationId xmlns:a16="http://schemas.microsoft.com/office/drawing/2014/main" id="{F90A96CC-C1A5-B2AB-6B31-5ED12C0EC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781" y="4400589"/>
            <a:ext cx="2676921" cy="1163135"/>
          </a:xfrm>
          <a:prstGeom prst="rect">
            <a:avLst/>
          </a:prstGeom>
        </p:spPr>
      </p:pic>
      <p:pic>
        <p:nvPicPr>
          <p:cNvPr id="7" name="Picture 6" descr="A black screen with white numbers and symbols&#10;&#10;Description automatically generated">
            <a:extLst>
              <a:ext uri="{FF2B5EF4-FFF2-40B4-BE49-F238E27FC236}">
                <a16:creationId xmlns:a16="http://schemas.microsoft.com/office/drawing/2014/main" id="{252AFB2D-BFD8-DE28-C691-84DD7B51B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18" y="4400590"/>
            <a:ext cx="2684609" cy="1171919"/>
          </a:xfrm>
          <a:prstGeom prst="rect">
            <a:avLst/>
          </a:prstGeom>
        </p:spPr>
      </p:pic>
      <p:pic>
        <p:nvPicPr>
          <p:cNvPr id="9" name="Picture 8" descr="A black screen with white numbers&#10;&#10;Description automatically generated">
            <a:extLst>
              <a:ext uri="{FF2B5EF4-FFF2-40B4-BE49-F238E27FC236}">
                <a16:creationId xmlns:a16="http://schemas.microsoft.com/office/drawing/2014/main" id="{DAF82EEA-50F6-B25F-D334-10C5E594D5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8044" y="4409374"/>
            <a:ext cx="2602820" cy="1163135"/>
          </a:xfrm>
          <a:prstGeom prst="rect">
            <a:avLst/>
          </a:prstGeom>
        </p:spPr>
      </p:pic>
    </p:spTree>
    <p:extLst>
      <p:ext uri="{BB962C8B-B14F-4D97-AF65-F5344CB8AC3E}">
        <p14:creationId xmlns:p14="http://schemas.microsoft.com/office/powerpoint/2010/main" val="377234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a:t>
            </a:r>
          </a:p>
        </p:txBody>
      </p:sp>
      <p:sp>
        <p:nvSpPr>
          <p:cNvPr id="3" name="Text Placeholder 2"/>
          <p:cNvSpPr>
            <a:spLocks noGrp="1"/>
          </p:cNvSpPr>
          <p:nvPr>
            <p:ph idx="1"/>
          </p:nvPr>
        </p:nvSpPr>
        <p:spPr/>
        <p:txBody>
          <a:bodyPr rtlCol="0"/>
          <a:lstStyle/>
          <a:p>
            <a:pPr marL="109728" indent="0" rtl="0">
              <a:buNone/>
            </a:pPr>
            <a:r>
              <a:rPr lang="en-GB" dirty="0">
                <a:solidFill>
                  <a:schemeClr val="tx1"/>
                </a:solidFill>
              </a:rPr>
              <a:t>The evaluation of the model was carried out using the Wilcoxon signed rank test. </a:t>
            </a:r>
          </a:p>
          <a:p>
            <a:pPr marL="109728" indent="0" rtl="0">
              <a:buNone/>
            </a:pPr>
            <a:r>
              <a:rPr lang="en-GB" dirty="0">
                <a:solidFill>
                  <a:schemeClr val="tx1"/>
                </a:solidFill>
              </a:rPr>
              <a:t>The inputs for the test are the results of 200 iteration of each one of the best models (KNN, Random Forest, AdaBoost with Random Forest). This results in a total of 800 values for each model.</a:t>
            </a:r>
          </a:p>
        </p:txBody>
      </p:sp>
      <p:pic>
        <p:nvPicPr>
          <p:cNvPr id="5" name="Picture 4" descr="A diagram of a graph&#10;&#10;Description automatically generated with medium confidence">
            <a:extLst>
              <a:ext uri="{FF2B5EF4-FFF2-40B4-BE49-F238E27FC236}">
                <a16:creationId xmlns:a16="http://schemas.microsoft.com/office/drawing/2014/main" id="{A1943F25-120A-8A4E-124D-A567B5EA1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18" y="4542341"/>
            <a:ext cx="2400363" cy="2177200"/>
          </a:xfrm>
          <a:prstGeom prst="rect">
            <a:avLst/>
          </a:prstGeom>
        </p:spPr>
      </p:pic>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Performance Evaluation (II)</a:t>
            </a:r>
          </a:p>
        </p:txBody>
      </p:sp>
      <p:pic>
        <p:nvPicPr>
          <p:cNvPr id="5" name="Picture 4" descr="A black background with white text&#10;&#10;Description automatically generated">
            <a:extLst>
              <a:ext uri="{FF2B5EF4-FFF2-40B4-BE49-F238E27FC236}">
                <a16:creationId xmlns:a16="http://schemas.microsoft.com/office/drawing/2014/main" id="{337701B6-4277-BEFF-9584-86D11B4A8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263" y="2457307"/>
            <a:ext cx="3342989" cy="585984"/>
          </a:xfrm>
          <a:prstGeom prst="rect">
            <a:avLst/>
          </a:prstGeom>
        </p:spPr>
      </p:pic>
      <p:pic>
        <p:nvPicPr>
          <p:cNvPr id="7" name="Picture 6" descr="A black screen with white text&#10;&#10;Description automatically generated">
            <a:extLst>
              <a:ext uri="{FF2B5EF4-FFF2-40B4-BE49-F238E27FC236}">
                <a16:creationId xmlns:a16="http://schemas.microsoft.com/office/drawing/2014/main" id="{BD1E5FEA-F395-B01E-A94F-065B5C85B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63" y="4617652"/>
            <a:ext cx="3521788" cy="602874"/>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E31DE1CB-FAAC-14FD-02A1-F25125588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263" y="5487538"/>
            <a:ext cx="3521788" cy="623237"/>
          </a:xfrm>
          <a:prstGeom prst="rect">
            <a:avLst/>
          </a:prstGeom>
        </p:spPr>
      </p:pic>
      <p:pic>
        <p:nvPicPr>
          <p:cNvPr id="11" name="Picture 10" descr="A number on a black background&#10;&#10;Description automatically generated">
            <a:extLst>
              <a:ext uri="{FF2B5EF4-FFF2-40B4-BE49-F238E27FC236}">
                <a16:creationId xmlns:a16="http://schemas.microsoft.com/office/drawing/2014/main" id="{80C6E976-D0AC-5777-D69B-FE89C75651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929" y="3186638"/>
            <a:ext cx="2351656" cy="393053"/>
          </a:xfrm>
          <a:prstGeom prst="rect">
            <a:avLst/>
          </a:prstGeom>
        </p:spPr>
      </p:pic>
      <p:sp>
        <p:nvSpPr>
          <p:cNvPr id="12" name="TextBox 11">
            <a:extLst>
              <a:ext uri="{FF2B5EF4-FFF2-40B4-BE49-F238E27FC236}">
                <a16:creationId xmlns:a16="http://schemas.microsoft.com/office/drawing/2014/main" id="{65C977C7-850C-07F8-28CC-98891822F4CC}"/>
              </a:ext>
            </a:extLst>
          </p:cNvPr>
          <p:cNvSpPr txBox="1"/>
          <p:nvPr/>
        </p:nvSpPr>
        <p:spPr>
          <a:xfrm>
            <a:off x="5203767" y="2443126"/>
            <a:ext cx="6475615" cy="1200329"/>
          </a:xfrm>
          <a:prstGeom prst="rect">
            <a:avLst/>
          </a:prstGeom>
          <a:noFill/>
        </p:spPr>
        <p:txBody>
          <a:bodyPr wrap="square" rtlCol="0">
            <a:spAutoFit/>
          </a:bodyPr>
          <a:lstStyle/>
          <a:p>
            <a:r>
              <a:rPr lang="en-US" dirty="0"/>
              <a:t>The Wilcoxon test tells that the difference between the performances of AdaBoost and Random Forest is significant. Given that the mean value of AdaBoost is higher than the one of Random Forest we can conclude that the first model is better.</a:t>
            </a:r>
          </a:p>
        </p:txBody>
      </p:sp>
      <p:sp>
        <p:nvSpPr>
          <p:cNvPr id="13" name="TextBox 12">
            <a:extLst>
              <a:ext uri="{FF2B5EF4-FFF2-40B4-BE49-F238E27FC236}">
                <a16:creationId xmlns:a16="http://schemas.microsoft.com/office/drawing/2014/main" id="{8BD4491A-727A-5232-3ED1-8340C0DCFF55}"/>
              </a:ext>
            </a:extLst>
          </p:cNvPr>
          <p:cNvSpPr txBox="1"/>
          <p:nvPr/>
        </p:nvSpPr>
        <p:spPr>
          <a:xfrm>
            <a:off x="5203767" y="5068669"/>
            <a:ext cx="6306726" cy="646331"/>
          </a:xfrm>
          <a:prstGeom prst="rect">
            <a:avLst/>
          </a:prstGeom>
          <a:noFill/>
        </p:spPr>
        <p:txBody>
          <a:bodyPr wrap="none" rtlCol="0">
            <a:spAutoFit/>
          </a:bodyPr>
          <a:lstStyle/>
          <a:p>
            <a:r>
              <a:rPr lang="en-GB" dirty="0"/>
              <a:t>As for the comparison with KNN, neither test provides significant </a:t>
            </a:r>
          </a:p>
          <a:p>
            <a:r>
              <a:rPr lang="en-GB" dirty="0"/>
              <a:t>results. The null hypothesis cannot be rejected. </a:t>
            </a:r>
            <a:endParaRPr lang="en-US" dirty="0"/>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Rule analysis</a:t>
            </a:r>
          </a:p>
        </p:txBody>
      </p:sp>
      <p:sp>
        <p:nvSpPr>
          <p:cNvPr id="5" name="Content Placeholder 4"/>
          <p:cNvSpPr>
            <a:spLocks noGrp="1"/>
          </p:cNvSpPr>
          <p:nvPr>
            <p:ph sz="half" idx="2"/>
          </p:nvPr>
        </p:nvSpPr>
        <p:spPr>
          <a:xfrm>
            <a:off x="609600" y="2249425"/>
            <a:ext cx="10972800" cy="4341875"/>
          </a:xfrm>
        </p:spPr>
        <p:txBody>
          <a:bodyPr rtlCol="0"/>
          <a:lstStyle/>
          <a:p>
            <a:pPr marL="109728" indent="0" rtl="0">
              <a:buNone/>
            </a:pPr>
            <a:r>
              <a:rPr lang="en-GB" dirty="0">
                <a:solidFill>
                  <a:schemeClr val="tx1"/>
                </a:solidFill>
              </a:rPr>
              <a:t>It is possible to extract from the AdaBoost classifier the trees that it is composed of to understand why the performances for some testers are not good.</a:t>
            </a:r>
          </a:p>
        </p:txBody>
      </p:sp>
      <p:grpSp>
        <p:nvGrpSpPr>
          <p:cNvPr id="65" name="Group 64">
            <a:extLst>
              <a:ext uri="{FF2B5EF4-FFF2-40B4-BE49-F238E27FC236}">
                <a16:creationId xmlns:a16="http://schemas.microsoft.com/office/drawing/2014/main" id="{8C6968D6-D9CB-5BBD-FAF2-185E9DE47F9D}"/>
              </a:ext>
            </a:extLst>
          </p:cNvPr>
          <p:cNvGrpSpPr/>
          <p:nvPr/>
        </p:nvGrpSpPr>
        <p:grpSpPr>
          <a:xfrm>
            <a:off x="1233062" y="3054620"/>
            <a:ext cx="2556369" cy="3180928"/>
            <a:chOff x="1538344" y="3064586"/>
            <a:chExt cx="2556369" cy="3180928"/>
          </a:xfrm>
        </p:grpSpPr>
        <p:pic>
          <p:nvPicPr>
            <p:cNvPr id="23" name="Picture 22">
              <a:extLst>
                <a:ext uri="{FF2B5EF4-FFF2-40B4-BE49-F238E27FC236}">
                  <a16:creationId xmlns:a16="http://schemas.microsoft.com/office/drawing/2014/main" id="{84A0B93F-0F12-288B-30C6-AB565A427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44" y="3064586"/>
              <a:ext cx="2556369" cy="3099037"/>
            </a:xfrm>
            <a:prstGeom prst="rect">
              <a:avLst/>
            </a:prstGeom>
          </p:spPr>
        </p:pic>
        <p:sp>
          <p:nvSpPr>
            <p:cNvPr id="25" name="TextBox 24">
              <a:extLst>
                <a:ext uri="{FF2B5EF4-FFF2-40B4-BE49-F238E27FC236}">
                  <a16:creationId xmlns:a16="http://schemas.microsoft.com/office/drawing/2014/main" id="{C58EACA0-B38B-1008-6BC0-2750D5CDDA51}"/>
                </a:ext>
              </a:extLst>
            </p:cNvPr>
            <p:cNvSpPr txBox="1"/>
            <p:nvPr/>
          </p:nvSpPr>
          <p:spPr>
            <a:xfrm>
              <a:off x="2267687" y="3367729"/>
              <a:ext cx="223414" cy="276999"/>
            </a:xfrm>
            <a:prstGeom prst="rect">
              <a:avLst/>
            </a:prstGeom>
            <a:noFill/>
          </p:spPr>
          <p:txBody>
            <a:bodyPr wrap="square" rtlCol="0">
              <a:spAutoFit/>
            </a:bodyPr>
            <a:lstStyle/>
            <a:p>
              <a:pPr algn="ctr"/>
              <a:r>
                <a:rPr lang="en-US" sz="1200" dirty="0">
                  <a:solidFill>
                    <a:srgbClr val="FFC000"/>
                  </a:solidFill>
                </a:rPr>
                <a:t>1</a:t>
              </a:r>
            </a:p>
          </p:txBody>
        </p:sp>
        <p:sp>
          <p:nvSpPr>
            <p:cNvPr id="32" name="TextBox 31">
              <a:extLst>
                <a:ext uri="{FF2B5EF4-FFF2-40B4-BE49-F238E27FC236}">
                  <a16:creationId xmlns:a16="http://schemas.microsoft.com/office/drawing/2014/main" id="{9FAFFE68-3447-9676-460B-5C49277A2A7C}"/>
                </a:ext>
              </a:extLst>
            </p:cNvPr>
            <p:cNvSpPr txBox="1"/>
            <p:nvPr/>
          </p:nvSpPr>
          <p:spPr>
            <a:xfrm>
              <a:off x="2267687" y="3616678"/>
              <a:ext cx="286657" cy="276999"/>
            </a:xfrm>
            <a:prstGeom prst="rect">
              <a:avLst/>
            </a:prstGeom>
            <a:noFill/>
          </p:spPr>
          <p:txBody>
            <a:bodyPr wrap="square">
              <a:spAutoFit/>
            </a:bodyPr>
            <a:lstStyle/>
            <a:p>
              <a:r>
                <a:rPr lang="en-US" sz="1200" dirty="0">
                  <a:solidFill>
                    <a:srgbClr val="FFC000"/>
                  </a:solidFill>
                </a:rPr>
                <a:t>2</a:t>
              </a:r>
            </a:p>
          </p:txBody>
        </p:sp>
        <p:sp>
          <p:nvSpPr>
            <p:cNvPr id="36" name="TextBox 35">
              <a:extLst>
                <a:ext uri="{FF2B5EF4-FFF2-40B4-BE49-F238E27FC236}">
                  <a16:creationId xmlns:a16="http://schemas.microsoft.com/office/drawing/2014/main" id="{DFF13D09-7A7E-8AC9-41A9-7BD2C4629015}"/>
                </a:ext>
              </a:extLst>
            </p:cNvPr>
            <p:cNvSpPr txBox="1"/>
            <p:nvPr/>
          </p:nvSpPr>
          <p:spPr>
            <a:xfrm>
              <a:off x="2267687" y="3989610"/>
              <a:ext cx="286657" cy="276999"/>
            </a:xfrm>
            <a:prstGeom prst="rect">
              <a:avLst/>
            </a:prstGeom>
            <a:noFill/>
          </p:spPr>
          <p:txBody>
            <a:bodyPr wrap="square">
              <a:spAutoFit/>
            </a:bodyPr>
            <a:lstStyle/>
            <a:p>
              <a:r>
                <a:rPr lang="en-US" sz="1200" dirty="0">
                  <a:solidFill>
                    <a:srgbClr val="FFC000"/>
                  </a:solidFill>
                </a:rPr>
                <a:t>3</a:t>
              </a:r>
            </a:p>
          </p:txBody>
        </p:sp>
        <p:sp>
          <p:nvSpPr>
            <p:cNvPr id="44" name="TextBox 43">
              <a:extLst>
                <a:ext uri="{FF2B5EF4-FFF2-40B4-BE49-F238E27FC236}">
                  <a16:creationId xmlns:a16="http://schemas.microsoft.com/office/drawing/2014/main" id="{73797223-809C-6BFE-39A7-7E992BAFA65E}"/>
                </a:ext>
              </a:extLst>
            </p:cNvPr>
            <p:cNvSpPr txBox="1"/>
            <p:nvPr/>
          </p:nvSpPr>
          <p:spPr>
            <a:xfrm>
              <a:off x="2491101" y="4482024"/>
              <a:ext cx="286657" cy="276999"/>
            </a:xfrm>
            <a:prstGeom prst="rect">
              <a:avLst/>
            </a:prstGeom>
            <a:noFill/>
          </p:spPr>
          <p:txBody>
            <a:bodyPr wrap="square">
              <a:spAutoFit/>
            </a:bodyPr>
            <a:lstStyle/>
            <a:p>
              <a:r>
                <a:rPr lang="en-US" sz="1200" dirty="0">
                  <a:solidFill>
                    <a:srgbClr val="FFC000"/>
                  </a:solidFill>
                </a:rPr>
                <a:t>4</a:t>
              </a:r>
            </a:p>
          </p:txBody>
        </p:sp>
        <p:sp>
          <p:nvSpPr>
            <p:cNvPr id="47" name="TextBox 46">
              <a:extLst>
                <a:ext uri="{FF2B5EF4-FFF2-40B4-BE49-F238E27FC236}">
                  <a16:creationId xmlns:a16="http://schemas.microsoft.com/office/drawing/2014/main" id="{8B13C341-01AF-0A44-F603-D6B36C052CBE}"/>
                </a:ext>
              </a:extLst>
            </p:cNvPr>
            <p:cNvSpPr txBox="1"/>
            <p:nvPr/>
          </p:nvSpPr>
          <p:spPr>
            <a:xfrm>
              <a:off x="2482806" y="4740824"/>
              <a:ext cx="286657" cy="276999"/>
            </a:xfrm>
            <a:prstGeom prst="rect">
              <a:avLst/>
            </a:prstGeom>
            <a:noFill/>
          </p:spPr>
          <p:txBody>
            <a:bodyPr wrap="square">
              <a:spAutoFit/>
            </a:bodyPr>
            <a:lstStyle/>
            <a:p>
              <a:r>
                <a:rPr lang="en-US" sz="1200" dirty="0">
                  <a:solidFill>
                    <a:srgbClr val="FFC000"/>
                  </a:solidFill>
                </a:rPr>
                <a:t>5</a:t>
              </a:r>
            </a:p>
          </p:txBody>
        </p:sp>
        <p:sp>
          <p:nvSpPr>
            <p:cNvPr id="50" name="TextBox 49">
              <a:extLst>
                <a:ext uri="{FF2B5EF4-FFF2-40B4-BE49-F238E27FC236}">
                  <a16:creationId xmlns:a16="http://schemas.microsoft.com/office/drawing/2014/main" id="{040390EA-74D0-EFED-0DF8-54BF15DFACB5}"/>
                </a:ext>
              </a:extLst>
            </p:cNvPr>
            <p:cNvSpPr txBox="1"/>
            <p:nvPr/>
          </p:nvSpPr>
          <p:spPr>
            <a:xfrm>
              <a:off x="2369579" y="4974438"/>
              <a:ext cx="286657" cy="276999"/>
            </a:xfrm>
            <a:prstGeom prst="rect">
              <a:avLst/>
            </a:prstGeom>
            <a:noFill/>
          </p:spPr>
          <p:txBody>
            <a:bodyPr wrap="square">
              <a:spAutoFit/>
            </a:bodyPr>
            <a:lstStyle/>
            <a:p>
              <a:r>
                <a:rPr lang="en-US" sz="1200" dirty="0">
                  <a:solidFill>
                    <a:srgbClr val="FFC000"/>
                  </a:solidFill>
                </a:rPr>
                <a:t>6</a:t>
              </a:r>
            </a:p>
          </p:txBody>
        </p:sp>
        <p:sp>
          <p:nvSpPr>
            <p:cNvPr id="57" name="TextBox 56">
              <a:extLst>
                <a:ext uri="{FF2B5EF4-FFF2-40B4-BE49-F238E27FC236}">
                  <a16:creationId xmlns:a16="http://schemas.microsoft.com/office/drawing/2014/main" id="{6204B382-282F-12DA-73C6-2AFCDEA928F6}"/>
                </a:ext>
              </a:extLst>
            </p:cNvPr>
            <p:cNvSpPr txBox="1"/>
            <p:nvPr/>
          </p:nvSpPr>
          <p:spPr>
            <a:xfrm>
              <a:off x="2180440" y="5344687"/>
              <a:ext cx="286657" cy="276999"/>
            </a:xfrm>
            <a:prstGeom prst="rect">
              <a:avLst/>
            </a:prstGeom>
            <a:noFill/>
          </p:spPr>
          <p:txBody>
            <a:bodyPr wrap="square">
              <a:spAutoFit/>
            </a:bodyPr>
            <a:lstStyle/>
            <a:p>
              <a:r>
                <a:rPr lang="en-US" sz="1200" dirty="0">
                  <a:solidFill>
                    <a:srgbClr val="FFC000"/>
                  </a:solidFill>
                </a:rPr>
                <a:t>7</a:t>
              </a:r>
            </a:p>
          </p:txBody>
        </p:sp>
        <p:sp>
          <p:nvSpPr>
            <p:cNvPr id="58" name="TextBox 57">
              <a:extLst>
                <a:ext uri="{FF2B5EF4-FFF2-40B4-BE49-F238E27FC236}">
                  <a16:creationId xmlns:a16="http://schemas.microsoft.com/office/drawing/2014/main" id="{C8B6B625-999F-51B5-417C-A27724F25C7C}"/>
                </a:ext>
              </a:extLst>
            </p:cNvPr>
            <p:cNvSpPr txBox="1"/>
            <p:nvPr/>
          </p:nvSpPr>
          <p:spPr>
            <a:xfrm>
              <a:off x="2281133" y="5732944"/>
              <a:ext cx="286657" cy="276999"/>
            </a:xfrm>
            <a:prstGeom prst="rect">
              <a:avLst/>
            </a:prstGeom>
            <a:noFill/>
          </p:spPr>
          <p:txBody>
            <a:bodyPr wrap="square">
              <a:spAutoFit/>
            </a:bodyPr>
            <a:lstStyle/>
            <a:p>
              <a:r>
                <a:rPr lang="en-US" sz="1200" dirty="0">
                  <a:solidFill>
                    <a:srgbClr val="FFC000"/>
                  </a:solidFill>
                </a:rPr>
                <a:t>8</a:t>
              </a:r>
            </a:p>
          </p:txBody>
        </p:sp>
        <p:sp>
          <p:nvSpPr>
            <p:cNvPr id="59" name="TextBox 58">
              <a:extLst>
                <a:ext uri="{FF2B5EF4-FFF2-40B4-BE49-F238E27FC236}">
                  <a16:creationId xmlns:a16="http://schemas.microsoft.com/office/drawing/2014/main" id="{0BB09AA0-898F-22DF-AC9F-D181A0937A7E}"/>
                </a:ext>
              </a:extLst>
            </p:cNvPr>
            <p:cNvSpPr txBox="1"/>
            <p:nvPr/>
          </p:nvSpPr>
          <p:spPr>
            <a:xfrm>
              <a:off x="2281133" y="5968515"/>
              <a:ext cx="286657" cy="276999"/>
            </a:xfrm>
            <a:prstGeom prst="rect">
              <a:avLst/>
            </a:prstGeom>
            <a:noFill/>
          </p:spPr>
          <p:txBody>
            <a:bodyPr wrap="square">
              <a:spAutoFit/>
            </a:bodyPr>
            <a:lstStyle/>
            <a:p>
              <a:r>
                <a:rPr lang="en-US" sz="1200" dirty="0">
                  <a:solidFill>
                    <a:srgbClr val="FFC000"/>
                  </a:solidFill>
                </a:rPr>
                <a:t>9</a:t>
              </a:r>
            </a:p>
          </p:txBody>
        </p:sp>
      </p:grpSp>
      <p:grpSp>
        <p:nvGrpSpPr>
          <p:cNvPr id="69" name="Group 68">
            <a:extLst>
              <a:ext uri="{FF2B5EF4-FFF2-40B4-BE49-F238E27FC236}">
                <a16:creationId xmlns:a16="http://schemas.microsoft.com/office/drawing/2014/main" id="{BC2C5F9E-897F-D25D-D1E5-CEED08037DA7}"/>
              </a:ext>
            </a:extLst>
          </p:cNvPr>
          <p:cNvGrpSpPr/>
          <p:nvPr/>
        </p:nvGrpSpPr>
        <p:grpSpPr>
          <a:xfrm>
            <a:off x="4038895" y="3325169"/>
            <a:ext cx="2373566" cy="2608526"/>
            <a:chOff x="4092413" y="3454760"/>
            <a:chExt cx="2373566" cy="2608526"/>
          </a:xfrm>
        </p:grpSpPr>
        <p:sp>
          <p:nvSpPr>
            <p:cNvPr id="66" name="TextBox 65">
              <a:extLst>
                <a:ext uri="{FF2B5EF4-FFF2-40B4-BE49-F238E27FC236}">
                  <a16:creationId xmlns:a16="http://schemas.microsoft.com/office/drawing/2014/main" id="{1141E5EA-17CE-4439-E39F-37A1962B9A3A}"/>
                </a:ext>
              </a:extLst>
            </p:cNvPr>
            <p:cNvSpPr txBox="1"/>
            <p:nvPr/>
          </p:nvSpPr>
          <p:spPr>
            <a:xfrm rot="16200000">
              <a:off x="3735264" y="4514278"/>
              <a:ext cx="975907" cy="261610"/>
            </a:xfrm>
            <a:prstGeom prst="rect">
              <a:avLst/>
            </a:prstGeom>
            <a:noFill/>
          </p:spPr>
          <p:txBody>
            <a:bodyPr wrap="square" rtlCol="0">
              <a:spAutoFit/>
            </a:bodyPr>
            <a:lstStyle/>
            <a:p>
              <a:pPr algn="ctr"/>
              <a:r>
                <a:rPr lang="en-US" sz="1100" dirty="0"/>
                <a:t>True Class</a:t>
              </a:r>
            </a:p>
          </p:txBody>
        </p:sp>
        <p:grpSp>
          <p:nvGrpSpPr>
            <p:cNvPr id="68" name="Group 67">
              <a:extLst>
                <a:ext uri="{FF2B5EF4-FFF2-40B4-BE49-F238E27FC236}">
                  <a16:creationId xmlns:a16="http://schemas.microsoft.com/office/drawing/2014/main" id="{07C2922C-F2CC-72E4-D208-D2BD1802B8F6}"/>
                </a:ext>
              </a:extLst>
            </p:cNvPr>
            <p:cNvGrpSpPr/>
            <p:nvPr/>
          </p:nvGrpSpPr>
          <p:grpSpPr>
            <a:xfrm>
              <a:off x="4347160" y="3454760"/>
              <a:ext cx="2118819" cy="2608526"/>
              <a:chOff x="4318910" y="3490794"/>
              <a:chExt cx="2118819" cy="2608526"/>
            </a:xfrm>
          </p:grpSpPr>
          <p:pic>
            <p:nvPicPr>
              <p:cNvPr id="63" name="Picture 62" descr="A screenshot of a graph&#10;&#10;Description automatically generated">
                <a:extLst>
                  <a:ext uri="{FF2B5EF4-FFF2-40B4-BE49-F238E27FC236}">
                    <a16:creationId xmlns:a16="http://schemas.microsoft.com/office/drawing/2014/main" id="{FB413CAD-B9C0-FD9D-76D5-B879566C19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8910" y="3490794"/>
                <a:ext cx="2118819" cy="2380649"/>
              </a:xfrm>
              <a:prstGeom prst="rect">
                <a:avLst/>
              </a:prstGeom>
            </p:spPr>
          </p:pic>
          <p:sp>
            <p:nvSpPr>
              <p:cNvPr id="67" name="TextBox 66">
                <a:extLst>
                  <a:ext uri="{FF2B5EF4-FFF2-40B4-BE49-F238E27FC236}">
                    <a16:creationId xmlns:a16="http://schemas.microsoft.com/office/drawing/2014/main" id="{F20B700F-D03A-BCA7-CB7E-778C9DEAC45D}"/>
                  </a:ext>
                </a:extLst>
              </p:cNvPr>
              <p:cNvSpPr txBox="1"/>
              <p:nvPr/>
            </p:nvSpPr>
            <p:spPr>
              <a:xfrm>
                <a:off x="4852066" y="5837710"/>
                <a:ext cx="1211076" cy="261610"/>
              </a:xfrm>
              <a:prstGeom prst="rect">
                <a:avLst/>
              </a:prstGeom>
              <a:noFill/>
            </p:spPr>
            <p:txBody>
              <a:bodyPr wrap="square" rtlCol="0">
                <a:spAutoFit/>
              </a:bodyPr>
              <a:lstStyle/>
              <a:p>
                <a:pPr algn="ctr"/>
                <a:r>
                  <a:rPr lang="en-US" sz="1100" dirty="0"/>
                  <a:t>Predicted Class</a:t>
                </a:r>
              </a:p>
            </p:txBody>
          </p:sp>
        </p:grpSp>
      </p:grpSp>
      <p:grpSp>
        <p:nvGrpSpPr>
          <p:cNvPr id="73" name="Group 72">
            <a:extLst>
              <a:ext uri="{FF2B5EF4-FFF2-40B4-BE49-F238E27FC236}">
                <a16:creationId xmlns:a16="http://schemas.microsoft.com/office/drawing/2014/main" id="{AFD1CAE8-5464-3935-021C-E62E0FCC1B5F}"/>
              </a:ext>
            </a:extLst>
          </p:cNvPr>
          <p:cNvGrpSpPr/>
          <p:nvPr/>
        </p:nvGrpSpPr>
        <p:grpSpPr>
          <a:xfrm>
            <a:off x="6916672" y="3004237"/>
            <a:ext cx="4296168" cy="3212639"/>
            <a:chOff x="6916672" y="3004237"/>
            <a:chExt cx="4296168" cy="3212639"/>
          </a:xfrm>
        </p:grpSpPr>
        <p:grpSp>
          <p:nvGrpSpPr>
            <p:cNvPr id="64" name="Group 63">
              <a:extLst>
                <a:ext uri="{FF2B5EF4-FFF2-40B4-BE49-F238E27FC236}">
                  <a16:creationId xmlns:a16="http://schemas.microsoft.com/office/drawing/2014/main" id="{F6F4FF47-36B3-DE0E-5DCB-D8174447929A}"/>
                </a:ext>
              </a:extLst>
            </p:cNvPr>
            <p:cNvGrpSpPr/>
            <p:nvPr/>
          </p:nvGrpSpPr>
          <p:grpSpPr>
            <a:xfrm>
              <a:off x="6916672" y="3004237"/>
              <a:ext cx="4296168" cy="3212639"/>
              <a:chOff x="6661926" y="3050828"/>
              <a:chExt cx="4296168" cy="3212639"/>
            </a:xfrm>
          </p:grpSpPr>
          <p:pic>
            <p:nvPicPr>
              <p:cNvPr id="13" name="Picture 12" descr="A graph with green and blue dots&#10;&#10;Description automatically generated">
                <a:extLst>
                  <a:ext uri="{FF2B5EF4-FFF2-40B4-BE49-F238E27FC236}">
                    <a16:creationId xmlns:a16="http://schemas.microsoft.com/office/drawing/2014/main" id="{EEBD9AB1-11E6-327C-0794-99BBB8F2A0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1926" y="3050828"/>
                <a:ext cx="4103950" cy="3212639"/>
              </a:xfrm>
              <a:prstGeom prst="rect">
                <a:avLst/>
              </a:prstGeom>
            </p:spPr>
          </p:pic>
          <p:sp>
            <p:nvSpPr>
              <p:cNvPr id="24" name="Rectangle 23">
                <a:extLst>
                  <a:ext uri="{FF2B5EF4-FFF2-40B4-BE49-F238E27FC236}">
                    <a16:creationId xmlns:a16="http://schemas.microsoft.com/office/drawing/2014/main" id="{D7D66851-4F5A-D867-B9D5-770C6C95513B}"/>
                  </a:ext>
                </a:extLst>
              </p:cNvPr>
              <p:cNvSpPr/>
              <p:nvPr/>
            </p:nvSpPr>
            <p:spPr>
              <a:xfrm>
                <a:off x="7173684" y="5102524"/>
                <a:ext cx="878114" cy="80554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BA99804-9FAC-5C7F-8B43-A6BBEDDE6CC0}"/>
                  </a:ext>
                </a:extLst>
              </p:cNvPr>
              <p:cNvSpPr txBox="1"/>
              <p:nvPr/>
            </p:nvSpPr>
            <p:spPr>
              <a:xfrm>
                <a:off x="7461898" y="5320629"/>
                <a:ext cx="301686" cy="369332"/>
              </a:xfrm>
              <a:prstGeom prst="rect">
                <a:avLst/>
              </a:prstGeom>
              <a:noFill/>
            </p:spPr>
            <p:txBody>
              <a:bodyPr wrap="none" rtlCol="0">
                <a:spAutoFit/>
              </a:bodyPr>
              <a:lstStyle/>
              <a:p>
                <a:r>
                  <a:rPr lang="en-US" dirty="0">
                    <a:solidFill>
                      <a:srgbClr val="0070C0"/>
                    </a:solidFill>
                  </a:rPr>
                  <a:t>1</a:t>
                </a:r>
              </a:p>
            </p:txBody>
          </p:sp>
          <p:sp>
            <p:nvSpPr>
              <p:cNvPr id="29" name="Rectangle 28">
                <a:extLst>
                  <a:ext uri="{FF2B5EF4-FFF2-40B4-BE49-F238E27FC236}">
                    <a16:creationId xmlns:a16="http://schemas.microsoft.com/office/drawing/2014/main" id="{90177FC0-799A-F386-9380-9788520ADF94}"/>
                  </a:ext>
                </a:extLst>
              </p:cNvPr>
              <p:cNvSpPr/>
              <p:nvPr/>
            </p:nvSpPr>
            <p:spPr>
              <a:xfrm>
                <a:off x="8051798" y="5102524"/>
                <a:ext cx="2659743" cy="80554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2633177-579F-03E2-3A50-590D70710FE4}"/>
                  </a:ext>
                </a:extLst>
              </p:cNvPr>
              <p:cNvSpPr txBox="1"/>
              <p:nvPr/>
            </p:nvSpPr>
            <p:spPr>
              <a:xfrm>
                <a:off x="9230826" y="5320629"/>
                <a:ext cx="301686" cy="369332"/>
              </a:xfrm>
              <a:prstGeom prst="rect">
                <a:avLst/>
              </a:prstGeom>
              <a:noFill/>
            </p:spPr>
            <p:txBody>
              <a:bodyPr wrap="none" rtlCol="0">
                <a:spAutoFit/>
              </a:bodyPr>
              <a:lstStyle/>
              <a:p>
                <a:r>
                  <a:rPr lang="en-US" dirty="0">
                    <a:solidFill>
                      <a:srgbClr val="C00000"/>
                    </a:solidFill>
                  </a:rPr>
                  <a:t>2</a:t>
                </a:r>
              </a:p>
            </p:txBody>
          </p:sp>
          <p:sp>
            <p:nvSpPr>
              <p:cNvPr id="33" name="Rectangle 32">
                <a:extLst>
                  <a:ext uri="{FF2B5EF4-FFF2-40B4-BE49-F238E27FC236}">
                    <a16:creationId xmlns:a16="http://schemas.microsoft.com/office/drawing/2014/main" id="{4EA56B2D-9A8C-E0DE-92CE-C5F667181582}"/>
                  </a:ext>
                </a:extLst>
              </p:cNvPr>
              <p:cNvSpPr/>
              <p:nvPr/>
            </p:nvSpPr>
            <p:spPr>
              <a:xfrm>
                <a:off x="7173684" y="4583639"/>
                <a:ext cx="1218102" cy="51888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4F85B27-85A6-23F1-10CD-0D95CC955599}"/>
                  </a:ext>
                </a:extLst>
              </p:cNvPr>
              <p:cNvSpPr txBox="1"/>
              <p:nvPr/>
            </p:nvSpPr>
            <p:spPr>
              <a:xfrm>
                <a:off x="7628292" y="4657578"/>
                <a:ext cx="309986" cy="369332"/>
              </a:xfrm>
              <a:prstGeom prst="rect">
                <a:avLst/>
              </a:prstGeom>
              <a:noFill/>
            </p:spPr>
            <p:txBody>
              <a:bodyPr wrap="square">
                <a:spAutoFit/>
              </a:bodyPr>
              <a:lstStyle/>
              <a:p>
                <a:r>
                  <a:rPr lang="en-US" dirty="0">
                    <a:solidFill>
                      <a:srgbClr val="0070C0"/>
                    </a:solidFill>
                  </a:rPr>
                  <a:t>3</a:t>
                </a:r>
              </a:p>
            </p:txBody>
          </p:sp>
          <p:sp>
            <p:nvSpPr>
              <p:cNvPr id="37" name="Rectangle 36">
                <a:extLst>
                  <a:ext uri="{FF2B5EF4-FFF2-40B4-BE49-F238E27FC236}">
                    <a16:creationId xmlns:a16="http://schemas.microsoft.com/office/drawing/2014/main" id="{18F9B8DB-372F-B900-1DBD-F725F0010E12}"/>
                  </a:ext>
                </a:extLst>
              </p:cNvPr>
              <p:cNvSpPr/>
              <p:nvPr/>
            </p:nvSpPr>
            <p:spPr>
              <a:xfrm>
                <a:off x="8395412" y="4583639"/>
                <a:ext cx="617958" cy="51888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8938814-74E3-32A3-63AA-55E3BEF54F1C}"/>
                  </a:ext>
                </a:extLst>
              </p:cNvPr>
              <p:cNvSpPr/>
              <p:nvPr/>
            </p:nvSpPr>
            <p:spPr>
              <a:xfrm>
                <a:off x="10156370" y="5713939"/>
                <a:ext cx="555170"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2877594-40C5-5387-44DC-88EAB42C17A3}"/>
                  </a:ext>
                </a:extLst>
              </p:cNvPr>
              <p:cNvSpPr/>
              <p:nvPr/>
            </p:nvSpPr>
            <p:spPr>
              <a:xfrm>
                <a:off x="10430327" y="5519811"/>
                <a:ext cx="281213" cy="1941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04567C8-F7E4-9471-CA92-D5D28062055F}"/>
                  </a:ext>
                </a:extLst>
              </p:cNvPr>
              <p:cNvSpPr/>
              <p:nvPr/>
            </p:nvSpPr>
            <p:spPr>
              <a:xfrm>
                <a:off x="10430327"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02E877-290F-BB5B-4288-9CE02A71FD8E}"/>
                  </a:ext>
                </a:extLst>
              </p:cNvPr>
              <p:cNvSpPr/>
              <p:nvPr/>
            </p:nvSpPr>
            <p:spPr>
              <a:xfrm>
                <a:off x="10522856" y="5394624"/>
                <a:ext cx="92529" cy="12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701699-E90B-6A02-119B-6196C76BA62E}"/>
                  </a:ext>
                </a:extLst>
              </p:cNvPr>
              <p:cNvSpPr/>
              <p:nvPr/>
            </p:nvSpPr>
            <p:spPr>
              <a:xfrm>
                <a:off x="10619011" y="4583638"/>
                <a:ext cx="92529" cy="51888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9064621-BC8E-3B86-719A-4F5ABC968C13}"/>
                  </a:ext>
                </a:extLst>
              </p:cNvPr>
              <p:cNvSpPr txBox="1"/>
              <p:nvPr/>
            </p:nvSpPr>
            <p:spPr>
              <a:xfrm>
                <a:off x="8548392" y="4654886"/>
                <a:ext cx="309986" cy="369332"/>
              </a:xfrm>
              <a:prstGeom prst="rect">
                <a:avLst/>
              </a:prstGeom>
              <a:noFill/>
            </p:spPr>
            <p:txBody>
              <a:bodyPr wrap="square">
                <a:spAutoFit/>
              </a:bodyPr>
              <a:lstStyle/>
              <a:p>
                <a:r>
                  <a:rPr lang="en-US" dirty="0">
                    <a:solidFill>
                      <a:srgbClr val="00B050"/>
                    </a:solidFill>
                  </a:rPr>
                  <a:t>4</a:t>
                </a:r>
              </a:p>
            </p:txBody>
          </p:sp>
          <p:sp>
            <p:nvSpPr>
              <p:cNvPr id="45" name="Rectangle 44">
                <a:extLst>
                  <a:ext uri="{FF2B5EF4-FFF2-40B4-BE49-F238E27FC236}">
                    <a16:creationId xmlns:a16="http://schemas.microsoft.com/office/drawing/2014/main" id="{0F86F908-528E-EAF4-DAB2-AE954BDBE8C2}"/>
                  </a:ext>
                </a:extLst>
              </p:cNvPr>
              <p:cNvSpPr/>
              <p:nvPr/>
            </p:nvSpPr>
            <p:spPr>
              <a:xfrm>
                <a:off x="9013370" y="4583639"/>
                <a:ext cx="1602015" cy="51888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C8DF2C3-0247-FC9D-97F3-071AF494324E}"/>
                  </a:ext>
                </a:extLst>
              </p:cNvPr>
              <p:cNvSpPr txBox="1"/>
              <p:nvPr/>
            </p:nvSpPr>
            <p:spPr>
              <a:xfrm>
                <a:off x="9665605" y="4654886"/>
                <a:ext cx="301686" cy="369332"/>
              </a:xfrm>
              <a:prstGeom prst="rect">
                <a:avLst/>
              </a:prstGeom>
              <a:noFill/>
            </p:spPr>
            <p:txBody>
              <a:bodyPr wrap="none" rtlCol="0">
                <a:spAutoFit/>
              </a:bodyPr>
              <a:lstStyle/>
              <a:p>
                <a:r>
                  <a:rPr lang="en-US" dirty="0">
                    <a:solidFill>
                      <a:srgbClr val="C00000"/>
                    </a:solidFill>
                  </a:rPr>
                  <a:t>5</a:t>
                </a:r>
              </a:p>
            </p:txBody>
          </p:sp>
          <p:sp>
            <p:nvSpPr>
              <p:cNvPr id="48" name="TextBox 47">
                <a:extLst>
                  <a:ext uri="{FF2B5EF4-FFF2-40B4-BE49-F238E27FC236}">
                    <a16:creationId xmlns:a16="http://schemas.microsoft.com/office/drawing/2014/main" id="{129F4EBE-5387-7A8D-057F-B129179A289E}"/>
                  </a:ext>
                </a:extLst>
              </p:cNvPr>
              <p:cNvSpPr txBox="1"/>
              <p:nvPr/>
            </p:nvSpPr>
            <p:spPr>
              <a:xfrm>
                <a:off x="10629446" y="4665598"/>
                <a:ext cx="309986" cy="369332"/>
              </a:xfrm>
              <a:prstGeom prst="rect">
                <a:avLst/>
              </a:prstGeom>
              <a:noFill/>
            </p:spPr>
            <p:txBody>
              <a:bodyPr wrap="square">
                <a:spAutoFit/>
              </a:bodyPr>
              <a:lstStyle/>
              <a:p>
                <a:r>
                  <a:rPr lang="en-US" dirty="0">
                    <a:solidFill>
                      <a:srgbClr val="0070C0"/>
                    </a:solidFill>
                  </a:rPr>
                  <a:t>6</a:t>
                </a:r>
              </a:p>
            </p:txBody>
          </p:sp>
          <p:sp>
            <p:nvSpPr>
              <p:cNvPr id="51" name="Rectangle 50">
                <a:extLst>
                  <a:ext uri="{FF2B5EF4-FFF2-40B4-BE49-F238E27FC236}">
                    <a16:creationId xmlns:a16="http://schemas.microsoft.com/office/drawing/2014/main" id="{2F1CE435-27DF-3243-767B-87BDEE334A6A}"/>
                  </a:ext>
                </a:extLst>
              </p:cNvPr>
              <p:cNvSpPr/>
              <p:nvPr/>
            </p:nvSpPr>
            <p:spPr>
              <a:xfrm>
                <a:off x="7173684" y="3800000"/>
                <a:ext cx="2133470" cy="78478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CAE420D-EDDD-D823-784C-FE4DC31397EE}"/>
                  </a:ext>
                </a:extLst>
              </p:cNvPr>
              <p:cNvSpPr txBox="1"/>
              <p:nvPr/>
            </p:nvSpPr>
            <p:spPr>
              <a:xfrm>
                <a:off x="8085426" y="4010972"/>
                <a:ext cx="309986" cy="369332"/>
              </a:xfrm>
              <a:prstGeom prst="rect">
                <a:avLst/>
              </a:prstGeom>
              <a:noFill/>
            </p:spPr>
            <p:txBody>
              <a:bodyPr wrap="square">
                <a:spAutoFit/>
              </a:bodyPr>
              <a:lstStyle/>
              <a:p>
                <a:r>
                  <a:rPr lang="en-US" dirty="0">
                    <a:solidFill>
                      <a:srgbClr val="00B050"/>
                    </a:solidFill>
                  </a:rPr>
                  <a:t>7</a:t>
                </a:r>
              </a:p>
            </p:txBody>
          </p:sp>
          <p:sp>
            <p:nvSpPr>
              <p:cNvPr id="53" name="Rectangle 52">
                <a:extLst>
                  <a:ext uri="{FF2B5EF4-FFF2-40B4-BE49-F238E27FC236}">
                    <a16:creationId xmlns:a16="http://schemas.microsoft.com/office/drawing/2014/main" id="{1D82A7E8-E3A9-CF8A-DAA8-7845D6557077}"/>
                  </a:ext>
                </a:extLst>
              </p:cNvPr>
              <p:cNvSpPr/>
              <p:nvPr/>
            </p:nvSpPr>
            <p:spPr>
              <a:xfrm>
                <a:off x="9307154" y="3269643"/>
                <a:ext cx="1322292" cy="131399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DB376D2-E27C-86C7-4685-5D04BDB7A54D}"/>
                  </a:ext>
                </a:extLst>
              </p:cNvPr>
              <p:cNvSpPr txBox="1"/>
              <p:nvPr/>
            </p:nvSpPr>
            <p:spPr>
              <a:xfrm>
                <a:off x="9885672" y="3741973"/>
                <a:ext cx="301686" cy="369332"/>
              </a:xfrm>
              <a:prstGeom prst="rect">
                <a:avLst/>
              </a:prstGeom>
              <a:noFill/>
            </p:spPr>
            <p:txBody>
              <a:bodyPr wrap="none" rtlCol="0">
                <a:spAutoFit/>
              </a:bodyPr>
              <a:lstStyle/>
              <a:p>
                <a:r>
                  <a:rPr lang="en-US" dirty="0">
                    <a:solidFill>
                      <a:srgbClr val="C00000"/>
                    </a:solidFill>
                  </a:rPr>
                  <a:t>8</a:t>
                </a:r>
              </a:p>
            </p:txBody>
          </p:sp>
          <p:sp>
            <p:nvSpPr>
              <p:cNvPr id="55" name="Rectangle 54">
                <a:extLst>
                  <a:ext uri="{FF2B5EF4-FFF2-40B4-BE49-F238E27FC236}">
                    <a16:creationId xmlns:a16="http://schemas.microsoft.com/office/drawing/2014/main" id="{D6B57DA0-238A-23FD-CFA5-77DC8DF5A92A}"/>
                  </a:ext>
                </a:extLst>
              </p:cNvPr>
              <p:cNvSpPr/>
              <p:nvPr/>
            </p:nvSpPr>
            <p:spPr>
              <a:xfrm>
                <a:off x="10629446" y="3269643"/>
                <a:ext cx="82094" cy="131399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B7EEE9D-A76F-EEF0-4B43-1B7CC266D61C}"/>
                  </a:ext>
                </a:extLst>
              </p:cNvPr>
              <p:cNvSpPr txBox="1"/>
              <p:nvPr/>
            </p:nvSpPr>
            <p:spPr>
              <a:xfrm>
                <a:off x="10648108" y="3676540"/>
                <a:ext cx="309986" cy="369332"/>
              </a:xfrm>
              <a:prstGeom prst="rect">
                <a:avLst/>
              </a:prstGeom>
              <a:noFill/>
            </p:spPr>
            <p:txBody>
              <a:bodyPr wrap="square">
                <a:spAutoFit/>
              </a:bodyPr>
              <a:lstStyle/>
              <a:p>
                <a:r>
                  <a:rPr lang="en-US" dirty="0">
                    <a:solidFill>
                      <a:srgbClr val="0070C0"/>
                    </a:solidFill>
                  </a:rPr>
                  <a:t>9</a:t>
                </a:r>
              </a:p>
            </p:txBody>
          </p:sp>
        </p:grpSp>
        <p:sp>
          <p:nvSpPr>
            <p:cNvPr id="70" name="TextBox 69">
              <a:extLst>
                <a:ext uri="{FF2B5EF4-FFF2-40B4-BE49-F238E27FC236}">
                  <a16:creationId xmlns:a16="http://schemas.microsoft.com/office/drawing/2014/main" id="{F28FF0C3-3191-DA92-ACB8-87004B5CBEBB}"/>
                </a:ext>
              </a:extLst>
            </p:cNvPr>
            <p:cNvSpPr txBox="1"/>
            <p:nvPr/>
          </p:nvSpPr>
          <p:spPr>
            <a:xfrm>
              <a:off x="7906493" y="3380846"/>
              <a:ext cx="418357" cy="230832"/>
            </a:xfrm>
            <a:prstGeom prst="rect">
              <a:avLst/>
            </a:prstGeom>
            <a:noFill/>
          </p:spPr>
          <p:txBody>
            <a:bodyPr wrap="square" rtlCol="0" anchor="ctr">
              <a:spAutoFit/>
            </a:bodyPr>
            <a:lstStyle/>
            <a:p>
              <a:r>
                <a:rPr lang="en-US" sz="900" dirty="0"/>
                <a:t>(0)</a:t>
              </a:r>
              <a:endParaRPr lang="en-US" dirty="0"/>
            </a:p>
          </p:txBody>
        </p:sp>
        <p:sp>
          <p:nvSpPr>
            <p:cNvPr id="71" name="TextBox 70">
              <a:extLst>
                <a:ext uri="{FF2B5EF4-FFF2-40B4-BE49-F238E27FC236}">
                  <a16:creationId xmlns:a16="http://schemas.microsoft.com/office/drawing/2014/main" id="{6589FB75-A071-0C56-05A1-A526F84C3CC2}"/>
                </a:ext>
              </a:extLst>
            </p:cNvPr>
            <p:cNvSpPr txBox="1"/>
            <p:nvPr/>
          </p:nvSpPr>
          <p:spPr>
            <a:xfrm>
              <a:off x="7993271" y="3528941"/>
              <a:ext cx="418357" cy="230832"/>
            </a:xfrm>
            <a:prstGeom prst="rect">
              <a:avLst/>
            </a:prstGeom>
            <a:noFill/>
          </p:spPr>
          <p:txBody>
            <a:bodyPr wrap="square" rtlCol="0" anchor="ctr">
              <a:spAutoFit/>
            </a:bodyPr>
            <a:lstStyle/>
            <a:p>
              <a:r>
                <a:rPr lang="en-US" sz="900" dirty="0"/>
                <a:t>(2)</a:t>
              </a:r>
              <a:endParaRPr lang="en-US" dirty="0"/>
            </a:p>
          </p:txBody>
        </p:sp>
        <p:sp>
          <p:nvSpPr>
            <p:cNvPr id="72" name="TextBox 71">
              <a:extLst>
                <a:ext uri="{FF2B5EF4-FFF2-40B4-BE49-F238E27FC236}">
                  <a16:creationId xmlns:a16="http://schemas.microsoft.com/office/drawing/2014/main" id="{C6E7D6DE-A672-249C-EF3D-3906470E7E5E}"/>
                </a:ext>
              </a:extLst>
            </p:cNvPr>
            <p:cNvSpPr txBox="1"/>
            <p:nvPr/>
          </p:nvSpPr>
          <p:spPr>
            <a:xfrm>
              <a:off x="8171833" y="3231633"/>
              <a:ext cx="418357" cy="230832"/>
            </a:xfrm>
            <a:prstGeom prst="rect">
              <a:avLst/>
            </a:prstGeom>
            <a:noFill/>
          </p:spPr>
          <p:txBody>
            <a:bodyPr wrap="square" rtlCol="0" anchor="ctr">
              <a:spAutoFit/>
            </a:bodyPr>
            <a:lstStyle/>
            <a:p>
              <a:r>
                <a:rPr lang="en-US" sz="900" dirty="0"/>
                <a:t>(1)</a:t>
              </a:r>
              <a:endParaRPr lang="en-US" dirty="0"/>
            </a:p>
          </p:txBody>
        </p:sp>
      </p:grpSp>
    </p:spTree>
    <p:extLst>
      <p:ext uri="{BB962C8B-B14F-4D97-AF65-F5344CB8AC3E}">
        <p14:creationId xmlns:p14="http://schemas.microsoft.com/office/powerpoint/2010/main" val="338913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5DEC-6454-3EA8-16AA-135F07141D3B}"/>
              </a:ext>
            </a:extLst>
          </p:cNvPr>
          <p:cNvSpPr>
            <a:spLocks noGrp="1"/>
          </p:cNvSpPr>
          <p:nvPr>
            <p:ph type="title"/>
          </p:nvPr>
        </p:nvSpPr>
        <p:spPr>
          <a:xfrm>
            <a:off x="3549621" y="2980001"/>
            <a:ext cx="4811193" cy="1066800"/>
          </a:xfrm>
        </p:spPr>
        <p:txBody>
          <a:bodyPr>
            <a:noAutofit/>
          </a:bodyPr>
          <a:lstStyle/>
          <a:p>
            <a:pPr algn="ctr"/>
            <a:r>
              <a:rPr lang="en-US" sz="4400" dirty="0">
                <a:solidFill>
                  <a:schemeClr val="tx1"/>
                </a:solidFill>
              </a:rPr>
              <a:t>Thank you for your attention</a:t>
            </a:r>
          </a:p>
        </p:txBody>
      </p:sp>
    </p:spTree>
    <p:extLst>
      <p:ext uri="{BB962C8B-B14F-4D97-AF65-F5344CB8AC3E}">
        <p14:creationId xmlns:p14="http://schemas.microsoft.com/office/powerpoint/2010/main" val="247389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p:txBody>
          <a:bodyPr rtlCol="0">
            <a:normAutofit fontScale="77500" lnSpcReduction="20000"/>
          </a:bodyPr>
          <a:lstStyle/>
          <a:p>
            <a:pPr rtl="0"/>
            <a:r>
              <a:rPr lang="en-GB" dirty="0">
                <a:solidFill>
                  <a:schemeClr val="tx1"/>
                </a:solidFill>
              </a:rPr>
              <a:t>The samples comes from four testers (Leo, Lorenzo, Carlotta, Irene) and from three positions (Right, Left, </a:t>
            </a:r>
            <a:r>
              <a:rPr lang="en-GB" dirty="0" err="1">
                <a:solidFill>
                  <a:schemeClr val="tx1"/>
                </a:solidFill>
              </a:rPr>
              <a:t>Centered</a:t>
            </a:r>
            <a:r>
              <a:rPr lang="en-GB" dirty="0">
                <a:solidFill>
                  <a:schemeClr val="tx1"/>
                </a:solidFill>
              </a:rPr>
              <a:t>) in the form of csv files. Each file contains the measurements of modulus and phase of the signals obtained from two sensors (S11, S22) in a spectrum of frequencies that goes from 1GHz to 5GHz</a:t>
            </a:r>
          </a:p>
          <a:p>
            <a:pPr rtl="0">
              <a:spcBef>
                <a:spcPts val="0"/>
              </a:spcBef>
            </a:pPr>
            <a:endParaRPr lang="en-GB" dirty="0">
              <a:solidFill>
                <a:schemeClr val="tx1"/>
              </a:solidFill>
            </a:endParaRPr>
          </a:p>
          <a:p>
            <a:pPr rtl="0"/>
            <a:r>
              <a:rPr lang="en-GB" dirty="0">
                <a:solidFill>
                  <a:schemeClr val="tx1"/>
                </a:solidFill>
              </a:rPr>
              <a:t>From each file (time instant) we extract the peak frequency and the corresponding value of modulus and phase for each sensor </a:t>
            </a:r>
          </a:p>
          <a:p>
            <a:pPr rtl="0"/>
            <a:endParaRPr lang="en-GB" dirty="0">
              <a:solidFill>
                <a:schemeClr val="tx1"/>
              </a:solidFill>
            </a:endParaRPr>
          </a:p>
          <a:p>
            <a:pPr rtl="0"/>
            <a:r>
              <a:rPr lang="en-GB" dirty="0">
                <a:solidFill>
                  <a:schemeClr val="tx1"/>
                </a:solidFill>
              </a:rPr>
              <a:t>Some aggregate statistics of the 6 numerical characteristics are saved for each window together with the tester’s weight</a:t>
            </a:r>
            <a:br>
              <a:rPr lang="en-GB" dirty="0">
                <a:solidFill>
                  <a:schemeClr val="tx1"/>
                </a:solidFill>
              </a:rPr>
            </a:br>
            <a:endParaRPr lang="en-GB" dirty="0">
              <a:solidFill>
                <a:schemeClr val="tx1"/>
              </a:solidFill>
            </a:endParaRPr>
          </a:p>
          <a:p>
            <a:pPr rtl="0"/>
            <a:r>
              <a:rPr lang="en-GB" dirty="0">
                <a:solidFill>
                  <a:schemeClr val="tx1"/>
                </a:solidFill>
              </a:rPr>
              <a:t>The performances of the models are evaluated with Leave-One-Subject-Out cross-validation</a:t>
            </a:r>
            <a:br>
              <a:rPr lang="en-GB" dirty="0"/>
            </a:br>
            <a:endParaRPr lang="en-GB"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the single csv file</a:t>
            </a:r>
          </a:p>
        </p:txBody>
      </p:sp>
      <p:pic>
        <p:nvPicPr>
          <p:cNvPr id="9" name="Content Placeholder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B8AC5F6-7E22-5EDE-B271-9DFB59424E6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11388" y="2084294"/>
            <a:ext cx="4267040" cy="4300816"/>
          </a:xfrm>
        </p:spPr>
      </p:pic>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Visual representation of each tester files</a:t>
            </a:r>
          </a:p>
        </p:txBody>
      </p:sp>
      <p:pic>
        <p:nvPicPr>
          <p:cNvPr id="11" name="Content Placeholder 10" descr="A group of graphs showing different colors&#10;&#10;Description automatically generated with medium confidence">
            <a:extLst>
              <a:ext uri="{FF2B5EF4-FFF2-40B4-BE49-F238E27FC236}">
                <a16:creationId xmlns:a16="http://schemas.microsoft.com/office/drawing/2014/main" id="{8270A8BF-7D13-594E-9D24-CA5D4755F58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66371" y="2249488"/>
            <a:ext cx="7059257" cy="4324350"/>
          </a:xfrm>
        </p:spPr>
      </p:pic>
    </p:spTree>
    <p:extLst>
      <p:ext uri="{BB962C8B-B14F-4D97-AF65-F5344CB8AC3E}">
        <p14:creationId xmlns:p14="http://schemas.microsoft.com/office/powerpoint/2010/main" val="11715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636" y="1017494"/>
            <a:ext cx="10972800" cy="1066800"/>
          </a:xfrm>
        </p:spPr>
        <p:txBody>
          <a:bodyPr rtlCol="0"/>
          <a:lstStyle/>
          <a:p>
            <a:pPr algn="ctr" rtl="0"/>
            <a:r>
              <a:rPr lang="en-GB" dirty="0"/>
              <a:t>Heatmaps</a:t>
            </a:r>
          </a:p>
        </p:txBody>
      </p:sp>
      <p:pic>
        <p:nvPicPr>
          <p:cNvPr id="6" name="Content Placeholder 5" descr="A group of yellow and blue gradients&#10;&#10;Description automatically generated">
            <a:extLst>
              <a:ext uri="{FF2B5EF4-FFF2-40B4-BE49-F238E27FC236}">
                <a16:creationId xmlns:a16="http://schemas.microsoft.com/office/drawing/2014/main" id="{8EEBBC65-4474-A8B9-0F21-E86D8E8928B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57916" y="2223246"/>
            <a:ext cx="4572501" cy="3320560"/>
          </a:xfrm>
        </p:spPr>
      </p:pic>
      <p:sp>
        <p:nvSpPr>
          <p:cNvPr id="7" name="TextBox 6">
            <a:extLst>
              <a:ext uri="{FF2B5EF4-FFF2-40B4-BE49-F238E27FC236}">
                <a16:creationId xmlns:a16="http://schemas.microsoft.com/office/drawing/2014/main" id="{3308A189-51F4-CF70-74E8-5602B2AA9821}"/>
              </a:ext>
            </a:extLst>
          </p:cNvPr>
          <p:cNvSpPr txBox="1"/>
          <p:nvPr/>
        </p:nvSpPr>
        <p:spPr>
          <a:xfrm>
            <a:off x="1119424" y="5712928"/>
            <a:ext cx="3887224" cy="369332"/>
          </a:xfrm>
          <a:prstGeom prst="rect">
            <a:avLst/>
          </a:prstGeom>
          <a:noFill/>
        </p:spPr>
        <p:txBody>
          <a:bodyPr wrap="square" rtlCol="0">
            <a:spAutoFit/>
          </a:bodyPr>
          <a:lstStyle/>
          <a:p>
            <a:pPr algn="ctr"/>
            <a:r>
              <a:rPr lang="en-US" dirty="0"/>
              <a:t>Right - S11(DB)</a:t>
            </a:r>
          </a:p>
        </p:txBody>
      </p:sp>
      <p:pic>
        <p:nvPicPr>
          <p:cNvPr id="12" name="Picture 11" descr="A group of gradients of different colors&#10;&#10;Description automatically generated">
            <a:extLst>
              <a:ext uri="{FF2B5EF4-FFF2-40B4-BE49-F238E27FC236}">
                <a16:creationId xmlns:a16="http://schemas.microsoft.com/office/drawing/2014/main" id="{FD6FFCE0-4E89-64DB-8B2F-295678FA5E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366" y="2223246"/>
            <a:ext cx="4572502" cy="3331779"/>
          </a:xfrm>
          <a:prstGeom prst="rect">
            <a:avLst/>
          </a:prstGeom>
        </p:spPr>
      </p:pic>
      <p:sp>
        <p:nvSpPr>
          <p:cNvPr id="15" name="TextBox 14">
            <a:extLst>
              <a:ext uri="{FF2B5EF4-FFF2-40B4-BE49-F238E27FC236}">
                <a16:creationId xmlns:a16="http://schemas.microsoft.com/office/drawing/2014/main" id="{07D0E467-7BC0-816A-FB36-34CCBAD0952D}"/>
              </a:ext>
            </a:extLst>
          </p:cNvPr>
          <p:cNvSpPr txBox="1"/>
          <p:nvPr/>
        </p:nvSpPr>
        <p:spPr>
          <a:xfrm>
            <a:off x="6512197" y="5712928"/>
            <a:ext cx="3887224" cy="369332"/>
          </a:xfrm>
          <a:prstGeom prst="rect">
            <a:avLst/>
          </a:prstGeom>
          <a:noFill/>
        </p:spPr>
        <p:txBody>
          <a:bodyPr wrap="square" rtlCol="0">
            <a:spAutoFit/>
          </a:bodyPr>
          <a:lstStyle/>
          <a:p>
            <a:pPr algn="ctr"/>
            <a:r>
              <a:rPr lang="en-US" dirty="0"/>
              <a:t>Left – S22(DEG)</a:t>
            </a:r>
          </a:p>
        </p:txBody>
      </p:sp>
    </p:spTree>
    <p:extLst>
      <p:ext uri="{BB962C8B-B14F-4D97-AF65-F5344CB8AC3E}">
        <p14:creationId xmlns:p14="http://schemas.microsoft.com/office/powerpoint/2010/main" val="129983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a:t>
            </a:r>
          </a:p>
        </p:txBody>
      </p:sp>
      <p:sp>
        <p:nvSpPr>
          <p:cNvPr id="3" name="Content Placeholder 2"/>
          <p:cNvSpPr>
            <a:spLocks noGrp="1"/>
          </p:cNvSpPr>
          <p:nvPr>
            <p:ph idx="1"/>
          </p:nvPr>
        </p:nvSpPr>
        <p:spPr/>
        <p:txBody>
          <a:bodyPr rtlCol="0">
            <a:normAutofit lnSpcReduction="10000"/>
          </a:bodyPr>
          <a:lstStyle/>
          <a:p>
            <a:pPr marL="109728" indent="0" rtl="0">
              <a:buNone/>
            </a:pPr>
            <a:r>
              <a:rPr lang="en-GB" dirty="0">
                <a:solidFill>
                  <a:schemeClr val="tx1"/>
                </a:solidFill>
              </a:rPr>
              <a:t>Given a tester and a position, his/her list of csv files, relative to that acquisition, are analysed.</a:t>
            </a:r>
          </a:p>
          <a:p>
            <a:pPr marL="109728" indent="0" rtl="0">
              <a:buNone/>
            </a:pPr>
            <a:r>
              <a:rPr lang="en-GB" dirty="0">
                <a:solidFill>
                  <a:schemeClr val="tx1"/>
                </a:solidFill>
              </a:rPr>
              <a:t>For every file, the following steps are performed:</a:t>
            </a:r>
          </a:p>
          <a:p>
            <a:pPr marL="916686" lvl="1" indent="-514350">
              <a:buFont typeface="+mj-lt"/>
              <a:buAutoNum type="arabicPeriod"/>
            </a:pPr>
            <a:r>
              <a:rPr lang="en-GB" sz="2000" dirty="0">
                <a:solidFill>
                  <a:schemeClr val="tx1"/>
                </a:solidFill>
              </a:rPr>
              <a:t>The signal is smoothed using E.M.A. </a:t>
            </a:r>
          </a:p>
          <a:p>
            <a:pPr marL="916686" lvl="1" indent="-514350">
              <a:buFont typeface="+mj-lt"/>
              <a:buAutoNum type="arabicPeriod"/>
            </a:pPr>
            <a:r>
              <a:rPr lang="en-GB" sz="2000" dirty="0">
                <a:solidFill>
                  <a:schemeClr val="tx1"/>
                </a:solidFill>
              </a:rPr>
              <a:t>The peak of ‘S11(DB)’ is extracted, together with the corresponding values of phase and frequency</a:t>
            </a:r>
          </a:p>
          <a:p>
            <a:pPr marL="916686" lvl="1" indent="-514350">
              <a:buFont typeface="+mj-lt"/>
              <a:buAutoNum type="arabicPeriod"/>
            </a:pPr>
            <a:r>
              <a:rPr lang="en-GB" sz="2000" dirty="0">
                <a:solidFill>
                  <a:schemeClr val="tx1"/>
                </a:solidFill>
              </a:rPr>
              <a:t>The peak of ‘S22(DB)’ is extracted, together with the corresponding values of phase and frequency</a:t>
            </a:r>
            <a:endParaRPr lang="en-GB" dirty="0">
              <a:solidFill>
                <a:schemeClr val="tx1"/>
              </a:solidFill>
            </a:endParaRPr>
          </a:p>
          <a:p>
            <a:pPr marL="109728" indent="0">
              <a:buNone/>
            </a:pPr>
            <a:r>
              <a:rPr lang="en-GB" dirty="0">
                <a:solidFill>
                  <a:schemeClr val="tx1"/>
                </a:solidFill>
              </a:rPr>
              <a:t>For every tester and position, these values are concatenated in a </a:t>
            </a:r>
            <a:r>
              <a:rPr lang="en-GB" dirty="0" err="1">
                <a:solidFill>
                  <a:schemeClr val="tx1"/>
                </a:solidFill>
              </a:rPr>
              <a:t>dataframe</a:t>
            </a:r>
            <a:r>
              <a:rPr lang="en-GB" dirty="0">
                <a:solidFill>
                  <a:schemeClr val="tx1"/>
                </a:solidFill>
              </a:rPr>
              <a:t> (at the end there will be one of this </a:t>
            </a:r>
            <a:r>
              <a:rPr lang="en-GB" dirty="0" err="1">
                <a:solidFill>
                  <a:schemeClr val="tx1"/>
                </a:solidFill>
              </a:rPr>
              <a:t>dataframes</a:t>
            </a:r>
            <a:r>
              <a:rPr lang="en-GB" dirty="0">
                <a:solidFill>
                  <a:schemeClr val="tx1"/>
                </a:solidFill>
              </a:rPr>
              <a:t> for each possible position for each tester)</a:t>
            </a:r>
          </a:p>
          <a:p>
            <a:pPr marL="916686" lvl="1" indent="-514350">
              <a:buFont typeface="+mj-lt"/>
              <a:buAutoNum type="arabicPeriod"/>
            </a:pPr>
            <a:endParaRPr lang="en-GB" dirty="0"/>
          </a:p>
          <a:p>
            <a:pPr marL="916686" lvl="1" indent="-514350">
              <a:buFont typeface="+mj-lt"/>
              <a:buAutoNum type="arabicPeriod"/>
            </a:pPr>
            <a:endParaRPr lang="en-GB"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Preprocessing (II)</a:t>
            </a:r>
          </a:p>
        </p:txBody>
      </p:sp>
      <p:sp>
        <p:nvSpPr>
          <p:cNvPr id="3" name="Content Placeholder 2"/>
          <p:cNvSpPr>
            <a:spLocks noGrp="1"/>
          </p:cNvSpPr>
          <p:nvPr>
            <p:ph idx="1"/>
          </p:nvPr>
        </p:nvSpPr>
        <p:spPr/>
        <p:txBody>
          <a:bodyPr rtlCol="0">
            <a:normAutofit/>
          </a:bodyPr>
          <a:lstStyle/>
          <a:p>
            <a:pPr marL="109728" indent="0" rtl="0">
              <a:buNone/>
            </a:pPr>
            <a:r>
              <a:rPr lang="en-GB" dirty="0">
                <a:solidFill>
                  <a:schemeClr val="tx1"/>
                </a:solidFill>
              </a:rPr>
              <a:t>Given one of this </a:t>
            </a:r>
            <a:r>
              <a:rPr lang="en-GB" dirty="0" err="1">
                <a:solidFill>
                  <a:schemeClr val="tx1"/>
                </a:solidFill>
              </a:rPr>
              <a:t>dataframes</a:t>
            </a:r>
            <a:r>
              <a:rPr lang="en-GB" dirty="0">
                <a:solidFill>
                  <a:schemeClr val="tx1"/>
                </a:solidFill>
              </a:rPr>
              <a:t>, the following steps are performed:</a:t>
            </a:r>
          </a:p>
          <a:p>
            <a:pPr marL="1181862" lvl="2" indent="-514350">
              <a:buFont typeface="+mj-lt"/>
              <a:buAutoNum type="arabicPeriod"/>
            </a:pPr>
            <a:r>
              <a:rPr lang="en-GB" sz="2000" dirty="0">
                <a:solidFill>
                  <a:schemeClr val="tx1"/>
                </a:solidFill>
              </a:rPr>
              <a:t>The first and last 150 files from each tester-position pair are discarded </a:t>
            </a:r>
          </a:p>
          <a:p>
            <a:pPr marL="1181862" lvl="2" indent="-514350">
              <a:buFont typeface="+mj-lt"/>
              <a:buAutoNum type="arabicPeriod"/>
            </a:pPr>
            <a:r>
              <a:rPr lang="en-GB" sz="2000" dirty="0">
                <a:solidFill>
                  <a:schemeClr val="tx1"/>
                </a:solidFill>
              </a:rPr>
              <a:t>The data are aggregated using windows with width equal to 50 files and a step size of 10 (there is overlapping) </a:t>
            </a:r>
          </a:p>
          <a:p>
            <a:pPr marL="1181862" lvl="2" indent="-514350">
              <a:buFont typeface="+mj-lt"/>
              <a:buAutoNum type="arabicPeriod"/>
            </a:pPr>
            <a:r>
              <a:rPr lang="en-GB" sz="2000" dirty="0">
                <a:solidFill>
                  <a:schemeClr val="tx1"/>
                </a:solidFill>
              </a:rPr>
              <a:t>The mean and variance of every previously extracted features is saved</a:t>
            </a:r>
          </a:p>
          <a:p>
            <a:pPr marL="1181862" lvl="2" indent="-514350">
              <a:buFont typeface="+mj-lt"/>
              <a:buAutoNum type="arabicPeriod"/>
            </a:pPr>
            <a:endParaRPr lang="en-GB" sz="2000" dirty="0">
              <a:solidFill>
                <a:schemeClr val="tx1"/>
              </a:solidFill>
            </a:endParaRPr>
          </a:p>
          <a:p>
            <a:pPr marL="109728" indent="0">
              <a:buNone/>
            </a:pPr>
            <a:r>
              <a:rPr lang="en-GB" sz="2400" dirty="0">
                <a:solidFill>
                  <a:schemeClr val="tx1"/>
                </a:solidFill>
              </a:rPr>
              <a:t>Every tester will end up with three datasets of windows data. These datasets are then merged to obtain the final dataset for the tester.</a:t>
            </a:r>
          </a:p>
        </p:txBody>
      </p:sp>
    </p:spTree>
    <p:extLst>
      <p:ext uri="{BB962C8B-B14F-4D97-AF65-F5344CB8AC3E}">
        <p14:creationId xmlns:p14="http://schemas.microsoft.com/office/powerpoint/2010/main" val="186815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54655"/>
            <a:ext cx="10972800" cy="1066800"/>
          </a:xfrm>
        </p:spPr>
        <p:txBody>
          <a:bodyPr rtlCol="0"/>
          <a:lstStyle/>
          <a:p>
            <a:pPr rtl="0"/>
            <a:r>
              <a:rPr lang="en-GB" dirty="0"/>
              <a:t>Preprocessing (III)</a:t>
            </a:r>
          </a:p>
        </p:txBody>
      </p:sp>
      <p:pic>
        <p:nvPicPr>
          <p:cNvPr id="4" name="Content Placeholder 3" descr="A graph with numbers and symbols&#10;&#10;Description automatically generated with medium confidence">
            <a:extLst>
              <a:ext uri="{FF2B5EF4-FFF2-40B4-BE49-F238E27FC236}">
                <a16:creationId xmlns:a16="http://schemas.microsoft.com/office/drawing/2014/main" id="{ECB24767-D068-8F13-7925-16B9AF8467E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32200" y="1721455"/>
            <a:ext cx="2992534" cy="2402818"/>
          </a:xfrm>
        </p:spPr>
      </p:pic>
      <p:pic>
        <p:nvPicPr>
          <p:cNvPr id="7" name="Content Placeholder 6" descr="A graph with red and blue dots&#10;&#10;Description automatically generated">
            <a:extLst>
              <a:ext uri="{FF2B5EF4-FFF2-40B4-BE49-F238E27FC236}">
                <a16:creationId xmlns:a16="http://schemas.microsoft.com/office/drawing/2014/main" id="{59693AEB-87F9-50F1-A258-F6267942FE3B}"/>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3580439" y="4181558"/>
            <a:ext cx="3096042" cy="2487418"/>
          </a:xfrm>
        </p:spPr>
      </p:pic>
      <p:pic>
        <p:nvPicPr>
          <p:cNvPr id="10" name="Picture 9" descr="A graph with numbers and dots&#10;&#10;Description automatically generated with medium confidence">
            <a:extLst>
              <a:ext uri="{FF2B5EF4-FFF2-40B4-BE49-F238E27FC236}">
                <a16:creationId xmlns:a16="http://schemas.microsoft.com/office/drawing/2014/main" id="{A7453D76-D1CC-9BFD-6540-9FE1751782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65849" y="1730246"/>
            <a:ext cx="2992534" cy="2394027"/>
          </a:xfrm>
          <a:prstGeom prst="rect">
            <a:avLst/>
          </a:prstGeom>
        </p:spPr>
      </p:pic>
      <p:pic>
        <p:nvPicPr>
          <p:cNvPr id="12" name="Picture 11" descr="A graph of different colored dots&#10;&#10;Description automatically generated">
            <a:extLst>
              <a:ext uri="{FF2B5EF4-FFF2-40B4-BE49-F238E27FC236}">
                <a16:creationId xmlns:a16="http://schemas.microsoft.com/office/drawing/2014/main" id="{BC44DAA3-6CBB-FCE5-01B2-722E748F2B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04078" y="4181558"/>
            <a:ext cx="2992534" cy="2344923"/>
          </a:xfrm>
          <a:prstGeom prst="rect">
            <a:avLst/>
          </a:prstGeom>
        </p:spPr>
      </p:pic>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645E-02B6-A084-00A6-EE78AA9A1141}"/>
              </a:ext>
            </a:extLst>
          </p:cNvPr>
          <p:cNvSpPr>
            <a:spLocks noGrp="1"/>
          </p:cNvSpPr>
          <p:nvPr>
            <p:ph type="title"/>
          </p:nvPr>
        </p:nvSpPr>
        <p:spPr/>
        <p:txBody>
          <a:bodyPr/>
          <a:lstStyle/>
          <a:p>
            <a:r>
              <a:rPr lang="en-US" dirty="0"/>
              <a:t>Leave-One-Subject-Out</a:t>
            </a:r>
          </a:p>
        </p:txBody>
      </p:sp>
      <p:sp>
        <p:nvSpPr>
          <p:cNvPr id="3" name="Content Placeholder 2">
            <a:extLst>
              <a:ext uri="{FF2B5EF4-FFF2-40B4-BE49-F238E27FC236}">
                <a16:creationId xmlns:a16="http://schemas.microsoft.com/office/drawing/2014/main" id="{D0386E8B-930C-23FA-3091-3006C5C15150}"/>
              </a:ext>
            </a:extLst>
          </p:cNvPr>
          <p:cNvSpPr>
            <a:spLocks noGrp="1"/>
          </p:cNvSpPr>
          <p:nvPr>
            <p:ph sz="half" idx="1"/>
          </p:nvPr>
        </p:nvSpPr>
        <p:spPr>
          <a:xfrm>
            <a:off x="609600" y="2249425"/>
            <a:ext cx="10711738" cy="4341875"/>
          </a:xfrm>
        </p:spPr>
        <p:txBody>
          <a:bodyPr/>
          <a:lstStyle/>
          <a:p>
            <a:pPr marL="109728" indent="0">
              <a:buNone/>
            </a:pPr>
            <a:r>
              <a:rPr lang="en-US" dirty="0">
                <a:solidFill>
                  <a:schemeClr val="tx1"/>
                </a:solidFill>
              </a:rPr>
              <a:t>As cross-validation method Leave-One-Subject-Out was chosen. </a:t>
            </a:r>
          </a:p>
          <a:p>
            <a:pPr marL="109728" indent="0">
              <a:buNone/>
            </a:pPr>
            <a:endParaRPr lang="en-US" dirty="0">
              <a:solidFill>
                <a:schemeClr val="tx1"/>
              </a:solidFill>
            </a:endParaRPr>
          </a:p>
          <a:p>
            <a:pPr marL="109728" indent="0">
              <a:buNone/>
            </a:pPr>
            <a:r>
              <a:rPr lang="en-US" dirty="0">
                <a:solidFill>
                  <a:schemeClr val="tx1"/>
                </a:solidFill>
              </a:rPr>
              <a:t>This type of validation consists in:</a:t>
            </a:r>
          </a:p>
          <a:p>
            <a:pPr marL="859536" lvl="1" indent="-457200">
              <a:buFont typeface="+mj-lt"/>
              <a:buAutoNum type="arabicPeriod"/>
            </a:pPr>
            <a:r>
              <a:rPr lang="en-US" dirty="0">
                <a:solidFill>
                  <a:schemeClr val="tx1"/>
                </a:solidFill>
              </a:rPr>
              <a:t>training the model using all but one subject </a:t>
            </a:r>
          </a:p>
          <a:p>
            <a:pPr marL="859536" lvl="1" indent="-457200">
              <a:buFont typeface="+mj-lt"/>
              <a:buAutoNum type="arabicPeriod"/>
            </a:pPr>
            <a:r>
              <a:rPr lang="en-US" dirty="0">
                <a:solidFill>
                  <a:schemeClr val="tx1"/>
                </a:solidFill>
              </a:rPr>
              <a:t>evaluating the model using the removed subject</a:t>
            </a:r>
          </a:p>
          <a:p>
            <a:pPr marL="109728" indent="0">
              <a:buNone/>
            </a:pPr>
            <a:endParaRPr lang="en-US" dirty="0">
              <a:solidFill>
                <a:schemeClr val="tx1"/>
              </a:solidFill>
            </a:endParaRPr>
          </a:p>
          <a:p>
            <a:pPr marL="109728" indent="0">
              <a:buNone/>
            </a:pPr>
            <a:r>
              <a:rPr lang="en-US" dirty="0">
                <a:solidFill>
                  <a:schemeClr val="tx1"/>
                </a:solidFill>
              </a:rPr>
              <a:t>This is useful in this project because, given the nature of the acquisitions (100-200 seconds of continuative monitoring), there may be correlation between consecutive windows.</a:t>
            </a:r>
          </a:p>
        </p:txBody>
      </p:sp>
    </p:spTree>
    <p:extLst>
      <p:ext uri="{BB962C8B-B14F-4D97-AF65-F5344CB8AC3E}">
        <p14:creationId xmlns:p14="http://schemas.microsoft.com/office/powerpoint/2010/main" val="203932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{8E88C1CD-48D5-4F04-8225-92EAFEB6E24C}tf03460604_win32</Template>
  <TotalTime>360</TotalTime>
  <Words>891</Words>
  <Application>Microsoft Office PowerPoint</Application>
  <PresentationFormat>Widescreen</PresentationFormat>
  <Paragraphs>111</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SFRM1200</vt:lpstr>
      <vt:lpstr>Wingdings 2</vt:lpstr>
      <vt:lpstr>Training presentation</vt:lpstr>
      <vt:lpstr>IDENTIFICATION OF USER POSITION  ON A CHAIR</vt:lpstr>
      <vt:lpstr>Introduction</vt:lpstr>
      <vt:lpstr>Visual representation of the single csv file</vt:lpstr>
      <vt:lpstr>Visual representation of each tester files</vt:lpstr>
      <vt:lpstr>Heatmaps</vt:lpstr>
      <vt:lpstr>Preprocessing (I)</vt:lpstr>
      <vt:lpstr>Preprocessing (II)</vt:lpstr>
      <vt:lpstr>Preprocessing (III)</vt:lpstr>
      <vt:lpstr>Leave-One-Subject-Out</vt:lpstr>
      <vt:lpstr>KNN-classifier</vt:lpstr>
      <vt:lpstr>RF-classifier</vt:lpstr>
      <vt:lpstr>AdaBoost-classifier</vt:lpstr>
      <vt:lpstr>Other Models</vt:lpstr>
      <vt:lpstr>Model Results</vt:lpstr>
      <vt:lpstr>Performance evaluation (I)</vt:lpstr>
      <vt:lpstr>Performance Evaluation (II)</vt:lpstr>
      <vt:lpstr>Rule analysis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USER POSITION  ON A CHAIR</dc:title>
  <dc:creator>Emanuele Tinghi</dc:creator>
  <cp:lastModifiedBy>Emanuele Tinghi</cp:lastModifiedBy>
  <cp:revision>12</cp:revision>
  <dcterms:created xsi:type="dcterms:W3CDTF">2024-01-13T10:54:25Z</dcterms:created>
  <dcterms:modified xsi:type="dcterms:W3CDTF">2024-01-13T22:16:01Z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