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71" r:id="rId5"/>
    <p:sldId id="272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89911" autoAdjust="0"/>
  </p:normalViewPr>
  <p:slideViewPr>
    <p:cSldViewPr snapToGrid="0">
      <p:cViewPr varScale="1">
        <p:scale>
          <a:sx n="133" d="100"/>
          <a:sy n="133" d="100"/>
        </p:scale>
        <p:origin x="374" y="8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3387C1-8EFB-44F7-8485-D662F1CF7333}" type="datetime1">
              <a:rPr lang="en-GB" smtClean="0"/>
              <a:t>13/01/2024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6434E-09F1-48C0-A525-B5A7008B7802}" type="datetime1">
              <a:rPr lang="en-GB" noProof="0" smtClean="0"/>
              <a:t>13/01/2024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953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686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6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38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84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785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How presentation will benefit audience: Adult learners are more interested in a subject if they know how or why it is important to them.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Lesson descriptions should be brief.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Lesson descriptions should be brief.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36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Lesson descriptions should be brief.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34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8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050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5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AAD351-6347-4318-B935-1E0F1B6A61D6}" type="datetime1">
              <a:rPr lang="en-GB" noProof="0" smtClean="0"/>
              <a:t>13/01/2024</a:t>
            </a:fld>
            <a:endParaRPr lang="en-GB" noProof="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87B0-5071-4BC9-A19F-C3269318028C}" type="datetime1">
              <a:rPr lang="en-GB" noProof="0" smtClean="0"/>
              <a:t>13/01/2024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n-GB" noProof="0" dirty="0"/>
              <a:t>Click to edit Master text styles</a:t>
            </a:r>
          </a:p>
          <a:p>
            <a:pPr lvl="1" rtl="0" eaLnBrk="1" latinLnBrk="0" hangingPunct="1"/>
            <a:r>
              <a:rPr lang="en-GB" noProof="0" dirty="0"/>
              <a:t>Second level</a:t>
            </a:r>
          </a:p>
          <a:p>
            <a:pPr lvl="2" rtl="0" eaLnBrk="1" latinLnBrk="0" hangingPunct="1"/>
            <a:r>
              <a:rPr lang="en-GB" noProof="0" dirty="0"/>
              <a:t>Third level</a:t>
            </a:r>
          </a:p>
          <a:p>
            <a:pPr lvl="3" rtl="0" eaLnBrk="1" latinLnBrk="0" hangingPunct="1"/>
            <a:r>
              <a:rPr lang="en-GB" noProof="0" dirty="0"/>
              <a:t>Fourth level</a:t>
            </a:r>
          </a:p>
          <a:p>
            <a:pPr lvl="4" rtl="0" eaLnBrk="1" latinLnBrk="0" hangingPunct="1"/>
            <a:r>
              <a:rPr lang="en-GB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4CBB3-9133-42BF-BC20-6F6E1888C21F}" type="datetime1">
              <a:rPr lang="en-GB" noProof="0" smtClean="0"/>
              <a:t>13/01/2024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13/01/2024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54DA5-E4EE-42EA-9BC9-3160B1480769}" type="datetime1">
              <a:rPr lang="en-GB" noProof="0" smtClean="0"/>
              <a:t>13/01/2024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1BF5D-7537-4BA8-9976-6302714DE26C}" type="datetime1">
              <a:rPr lang="en-GB" noProof="0" smtClean="0"/>
              <a:t>13/01/2024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8E4797-21F6-4D41-B035-97FEABB63BCE}" type="datetime1">
              <a:rPr lang="en-GB" noProof="0" smtClean="0"/>
              <a:t>13/01/2024</a:t>
            </a:fld>
            <a:endParaRPr lang="en-GB" noProof="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4EC45D07-A3FD-40EE-BB45-F5E3D0F2E1C8}" type="datetime1">
              <a:rPr lang="en-GB" noProof="0" smtClean="0"/>
              <a:t>13/01/2024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FDAF9-DFA9-4947-9568-03347A66D233}" type="datetime1">
              <a:rPr lang="en-GB" noProof="0" smtClean="0"/>
              <a:t>13/01/2024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  <a:p>
            <a:pPr lvl="1" rtl="0" eaLnBrk="1" latinLnBrk="0" hangingPunct="1"/>
            <a:r>
              <a:rPr lang="en-GB" noProof="0"/>
              <a:t>Second level</a:t>
            </a:r>
          </a:p>
          <a:p>
            <a:pPr lvl="2" rtl="0" eaLnBrk="1" latinLnBrk="0" hangingPunct="1"/>
            <a:r>
              <a:rPr lang="en-GB" noProof="0"/>
              <a:t>Third level</a:t>
            </a:r>
          </a:p>
          <a:p>
            <a:pPr lvl="3" rtl="0" eaLnBrk="1" latinLnBrk="0" hangingPunct="1"/>
            <a:r>
              <a:rPr lang="en-GB" noProof="0"/>
              <a:t>Fourth level</a:t>
            </a:r>
          </a:p>
          <a:p>
            <a:pPr lvl="4" rtl="0" eaLnBrk="1" latinLnBrk="0" hangingPunct="1"/>
            <a:r>
              <a:rPr lang="en-GB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D711C-098E-40E1-BE23-CFCA1FAB8359}" type="datetime1">
              <a:rPr lang="en-GB" noProof="0" smtClean="0"/>
              <a:t>13/01/2024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GB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9A7A2F-7C81-4F05-8B4D-4983D3740BAF}" type="datetime1">
              <a:rPr lang="en-GB" noProof="0" smtClean="0"/>
              <a:t>13/01/2024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B045440-74F0-4B44-BEF6-1040C3E911E1}" type="datetime1">
              <a:rPr lang="en-GB" noProof="0" smtClean="0"/>
              <a:t>13/01/2024</a:t>
            </a:fld>
            <a:endParaRPr lang="en-GB" noProof="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2944"/>
            <a:ext cx="12192000" cy="1452072"/>
          </a:xfrm>
        </p:spPr>
        <p:txBody>
          <a:bodyPr rtlCol="0"/>
          <a:lstStyle/>
          <a:p>
            <a:pPr algn="ctr" rtl="0"/>
            <a:r>
              <a:rPr lang="en-GB" dirty="0"/>
              <a:t>IDENTIFICATION OF USER POSITION </a:t>
            </a:r>
            <a:br>
              <a:rPr lang="en-GB" dirty="0"/>
            </a:br>
            <a:r>
              <a:rPr lang="en-GB" dirty="0"/>
              <a:t>ON A CHAIR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16" y="6247105"/>
            <a:ext cx="2449334" cy="483441"/>
          </a:xfrm>
        </p:spPr>
        <p:txBody>
          <a:bodyPr rtlCol="0"/>
          <a:lstStyle/>
          <a:p>
            <a:pPr rtl="0"/>
            <a:r>
              <a:rPr lang="en-GB" dirty="0"/>
              <a:t>Emanuele Tinghi</a:t>
            </a: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A2F82F1D-EDA4-3FEC-192B-A6348A556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56" y="5652538"/>
            <a:ext cx="2024428" cy="10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2: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List the intended outcomes for this training session.</a:t>
            </a:r>
          </a:p>
          <a:p>
            <a:pPr rtl="0"/>
            <a:r>
              <a:rPr lang="en-GB" dirty="0"/>
              <a:t>Each objective should be concise, should contain a verb, and should have a measurable result.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2: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Add text here. </a:t>
            </a:r>
          </a:p>
          <a:p>
            <a:pPr rtl="0"/>
            <a:r>
              <a:rPr lang="en-GB" dirty="0"/>
              <a:t>To add a picture, chart or other content in the right column, click the appropriate icon.</a:t>
            </a:r>
          </a:p>
          <a:p>
            <a:pPr rtl="0"/>
            <a:r>
              <a:rPr lang="en-GB" dirty="0"/>
              <a:t>To add a slide, click New Slide on the Insert menu, or press CTRL+M.</a:t>
            </a:r>
          </a:p>
          <a:p>
            <a:pPr rtl="0"/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Summarise important points.</a:t>
            </a:r>
          </a:p>
          <a:p>
            <a:pPr rtl="0"/>
            <a:r>
              <a:rPr lang="en-GB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List the intended outcomes for this training session.</a:t>
            </a:r>
          </a:p>
          <a:p>
            <a:pPr rtl="0"/>
            <a:r>
              <a:rPr lang="en-GB" dirty="0"/>
              <a:t>Each objective should be concise, should contain a verb, and should have a measurable result.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3: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Add text here. </a:t>
            </a:r>
          </a:p>
          <a:p>
            <a:pPr rtl="0"/>
            <a:r>
              <a:rPr lang="en-GB" dirty="0"/>
              <a:t>To add a picture, chart or other content in the right column, click the appropriate icon.</a:t>
            </a:r>
          </a:p>
          <a:p>
            <a:pPr rtl="0"/>
            <a:r>
              <a:rPr lang="en-GB" dirty="0"/>
              <a:t>To add a slide, click New Slide on the Insert menu, or press CTRL+M.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Summarise important points.</a:t>
            </a:r>
          </a:p>
          <a:p>
            <a:pPr rtl="0"/>
            <a:r>
              <a:rPr lang="en-GB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List important points from each lesson.</a:t>
            </a:r>
          </a:p>
          <a:p>
            <a:pPr rtl="0"/>
            <a:r>
              <a:rPr lang="en-GB" dirty="0"/>
              <a:t>Provide resources for more information on subject.</a:t>
            </a:r>
          </a:p>
          <a:p>
            <a:pPr lvl="1" rtl="0"/>
            <a:r>
              <a:rPr lang="en-GB" dirty="0"/>
              <a:t>List resources on this slide.</a:t>
            </a:r>
          </a:p>
          <a:p>
            <a:pPr lvl="1" rtl="0"/>
            <a:r>
              <a:rPr lang="en-GB" dirty="0"/>
              <a:t>Provide handouts with additional resource material.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Prepare a quiz or challenge to assess how much information participants learned.</a:t>
            </a:r>
          </a:p>
          <a:p>
            <a:pPr rtl="0"/>
            <a:r>
              <a:rPr lang="en-GB" dirty="0"/>
              <a:t>Survey participants to see if they found the training beneficial.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GB" dirty="0"/>
              <a:t>The samples comes from four testers (Leo, Lorenzo, Carlotta, Irene) and from three positions (Right, Left, </a:t>
            </a:r>
            <a:r>
              <a:rPr lang="en-GB" dirty="0" err="1"/>
              <a:t>Centered</a:t>
            </a:r>
            <a:r>
              <a:rPr lang="en-GB" dirty="0"/>
              <a:t>) in the form of csv files</a:t>
            </a:r>
          </a:p>
          <a:p>
            <a:pPr rtl="0">
              <a:spcBef>
                <a:spcPts val="0"/>
              </a:spcBef>
            </a:pPr>
            <a:endParaRPr lang="en-GB" dirty="0"/>
          </a:p>
          <a:p>
            <a:pPr rtl="0"/>
            <a:r>
              <a:rPr lang="en-GB" dirty="0"/>
              <a:t>From each file (time instant) we extract the peak frequency and the corresponding value of modulus and phase for each sensor 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Some aggregate statistics of the 6 numerical characteristics are saved for each window together with the tester’s weight</a:t>
            </a:r>
            <a:br>
              <a:rPr lang="en-GB" dirty="0"/>
            </a:br>
            <a:endParaRPr lang="en-GB" dirty="0"/>
          </a:p>
          <a:p>
            <a:pPr rtl="0"/>
            <a:r>
              <a:rPr lang="en-GB" dirty="0"/>
              <a:t>The performance are evaluated with Leave-One-Subject-Out cross-validation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36" y="1017494"/>
            <a:ext cx="10972800" cy="1066800"/>
          </a:xfrm>
        </p:spPr>
        <p:txBody>
          <a:bodyPr rtlCol="0"/>
          <a:lstStyle/>
          <a:p>
            <a:pPr algn="ctr" rtl="0"/>
            <a:r>
              <a:rPr lang="en-GB" dirty="0"/>
              <a:t>Visual representation of the single csv file</a:t>
            </a:r>
          </a:p>
        </p:txBody>
      </p:sp>
      <p:pic>
        <p:nvPicPr>
          <p:cNvPr id="9" name="Content Placeholder 8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7B8AC5F6-7E22-5EDE-B271-9DFB59424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88" y="2084294"/>
            <a:ext cx="4267040" cy="4300816"/>
          </a:xfrm>
        </p:spPr>
      </p:pic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36" y="1017494"/>
            <a:ext cx="10972800" cy="1066800"/>
          </a:xfrm>
        </p:spPr>
        <p:txBody>
          <a:bodyPr rtlCol="0"/>
          <a:lstStyle/>
          <a:p>
            <a:pPr algn="ctr" rtl="0"/>
            <a:r>
              <a:rPr lang="en-GB" dirty="0"/>
              <a:t>Visual representation of each tester files</a:t>
            </a:r>
          </a:p>
        </p:txBody>
      </p:sp>
      <p:pic>
        <p:nvPicPr>
          <p:cNvPr id="11" name="Content Placeholder 10" descr="A group of graphs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8270A8BF-7D13-594E-9D24-CA5D4755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371" y="2249488"/>
            <a:ext cx="7059257" cy="4324350"/>
          </a:xfrm>
        </p:spPr>
      </p:pic>
    </p:spTree>
    <p:extLst>
      <p:ext uri="{BB962C8B-B14F-4D97-AF65-F5344CB8AC3E}">
        <p14:creationId xmlns:p14="http://schemas.microsoft.com/office/powerpoint/2010/main" val="117155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36" y="1017494"/>
            <a:ext cx="10972800" cy="1066800"/>
          </a:xfrm>
        </p:spPr>
        <p:txBody>
          <a:bodyPr rtlCol="0"/>
          <a:lstStyle/>
          <a:p>
            <a:pPr algn="ctr" rtl="0"/>
            <a:r>
              <a:rPr lang="en-GB" dirty="0"/>
              <a:t>Heatmaps</a:t>
            </a:r>
          </a:p>
        </p:txBody>
      </p:sp>
      <p:pic>
        <p:nvPicPr>
          <p:cNvPr id="6" name="Content Placeholder 5" descr="A group of yellow and blue gradients&#10;&#10;Description automatically generated">
            <a:extLst>
              <a:ext uri="{FF2B5EF4-FFF2-40B4-BE49-F238E27FC236}">
                <a16:creationId xmlns:a16="http://schemas.microsoft.com/office/drawing/2014/main" id="{8EEBBC65-4474-A8B9-0F21-E86D8E892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6" y="2223246"/>
            <a:ext cx="4572501" cy="33205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8A189-51F4-CF70-74E8-5602B2AA9821}"/>
              </a:ext>
            </a:extLst>
          </p:cNvPr>
          <p:cNvSpPr txBox="1"/>
          <p:nvPr/>
        </p:nvSpPr>
        <p:spPr>
          <a:xfrm>
            <a:off x="1119424" y="5712928"/>
            <a:ext cx="388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- S11(DB)</a:t>
            </a:r>
          </a:p>
        </p:txBody>
      </p:sp>
      <p:pic>
        <p:nvPicPr>
          <p:cNvPr id="12" name="Picture 11" descr="A group of gradients of different colors&#10;&#10;Description automatically generated">
            <a:extLst>
              <a:ext uri="{FF2B5EF4-FFF2-40B4-BE49-F238E27FC236}">
                <a16:creationId xmlns:a16="http://schemas.microsoft.com/office/drawing/2014/main" id="{FD6FFCE0-4E89-64DB-8B2F-295678FA5E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66" y="2223246"/>
            <a:ext cx="4572502" cy="33317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D0E467-7BC0-816A-FB36-34CCBAD0952D}"/>
              </a:ext>
            </a:extLst>
          </p:cNvPr>
          <p:cNvSpPr txBox="1"/>
          <p:nvPr/>
        </p:nvSpPr>
        <p:spPr>
          <a:xfrm>
            <a:off x="6512197" y="5712928"/>
            <a:ext cx="388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– S22(DEG)</a:t>
            </a:r>
          </a:p>
        </p:txBody>
      </p:sp>
    </p:spTree>
    <p:extLst>
      <p:ext uri="{BB962C8B-B14F-4D97-AF65-F5344CB8AC3E}">
        <p14:creationId xmlns:p14="http://schemas.microsoft.com/office/powerpoint/2010/main" val="129983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Preprocessing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en-GB" dirty="0"/>
              <a:t>Given a tester and a position, his/her list of csv files, relative to that position, are analysed.</a:t>
            </a:r>
          </a:p>
          <a:p>
            <a:pPr marL="109728" indent="0" rtl="0">
              <a:buNone/>
            </a:pPr>
            <a:endParaRPr lang="en-GB" dirty="0"/>
          </a:p>
          <a:p>
            <a:pPr marL="109728" indent="0" rtl="0">
              <a:buNone/>
            </a:pPr>
            <a:r>
              <a:rPr lang="en-GB" dirty="0"/>
              <a:t>For every file, the following steps are performed: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GB" sz="2000" dirty="0"/>
              <a:t>The signal is smoothed using E.M.A. 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GB" sz="2000" dirty="0"/>
              <a:t>The peak of ‘S11(DB)’ is extracted, together with the corresponding values of phase and frequency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GB" sz="2000" dirty="0"/>
              <a:t>The peak of ‘S22(DB)’ is extracted, together with the corresponding values of phase and frequency</a:t>
            </a:r>
            <a:endParaRPr lang="en-GB" dirty="0"/>
          </a:p>
          <a:p>
            <a:pPr marL="916686" lvl="1" indent="-514350">
              <a:buFont typeface="+mj-lt"/>
              <a:buAutoNum type="arabicPeriod"/>
            </a:pPr>
            <a:r>
              <a:rPr lang="en-GB" sz="2000" dirty="0"/>
              <a:t>These values are saved in a </a:t>
            </a:r>
            <a:r>
              <a:rPr lang="en-GB" sz="2000" dirty="0" err="1"/>
              <a:t>dataframe</a:t>
            </a:r>
            <a:r>
              <a:rPr lang="en-GB" sz="2000" dirty="0"/>
              <a:t> (at the end there will be one of this </a:t>
            </a:r>
            <a:r>
              <a:rPr lang="en-GB" sz="2000" dirty="0" err="1"/>
              <a:t>dataframes</a:t>
            </a:r>
            <a:r>
              <a:rPr lang="en-GB" sz="2000" dirty="0"/>
              <a:t> for each possible position)</a:t>
            </a:r>
          </a:p>
          <a:p>
            <a:pPr marL="916686" lvl="1" indent="-514350">
              <a:buFont typeface="+mj-lt"/>
              <a:buAutoNum type="arabicPeriod"/>
            </a:pPr>
            <a:endParaRPr lang="en-GB" dirty="0"/>
          </a:p>
          <a:p>
            <a:pPr marL="916686" lvl="1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Preprocessing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en-GB" dirty="0"/>
              <a:t>Given one of this </a:t>
            </a:r>
            <a:r>
              <a:rPr lang="en-GB" dirty="0" err="1"/>
              <a:t>dataframes</a:t>
            </a:r>
            <a:r>
              <a:rPr lang="en-GB" dirty="0"/>
              <a:t>, the following steps are performed:</a:t>
            </a:r>
          </a:p>
          <a:p>
            <a:pPr marL="1181862" lvl="2" indent="-514350">
              <a:buFont typeface="+mj-lt"/>
              <a:buAutoNum type="arabicPeriod"/>
            </a:pPr>
            <a:r>
              <a:rPr lang="en-GB" sz="2000" dirty="0"/>
              <a:t>The first 150 files from each tester-position pair are discarded </a:t>
            </a:r>
          </a:p>
          <a:p>
            <a:pPr marL="1181862" lvl="2" indent="-514350">
              <a:buFont typeface="+mj-lt"/>
              <a:buAutoNum type="arabicPeriod"/>
            </a:pPr>
            <a:r>
              <a:rPr lang="en-GB" sz="2000" dirty="0"/>
              <a:t>The data are aggregated using windows with width equal to 50 files and a step size of 10 (there is overlapping) </a:t>
            </a:r>
          </a:p>
          <a:p>
            <a:pPr marL="1181862" lvl="2" indent="-514350">
              <a:buFont typeface="+mj-lt"/>
              <a:buAutoNum type="arabicPeriod"/>
            </a:pPr>
            <a:r>
              <a:rPr lang="en-GB" sz="2000" dirty="0"/>
              <a:t>The mean and variance of every previously extracted features is saved</a:t>
            </a:r>
          </a:p>
          <a:p>
            <a:pPr marL="1181862" lvl="2" indent="-514350">
              <a:buFont typeface="+mj-lt"/>
              <a:buAutoNum type="arabicPeriod"/>
            </a:pPr>
            <a:endParaRPr lang="en-GB" sz="2000" dirty="0"/>
          </a:p>
          <a:p>
            <a:pPr marL="109728" indent="0">
              <a:buNone/>
            </a:pPr>
            <a:r>
              <a:rPr lang="en-GB" sz="2400" dirty="0"/>
              <a:t>Every tester will end up with three datasets of windows data. These datasets are then merged to obtain the final dataset for the tester.</a:t>
            </a:r>
          </a:p>
        </p:txBody>
      </p:sp>
    </p:spTree>
    <p:extLst>
      <p:ext uri="{BB962C8B-B14F-4D97-AF65-F5344CB8AC3E}">
        <p14:creationId xmlns:p14="http://schemas.microsoft.com/office/powerpoint/2010/main" val="1868159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1: 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Add text here. </a:t>
            </a:r>
          </a:p>
          <a:p>
            <a:pPr rtl="0"/>
            <a:r>
              <a:rPr lang="en-GB" dirty="0"/>
              <a:t>To add a picture, chart or other content in the right column, click the appropriate icon.</a:t>
            </a:r>
          </a:p>
          <a:p>
            <a:pPr rtl="0"/>
            <a:r>
              <a:rPr lang="en-GB" dirty="0"/>
              <a:t>To add a slide, click New Slide on the Insert menu, or press CTRL+M.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Summarise important points.</a:t>
            </a:r>
          </a:p>
          <a:p>
            <a:pPr rtl="0"/>
            <a:r>
              <a:rPr lang="en-GB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345_TF03460604.potx" id="{E7E0BD26-C043-45F4-96D1-04BA13E49D2C}" vid="{5436AFAD-CFB0-446B-836C-C3E13AB5250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{8E88C1CD-48D5-4F04-8225-92EAFEB6E24C}tf03460604_win32</Template>
  <TotalTime>70</TotalTime>
  <Words>783</Words>
  <Application>Microsoft Office PowerPoint</Application>
  <PresentationFormat>Widescreen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</vt:lpstr>
      <vt:lpstr>Wingdings 2</vt:lpstr>
      <vt:lpstr>Training presentation</vt:lpstr>
      <vt:lpstr>IDENTIFICATION OF USER POSITION  ON A CHAIR</vt:lpstr>
      <vt:lpstr>Introduction</vt:lpstr>
      <vt:lpstr>Visual representation of the single csv file</vt:lpstr>
      <vt:lpstr>Visual representation of each tester files</vt:lpstr>
      <vt:lpstr>Heatmaps</vt:lpstr>
      <vt:lpstr>Preprocessing (I)</vt:lpstr>
      <vt:lpstr>Preprocessing (II)</vt:lpstr>
      <vt:lpstr>Lesson 1: Content</vt:lpstr>
      <vt:lpstr>Lesson 1: Wrap-up</vt:lpstr>
      <vt:lpstr>Lesson 2: Objectives</vt:lpstr>
      <vt:lpstr>Lesson 2: Content</vt:lpstr>
      <vt:lpstr>Lesson 2: Wrap-up</vt:lpstr>
      <vt:lpstr>Lesson 3: Objectives</vt:lpstr>
      <vt:lpstr>Lesson 3: Content</vt:lpstr>
      <vt:lpstr>Lesson 3: Wrap-up</vt:lpstr>
      <vt:lpstr>Summary of Training</vt:lpstr>
      <vt:lpstr>Assessment and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USER POSITION  ON A CHAIR</dc:title>
  <dc:creator>Emanuele Tinghi</dc:creator>
  <cp:lastModifiedBy>Emanuele Tinghi</cp:lastModifiedBy>
  <cp:revision>1</cp:revision>
  <dcterms:created xsi:type="dcterms:W3CDTF">2024-01-13T10:54:25Z</dcterms:created>
  <dcterms:modified xsi:type="dcterms:W3CDTF">2024-01-13T12:05:01Z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