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varScale="1">
        <p:scale>
          <a:sx n="120" d="100"/>
          <a:sy n="120" d="100"/>
        </p:scale>
        <p:origin x="878" y="65"/>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13/01/2024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13/01/2024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13/01/2024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13/01/2024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13/01/2024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13/01/2024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13/01/2024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7" name="Content Placeholder 6" descr="A number on a black background&#10;&#10;Description automatically generated">
            <a:extLst>
              <a:ext uri="{FF2B5EF4-FFF2-40B4-BE49-F238E27FC236}">
                <a16:creationId xmlns:a16="http://schemas.microsoft.com/office/drawing/2014/main" id="{E902FB72-72DA-027D-C4FB-999CCC0ECD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671" y="5149402"/>
            <a:ext cx="2692049" cy="433285"/>
          </a:xfrm>
        </p:spPr>
      </p:pic>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12" name="Picture 11" descr="A black background with white numbers&#10;&#10;Description automatically generated">
            <a:extLst>
              <a:ext uri="{FF2B5EF4-FFF2-40B4-BE49-F238E27FC236}">
                <a16:creationId xmlns:a16="http://schemas.microsoft.com/office/drawing/2014/main" id="{A3E75A46-9D31-FC30-8CAF-FF81C3C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019" y="3055604"/>
            <a:ext cx="2702873" cy="544660"/>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a series of 83 random forest classifier is chosen. The parameters of the random forest classifiers are chosen as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4" name="Picture 13" descr="A black screen with many colorful text&#10;&#10;Description automatically generated">
            <a:extLst>
              <a:ext uri="{FF2B5EF4-FFF2-40B4-BE49-F238E27FC236}">
                <a16:creationId xmlns:a16="http://schemas.microsoft.com/office/drawing/2014/main" id="{DF26D484-DB8D-3339-5FF0-49AD8C20F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6" y="2394648"/>
            <a:ext cx="8080745" cy="2068702"/>
          </a:xfrm>
          <a:prstGeom prst="rect">
            <a:avLst/>
          </a:prstGeom>
        </p:spPr>
      </p:pic>
      <p:pic>
        <p:nvPicPr>
          <p:cNvPr id="16" name="Picture 15" descr="A black background with white numbers&#10;&#10;Description automatically generated">
            <a:extLst>
              <a:ext uri="{FF2B5EF4-FFF2-40B4-BE49-F238E27FC236}">
                <a16:creationId xmlns:a16="http://schemas.microsoft.com/office/drawing/2014/main" id="{AA4CD5BE-3C08-5A7E-D5B8-BBFFE7A9D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821" y="3199915"/>
            <a:ext cx="2899233" cy="458169"/>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solidFill>
                  <a:schemeClr val="tx1"/>
                </a:solidFill>
              </a:rPr>
              <a:t>The mean f-scores are all slightly less than 0.75, even if the performances are not constant between testers.</a:t>
            </a:r>
          </a:p>
          <a:p>
            <a:pPr marL="109728" indent="0">
              <a:buNone/>
            </a:pPr>
            <a:r>
              <a:rPr lang="en-US" dirty="0">
                <a:solidFill>
                  <a:schemeClr val="tx1"/>
                </a:solidFill>
              </a:rPr>
              <a:t>There are always some testers the perform well and others that perform not so well.</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solidFill>
                  <a:schemeClr val="tx1"/>
                </a:solidFill>
              </a:rPr>
              <a:t>The evaluation of the model was carried out using the Wilcoxon signed rank test. </a:t>
            </a:r>
          </a:p>
          <a:p>
            <a:pPr marL="109728" indent="0" rtl="0">
              <a:buNone/>
            </a:pPr>
            <a:r>
              <a:rPr lang="en-GB" dirty="0">
                <a:solidFill>
                  <a:schemeClr val="tx1"/>
                </a:solidFill>
              </a:rPr>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of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solidFill>
                  <a:schemeClr val="tx1"/>
                </a:solidFill>
              </a:rPr>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73" name="Group 72">
            <a:extLst>
              <a:ext uri="{FF2B5EF4-FFF2-40B4-BE49-F238E27FC236}">
                <a16:creationId xmlns:a16="http://schemas.microsoft.com/office/drawing/2014/main" id="{AFD1CAE8-5464-3935-021C-E62E0FCC1B5F}"/>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938814-74E3-32A3-63AA-55E3BEF54F1C}"/>
                  </a:ext>
                </a:extLst>
              </p:cNvPr>
              <p:cNvSpPr/>
              <p:nvPr/>
            </p:nvSpPr>
            <p:spPr>
              <a:xfrm>
                <a:off x="10156370" y="5713939"/>
                <a:ext cx="555170"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2877594-40C5-5387-44DC-88EAB42C17A3}"/>
                  </a:ext>
                </a:extLst>
              </p:cNvPr>
              <p:cNvSpPr/>
              <p:nvPr/>
            </p:nvSpPr>
            <p:spPr>
              <a:xfrm>
                <a:off x="10430327" y="5519811"/>
                <a:ext cx="281213"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4567C8-F7E4-9471-CA92-D5D28062055F}"/>
                  </a:ext>
                </a:extLst>
              </p:cNvPr>
              <p:cNvSpPr/>
              <p:nvPr/>
            </p:nvSpPr>
            <p:spPr>
              <a:xfrm>
                <a:off x="10430327"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02E877-290F-BB5B-4288-9CE02A71FD8E}"/>
                  </a:ext>
                </a:extLst>
              </p:cNvPr>
              <p:cNvSpPr/>
              <p:nvPr/>
            </p:nvSpPr>
            <p:spPr>
              <a:xfrm>
                <a:off x="10522856"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solidFill>
                  <a:schemeClr val="tx1"/>
                </a:solidFill>
              </a:rPr>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solidFill>
                  <a:schemeClr val="tx1"/>
                </a:solidFill>
              </a:rPr>
              <a:t>The samples comes from four testers (Leo, Lorenzo, Carlotta, Irene) and from three positions (Right, Left, </a:t>
            </a:r>
            <a:r>
              <a:rPr lang="en-GB" dirty="0" err="1">
                <a:solidFill>
                  <a:schemeClr val="tx1"/>
                </a:solidFill>
              </a:rPr>
              <a:t>Centered</a:t>
            </a:r>
            <a:r>
              <a:rPr lang="en-GB" dirty="0">
                <a:solidFill>
                  <a:schemeClr val="tx1"/>
                </a:solidFill>
              </a:rPr>
              <a:t>) in the form of csv files. Each file contains the measurements of modulus and phase of the signals obtained from two sensors (S11, S22) in a spectrum of frequencies that goes from 1GHz to 5GHz</a:t>
            </a:r>
          </a:p>
          <a:p>
            <a:pPr rtl="0">
              <a:spcBef>
                <a:spcPts val="0"/>
              </a:spcBef>
            </a:pPr>
            <a:endParaRPr lang="en-GB" dirty="0">
              <a:solidFill>
                <a:schemeClr val="tx1"/>
              </a:solidFill>
            </a:endParaRPr>
          </a:p>
          <a:p>
            <a:pPr rtl="0"/>
            <a:r>
              <a:rPr lang="en-GB" dirty="0">
                <a:solidFill>
                  <a:schemeClr val="tx1"/>
                </a:solidFill>
              </a:rPr>
              <a:t>From each file (time instant) we extract the peak frequency and the corresponding value of modulus and phase for each sensor </a:t>
            </a:r>
          </a:p>
          <a:p>
            <a:pPr rtl="0"/>
            <a:endParaRPr lang="en-GB" dirty="0">
              <a:solidFill>
                <a:schemeClr val="tx1"/>
              </a:solidFill>
            </a:endParaRPr>
          </a:p>
          <a:p>
            <a:pPr rtl="0"/>
            <a:r>
              <a:rPr lang="en-GB" dirty="0">
                <a:solidFill>
                  <a:schemeClr val="tx1"/>
                </a:solidFill>
              </a:rPr>
              <a:t>Some aggregate statistics of the 6 numerical characteristics are saved for each window together with the tester’s weight</a:t>
            </a:r>
            <a:br>
              <a:rPr lang="en-GB" dirty="0">
                <a:solidFill>
                  <a:schemeClr val="tx1"/>
                </a:solidFill>
              </a:rPr>
            </a:br>
            <a:endParaRPr lang="en-GB" dirty="0">
              <a:solidFill>
                <a:schemeClr val="tx1"/>
              </a:solidFill>
            </a:endParaRPr>
          </a:p>
          <a:p>
            <a:pPr rtl="0"/>
            <a:r>
              <a:rPr lang="en-GB" dirty="0">
                <a:solidFill>
                  <a:schemeClr val="tx1"/>
                </a:solidFill>
              </a:rPr>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solidFill>
                  <a:schemeClr val="tx1"/>
                </a:solidFill>
              </a:rPr>
              <a:t>Given a tester and a position, his/her list of csv files, relative to that acquisition, are analysed.</a:t>
            </a:r>
          </a:p>
          <a:p>
            <a:pPr marL="109728" indent="0" rtl="0">
              <a:buNone/>
            </a:pPr>
            <a:r>
              <a:rPr lang="en-GB" dirty="0">
                <a:solidFill>
                  <a:schemeClr val="tx1"/>
                </a:solidFill>
              </a:rPr>
              <a:t>For every file, the following steps are performed:</a:t>
            </a:r>
          </a:p>
          <a:p>
            <a:pPr marL="916686" lvl="1" indent="-514350">
              <a:buFont typeface="+mj-lt"/>
              <a:buAutoNum type="arabicPeriod"/>
            </a:pPr>
            <a:r>
              <a:rPr lang="en-GB" sz="2000" dirty="0">
                <a:solidFill>
                  <a:schemeClr val="tx1"/>
                </a:solidFill>
              </a:rPr>
              <a:t>The signal is smoothed using E.M.A. </a:t>
            </a:r>
          </a:p>
          <a:p>
            <a:pPr marL="916686" lvl="1" indent="-514350">
              <a:buFont typeface="+mj-lt"/>
              <a:buAutoNum type="arabicPeriod"/>
            </a:pPr>
            <a:r>
              <a:rPr lang="en-GB" sz="2000" dirty="0">
                <a:solidFill>
                  <a:schemeClr val="tx1"/>
                </a:solidFill>
              </a:rPr>
              <a:t>The peak of ‘S11(DB)’ is extracted, together with the corresponding values of phase and frequency</a:t>
            </a:r>
          </a:p>
          <a:p>
            <a:pPr marL="916686" lvl="1" indent="-514350">
              <a:buFont typeface="+mj-lt"/>
              <a:buAutoNum type="arabicPeriod"/>
            </a:pPr>
            <a:r>
              <a:rPr lang="en-GB" sz="2000" dirty="0">
                <a:solidFill>
                  <a:schemeClr val="tx1"/>
                </a:solidFill>
              </a:rPr>
              <a:t>The peak of ‘S22(DB)’ is extracted, together with the corresponding values of phase and frequency</a:t>
            </a:r>
            <a:endParaRPr lang="en-GB" dirty="0">
              <a:solidFill>
                <a:schemeClr val="tx1"/>
              </a:solidFill>
            </a:endParaRPr>
          </a:p>
          <a:p>
            <a:pPr marL="109728" indent="0">
              <a:buNone/>
            </a:pPr>
            <a:r>
              <a:rPr lang="en-GB" dirty="0">
                <a:solidFill>
                  <a:schemeClr val="tx1"/>
                </a:solidFill>
              </a:rPr>
              <a:t>For every tester and position, these values are concatenated in a </a:t>
            </a:r>
            <a:r>
              <a:rPr lang="en-GB" dirty="0" err="1">
                <a:solidFill>
                  <a:schemeClr val="tx1"/>
                </a:solidFill>
              </a:rPr>
              <a:t>dataframe</a:t>
            </a:r>
            <a:r>
              <a:rPr lang="en-GB" dirty="0">
                <a:solidFill>
                  <a:schemeClr val="tx1"/>
                </a:solidFill>
              </a:rPr>
              <a:t> (at the end there will be one of this </a:t>
            </a:r>
            <a:r>
              <a:rPr lang="en-GB" dirty="0" err="1">
                <a:solidFill>
                  <a:schemeClr val="tx1"/>
                </a:solidFill>
              </a:rPr>
              <a:t>dataframes</a:t>
            </a:r>
            <a:r>
              <a:rPr lang="en-GB" dirty="0">
                <a:solidFill>
                  <a:schemeClr val="tx1"/>
                </a:solidFill>
              </a:rPr>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solidFill>
                  <a:schemeClr val="tx1"/>
                </a:solidFill>
              </a:rPr>
              <a:t>Given one of this </a:t>
            </a:r>
            <a:r>
              <a:rPr lang="en-GB" dirty="0" err="1">
                <a:solidFill>
                  <a:schemeClr val="tx1"/>
                </a:solidFill>
              </a:rPr>
              <a:t>dataframes</a:t>
            </a:r>
            <a:r>
              <a:rPr lang="en-GB" dirty="0">
                <a:solidFill>
                  <a:schemeClr val="tx1"/>
                </a:solidFill>
              </a:rPr>
              <a:t>, the following steps are performed:</a:t>
            </a:r>
          </a:p>
          <a:p>
            <a:pPr marL="1181862" lvl="2" indent="-514350">
              <a:buFont typeface="+mj-lt"/>
              <a:buAutoNum type="arabicPeriod"/>
            </a:pPr>
            <a:r>
              <a:rPr lang="en-GB" sz="2000" dirty="0">
                <a:solidFill>
                  <a:schemeClr val="tx1"/>
                </a:solidFill>
              </a:rPr>
              <a:t>The first and last 150 files from each tester-position pair are discarded </a:t>
            </a:r>
          </a:p>
          <a:p>
            <a:pPr marL="1181862" lvl="2" indent="-514350">
              <a:buFont typeface="+mj-lt"/>
              <a:buAutoNum type="arabicPeriod"/>
            </a:pPr>
            <a:r>
              <a:rPr lang="en-GB" sz="2000" dirty="0">
                <a:solidFill>
                  <a:schemeClr val="tx1"/>
                </a:solidFill>
              </a:rPr>
              <a:t>The data are aggregated using windows with width equal to 50 files and a step size of 10 (there is overlapping) </a:t>
            </a:r>
          </a:p>
          <a:p>
            <a:pPr marL="1181862" lvl="2" indent="-514350">
              <a:buFont typeface="+mj-lt"/>
              <a:buAutoNum type="arabicPeriod"/>
            </a:pPr>
            <a:r>
              <a:rPr lang="en-GB" sz="2000" dirty="0">
                <a:solidFill>
                  <a:schemeClr val="tx1"/>
                </a:solidFill>
              </a:rPr>
              <a:t>The mean and variance of every previously extracted features is saved</a:t>
            </a:r>
          </a:p>
          <a:p>
            <a:pPr marL="1181862" lvl="2" indent="-514350">
              <a:buFont typeface="+mj-lt"/>
              <a:buAutoNum type="arabicPeriod"/>
            </a:pPr>
            <a:endParaRPr lang="en-GB" sz="2000" dirty="0">
              <a:solidFill>
                <a:schemeClr val="tx1"/>
              </a:solidFill>
            </a:endParaRPr>
          </a:p>
          <a:p>
            <a:pPr marL="109728" indent="0">
              <a:buNone/>
            </a:pPr>
            <a:r>
              <a:rPr lang="en-GB" sz="2400" dirty="0">
                <a:solidFill>
                  <a:schemeClr val="tx1"/>
                </a:solidFill>
              </a:rPr>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solidFill>
                  <a:schemeClr val="tx1"/>
                </a:solidFill>
              </a:rPr>
              <a:t>As cross-validation method Leave-One-Subject-Out was chosen. </a:t>
            </a:r>
          </a:p>
          <a:p>
            <a:pPr marL="109728" indent="0">
              <a:buNone/>
            </a:pPr>
            <a:endParaRPr lang="en-US" dirty="0">
              <a:solidFill>
                <a:schemeClr val="tx1"/>
              </a:solidFill>
            </a:endParaRPr>
          </a:p>
          <a:p>
            <a:pPr marL="109728" indent="0">
              <a:buNone/>
            </a:pPr>
            <a:r>
              <a:rPr lang="en-US" dirty="0">
                <a:solidFill>
                  <a:schemeClr val="tx1"/>
                </a:solidFill>
              </a:rPr>
              <a:t>This type of validation consists in:</a:t>
            </a:r>
          </a:p>
          <a:p>
            <a:pPr marL="859536" lvl="1" indent="-457200">
              <a:buFont typeface="+mj-lt"/>
              <a:buAutoNum type="arabicPeriod"/>
            </a:pPr>
            <a:r>
              <a:rPr lang="en-US" dirty="0">
                <a:solidFill>
                  <a:schemeClr val="tx1"/>
                </a:solidFill>
              </a:rPr>
              <a:t>training the model using all but one subject </a:t>
            </a:r>
          </a:p>
          <a:p>
            <a:pPr marL="859536" lvl="1" indent="-457200">
              <a:buFont typeface="+mj-lt"/>
              <a:buAutoNum type="arabicPeriod"/>
            </a:pPr>
            <a:r>
              <a:rPr lang="en-US" dirty="0">
                <a:solidFill>
                  <a:schemeClr val="tx1"/>
                </a:solidFill>
              </a:rPr>
              <a:t>evaluating the model using the removed subject</a:t>
            </a:r>
          </a:p>
          <a:p>
            <a:pPr marL="109728" indent="0">
              <a:buNone/>
            </a:pPr>
            <a:endParaRPr lang="en-US" dirty="0">
              <a:solidFill>
                <a:schemeClr val="tx1"/>
              </a:solidFill>
            </a:endParaRPr>
          </a:p>
          <a:p>
            <a:pPr marL="109728" indent="0">
              <a:buNone/>
            </a:pPr>
            <a:r>
              <a:rPr lang="en-US" dirty="0">
                <a:solidFill>
                  <a:schemeClr val="tx1"/>
                </a:solidFill>
              </a:rPr>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360</TotalTime>
  <Words>898</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11</cp:revision>
  <dcterms:created xsi:type="dcterms:W3CDTF">2024-01-13T10:54:25Z</dcterms:created>
  <dcterms:modified xsi:type="dcterms:W3CDTF">2024-01-13T22:09:12Z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