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87" r:id="rId1"/>
  </p:sldMasterIdLst>
  <p:sldIdLst>
    <p:sldId id="256" r:id="rId2"/>
    <p:sldId id="276" r:id="rId3"/>
    <p:sldId id="259" r:id="rId4"/>
    <p:sldId id="260" r:id="rId5"/>
    <p:sldId id="265" r:id="rId6"/>
    <p:sldId id="267" r:id="rId7"/>
    <p:sldId id="268" r:id="rId8"/>
    <p:sldId id="274" r:id="rId9"/>
    <p:sldId id="270" r:id="rId10"/>
    <p:sldId id="277" r:id="rId11"/>
    <p:sldId id="278" r:id="rId12"/>
    <p:sldId id="269" r:id="rId13"/>
    <p:sldId id="271" r:id="rId14"/>
    <p:sldId id="279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7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0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4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84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79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8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05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7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2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5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804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MedDelivery</a:t>
            </a:r>
            <a:b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Projeto integrador de Sistemas Distribuídos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6434" y="4947512"/>
            <a:ext cx="9144000" cy="1348785"/>
          </a:xfrm>
        </p:spPr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Érica Regina	de Souza A.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Emanuelle Renata de Souza A.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83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Visão de desenvolvimento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556" y="1825625"/>
            <a:ext cx="3368887" cy="4351338"/>
          </a:xfrm>
        </p:spPr>
      </p:pic>
    </p:spTree>
    <p:extLst>
      <p:ext uri="{BB962C8B-B14F-4D97-AF65-F5344CB8AC3E}">
        <p14:creationId xmlns:p14="http://schemas.microsoft.com/office/powerpoint/2010/main" val="382799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Processo de Software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222" y="1825625"/>
            <a:ext cx="6325556" cy="4351338"/>
          </a:xfrm>
        </p:spPr>
      </p:pic>
    </p:spTree>
    <p:extLst>
      <p:ext uri="{BB962C8B-B14F-4D97-AF65-F5344CB8AC3E}">
        <p14:creationId xmlns:p14="http://schemas.microsoft.com/office/powerpoint/2010/main" val="322619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7646" y="365125"/>
            <a:ext cx="10596154" cy="980349"/>
          </a:xfrm>
        </p:spPr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Modelo Lógico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84" y="1664200"/>
            <a:ext cx="6289418" cy="4161835"/>
          </a:xfrm>
        </p:spPr>
      </p:pic>
    </p:spTree>
    <p:extLst>
      <p:ext uri="{BB962C8B-B14F-4D97-AF65-F5344CB8AC3E}">
        <p14:creationId xmlns:p14="http://schemas.microsoft.com/office/powerpoint/2010/main" val="113719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Endpoints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https://docs.google.com/document/d/1L8kf7ahV0vo8PezHF4hP4FVLKb0FnS8l/edit?usp=sharing&amp;ouid=107408049377492947975&amp;rtpof=true&amp;sd=true</a:t>
            </a:r>
          </a:p>
        </p:txBody>
      </p:sp>
    </p:spTree>
    <p:extLst>
      <p:ext uri="{BB962C8B-B14F-4D97-AF65-F5344CB8AC3E}">
        <p14:creationId xmlns:p14="http://schemas.microsoft.com/office/powerpoint/2010/main" val="244310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3700" y="2511425"/>
            <a:ext cx="10515600" cy="1325563"/>
          </a:xfrm>
        </p:spPr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Protótipo funcional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88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Linguagens utilizadas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Framework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Linguagem de programação Python.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Banco de dados SQLite3.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3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63040" y="2338252"/>
            <a:ext cx="7053942" cy="1645920"/>
          </a:xfrm>
        </p:spPr>
        <p:txBody>
          <a:bodyPr>
            <a:normAutofit/>
          </a:bodyPr>
          <a:lstStyle/>
          <a:p>
            <a:pPr algn="l"/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O que é e como funciona?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6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Descrição dos usuários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Administrador: Responsável por realizar e gerenciar o cadastro das farmácias e entregadores.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Entregador: Responsável por aceitar as solicitações de entrega e realiza-las.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Farmácia: Pode solicitar entregas e acompanhar o status do transporte de medicamentos.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406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Requisitos funcionais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Cadastro de usuários;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Manter farmácia;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Manter entregadores;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Pesquisar farmácia;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Pesquisar entregador;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Status da entrega;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Solicitar entrega;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13193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610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Requisitos não funcionais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7667054"/>
              </p:ext>
            </p:extLst>
          </p:nvPr>
        </p:nvGraphicFramePr>
        <p:xfrm>
          <a:off x="2298540" y="1607233"/>
          <a:ext cx="6314758" cy="13597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1255">
                  <a:extLst>
                    <a:ext uri="{9D8B030D-6E8A-4147-A177-3AD203B41FA5}">
                      <a16:colId xmlns:a16="http://schemas.microsoft.com/office/drawing/2014/main" val="3913401624"/>
                    </a:ext>
                  </a:extLst>
                </a:gridCol>
                <a:gridCol w="5033503">
                  <a:extLst>
                    <a:ext uri="{9D8B030D-6E8A-4147-A177-3AD203B41FA5}">
                      <a16:colId xmlns:a16="http://schemas.microsoft.com/office/drawing/2014/main" val="189299654"/>
                    </a:ext>
                  </a:extLst>
                </a:gridCol>
              </a:tblGrid>
              <a:tr h="4095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RNF001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Integridade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195415656"/>
                  </a:ext>
                </a:extLst>
              </a:tr>
              <a:tr h="9232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Detalhes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Ações como cadastro, edição ou exclusão de usuários (sejam entregadores ou farmácia) só poderão ser realizadas pelo(s) administrador(s) mediante login. 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327700495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881299"/>
              </p:ext>
            </p:extLst>
          </p:nvPr>
        </p:nvGraphicFramePr>
        <p:xfrm>
          <a:off x="2298540" y="3422466"/>
          <a:ext cx="6314758" cy="1293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1255">
                  <a:extLst>
                    <a:ext uri="{9D8B030D-6E8A-4147-A177-3AD203B41FA5}">
                      <a16:colId xmlns:a16="http://schemas.microsoft.com/office/drawing/2014/main" val="1791888643"/>
                    </a:ext>
                  </a:extLst>
                </a:gridCol>
                <a:gridCol w="5033503">
                  <a:extLst>
                    <a:ext uri="{9D8B030D-6E8A-4147-A177-3AD203B41FA5}">
                      <a16:colId xmlns:a16="http://schemas.microsoft.com/office/drawing/2014/main" val="2137184127"/>
                    </a:ext>
                  </a:extLst>
                </a:gridCol>
              </a:tblGrid>
              <a:tr h="4968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RNF002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Desempenho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28666365"/>
                  </a:ext>
                </a:extLst>
              </a:tr>
              <a:tr h="7963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Detalhes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Para todas as operações/solicitações, ficarão registrados data e hora no banco de dados.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63346681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6754" y="14238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endParaRPr kumimoji="0" lang="pt-BR" altLang="pt-B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229060"/>
              </p:ext>
            </p:extLst>
          </p:nvPr>
        </p:nvGraphicFramePr>
        <p:xfrm>
          <a:off x="2298540" y="5058927"/>
          <a:ext cx="6314758" cy="12634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1255">
                  <a:extLst>
                    <a:ext uri="{9D8B030D-6E8A-4147-A177-3AD203B41FA5}">
                      <a16:colId xmlns:a16="http://schemas.microsoft.com/office/drawing/2014/main" val="3829439969"/>
                    </a:ext>
                  </a:extLst>
                </a:gridCol>
                <a:gridCol w="5033503">
                  <a:extLst>
                    <a:ext uri="{9D8B030D-6E8A-4147-A177-3AD203B41FA5}">
                      <a16:colId xmlns:a16="http://schemas.microsoft.com/office/drawing/2014/main" val="2273000540"/>
                    </a:ext>
                  </a:extLst>
                </a:gridCol>
              </a:tblGrid>
              <a:tr h="480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RNF003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Identificação de acesso deve ser feito via login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87155175"/>
                  </a:ext>
                </a:extLst>
              </a:tr>
              <a:tr h="7825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Detalhes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Os tipos de identificações são referentes a administrador, entregadores e farmácias.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18810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86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036640"/>
              </p:ext>
            </p:extLst>
          </p:nvPr>
        </p:nvGraphicFramePr>
        <p:xfrm>
          <a:off x="1667435" y="830425"/>
          <a:ext cx="7465826" cy="1115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4806">
                  <a:extLst>
                    <a:ext uri="{9D8B030D-6E8A-4147-A177-3AD203B41FA5}">
                      <a16:colId xmlns:a16="http://schemas.microsoft.com/office/drawing/2014/main" val="1962162327"/>
                    </a:ext>
                  </a:extLst>
                </a:gridCol>
                <a:gridCol w="5951020">
                  <a:extLst>
                    <a:ext uri="{9D8B030D-6E8A-4147-A177-3AD203B41FA5}">
                      <a16:colId xmlns:a16="http://schemas.microsoft.com/office/drawing/2014/main" val="1037577048"/>
                    </a:ext>
                  </a:extLst>
                </a:gridCol>
              </a:tblGrid>
              <a:tr h="4457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RNF004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Segurança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042492041"/>
                  </a:ext>
                </a:extLst>
              </a:tr>
              <a:tr h="4457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Detalhes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A farmácia não poderá fazer nenhuma alteração, apenas solicitar a entrega e visualizar o status.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039788158"/>
                  </a:ext>
                </a:extLst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539521"/>
              </p:ext>
            </p:extLst>
          </p:nvPr>
        </p:nvGraphicFramePr>
        <p:xfrm>
          <a:off x="1667435" y="2285046"/>
          <a:ext cx="7465826" cy="946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4805">
                  <a:extLst>
                    <a:ext uri="{9D8B030D-6E8A-4147-A177-3AD203B41FA5}">
                      <a16:colId xmlns:a16="http://schemas.microsoft.com/office/drawing/2014/main" val="352988693"/>
                    </a:ext>
                  </a:extLst>
                </a:gridCol>
                <a:gridCol w="5951021">
                  <a:extLst>
                    <a:ext uri="{9D8B030D-6E8A-4147-A177-3AD203B41FA5}">
                      <a16:colId xmlns:a16="http://schemas.microsoft.com/office/drawing/2014/main" val="525661077"/>
                    </a:ext>
                  </a:extLst>
                </a:gridCol>
              </a:tblGrid>
              <a:tr h="4731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600" dirty="0">
                          <a:effectLst/>
                        </a:rPr>
                        <a:t>RNF005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600" dirty="0">
                          <a:effectLst/>
                        </a:rPr>
                        <a:t>Auditoria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08795445"/>
                  </a:ext>
                </a:extLst>
              </a:tr>
              <a:tr h="4731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600" dirty="0">
                          <a:effectLst/>
                        </a:rPr>
                        <a:t>Detalhes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600" dirty="0">
                          <a:effectLst/>
                        </a:rPr>
                        <a:t>O administrador pode fazer auditoria das entregas.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392142235"/>
                  </a:ext>
                </a:extLst>
              </a:tr>
            </a:tbl>
          </a:graphicData>
        </a:graphic>
      </p:graphicFrame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5218"/>
              </p:ext>
            </p:extLst>
          </p:nvPr>
        </p:nvGraphicFramePr>
        <p:xfrm>
          <a:off x="1667435" y="3674295"/>
          <a:ext cx="7465826" cy="946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4805">
                  <a:extLst>
                    <a:ext uri="{9D8B030D-6E8A-4147-A177-3AD203B41FA5}">
                      <a16:colId xmlns:a16="http://schemas.microsoft.com/office/drawing/2014/main" val="198532556"/>
                    </a:ext>
                  </a:extLst>
                </a:gridCol>
                <a:gridCol w="5951021">
                  <a:extLst>
                    <a:ext uri="{9D8B030D-6E8A-4147-A177-3AD203B41FA5}">
                      <a16:colId xmlns:a16="http://schemas.microsoft.com/office/drawing/2014/main" val="2021888830"/>
                    </a:ext>
                  </a:extLst>
                </a:gridCol>
              </a:tblGrid>
              <a:tr h="4731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RF006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Gerar relatório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885262021"/>
                  </a:ext>
                </a:extLst>
              </a:tr>
              <a:tr h="4731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Detalhes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O administrador pode gerar relatórios do sistema. 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916940824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113889"/>
              </p:ext>
            </p:extLst>
          </p:nvPr>
        </p:nvGraphicFramePr>
        <p:xfrm>
          <a:off x="1667435" y="4879922"/>
          <a:ext cx="7465826" cy="9337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4805">
                  <a:extLst>
                    <a:ext uri="{9D8B030D-6E8A-4147-A177-3AD203B41FA5}">
                      <a16:colId xmlns:a16="http://schemas.microsoft.com/office/drawing/2014/main" val="2221338059"/>
                    </a:ext>
                  </a:extLst>
                </a:gridCol>
                <a:gridCol w="5951021">
                  <a:extLst>
                    <a:ext uri="{9D8B030D-6E8A-4147-A177-3AD203B41FA5}">
                      <a16:colId xmlns:a16="http://schemas.microsoft.com/office/drawing/2014/main" val="399987388"/>
                    </a:ext>
                  </a:extLst>
                </a:gridCol>
              </a:tblGrid>
              <a:tr h="4668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RNF007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indent="-139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Logout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421146698"/>
                  </a:ext>
                </a:extLst>
              </a:tr>
              <a:tr h="4668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Detalhes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Sair do sistema.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06641701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47814" y="51181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Diagrama de caso de uso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09" y="1690688"/>
            <a:ext cx="7432766" cy="4605111"/>
          </a:xfrm>
        </p:spPr>
      </p:pic>
    </p:spTree>
    <p:extLst>
      <p:ext uri="{BB962C8B-B14F-4D97-AF65-F5344CB8AC3E}">
        <p14:creationId xmlns:p14="http://schemas.microsoft.com/office/powerpoint/2010/main" val="31756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Arquitetura de software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3884"/>
          </a:xfrm>
        </p:spPr>
        <p:txBody>
          <a:bodyPr>
            <a:norm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 padrão de arquitetura adotado será o MVC, com a finalidade de garantir que o código seja o mais manutenível e de fácil compreensão possível.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89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Visão funcional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38" y="1782128"/>
            <a:ext cx="7273404" cy="4351338"/>
          </a:xfrm>
        </p:spPr>
      </p:pic>
      <p:sp>
        <p:nvSpPr>
          <p:cNvPr id="7" name="CaixaDeTexto 6"/>
          <p:cNvSpPr txBox="1"/>
          <p:nvPr/>
        </p:nvSpPr>
        <p:spPr>
          <a:xfrm flipH="1">
            <a:off x="5403668" y="4664872"/>
            <a:ext cx="653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bg1"/>
                </a:solidFill>
              </a:rPr>
              <a:t>Lado da farmácia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 flipH="1">
            <a:off x="7955281" y="4741817"/>
            <a:ext cx="1280160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S</a:t>
            </a:r>
            <a:r>
              <a:rPr lang="pt-BR" sz="1000" dirty="0" smtClean="0">
                <a:solidFill>
                  <a:schemeClr val="bg1"/>
                </a:solidFill>
              </a:rPr>
              <a:t>istema de entrega</a:t>
            </a:r>
            <a:endParaRPr lang="pt-B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08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273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MedDelivery Projeto integrador de Sistemas Distribuídos</vt:lpstr>
      <vt:lpstr>O que é e como funciona?</vt:lpstr>
      <vt:lpstr>Descrição dos usuários</vt:lpstr>
      <vt:lpstr>Requisitos funcionais</vt:lpstr>
      <vt:lpstr>Requisitos não funcionais</vt:lpstr>
      <vt:lpstr>Apresentação do PowerPoint</vt:lpstr>
      <vt:lpstr>Diagrama de caso de uso</vt:lpstr>
      <vt:lpstr>Arquitetura de software</vt:lpstr>
      <vt:lpstr>Visão funcional</vt:lpstr>
      <vt:lpstr>Visão de desenvolvimento</vt:lpstr>
      <vt:lpstr>Processo de Software</vt:lpstr>
      <vt:lpstr>Modelo Lógico</vt:lpstr>
      <vt:lpstr>Endpoints</vt:lpstr>
      <vt:lpstr>Protótipo funcional</vt:lpstr>
      <vt:lpstr>Linguagens utilizadas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entrega de medicamentos</dc:title>
  <dc:creator>Emanuelle</dc:creator>
  <cp:lastModifiedBy>Emanuelle</cp:lastModifiedBy>
  <cp:revision>48</cp:revision>
  <dcterms:created xsi:type="dcterms:W3CDTF">2022-07-18T14:03:51Z</dcterms:created>
  <dcterms:modified xsi:type="dcterms:W3CDTF">2022-07-19T18:38:18Z</dcterms:modified>
</cp:coreProperties>
</file>