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98" r:id="rId5"/>
    <p:sldId id="287" r:id="rId6"/>
    <p:sldId id="293" r:id="rId7"/>
    <p:sldId id="299" r:id="rId8"/>
    <p:sldId id="297" r:id="rId9"/>
    <p:sldId id="300" r:id="rId10"/>
    <p:sldId id="291" r:id="rId11"/>
    <p:sldId id="301" r:id="rId12"/>
    <p:sldId id="290" r:id="rId13"/>
    <p:sldId id="289" r:id="rId14"/>
    <p:sldId id="260" r:id="rId15"/>
    <p:sldId id="261" r:id="rId16"/>
    <p:sldId id="292" r:id="rId17"/>
    <p:sldId id="303" r:id="rId18"/>
    <p:sldId id="294" r:id="rId19"/>
    <p:sldId id="288" r:id="rId20"/>
    <p:sldId id="286" r:id="rId21"/>
    <p:sldId id="29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V Boli" panose="02000500030200090000" pitchFamily="2" charset="0"/>
      <p:regular r:id="rId28"/>
    </p:embeddedFont>
    <p:embeddedFont>
      <p:font typeface="Oswald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D56"/>
    <a:srgbClr val="BDF32E"/>
    <a:srgbClr val="00A4EE"/>
    <a:srgbClr val="11B3FF"/>
    <a:srgbClr val="107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9ECA-683A-4EDE-A627-BBB936CEFC0C}">
  <a:tblStyle styleId="{82789ECA-683A-4EDE-A627-BBB936CEF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BDF32E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11B3FF"/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BDF3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BDF32E"/>
          </a:solidFill>
          <a:ln>
            <a:solidFill>
              <a:srgbClr val="BDF32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14163" y="2012924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22959" y="1985210"/>
            <a:ext cx="9229575" cy="642787"/>
            <a:chOff x="-42837" y="4443488"/>
            <a:chExt cx="9229575" cy="642787"/>
          </a:xfrm>
          <a:solidFill>
            <a:srgbClr val="083D56"/>
          </a:solidFill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grpFill/>
            <a:ln>
              <a:solidFill>
                <a:srgbClr val="083D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3020517" y="212792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083D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105578" y="2423611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083D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915578" y="2057754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1079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083D5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  <a:solidFill>
            <a:srgbClr val="083D56"/>
          </a:solidFill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1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675"/>
            </a:lvl1pPr>
            <a:lvl2pPr marL="319034" indent="0" algn="ctr">
              <a:buNone/>
              <a:defRPr sz="1396"/>
            </a:lvl2pPr>
            <a:lvl3pPr marL="638068" indent="0" algn="ctr">
              <a:buNone/>
              <a:defRPr sz="1256"/>
            </a:lvl3pPr>
            <a:lvl4pPr marL="957102" indent="0" algn="ctr">
              <a:buNone/>
              <a:defRPr sz="1116"/>
            </a:lvl4pPr>
            <a:lvl5pPr marL="1276137" indent="0" algn="ctr">
              <a:buNone/>
              <a:defRPr sz="1116"/>
            </a:lvl5pPr>
            <a:lvl6pPr marL="1595171" indent="0" algn="ctr">
              <a:buNone/>
              <a:defRPr sz="1116"/>
            </a:lvl6pPr>
            <a:lvl7pPr marL="1914205" indent="0" algn="ctr">
              <a:buNone/>
              <a:defRPr sz="1116"/>
            </a:lvl7pPr>
            <a:lvl8pPr marL="2233239" indent="0" algn="ctr">
              <a:buNone/>
              <a:defRPr sz="1116"/>
            </a:lvl8pPr>
            <a:lvl9pPr marL="2552273" indent="0" algn="ctr">
              <a:buNone/>
              <a:defRPr sz="11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requisitos.xlsx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8.xml"/><Relationship Id="rId5" Type="http://schemas.openxmlformats.org/officeDocument/2006/relationships/slide" Target="slide20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../site/public/index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anuelleAA7/grupo10-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hyperlink" Target="https://portal.azure.com/#@fd50b457-84e0-400c-80f2-460f28eb41a6/resource/subscriptions/0ac6b388-6de5-4d9d-861f-9c1f9537febf/resourceGroups/RecursoBandtec/providers/Microsoft.Sql/servers/giovannabandtec/databases/recursos/queryEdi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tasks.office.com/bandtec.com.br/pt-BR/Home/Planner/#/plantaskboard?groupId=297764c2-f7f8-4cba-aa40-aa2ce59ba536&amp;planId=NFj78UeFuE-liBzwl-1_U2QAEa6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contexto.doc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user-stories.doc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226451" y="3320895"/>
            <a:ext cx="67676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SPRINT 1- PROJETO DE PESQUISA E INOVAÇÃO</a:t>
            </a:r>
            <a:endParaRPr dirty="0"/>
          </a:p>
        </p:txBody>
      </p:sp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0B78485B-5DCF-4801-8DCC-C549DED1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284" y="-116958"/>
            <a:ext cx="5610300" cy="561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571750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CANVAS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14ABAB4B-B156-48D3-9401-8D6B3BD00FA4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6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9A7B3C-9A0E-486B-A3AE-4721515F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376784"/>
            <a:ext cx="8123274" cy="41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571750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STORYBOARDS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F2D009C6-FFC0-4244-85C2-B1330DA8953D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7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A0E86F-5C20-46FF-B0C3-FDF4531E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845"/>
            <a:ext cx="2287335" cy="22971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FBB2E5-3E8B-4E7A-8CDC-36692C89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36" y="178845"/>
            <a:ext cx="2346238" cy="22971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73EA5F-758D-4DC7-8AD3-3698E53C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74" y="193714"/>
            <a:ext cx="2309798" cy="22971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1EC502-5FBC-4506-A492-DF50027C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909" y="178845"/>
            <a:ext cx="2338869" cy="22971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01BCD0-8851-46D1-9A50-DF2EB9BCB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082" y="2476034"/>
            <a:ext cx="2317418" cy="24886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BC81E1-CB81-4EC2-8523-4E0727502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368" y="2476033"/>
            <a:ext cx="2338869" cy="25183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4FC8EF-4991-4578-8ED6-2076E21EA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237" y="2446294"/>
            <a:ext cx="2287673" cy="25183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DA4160-2F5C-44E5-A030-02FED14B3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909" y="2443634"/>
            <a:ext cx="2345901" cy="2518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0253A2-31F5-4ACD-BD65-8878DEB402F2}"/>
              </a:ext>
            </a:extLst>
          </p:cNvPr>
          <p:cNvSpPr txBox="1"/>
          <p:nvPr/>
        </p:nvSpPr>
        <p:spPr>
          <a:xfrm>
            <a:off x="823067" y="1260854"/>
            <a:ext cx="159888" cy="24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77" dirty="0"/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910F93-283A-49F0-8DA2-9E9847224304}"/>
              </a:ext>
            </a:extLst>
          </p:cNvPr>
          <p:cNvSpPr txBox="1"/>
          <p:nvPr/>
        </p:nvSpPr>
        <p:spPr>
          <a:xfrm>
            <a:off x="2755888" y="262076"/>
            <a:ext cx="219932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dirty="0"/>
              <a:t>,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123664-85C7-4372-A406-1B4457743104}"/>
              </a:ext>
            </a:extLst>
          </p:cNvPr>
          <p:cNvSpPr/>
          <p:nvPr/>
        </p:nvSpPr>
        <p:spPr>
          <a:xfrm>
            <a:off x="5447039" y="896558"/>
            <a:ext cx="249694" cy="105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7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5C0A33-5459-4944-A227-367E06809D26}"/>
              </a:ext>
            </a:extLst>
          </p:cNvPr>
          <p:cNvSpPr txBox="1"/>
          <p:nvPr/>
        </p:nvSpPr>
        <p:spPr>
          <a:xfrm>
            <a:off x="3671434" y="3073451"/>
            <a:ext cx="731290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</a:t>
            </a:r>
          </a:p>
        </p:txBody>
      </p:sp>
    </p:spTree>
    <p:extLst>
      <p:ext uri="{BB962C8B-B14F-4D97-AF65-F5344CB8AC3E}">
        <p14:creationId xmlns:p14="http://schemas.microsoft.com/office/powerpoint/2010/main" val="9982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6A85E-2ED6-4EE0-8971-0A54A2C2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02" y="185492"/>
            <a:ext cx="2382556" cy="21802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43E44D-05D4-483D-B649-07A931BD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98" y="185492"/>
            <a:ext cx="2293201" cy="21469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41ECDF-D9B0-4D8C-A3F2-17098139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540" y="198786"/>
            <a:ext cx="2254209" cy="2110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9D8B3C-FAE2-460F-B0FA-AA4D1FCE2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" y="2584604"/>
            <a:ext cx="2182279" cy="235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39764-FB63-46E8-A01F-2E662C8AFC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" y="3094592"/>
            <a:ext cx="1072306" cy="7153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498660-878A-4096-BB0D-78C24F1991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31" y="3210835"/>
            <a:ext cx="550747" cy="55074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465644-3F54-4956-8688-D95A7CA0C65C}"/>
              </a:ext>
            </a:extLst>
          </p:cNvPr>
          <p:cNvSpPr txBox="1"/>
          <p:nvPr/>
        </p:nvSpPr>
        <p:spPr>
          <a:xfrm>
            <a:off x="429783" y="3687956"/>
            <a:ext cx="447558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CPU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71F96F-8444-4124-BA35-444100A2B6E4}"/>
              </a:ext>
            </a:extLst>
          </p:cNvPr>
          <p:cNvSpPr txBox="1"/>
          <p:nvPr/>
        </p:nvSpPr>
        <p:spPr>
          <a:xfrm>
            <a:off x="1386163" y="3687956"/>
            <a:ext cx="468398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RAM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9F7214-835E-4BFA-95A1-A22D66017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1107" y="2604052"/>
            <a:ext cx="2393267" cy="23539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1EFB4B-7ED6-4BBA-B7EC-4BF6C6876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98786"/>
            <a:ext cx="2432787" cy="21934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E48CA7-EDAC-4CDF-A834-EFBBAAC22C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54" y="3488516"/>
            <a:ext cx="1257942" cy="3597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2D17B5F-CF68-47B1-AF6E-A6624DB818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4374" y="2501956"/>
            <a:ext cx="2276291" cy="241554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6CF339D-224C-494B-A69A-B9F1E1D0A4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1146" y="2501956"/>
            <a:ext cx="2312855" cy="2372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9C74C2C-B4D0-4232-9481-F0D1865CE3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8050" y="3364933"/>
            <a:ext cx="1150929" cy="24716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096E028-107B-4051-B546-6E958D5F30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9770" y="3684881"/>
            <a:ext cx="1015126" cy="23264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E60321-6F68-42E3-9E72-FC1B27CBE506}"/>
              </a:ext>
            </a:extLst>
          </p:cNvPr>
          <p:cNvSpPr txBox="1"/>
          <p:nvPr/>
        </p:nvSpPr>
        <p:spPr>
          <a:xfrm>
            <a:off x="1361564" y="2126685"/>
            <a:ext cx="777513" cy="21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95C2DB-3808-4F3D-B128-B5567779484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64" y="934494"/>
            <a:ext cx="285080" cy="2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2A4EC2-AA5C-4FCE-B120-65A4E3A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845"/>
            <a:ext cx="2228754" cy="24599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B4ABFF-D6C2-46F8-A78A-5B2FBA4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71" y="178843"/>
            <a:ext cx="2300488" cy="23929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FEFC1C-D2B2-4C66-8163-CF163224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19" y="178844"/>
            <a:ext cx="2402215" cy="23929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7BE9E7-B7CD-4309-9C60-805BC0D8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786" y="178843"/>
            <a:ext cx="2402215" cy="2392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58D6C8-973A-469F-96C5-A32A20427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516" y="366480"/>
            <a:ext cx="2168006" cy="12771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6CCA05-3CBD-48FA-A901-5BBEAF4D4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5" t="28918" r="36570" b="39556"/>
          <a:stretch/>
        </p:blipFill>
        <p:spPr>
          <a:xfrm>
            <a:off x="7059817" y="327700"/>
            <a:ext cx="804572" cy="595975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4EFACA8-1C2A-4DB6-8A0F-1384E38A45FA}"/>
              </a:ext>
            </a:extLst>
          </p:cNvPr>
          <p:cNvSpPr/>
          <p:nvPr/>
        </p:nvSpPr>
        <p:spPr>
          <a:xfrm>
            <a:off x="4369256" y="1445813"/>
            <a:ext cx="1711751" cy="97103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7" b="1" dirty="0">
                <a:solidFill>
                  <a:schemeClr val="tx1"/>
                </a:solidFill>
              </a:rPr>
              <a:t>Possuímos um mapa do festival com a localização de todas as lojas que iremos supervisionar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4D06F7-0CF0-44FB-9A85-3D5B04B910C7}"/>
              </a:ext>
            </a:extLst>
          </p:cNvPr>
          <p:cNvSpPr txBox="1"/>
          <p:nvPr/>
        </p:nvSpPr>
        <p:spPr>
          <a:xfrm>
            <a:off x="7835208" y="367952"/>
            <a:ext cx="1039067" cy="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77" b="1" dirty="0"/>
              <a:t>Mapa de Calor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21FF78-5254-496E-ABBF-6A4F52A17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" y="2638798"/>
            <a:ext cx="2184561" cy="23258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C1ECBF-EBAC-456D-ABFD-8D9DFEE142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4" t="41665" r="45071" b="47707"/>
          <a:stretch/>
        </p:blipFill>
        <p:spPr>
          <a:xfrm>
            <a:off x="328303" y="2715093"/>
            <a:ext cx="1572150" cy="5086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163ED50-C2F4-41E5-9703-A50FCA09F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45" y="2623626"/>
            <a:ext cx="2269714" cy="23258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5A1276C-1BAD-47D3-8F13-2975F0D97C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1826" y="2715093"/>
            <a:ext cx="1787430" cy="71616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1051D5F-2D4F-4AA9-8401-003EA00B1962}"/>
              </a:ext>
            </a:extLst>
          </p:cNvPr>
          <p:cNvSpPr/>
          <p:nvPr/>
        </p:nvSpPr>
        <p:spPr>
          <a:xfrm>
            <a:off x="3819401" y="2969412"/>
            <a:ext cx="443901" cy="461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77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80B3912-235F-4F34-91D1-0AC9A0F570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1818" y="2623626"/>
            <a:ext cx="2250027" cy="23258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90BBB0-54CE-4534-9BC1-213301D641D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9" b="46449"/>
          <a:stretch/>
        </p:blipFill>
        <p:spPr>
          <a:xfrm>
            <a:off x="4652243" y="2776516"/>
            <a:ext cx="1797270" cy="9182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DBF3A7C-8640-44D2-AD2D-F788AB4C66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3583" y="2623623"/>
            <a:ext cx="2373708" cy="23258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ADEA47-70C1-4C42-8CE4-B9A3E79000A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1" y="215454"/>
            <a:ext cx="926561" cy="9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483209" y="2476057"/>
            <a:ext cx="8177581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LEARN UX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8BC02997-A6A5-42F4-B2F4-254AF650D77D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66299F-298B-48DA-BDF6-AF7B9347B9DC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50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1CF8EE-9B43-4BDF-885D-7665257F461D}"/>
              </a:ext>
            </a:extLst>
          </p:cNvPr>
          <p:cNvCxnSpPr>
            <a:cxnSpLocks/>
          </p:cNvCxnSpPr>
          <p:nvPr/>
        </p:nvCxnSpPr>
        <p:spPr>
          <a:xfrm>
            <a:off x="3236322" y="640504"/>
            <a:ext cx="30523" cy="3732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02FB27-E9A6-4F12-A462-F6A598C7028D}"/>
              </a:ext>
            </a:extLst>
          </p:cNvPr>
          <p:cNvCxnSpPr>
            <a:cxnSpLocks/>
          </p:cNvCxnSpPr>
          <p:nvPr/>
        </p:nvCxnSpPr>
        <p:spPr>
          <a:xfrm>
            <a:off x="6158943" y="713204"/>
            <a:ext cx="16793" cy="3521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2DABBB-961E-470E-8420-015C519196B8}"/>
              </a:ext>
            </a:extLst>
          </p:cNvPr>
          <p:cNvSpPr txBox="1"/>
          <p:nvPr/>
        </p:nvSpPr>
        <p:spPr>
          <a:xfrm>
            <a:off x="1421536" y="495883"/>
            <a:ext cx="129073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5C4197-C6F2-493A-83E8-FAF507270BE0}"/>
              </a:ext>
            </a:extLst>
          </p:cNvPr>
          <p:cNvSpPr txBox="1"/>
          <p:nvPr/>
        </p:nvSpPr>
        <p:spPr>
          <a:xfrm>
            <a:off x="3962431" y="530876"/>
            <a:ext cx="970137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IDEIAS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10A10B-47A1-4918-AB42-9638E377E3B1}"/>
              </a:ext>
            </a:extLst>
          </p:cNvPr>
          <p:cNvSpPr txBox="1"/>
          <p:nvPr/>
        </p:nvSpPr>
        <p:spPr>
          <a:xfrm>
            <a:off x="6599395" y="534459"/>
            <a:ext cx="17032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BENEFÍCIOS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B8DBF5-413D-4BDA-BC9F-844FECDF87C2}"/>
              </a:ext>
            </a:extLst>
          </p:cNvPr>
          <p:cNvSpPr/>
          <p:nvPr/>
        </p:nvSpPr>
        <p:spPr>
          <a:xfrm>
            <a:off x="754541" y="1122493"/>
            <a:ext cx="1299217" cy="595299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Monitoramento dos componentes do SO (CPU, RAM..)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B37594-4FA4-41BE-A4EC-EE3B295106B3}"/>
              </a:ext>
            </a:extLst>
          </p:cNvPr>
          <p:cNvSpPr/>
          <p:nvPr/>
        </p:nvSpPr>
        <p:spPr>
          <a:xfrm>
            <a:off x="2093910" y="1122493"/>
            <a:ext cx="847531" cy="595299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>
                <a:solidFill>
                  <a:schemeClr val="tx1"/>
                </a:solidFill>
                <a:latin typeface="MV Boli"/>
                <a:cs typeface="MV Boli"/>
              </a:rPr>
              <a:t>Alertas de Hardware</a:t>
            </a:r>
            <a:endParaRPr lang="pt-BR" sz="953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33D6C3-6285-4E32-8873-053750BAABA4}"/>
              </a:ext>
            </a:extLst>
          </p:cNvPr>
          <p:cNvSpPr/>
          <p:nvPr/>
        </p:nvSpPr>
        <p:spPr>
          <a:xfrm>
            <a:off x="3514779" y="1122493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B6D353-10B8-4A41-A566-D3D460D2A2D9}"/>
              </a:ext>
            </a:extLst>
          </p:cNvPr>
          <p:cNvSpPr/>
          <p:nvPr/>
        </p:nvSpPr>
        <p:spPr>
          <a:xfrm>
            <a:off x="4609650" y="1122493"/>
            <a:ext cx="1349601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Via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mandar mensagens de aviso para o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telegram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E73D99C-15D2-4722-94BC-9640BF91FB4B}"/>
              </a:ext>
            </a:extLst>
          </p:cNvPr>
          <p:cNvSpPr/>
          <p:nvPr/>
        </p:nvSpPr>
        <p:spPr>
          <a:xfrm>
            <a:off x="6370771" y="1122491"/>
            <a:ext cx="841961" cy="595299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Redução de Custos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260B0A-7AD2-4CF7-9A0A-EA2524860993}"/>
              </a:ext>
            </a:extLst>
          </p:cNvPr>
          <p:cNvSpPr/>
          <p:nvPr/>
        </p:nvSpPr>
        <p:spPr>
          <a:xfrm>
            <a:off x="7250059" y="1123372"/>
            <a:ext cx="1344647" cy="595299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tomada de decisões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BD0803-9640-4FA2-814D-4D3D8C9A96EB}"/>
              </a:ext>
            </a:extLst>
          </p:cNvPr>
          <p:cNvSpPr/>
          <p:nvPr/>
        </p:nvSpPr>
        <p:spPr>
          <a:xfrm>
            <a:off x="755066" y="3939846"/>
            <a:ext cx="947684" cy="4208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889">
                <a:solidFill>
                  <a:schemeClr val="tx1"/>
                </a:solidFill>
                <a:latin typeface="MV Boli"/>
                <a:cs typeface="MV Boli"/>
              </a:rPr>
              <a:t>Cidades do Interior*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329C3B-5DDA-48C7-A973-EDF47A7E567F}"/>
              </a:ext>
            </a:extLst>
          </p:cNvPr>
          <p:cNvSpPr/>
          <p:nvPr/>
        </p:nvSpPr>
        <p:spPr>
          <a:xfrm>
            <a:off x="6370772" y="1755608"/>
            <a:ext cx="1385716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prevenção de danos na infraestrutura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02CDF5-8CA2-4583-9F83-F1F89A90F3A7}"/>
              </a:ext>
            </a:extLst>
          </p:cNvPr>
          <p:cNvSpPr/>
          <p:nvPr/>
        </p:nvSpPr>
        <p:spPr>
          <a:xfrm>
            <a:off x="7780235" y="1755605"/>
            <a:ext cx="822867" cy="617480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Autonomia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66AAB1-7491-42BC-90B1-2A572CF11FB8}"/>
              </a:ext>
            </a:extLst>
          </p:cNvPr>
          <p:cNvSpPr txBox="1"/>
          <p:nvPr/>
        </p:nvSpPr>
        <p:spPr>
          <a:xfrm>
            <a:off x="1209581" y="3544617"/>
            <a:ext cx="135485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60" b="1" dirty="0">
                <a:latin typeface="MV Boli" panose="02000500030200090000" pitchFamily="2" charset="0"/>
                <a:cs typeface="MV Boli" panose="02000500030200090000" pitchFamily="2" charset="0"/>
              </a:rPr>
              <a:t>CLIENTES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84C69AD-698E-4A71-91B2-41EABC6D4BFD}"/>
              </a:ext>
            </a:extLst>
          </p:cNvPr>
          <p:cNvCxnSpPr>
            <a:cxnSpLocks/>
          </p:cNvCxnSpPr>
          <p:nvPr/>
        </p:nvCxnSpPr>
        <p:spPr>
          <a:xfrm flipH="1">
            <a:off x="544847" y="3490395"/>
            <a:ext cx="2721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B788E04-60DC-4586-A297-BBE7751C150E}"/>
              </a:ext>
            </a:extLst>
          </p:cNvPr>
          <p:cNvSpPr/>
          <p:nvPr/>
        </p:nvSpPr>
        <p:spPr>
          <a:xfrm>
            <a:off x="1739903" y="3941746"/>
            <a:ext cx="1202061" cy="4189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88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Gerentes de Lojas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190B252-4935-4D24-9F39-610A50CF9B8F}"/>
              </a:ext>
            </a:extLst>
          </p:cNvPr>
          <p:cNvSpPr/>
          <p:nvPr/>
        </p:nvSpPr>
        <p:spPr>
          <a:xfrm>
            <a:off x="746143" y="1752617"/>
            <a:ext cx="713184" cy="477830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Geração de Logs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6F6906-65DE-4CAD-88D3-6BCC6F723E97}"/>
              </a:ext>
            </a:extLst>
          </p:cNvPr>
          <p:cNvSpPr/>
          <p:nvPr/>
        </p:nvSpPr>
        <p:spPr>
          <a:xfrm>
            <a:off x="1486294" y="1752617"/>
            <a:ext cx="1455144" cy="477830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>
                <a:solidFill>
                  <a:schemeClr val="tx1"/>
                </a:solidFill>
                <a:latin typeface="MV Boli"/>
                <a:cs typeface="MV Boli"/>
              </a:rPr>
              <a:t>Trocar recursos computacionais comprometidos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5BA151-CA71-447E-AF17-AB580B6242C1}"/>
              </a:ext>
            </a:extLst>
          </p:cNvPr>
          <p:cNvSpPr/>
          <p:nvPr/>
        </p:nvSpPr>
        <p:spPr>
          <a:xfrm>
            <a:off x="6370771" y="2414122"/>
            <a:ext cx="1005937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 risco de timeout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9D302C9-6802-4BE4-9A7F-A39E8A24D688}"/>
              </a:ext>
            </a:extLst>
          </p:cNvPr>
          <p:cNvSpPr/>
          <p:nvPr/>
        </p:nvSpPr>
        <p:spPr>
          <a:xfrm>
            <a:off x="3514779" y="1755778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Transformar logs em arquivos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csv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A649FE-B311-4CBD-8661-129223E8C3B7}"/>
              </a:ext>
            </a:extLst>
          </p:cNvPr>
          <p:cNvSpPr/>
          <p:nvPr/>
        </p:nvSpPr>
        <p:spPr>
          <a:xfrm>
            <a:off x="4611576" y="1754110"/>
            <a:ext cx="1347675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Gerar relatório semanal com médias em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html</a:t>
            </a:r>
            <a:endParaRPr lang="pt-BR" sz="98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1">
            <a:extLst>
              <a:ext uri="{FF2B5EF4-FFF2-40B4-BE49-F238E27FC236}">
                <a16:creationId xmlns:a16="http://schemas.microsoft.com/office/drawing/2014/main" id="{C0BF212C-D887-43C6-9E8F-E175F87951F9}"/>
              </a:ext>
            </a:extLst>
          </p:cNvPr>
          <p:cNvSpPr/>
          <p:nvPr/>
        </p:nvSpPr>
        <p:spPr>
          <a:xfrm>
            <a:off x="753933" y="2272839"/>
            <a:ext cx="1064038" cy="604725"/>
          </a:xfrm>
          <a:prstGeom prst="rect">
            <a:avLst/>
          </a:prstGeom>
          <a:solidFill>
            <a:srgbClr val="BDF32E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0230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Dar assistência técnica de emergência</a:t>
            </a:r>
            <a:endParaRPr lang="en-US" sz="889" dirty="0">
              <a:solidFill>
                <a:schemeClr val="tx1"/>
              </a:solidFill>
            </a:endParaRPr>
          </a:p>
        </p:txBody>
      </p:sp>
      <p:sp>
        <p:nvSpPr>
          <p:cNvPr id="28" name="Retângulo 11">
            <a:extLst>
              <a:ext uri="{FF2B5EF4-FFF2-40B4-BE49-F238E27FC236}">
                <a16:creationId xmlns:a16="http://schemas.microsoft.com/office/drawing/2014/main" id="{60BE5C98-5CBB-4E26-BEA5-B4D307D89EA8}"/>
              </a:ext>
            </a:extLst>
          </p:cNvPr>
          <p:cNvSpPr/>
          <p:nvPr/>
        </p:nvSpPr>
        <p:spPr>
          <a:xfrm>
            <a:off x="3518153" y="2413841"/>
            <a:ext cx="105875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98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9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29" name="Retângulo 11">
            <a:extLst>
              <a:ext uri="{FF2B5EF4-FFF2-40B4-BE49-F238E27FC236}">
                <a16:creationId xmlns:a16="http://schemas.microsoft.com/office/drawing/2014/main" id="{C9953B02-EF07-4FDE-850C-E8C683AB3655}"/>
              </a:ext>
            </a:extLst>
          </p:cNvPr>
          <p:cNvSpPr/>
          <p:nvPr/>
        </p:nvSpPr>
        <p:spPr>
          <a:xfrm>
            <a:off x="4613913" y="2413840"/>
            <a:ext cx="135068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Montar centro de monitoramento na cidade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11">
            <a:extLst>
              <a:ext uri="{FF2B5EF4-FFF2-40B4-BE49-F238E27FC236}">
                <a16:creationId xmlns:a16="http://schemas.microsoft.com/office/drawing/2014/main" id="{87BD0E1C-FB0B-4901-83F3-736C1A09E1B6}"/>
              </a:ext>
            </a:extLst>
          </p:cNvPr>
          <p:cNvSpPr/>
          <p:nvPr/>
        </p:nvSpPr>
        <p:spPr>
          <a:xfrm>
            <a:off x="4618314" y="3073653"/>
            <a:ext cx="1350687" cy="59529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tx1"/>
                </a:solidFill>
                <a:latin typeface="MV Boli"/>
                <a:cs typeface="MV Boli"/>
              </a:rPr>
              <a:t>Disponibilizar equipe para troca de componentes danificados</a:t>
            </a:r>
            <a:endParaRPr lang="pt-BR" sz="953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Retângulo 23">
            <a:extLst>
              <a:ext uri="{FF2B5EF4-FFF2-40B4-BE49-F238E27FC236}">
                <a16:creationId xmlns:a16="http://schemas.microsoft.com/office/drawing/2014/main" id="{5EC2504C-8852-4F86-8ECF-CDEEB1620D7A}"/>
              </a:ext>
            </a:extLst>
          </p:cNvPr>
          <p:cNvSpPr/>
          <p:nvPr/>
        </p:nvSpPr>
        <p:spPr>
          <a:xfrm>
            <a:off x="7422112" y="2414122"/>
            <a:ext cx="1147193" cy="615705"/>
          </a:xfrm>
          <a:prstGeom prst="rect">
            <a:avLst/>
          </a:prstGeom>
          <a:solidFill>
            <a:srgbClr val="083D56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3" dirty="0">
                <a:solidFill>
                  <a:schemeClr val="bg1"/>
                </a:solidFill>
                <a:latin typeface="MV Boli"/>
                <a:cs typeface="MV Boli"/>
              </a:rPr>
              <a:t>Agilidade na trica de componentes danificados</a:t>
            </a:r>
            <a:endParaRPr lang="en-US" sz="88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45912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endParaRPr lang="pt-BR" sz="1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075A4F86-067D-4231-A514-9B5A59649581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0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4BD2-3281-4F7A-9669-9943E520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48852"/>
            <a:ext cx="6996600" cy="715800"/>
          </a:xfrm>
        </p:spPr>
        <p:txBody>
          <a:bodyPr/>
          <a:lstStyle/>
          <a:p>
            <a:r>
              <a:rPr lang="pt-BR" sz="2800" dirty="0"/>
              <a:t>BANCO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EB4F8B-0AB2-4435-B1B6-13E719997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19666A19-40CE-44C0-B9DD-256D39114814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7F57EE-7ABC-4213-85EC-14BB1B96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428" y="864652"/>
            <a:ext cx="5747144" cy="34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33465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SUMÁRIO</a:t>
            </a:r>
            <a:endParaRPr sz="36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1202466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+ Azure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Definir Inovação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Contexto de Negócio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Estático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Banco de Dados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StoryBoard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668150" y="1202466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</a:t>
            </a: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Persona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Stories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Dual Boot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endParaRPr lang="pt-BR"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3543872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ESTÁTICO</a:t>
            </a:r>
            <a:endParaRPr lang="pt-BR" sz="10000" dirty="0">
              <a:solidFill>
                <a:schemeClr val="bg1"/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1D451BBE-1094-4206-BF22-0CE168F407F1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8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2571750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DUAL BOOT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E9C59834-6E97-4C3D-BE7E-62FA7B0BE9B0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871870" y="1991519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pt-BR" sz="10000" dirty="0">
                <a:solidFill>
                  <a:srgbClr val="00B0F0"/>
                </a:solidFill>
              </a:rPr>
              <a:t> + </a:t>
            </a:r>
            <a:r>
              <a:rPr lang="pt-BR" sz="10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endParaRPr sz="10000" dirty="0">
              <a:solidFill>
                <a:srgbClr val="00B0F0"/>
              </a:solidFill>
            </a:endParaRPr>
          </a:p>
        </p:txBody>
      </p:sp>
      <p:sp>
        <p:nvSpPr>
          <p:cNvPr id="2" name="Seta: para a Direita 1">
            <a:hlinkClick r:id="rId5" action="ppaction://hlinksldjump"/>
            <a:extLst>
              <a:ext uri="{FF2B5EF4-FFF2-40B4-BE49-F238E27FC236}">
                <a16:creationId xmlns:a16="http://schemas.microsoft.com/office/drawing/2014/main" id="{385B1471-A6EC-451D-B543-19FDD932235A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274762" y="2571750"/>
            <a:ext cx="65944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endParaRPr lang="pt-BR" sz="10000" dirty="0">
              <a:solidFill>
                <a:schemeClr val="bg1"/>
              </a:solidFill>
            </a:endParaRPr>
          </a:p>
        </p:txBody>
      </p:sp>
      <p:sp>
        <p:nvSpPr>
          <p:cNvPr id="5" name="Seta: para a Direita 4">
            <a:hlinkClick r:id="rId3" action="ppaction://hlinksldjump"/>
            <a:extLst>
              <a:ext uri="{FF2B5EF4-FFF2-40B4-BE49-F238E27FC236}">
                <a16:creationId xmlns:a16="http://schemas.microsoft.com/office/drawing/2014/main" id="{E5DDB030-F86B-40EF-A42D-327B078329F0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3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3CD0-FD0A-4A09-909D-51017B5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51353"/>
            <a:ext cx="6996600" cy="715800"/>
          </a:xfrm>
        </p:spPr>
        <p:txBody>
          <a:bodyPr/>
          <a:lstStyle/>
          <a:p>
            <a:r>
              <a:rPr lang="pt-BR" sz="2800" dirty="0">
                <a:solidFill>
                  <a:srgbClr val="00B0F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CONTEXTO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34452D8-E464-4567-86C5-B58C48249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2ECF1E4A-3EA3-4821-B8FA-E764590B86EB}"/>
              </a:ext>
            </a:extLst>
          </p:cNvPr>
          <p:cNvSpPr txBox="1">
            <a:spLocks/>
          </p:cNvSpPr>
          <p:nvPr/>
        </p:nvSpPr>
        <p:spPr>
          <a:xfrm>
            <a:off x="473893" y="1350335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49%</a:t>
            </a:r>
            <a:r>
              <a:rPr lang="pt-BR" dirty="0"/>
              <a:t> da população brasileira vive no interior.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54B77A4B-0A9F-4CE2-8669-BEC9328D43FD}"/>
              </a:ext>
            </a:extLst>
          </p:cNvPr>
          <p:cNvSpPr txBox="1">
            <a:spLocks/>
          </p:cNvSpPr>
          <p:nvPr/>
        </p:nvSpPr>
        <p:spPr>
          <a:xfrm>
            <a:off x="1073700" y="2953826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R$827</a:t>
            </a:r>
            <a:r>
              <a:rPr lang="pt-BR" dirty="0"/>
              <a:t>bilhões movimentados ao ano. 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C07DA554-106E-4403-BCF5-9A5A94813FB5}"/>
              </a:ext>
            </a:extLst>
          </p:cNvPr>
          <p:cNvSpPr txBox="1">
            <a:spLocks/>
          </p:cNvSpPr>
          <p:nvPr/>
        </p:nvSpPr>
        <p:spPr>
          <a:xfrm>
            <a:off x="4762817" y="2229770"/>
            <a:ext cx="4342658" cy="5741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algn="just"/>
            <a:r>
              <a:rPr lang="pt-BR" sz="2800" b="1" dirty="0">
                <a:solidFill>
                  <a:srgbClr val="083D56"/>
                </a:solidFill>
              </a:rPr>
              <a:t>17% </a:t>
            </a:r>
            <a:r>
              <a:rPr lang="pt-BR" dirty="0"/>
              <a:t>de crescimento mercantil anual</a:t>
            </a:r>
          </a:p>
        </p:txBody>
      </p:sp>
      <p:sp>
        <p:nvSpPr>
          <p:cNvPr id="8" name="Seta: para a Direita 7">
            <a:hlinkClick r:id="rId3" action="ppaction://hlinksldjump"/>
            <a:extLst>
              <a:ext uri="{FF2B5EF4-FFF2-40B4-BE49-F238E27FC236}">
                <a16:creationId xmlns:a16="http://schemas.microsoft.com/office/drawing/2014/main" id="{AE69BE21-59AA-4326-86A6-71D353DE062C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145912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PROTOPERSONA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48D83056-CF9B-4CD5-A6AA-7E7A0459AF7C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2B6FC4-C387-4373-A006-54E3ABCD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6" b="99444" l="10000" r="90000">
                        <a14:foregroundMark x1="48194" y1="88333" x2="48333" y2="99722"/>
                        <a14:foregroundMark x1="51806" y1="54028" x2="51250" y2="46944"/>
                        <a14:foregroundMark x1="51250" y1="46944" x2="58472" y2="48194"/>
                        <a14:foregroundMark x1="58472" y1="48194" x2="56250" y2="54306"/>
                        <a14:foregroundMark x1="49861" y1="47361" x2="54722" y2="42222"/>
                        <a14:foregroundMark x1="54722" y1="42222" x2="59444" y2="47500"/>
                        <a14:foregroundMark x1="59444" y1="47500" x2="59444" y2="47639"/>
                        <a14:foregroundMark x1="43333" y1="25556" x2="44167" y2="25972"/>
                        <a14:foregroundMark x1="43333" y1="27083" x2="40278" y2="20278"/>
                        <a14:foregroundMark x1="40278" y1="20278" x2="46111" y2="16250"/>
                        <a14:foregroundMark x1="46111" y1="16250" x2="47083" y2="8194"/>
                        <a14:foregroundMark x1="47083" y1="8194" x2="55139" y2="10694"/>
                        <a14:foregroundMark x1="55139" y1="10694" x2="67917" y2="17917"/>
                        <a14:foregroundMark x1="67917" y1="17917" x2="67917" y2="19722"/>
                        <a14:foregroundMark x1="50139" y1="4306" x2="43889" y2="5833"/>
                        <a14:foregroundMark x1="51111" y1="45139" x2="52083" y2="43194"/>
                        <a14:foregroundMark x1="57083" y1="44167" x2="55278" y2="43472"/>
                        <a14:foregroundMark x1="51111" y1="45139" x2="53194" y2="43333"/>
                        <a14:foregroundMark x1="50139" y1="45139" x2="53333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19" y="74581"/>
            <a:ext cx="2497169" cy="249716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5DEDFB-CCA9-43A2-BAA8-6579BB2379B9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1" cy="514350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877D157-600D-433C-90C9-E1D48804DD4A}"/>
              </a:ext>
            </a:extLst>
          </p:cNvPr>
          <p:cNvCxnSpPr>
            <a:cxnSpLocks/>
          </p:cNvCxnSpPr>
          <p:nvPr/>
        </p:nvCxnSpPr>
        <p:spPr>
          <a:xfrm flipH="1">
            <a:off x="1" y="2571750"/>
            <a:ext cx="9143999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1225BF-D30C-4D91-8A2B-814EB7374C3E}"/>
              </a:ext>
            </a:extLst>
          </p:cNvPr>
          <p:cNvSpPr txBox="1"/>
          <p:nvPr/>
        </p:nvSpPr>
        <p:spPr>
          <a:xfrm>
            <a:off x="1789045" y="589311"/>
            <a:ext cx="2414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Miguel</a:t>
            </a:r>
          </a:p>
          <a:p>
            <a:pPr algn="ctr"/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Dono de uma loja de enxovais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9299A3-5F77-445C-A3FA-76E32184A1A8}"/>
              </a:ext>
            </a:extLst>
          </p:cNvPr>
          <p:cNvSpPr txBox="1"/>
          <p:nvPr/>
        </p:nvSpPr>
        <p:spPr>
          <a:xfrm>
            <a:off x="5098774" y="671704"/>
            <a:ext cx="3796748" cy="12234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36 anos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Mora em Ibitinga (interior de São Paulo)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Casado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Possui 3 filhos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Dono da loja há 6 anos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Sua loja é referência na cidade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/>
              <a:t>Não é um “heavy-</a:t>
            </a:r>
            <a:r>
              <a:rPr lang="pt-BR" sz="1050" err="1"/>
              <a:t>user</a:t>
            </a:r>
            <a:r>
              <a:rPr lang="pt-BR" sz="1050" dirty="0"/>
              <a:t>” da internet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792D8-0F4D-4BD5-8FAE-C77741087F03}"/>
              </a:ext>
            </a:extLst>
          </p:cNvPr>
          <p:cNvSpPr txBox="1"/>
          <p:nvPr/>
        </p:nvSpPr>
        <p:spPr>
          <a:xfrm>
            <a:off x="4711149" y="345030"/>
            <a:ext cx="3796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Demografia e comportamentos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BF5BD5-DBE0-444E-9035-AF9E7C8160BD}"/>
              </a:ext>
            </a:extLst>
          </p:cNvPr>
          <p:cNvSpPr txBox="1"/>
          <p:nvPr/>
        </p:nvSpPr>
        <p:spPr>
          <a:xfrm>
            <a:off x="407086" y="3181531"/>
            <a:ext cx="3796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Perdendo vendas por conta de quedas de sistema.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Pouca assistência técnica na região.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Precisa de melhor gerenciamento de seus equipamentos.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Está em desvantagem em relação as outras lojas.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D3C75-86BD-41EE-86E7-57BAE3F21B4C}"/>
              </a:ext>
            </a:extLst>
          </p:cNvPr>
          <p:cNvSpPr txBox="1"/>
          <p:nvPr/>
        </p:nvSpPr>
        <p:spPr>
          <a:xfrm>
            <a:off x="263388" y="2881449"/>
            <a:ext cx="37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980BA9-C720-478F-AC19-088B53BFD9DE}"/>
              </a:ext>
            </a:extLst>
          </p:cNvPr>
          <p:cNvSpPr txBox="1"/>
          <p:nvPr/>
        </p:nvSpPr>
        <p:spPr>
          <a:xfrm>
            <a:off x="4854847" y="3182644"/>
            <a:ext cx="3796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Controlar os recursos dos seus sistemas operacionais.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previsibilidade na prevenção de problemas nos computadores.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Menos tempo de “shutdown” em seu sistema.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Ter um controle maior em seu negócio.</a:t>
            </a:r>
          </a:p>
          <a:p>
            <a:pPr marL="214313" indent="-214313" algn="just">
              <a:buFont typeface="Wingdings" panose="05000000000000000000" pitchFamily="2" charset="2"/>
              <a:buChar char="ü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ABD2B4-8B5A-4E1B-B64D-3488825D5D27}"/>
              </a:ext>
            </a:extLst>
          </p:cNvPr>
          <p:cNvSpPr txBox="1"/>
          <p:nvPr/>
        </p:nvSpPr>
        <p:spPr>
          <a:xfrm>
            <a:off x="4711149" y="2881449"/>
            <a:ext cx="37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	Potenciais Soluções</a:t>
            </a:r>
          </a:p>
        </p:txBody>
      </p:sp>
    </p:spTree>
    <p:extLst>
      <p:ext uri="{BB962C8B-B14F-4D97-AF65-F5344CB8AC3E}">
        <p14:creationId xmlns:p14="http://schemas.microsoft.com/office/powerpoint/2010/main" val="41995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BE4D5B-53CA-4A5D-83F0-AA5EE26B8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3" name="Google Shape;478;p15">
            <a:extLst>
              <a:ext uri="{FF2B5EF4-FFF2-40B4-BE49-F238E27FC236}">
                <a16:creationId xmlns:a16="http://schemas.microsoft.com/office/drawing/2014/main" id="{7FC5F625-AF92-4081-BB4C-D6C31A22EC55}"/>
              </a:ext>
            </a:extLst>
          </p:cNvPr>
          <p:cNvSpPr txBox="1">
            <a:spLocks/>
          </p:cNvSpPr>
          <p:nvPr/>
        </p:nvSpPr>
        <p:spPr>
          <a:xfrm>
            <a:off x="253299" y="2571750"/>
            <a:ext cx="8852176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10000" dirty="0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5" name="Seta: para a Direita 4">
            <a:hlinkClick r:id="rId2" action="ppaction://hlinksldjump"/>
            <a:extLst>
              <a:ext uri="{FF2B5EF4-FFF2-40B4-BE49-F238E27FC236}">
                <a16:creationId xmlns:a16="http://schemas.microsoft.com/office/drawing/2014/main" id="{F1F46C3E-5832-4B97-A0F9-EFAFF19E5BD8}"/>
              </a:ext>
            </a:extLst>
          </p:cNvPr>
          <p:cNvSpPr/>
          <p:nvPr/>
        </p:nvSpPr>
        <p:spPr>
          <a:xfrm rot="10800000">
            <a:off x="8619691" y="148853"/>
            <a:ext cx="422868" cy="317399"/>
          </a:xfrm>
          <a:prstGeom prst="rightArrow">
            <a:avLst>
              <a:gd name="adj1" fmla="val 35366"/>
              <a:gd name="adj2" fmla="val 59462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F6227B-6535-4E91-8FF1-86D8DA718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pt-BR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8A487F9B-84DA-47D9-9617-E8DB473842E5}"/>
              </a:ext>
            </a:extLst>
          </p:cNvPr>
          <p:cNvSpPr/>
          <p:nvPr/>
        </p:nvSpPr>
        <p:spPr>
          <a:xfrm>
            <a:off x="416550" y="392612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um gerente de loja eu gostaria de monitoramento de recursos computacionais para prever futuros problemas.</a:t>
            </a:r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3F2677D1-10AD-41CD-A0EA-5569DCA9300A}"/>
              </a:ext>
            </a:extLst>
          </p:cNvPr>
          <p:cNvSpPr/>
          <p:nvPr/>
        </p:nvSpPr>
        <p:spPr>
          <a:xfrm>
            <a:off x="3328930" y="392612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um gerente de comércio,  eu preciso ser alertado caso a vida útil de um dos meus componentes esteja comprometida.</a:t>
            </a:r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79CA149A-C7FE-4BDF-BAA8-B44F9FCE0E42}"/>
              </a:ext>
            </a:extLst>
          </p:cNvPr>
          <p:cNvSpPr/>
          <p:nvPr/>
        </p:nvSpPr>
        <p:spPr>
          <a:xfrm>
            <a:off x="6344988" y="392611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gerente, eu preciso de uma nova maneira de reduzir custos para aumentar o lucro da minha loja.</a:t>
            </a: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A8AB5F79-A651-46D1-9B2F-F630F4CBE45A}"/>
              </a:ext>
            </a:extLst>
          </p:cNvPr>
          <p:cNvSpPr/>
          <p:nvPr/>
        </p:nvSpPr>
        <p:spPr>
          <a:xfrm>
            <a:off x="416549" y="2405710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morador de uma cidade pequena e com pouco acesso, eu preciso de uma equipe de manutenção disponível para atender minhas necessidades.</a:t>
            </a:r>
          </a:p>
        </p:txBody>
      </p:sp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D4100E9E-CCC4-479F-BB77-BA663CCB4F27}"/>
              </a:ext>
            </a:extLst>
          </p:cNvPr>
          <p:cNvSpPr/>
          <p:nvPr/>
        </p:nvSpPr>
        <p:spPr>
          <a:xfrm>
            <a:off x="3328930" y="2405710"/>
            <a:ext cx="2486137" cy="1702539"/>
          </a:xfrm>
          <a:prstGeom prst="foldedCorner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vendedor, eu preciso de um sistema de vendas que não pare para não atrapalhar o meu rendimento mensal..</a:t>
            </a:r>
          </a:p>
        </p:txBody>
      </p:sp>
      <p:sp>
        <p:nvSpPr>
          <p:cNvPr id="8" name="Sinal de Adição 7">
            <a:hlinkClick r:id="rId2" action="ppaction://hlinkfile"/>
            <a:extLst>
              <a:ext uri="{FF2B5EF4-FFF2-40B4-BE49-F238E27FC236}">
                <a16:creationId xmlns:a16="http://schemas.microsoft.com/office/drawing/2014/main" id="{6F72B8A1-787D-4808-B824-D9E20DDE5644}"/>
              </a:ext>
            </a:extLst>
          </p:cNvPr>
          <p:cNvSpPr/>
          <p:nvPr/>
        </p:nvSpPr>
        <p:spPr>
          <a:xfrm>
            <a:off x="7184019" y="2874207"/>
            <a:ext cx="808074" cy="765544"/>
          </a:xfrm>
          <a:prstGeom prst="mathPlus">
            <a:avLst/>
          </a:prstGeom>
          <a:solidFill>
            <a:srgbClr val="BDF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69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432</Words>
  <Application>Microsoft Office PowerPoint</Application>
  <PresentationFormat>Apresentação na tela (16:9)</PresentationFormat>
  <Paragraphs>101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Wingdings</vt:lpstr>
      <vt:lpstr>Calibri</vt:lpstr>
      <vt:lpstr>Times New Roman</vt:lpstr>
      <vt:lpstr>Source Sans Pro</vt:lpstr>
      <vt:lpstr>Oswald</vt:lpstr>
      <vt:lpstr>MV Boli</vt:lpstr>
      <vt:lpstr>Quince template</vt:lpstr>
      <vt:lpstr>SPRINT 1- PROJETO DE PESQUISA E INOVAÇÃO</vt:lpstr>
      <vt:lpstr>SUMÁRIO</vt:lpstr>
      <vt:lpstr>GIT + AZURE</vt:lpstr>
      <vt:lpstr>Apresentação do PowerPoint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BANCO DE DADOS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Giulia Costa</dc:creator>
  <cp:lastModifiedBy>GIULIA MAIA COSTA</cp:lastModifiedBy>
  <cp:revision>8</cp:revision>
  <dcterms:modified xsi:type="dcterms:W3CDTF">2019-09-11T13:43:05Z</dcterms:modified>
</cp:coreProperties>
</file>