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4" r:id="rId4"/>
    <p:sldId id="285" r:id="rId5"/>
    <p:sldId id="286" r:id="rId6"/>
    <p:sldId id="309" r:id="rId7"/>
    <p:sldId id="310" r:id="rId8"/>
    <p:sldId id="311" r:id="rId9"/>
    <p:sldId id="316" r:id="rId10"/>
    <p:sldId id="317" r:id="rId11"/>
    <p:sldId id="320" r:id="rId12"/>
    <p:sldId id="318" r:id="rId13"/>
    <p:sldId id="319" r:id="rId14"/>
    <p:sldId id="314" r:id="rId15"/>
    <p:sldId id="315" r:id="rId16"/>
    <p:sldId id="313" r:id="rId17"/>
    <p:sldId id="312" r:id="rId18"/>
    <p:sldId id="308" r:id="rId1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8" autoAdjust="0"/>
  </p:normalViewPr>
  <p:slideViewPr>
    <p:cSldViewPr>
      <p:cViewPr>
        <p:scale>
          <a:sx n="60" d="100"/>
          <a:sy n="60" d="100"/>
        </p:scale>
        <p:origin x="-1638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74A30-33C6-40BC-B28E-FCB902FD3454}" type="datetimeFigureOut">
              <a:rPr lang="es-CO" smtClean="0"/>
              <a:t>16/01/2013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4230D-2E2C-422E-9B3C-8A162411C7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448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BBBB-A560-4DFC-A776-810D4F6EF6F5}" type="datetimeFigureOut">
              <a:rPr lang="es-CO" smtClean="0"/>
              <a:t>16/01/2013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55B7-0DD5-4A26-942D-6434A099D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36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BBBB-A560-4DFC-A776-810D4F6EF6F5}" type="datetimeFigureOut">
              <a:rPr lang="es-CO" smtClean="0"/>
              <a:t>16/01/2013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55B7-0DD5-4A26-942D-6434A099D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740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BBBB-A560-4DFC-A776-810D4F6EF6F5}" type="datetimeFigureOut">
              <a:rPr lang="es-CO" smtClean="0"/>
              <a:t>16/01/2013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55B7-0DD5-4A26-942D-6434A099D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305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BBBB-A560-4DFC-A776-810D4F6EF6F5}" type="datetimeFigureOut">
              <a:rPr lang="es-CO" smtClean="0"/>
              <a:t>16/01/2013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55B7-0DD5-4A26-942D-6434A099D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375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BBBB-A560-4DFC-A776-810D4F6EF6F5}" type="datetimeFigureOut">
              <a:rPr lang="es-CO" smtClean="0"/>
              <a:t>16/01/2013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55B7-0DD5-4A26-942D-6434A099D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479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BBBB-A560-4DFC-A776-810D4F6EF6F5}" type="datetimeFigureOut">
              <a:rPr lang="es-CO" smtClean="0"/>
              <a:t>16/01/2013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55B7-0DD5-4A26-942D-6434A099D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779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BBBB-A560-4DFC-A776-810D4F6EF6F5}" type="datetimeFigureOut">
              <a:rPr lang="es-CO" smtClean="0"/>
              <a:t>16/01/2013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55B7-0DD5-4A26-942D-6434A099D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755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BBBB-A560-4DFC-A776-810D4F6EF6F5}" type="datetimeFigureOut">
              <a:rPr lang="es-CO" smtClean="0"/>
              <a:t>16/01/2013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55B7-0DD5-4A26-942D-6434A099D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130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BBBB-A560-4DFC-A776-810D4F6EF6F5}" type="datetimeFigureOut">
              <a:rPr lang="es-CO" smtClean="0"/>
              <a:t>16/01/2013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55B7-0DD5-4A26-942D-6434A099D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174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BBBB-A560-4DFC-A776-810D4F6EF6F5}" type="datetimeFigureOut">
              <a:rPr lang="es-CO" smtClean="0"/>
              <a:t>16/01/2013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55B7-0DD5-4A26-942D-6434A099D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046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BBBB-A560-4DFC-A776-810D4F6EF6F5}" type="datetimeFigureOut">
              <a:rPr lang="es-CO" smtClean="0"/>
              <a:t>16/01/2013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55B7-0DD5-4A26-942D-6434A099D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564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8BBBB-A560-4DFC-A776-810D4F6EF6F5}" type="datetimeFigureOut">
              <a:rPr lang="es-CO" smtClean="0"/>
              <a:t>16/01/2013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855B7-0DD5-4A26-942D-6434A099D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790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psii.com/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8" name="1 Imagen" descr="portad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59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Mithra\FondosPPT\fondo-intern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80512" cy="68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Rectángulo"/>
          <p:cNvSpPr/>
          <p:nvPr/>
        </p:nvSpPr>
        <p:spPr>
          <a:xfrm>
            <a:off x="3884271" y="401329"/>
            <a:ext cx="44279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1400" b="1" dirty="0" smtClean="0">
                <a:solidFill>
                  <a:srgbClr val="C00000"/>
                </a:solidFill>
                <a:latin typeface="Lucida Sans" pitchFamily="34" charset="0"/>
              </a:rPr>
              <a:t>Módulo de Mercado de Energía Mayorista </a:t>
            </a:r>
            <a:endParaRPr lang="es-ES" sz="1400" b="1" dirty="0">
              <a:solidFill>
                <a:srgbClr val="C00000"/>
              </a:solidFill>
              <a:latin typeface="Lucida Sans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203848" y="1057092"/>
            <a:ext cx="504056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1300" b="1" dirty="0" smtClean="0">
                <a:latin typeface="Lucida Sans" pitchFamily="34" charset="0"/>
                <a:cs typeface="Tahoma" pitchFamily="34" charset="0"/>
              </a:rPr>
              <a:t>Despacho de Contratos</a:t>
            </a:r>
            <a:endParaRPr lang="es-CO" sz="1300" b="1" dirty="0">
              <a:latin typeface="Lucida Sans" pitchFamily="34" charset="0"/>
              <a:cs typeface="Tahoma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841439"/>
            <a:ext cx="6950898" cy="432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Mithra\FondosPPT\fondo-intern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818"/>
            <a:ext cx="9180512" cy="68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Rectángulo"/>
          <p:cNvSpPr/>
          <p:nvPr/>
        </p:nvSpPr>
        <p:spPr>
          <a:xfrm>
            <a:off x="3884271" y="401329"/>
            <a:ext cx="44279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1400" b="1" dirty="0" smtClean="0">
                <a:solidFill>
                  <a:srgbClr val="C00000"/>
                </a:solidFill>
                <a:latin typeface="Lucida Sans" pitchFamily="34" charset="0"/>
              </a:rPr>
              <a:t>Módulo de Mercado de Energía Mayorista </a:t>
            </a:r>
            <a:endParaRPr lang="es-ES" sz="1400" b="1" dirty="0">
              <a:solidFill>
                <a:srgbClr val="C00000"/>
              </a:solidFill>
              <a:latin typeface="Lucida Sans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203848" y="1057092"/>
            <a:ext cx="504056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1300" b="1" dirty="0" smtClean="0">
                <a:latin typeface="Lucida Sans" pitchFamily="34" charset="0"/>
                <a:cs typeface="Tahoma" pitchFamily="34" charset="0"/>
              </a:rPr>
              <a:t>Registro de pagos de Contratos</a:t>
            </a:r>
            <a:endParaRPr lang="es-CO" sz="1300" b="1" dirty="0">
              <a:latin typeface="Lucida Sans" pitchFamily="34" charset="0"/>
              <a:cs typeface="Tahoma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41" y="1926852"/>
            <a:ext cx="6836599" cy="423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5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Mithra\FondosPPT\fondo-intern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80512" cy="68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Rectángulo"/>
          <p:cNvSpPr/>
          <p:nvPr/>
        </p:nvSpPr>
        <p:spPr>
          <a:xfrm>
            <a:off x="3884271" y="401329"/>
            <a:ext cx="44279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1400" b="1" dirty="0" smtClean="0">
                <a:solidFill>
                  <a:srgbClr val="C00000"/>
                </a:solidFill>
                <a:latin typeface="Lucida Sans" pitchFamily="34" charset="0"/>
              </a:rPr>
              <a:t>Módulo de Mercado de Energía Mayorista </a:t>
            </a:r>
            <a:endParaRPr lang="es-ES" sz="1400" b="1" dirty="0">
              <a:solidFill>
                <a:srgbClr val="C00000"/>
              </a:solidFill>
              <a:latin typeface="Lucida Sans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203848" y="1057092"/>
            <a:ext cx="504056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1300" b="1" dirty="0" smtClean="0">
                <a:latin typeface="Lucida Sans" pitchFamily="34" charset="0"/>
                <a:cs typeface="Tahoma" pitchFamily="34" charset="0"/>
              </a:rPr>
              <a:t>Otras funcionalidades</a:t>
            </a:r>
            <a:endParaRPr lang="es-CO" sz="1300" b="1" dirty="0">
              <a:latin typeface="Lucida Sans" pitchFamily="34" charset="0"/>
              <a:cs typeface="Tahoma" pitchFamily="34" charset="0"/>
            </a:endParaRPr>
          </a:p>
        </p:txBody>
      </p:sp>
      <p:pic>
        <p:nvPicPr>
          <p:cNvPr id="8" name="7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79" y="2077590"/>
            <a:ext cx="6336703" cy="17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1678" y="4123159"/>
            <a:ext cx="6336703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396" y="2048824"/>
            <a:ext cx="288568" cy="25462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77072"/>
            <a:ext cx="288568" cy="25462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47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Mithra\FondosPPT\fondo-intern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80512" cy="68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Rectángulo"/>
          <p:cNvSpPr/>
          <p:nvPr/>
        </p:nvSpPr>
        <p:spPr>
          <a:xfrm>
            <a:off x="3884271" y="401329"/>
            <a:ext cx="44279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1400" b="1" dirty="0" smtClean="0">
                <a:solidFill>
                  <a:srgbClr val="C00000"/>
                </a:solidFill>
                <a:latin typeface="Lucida Sans" pitchFamily="34" charset="0"/>
              </a:rPr>
              <a:t>Módulo de Mercado de Energía Mayorista </a:t>
            </a:r>
            <a:endParaRPr lang="es-ES" sz="1400" b="1" dirty="0">
              <a:solidFill>
                <a:srgbClr val="C00000"/>
              </a:solidFill>
              <a:latin typeface="Lucida Sans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203848" y="1057092"/>
            <a:ext cx="504056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1300" b="1" dirty="0" smtClean="0">
                <a:latin typeface="Lucida Sans" pitchFamily="34" charset="0"/>
                <a:cs typeface="Tahoma" pitchFamily="34" charset="0"/>
              </a:rPr>
              <a:t>Facturación de contratos y bolsa</a:t>
            </a:r>
            <a:endParaRPr lang="es-CO" sz="1300" b="1" dirty="0">
              <a:latin typeface="Lucida Sans" pitchFamily="34" charset="0"/>
              <a:cs typeface="Tahoma" pitchFamily="34" charset="0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35" y="1650098"/>
            <a:ext cx="288568" cy="25462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45" y="1650099"/>
            <a:ext cx="4308595" cy="2759158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143" y="3933056"/>
            <a:ext cx="4638778" cy="2223113"/>
          </a:xfrm>
          <a:prstGeom prst="rect">
            <a:avLst/>
          </a:prstGeom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738" y="3939708"/>
            <a:ext cx="288568" cy="25462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3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Mithra\FondosPPT\fondo-intern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818"/>
            <a:ext cx="9180512" cy="68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Rectángulo"/>
          <p:cNvSpPr/>
          <p:nvPr/>
        </p:nvSpPr>
        <p:spPr>
          <a:xfrm>
            <a:off x="3884271" y="401329"/>
            <a:ext cx="44279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1400" b="1" dirty="0" smtClean="0">
                <a:solidFill>
                  <a:srgbClr val="C00000"/>
                </a:solidFill>
                <a:latin typeface="Lucida Sans" pitchFamily="34" charset="0"/>
              </a:rPr>
              <a:t>Módulo de Mercado de Energía Mayorista </a:t>
            </a:r>
            <a:endParaRPr lang="es-ES" sz="1400" b="1" dirty="0">
              <a:solidFill>
                <a:srgbClr val="C00000"/>
              </a:solidFill>
              <a:latin typeface="Lucida Sans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203848" y="1057092"/>
            <a:ext cx="504056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1300" b="1" dirty="0" smtClean="0">
                <a:latin typeface="Lucida Sans" pitchFamily="34" charset="0"/>
                <a:cs typeface="Tahoma" pitchFamily="34" charset="0"/>
              </a:rPr>
              <a:t>Visualización de Funcionalidad Validación Bolsa Detalle</a:t>
            </a:r>
            <a:endParaRPr lang="es-CO" sz="1300" b="1" dirty="0">
              <a:latin typeface="Lucida Sans" pitchFamily="34" charset="0"/>
              <a:cs typeface="Tahoma" pitchFamily="34" charset="0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12" y="1772816"/>
            <a:ext cx="7105128" cy="43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Mithra\FondosPPT\fondo-intern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80512" cy="68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Rectángulo"/>
          <p:cNvSpPr/>
          <p:nvPr/>
        </p:nvSpPr>
        <p:spPr>
          <a:xfrm>
            <a:off x="3884271" y="401329"/>
            <a:ext cx="44279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1400" b="1" dirty="0" smtClean="0">
                <a:solidFill>
                  <a:srgbClr val="C00000"/>
                </a:solidFill>
                <a:latin typeface="Lucida Sans" pitchFamily="34" charset="0"/>
              </a:rPr>
              <a:t>Módulo de Mercado de Energía Mayorista </a:t>
            </a:r>
            <a:endParaRPr lang="es-ES" sz="1400" b="1" dirty="0">
              <a:solidFill>
                <a:srgbClr val="C00000"/>
              </a:solidFill>
              <a:latin typeface="Lucida Sans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059832" y="1057092"/>
            <a:ext cx="518457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1300" b="1" dirty="0" smtClean="0">
                <a:latin typeface="Lucida Sans" pitchFamily="34" charset="0"/>
                <a:cs typeface="Tahoma" pitchFamily="34" charset="0"/>
              </a:rPr>
              <a:t>Visualización de Funcionalidad Validación Bolsa Resumen</a:t>
            </a:r>
            <a:endParaRPr lang="es-CO" sz="1300" b="1" dirty="0">
              <a:latin typeface="Lucida Sans" pitchFamily="34" charset="0"/>
              <a:cs typeface="Tahoma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4"/>
            <a:ext cx="7056784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Mithra\FondosPPT\fondo-intern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80512" cy="68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Rectángulo"/>
          <p:cNvSpPr/>
          <p:nvPr/>
        </p:nvSpPr>
        <p:spPr>
          <a:xfrm>
            <a:off x="3884271" y="401329"/>
            <a:ext cx="44279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1400" b="1" dirty="0" smtClean="0">
                <a:solidFill>
                  <a:srgbClr val="C00000"/>
                </a:solidFill>
                <a:latin typeface="Lucida Sans" pitchFamily="34" charset="0"/>
              </a:rPr>
              <a:t>Módulo de Mercado de Energía Mayorista </a:t>
            </a:r>
            <a:endParaRPr lang="es-ES" sz="1400" b="1" dirty="0">
              <a:solidFill>
                <a:srgbClr val="C00000"/>
              </a:solidFill>
              <a:latin typeface="Lucida Sans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843808" y="1057092"/>
            <a:ext cx="54006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300" b="1" dirty="0" smtClean="0">
                <a:latin typeface="Lucida Sans" pitchFamily="34" charset="0"/>
                <a:cs typeface="Tahoma" pitchFamily="34" charset="0"/>
              </a:rPr>
              <a:t>Visualización de Funcionalidad Validación Bolsa Acumulado</a:t>
            </a:r>
            <a:endParaRPr lang="es-CO" sz="1300" b="1" dirty="0">
              <a:latin typeface="Lucida Sans" pitchFamily="34" charset="0"/>
              <a:cs typeface="Tahoma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09" y="1772816"/>
            <a:ext cx="7066635" cy="442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3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Mithra\FondosPPT\fondo-intern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80512" cy="68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Rectángulo"/>
          <p:cNvSpPr/>
          <p:nvPr/>
        </p:nvSpPr>
        <p:spPr>
          <a:xfrm>
            <a:off x="107504" y="1533390"/>
            <a:ext cx="30243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b="1" dirty="0" smtClean="0">
                <a:solidFill>
                  <a:srgbClr val="C00000"/>
                </a:solidFill>
                <a:latin typeface="Lucida Sans" pitchFamily="34" charset="0"/>
              </a:rPr>
              <a:t>Modulo de Interfaces</a:t>
            </a:r>
            <a:endParaRPr lang="es-ES" sz="1400" b="1" dirty="0">
              <a:solidFill>
                <a:srgbClr val="C00000"/>
              </a:solidFill>
              <a:latin typeface="Lucida Sans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107223" y="764704"/>
            <a:ext cx="5688632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300" b="1" dirty="0">
                <a:latin typeface="Lucida Sans" pitchFamily="34" charset="0"/>
                <a:cs typeface="Tahoma" pitchFamily="34" charset="0"/>
              </a:rPr>
              <a:t>Este módulo permite integrar Mithra con sistemas externos bien sea a través de archivos o bases de datos</a:t>
            </a:r>
            <a:r>
              <a:rPr lang="es-CO" sz="1300" b="1" dirty="0" smtClean="0">
                <a:latin typeface="Lucida Sans" pitchFamily="34" charset="0"/>
                <a:cs typeface="Tahoma" pitchFamily="34" charset="0"/>
              </a:rPr>
              <a:t>.</a:t>
            </a:r>
          </a:p>
          <a:p>
            <a:pPr algn="ctr"/>
            <a:endParaRPr lang="es-CO" sz="1300" b="1" dirty="0" smtClean="0">
              <a:latin typeface="Lucida Sans" pitchFamily="34" charset="0"/>
              <a:cs typeface="Tahoma" pitchFamily="34" charset="0"/>
            </a:endParaRPr>
          </a:p>
          <a:p>
            <a:pPr algn="ctr"/>
            <a:endParaRPr lang="es-CO" sz="1300" b="1" dirty="0">
              <a:latin typeface="Lucida Sans" pitchFamily="34" charset="0"/>
              <a:cs typeface="Tahoma" pitchFamily="34" charset="0"/>
            </a:endParaRPr>
          </a:p>
          <a:p>
            <a:pPr algn="ctr"/>
            <a:r>
              <a:rPr lang="es-CO" sz="1300" b="1" dirty="0" smtClean="0">
                <a:latin typeface="Lucida Sans" pitchFamily="34" charset="0"/>
                <a:cs typeface="Tahoma" pitchFamily="34" charset="0"/>
              </a:rPr>
              <a:t>Las </a:t>
            </a:r>
            <a:r>
              <a:rPr lang="es-CO" sz="1300" b="1" dirty="0">
                <a:latin typeface="Lucida Sans" pitchFamily="34" charset="0"/>
                <a:cs typeface="Tahoma" pitchFamily="34" charset="0"/>
              </a:rPr>
              <a:t>funcionalidades generales son:</a:t>
            </a:r>
          </a:p>
        </p:txBody>
      </p:sp>
      <p:sp>
        <p:nvSpPr>
          <p:cNvPr id="2" name="1 Rectángulo"/>
          <p:cNvSpPr/>
          <p:nvPr/>
        </p:nvSpPr>
        <p:spPr>
          <a:xfrm>
            <a:off x="2531159" y="2636912"/>
            <a:ext cx="62646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CO" sz="1400" dirty="0" smtClean="0">
                <a:latin typeface="Lucida Sans" pitchFamily="34" charset="0"/>
                <a:cs typeface="Tahoma" pitchFamily="34" charset="0"/>
              </a:rPr>
              <a:t>Parametrización </a:t>
            </a:r>
            <a:r>
              <a:rPr lang="es-CO" sz="1400" dirty="0">
                <a:latin typeface="Lucida Sans" pitchFamily="34" charset="0"/>
                <a:cs typeface="Tahoma" pitchFamily="34" charset="0"/>
              </a:rPr>
              <a:t>de </a:t>
            </a:r>
            <a:r>
              <a:rPr lang="es-CO" sz="1400" dirty="0" smtClean="0">
                <a:latin typeface="Lucida Sans" pitchFamily="34" charset="0"/>
                <a:cs typeface="Tahoma" pitchFamily="34" charset="0"/>
              </a:rPr>
              <a:t>interfaces </a:t>
            </a:r>
            <a:r>
              <a:rPr lang="es-CO" sz="1400" dirty="0">
                <a:latin typeface="Lucida Sans" pitchFamily="34" charset="0"/>
                <a:cs typeface="Tahoma" pitchFamily="34" charset="0"/>
              </a:rPr>
              <a:t>de entrada (Importación) o salida (Exportación)  de datos</a:t>
            </a:r>
          </a:p>
          <a:p>
            <a:pPr lvl="0" algn="just"/>
            <a:endParaRPr lang="es-CO" sz="1400" dirty="0">
              <a:latin typeface="Lucida Sans" pitchFamily="34" charset="0"/>
              <a:cs typeface="Tahoma" pitchFamily="34" charset="0"/>
            </a:endParaRPr>
          </a:p>
          <a:p>
            <a:pPr lvl="0" algn="just"/>
            <a:r>
              <a:rPr lang="es-CO" sz="1400" dirty="0" smtClean="0">
                <a:latin typeface="Lucida Sans" pitchFamily="34" charset="0"/>
                <a:cs typeface="Tahoma" pitchFamily="34" charset="0"/>
              </a:rPr>
              <a:t>Interface </a:t>
            </a:r>
            <a:r>
              <a:rPr lang="es-CO" sz="1400" dirty="0">
                <a:latin typeface="Lucida Sans" pitchFamily="34" charset="0"/>
                <a:cs typeface="Tahoma" pitchFamily="34" charset="0"/>
              </a:rPr>
              <a:t>con cualquier tipo de archivos y bajo diferentes estructuras. </a:t>
            </a:r>
          </a:p>
          <a:p>
            <a:pPr lvl="0" algn="just"/>
            <a:endParaRPr lang="es-CO" sz="1400" dirty="0">
              <a:latin typeface="Lucida Sans" pitchFamily="34" charset="0"/>
              <a:cs typeface="Tahoma" pitchFamily="34" charset="0"/>
            </a:endParaRPr>
          </a:p>
          <a:p>
            <a:pPr lvl="0" algn="just"/>
            <a:r>
              <a:rPr lang="es-CO" sz="1400" dirty="0" smtClean="0">
                <a:latin typeface="Lucida Sans" pitchFamily="34" charset="0"/>
                <a:cs typeface="Tahoma" pitchFamily="34" charset="0"/>
              </a:rPr>
              <a:t>Interface </a:t>
            </a:r>
            <a:r>
              <a:rPr lang="es-CO" sz="1400" dirty="0">
                <a:latin typeface="Lucida Sans" pitchFamily="34" charset="0"/>
                <a:cs typeface="Tahoma" pitchFamily="34" charset="0"/>
              </a:rPr>
              <a:t>con cualquier base de datos legada</a:t>
            </a:r>
          </a:p>
          <a:p>
            <a:pPr lvl="0" algn="just"/>
            <a:endParaRPr lang="es-CO" sz="1400" dirty="0">
              <a:latin typeface="Lucida Sans" pitchFamily="34" charset="0"/>
              <a:cs typeface="Tahoma" pitchFamily="34" charset="0"/>
            </a:endParaRPr>
          </a:p>
          <a:p>
            <a:pPr lvl="0" algn="just"/>
            <a:r>
              <a:rPr lang="es-CO" sz="1400" dirty="0">
                <a:latin typeface="Lucida Sans" pitchFamily="34" charset="0"/>
                <a:cs typeface="Tahoma" pitchFamily="34" charset="0"/>
              </a:rPr>
              <a:t>Visualización de datos y tablas del sistema. </a:t>
            </a:r>
          </a:p>
          <a:p>
            <a:pPr lvl="0" algn="just"/>
            <a:endParaRPr lang="es-CO" sz="1400" dirty="0">
              <a:latin typeface="Lucida Sans" pitchFamily="34" charset="0"/>
              <a:cs typeface="Tahoma" pitchFamily="34" charset="0"/>
            </a:endParaRPr>
          </a:p>
          <a:p>
            <a:pPr lvl="0" algn="just"/>
            <a:r>
              <a:rPr lang="es-CO" sz="1400" dirty="0">
                <a:latin typeface="Lucida Sans" pitchFamily="34" charset="0"/>
                <a:cs typeface="Tahoma" pitchFamily="34" charset="0"/>
              </a:rPr>
              <a:t>Compilador de procedimientos de normalización de </a:t>
            </a:r>
            <a:r>
              <a:rPr lang="es-CO" sz="1400" dirty="0" smtClean="0">
                <a:latin typeface="Lucida Sans" pitchFamily="34" charset="0"/>
                <a:cs typeface="Tahoma" pitchFamily="34" charset="0"/>
              </a:rPr>
              <a:t>interfaces</a:t>
            </a:r>
            <a:r>
              <a:rPr lang="es-CO" sz="1400" dirty="0">
                <a:latin typeface="Lucida Sans" pitchFamily="34" charset="0"/>
                <a:cs typeface="Tahoma" pitchFamily="34" charset="0"/>
              </a:rPr>
              <a:t>.</a:t>
            </a:r>
          </a:p>
          <a:p>
            <a:pPr lvl="0" algn="just"/>
            <a:endParaRPr lang="es-CO" sz="1400" dirty="0">
              <a:latin typeface="Lucida Sans" pitchFamily="34" charset="0"/>
              <a:cs typeface="Tahoma" pitchFamily="34" charset="0"/>
            </a:endParaRPr>
          </a:p>
          <a:p>
            <a:pPr lvl="0" algn="just"/>
            <a:r>
              <a:rPr lang="es-CO" sz="1400" dirty="0">
                <a:latin typeface="Lucida Sans" pitchFamily="34" charset="0"/>
                <a:cs typeface="Tahoma" pitchFamily="34" charset="0"/>
              </a:rPr>
              <a:t>Validación </a:t>
            </a:r>
            <a:r>
              <a:rPr lang="es-CO" sz="1400" dirty="0" err="1">
                <a:latin typeface="Lucida Sans" pitchFamily="34" charset="0"/>
                <a:cs typeface="Tahoma" pitchFamily="34" charset="0"/>
              </a:rPr>
              <a:t>integrabilidad</a:t>
            </a:r>
            <a:r>
              <a:rPr lang="es-CO" sz="1400" dirty="0">
                <a:latin typeface="Lucida Sans" pitchFamily="34" charset="0"/>
                <a:cs typeface="Tahoma" pitchFamily="34" charset="0"/>
              </a:rPr>
              <a:t> de  datos que se suben al sistema </a:t>
            </a:r>
            <a:r>
              <a:rPr lang="es-ES" sz="1400" dirty="0">
                <a:latin typeface="Lucida Sans" pitchFamily="34" charset="0"/>
                <a:cs typeface="Tahoma" pitchFamily="34" charset="0"/>
              </a:rPr>
              <a:t> </a:t>
            </a:r>
            <a:endParaRPr lang="es-CO" sz="1400" dirty="0">
              <a:latin typeface="Lucida Sans" pitchFamily="34" charset="0"/>
              <a:cs typeface="Tahoma" pitchFamily="34" charset="0"/>
            </a:endParaRPr>
          </a:p>
        </p:txBody>
      </p:sp>
      <p:pic>
        <p:nvPicPr>
          <p:cNvPr id="7" name="6 Imagen" descr="interfaseaa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172" y="3140968"/>
            <a:ext cx="1312540" cy="899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600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-173038" y="4654550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-173038" y="4483100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45" name="Rectangle 13"/>
          <p:cNvSpPr>
            <a:spLocks noChangeArrowheads="1"/>
          </p:cNvSpPr>
          <p:nvPr/>
        </p:nvSpPr>
        <p:spPr bwMode="auto">
          <a:xfrm>
            <a:off x="-173038" y="4468813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-173038" y="4379913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/>
          </a:p>
        </p:txBody>
      </p:sp>
      <p:pic>
        <p:nvPicPr>
          <p:cNvPr id="28674" name="Picture 2" descr="C:\Users\Diana\EMPSII\PLANTILLAS_FRM\Mithra\FondosPPT\fondo-cara-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9 Título"/>
          <p:cNvSpPr txBox="1">
            <a:spLocks/>
          </p:cNvSpPr>
          <p:nvPr/>
        </p:nvSpPr>
        <p:spPr>
          <a:xfrm>
            <a:off x="785874" y="1700808"/>
            <a:ext cx="7639323" cy="4392488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MX" sz="3600" b="1" i="1" dirty="0" smtClean="0">
                <a:solidFill>
                  <a:srgbClr val="C00000"/>
                </a:solidFill>
                <a:cs typeface="Tahoma" pitchFamily="34" charset="0"/>
              </a:rPr>
              <a:t>FIN DE PRESENTACION</a:t>
            </a:r>
          </a:p>
          <a:p>
            <a:pPr algn="ctr">
              <a:spcBef>
                <a:spcPct val="50000"/>
              </a:spcBef>
            </a:pPr>
            <a:r>
              <a:rPr lang="es-MX" sz="3600" b="1" i="1" dirty="0">
                <a:solidFill>
                  <a:srgbClr val="C00000"/>
                </a:solidFill>
                <a:cs typeface="Tahoma" pitchFamily="34" charset="0"/>
              </a:rPr>
              <a:t>GRACIAS POR SU </a:t>
            </a:r>
            <a:r>
              <a:rPr lang="es-MX" sz="3600" b="1" i="1" dirty="0" smtClean="0">
                <a:solidFill>
                  <a:srgbClr val="C00000"/>
                </a:solidFill>
                <a:cs typeface="Tahoma" pitchFamily="34" charset="0"/>
              </a:rPr>
              <a:t>ATENCION</a:t>
            </a:r>
          </a:p>
          <a:p>
            <a:pPr algn="ctr">
              <a:spcBef>
                <a:spcPct val="50000"/>
              </a:spcBef>
            </a:pPr>
            <a:r>
              <a:rPr lang="es-MX" sz="2400" b="1" i="1" dirty="0" smtClean="0">
                <a:solidFill>
                  <a:srgbClr val="C00000"/>
                </a:solidFill>
                <a:cs typeface="Tahoma" pitchFamily="34" charset="0"/>
              </a:rPr>
              <a:t>Calle 64 N # 5BN-146 Oficina </a:t>
            </a:r>
            <a:r>
              <a:rPr lang="es-MX" sz="2400" b="1" i="1" dirty="0" smtClean="0">
                <a:solidFill>
                  <a:srgbClr val="C00000"/>
                </a:solidFill>
                <a:cs typeface="Tahoma" pitchFamily="34" charset="0"/>
              </a:rPr>
              <a:t>415A</a:t>
            </a:r>
            <a:endParaRPr lang="es-MX" sz="2400" b="1" i="1" dirty="0" smtClean="0">
              <a:solidFill>
                <a:srgbClr val="C00000"/>
              </a:solidFill>
              <a:cs typeface="Tahoma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s-MX" sz="2400" b="1" i="1" dirty="0" smtClean="0">
                <a:solidFill>
                  <a:srgbClr val="C00000"/>
                </a:solidFill>
                <a:cs typeface="Tahoma" pitchFamily="34" charset="0"/>
              </a:rPr>
              <a:t>Cali - Colombia</a:t>
            </a:r>
            <a:endParaRPr lang="es-MX" sz="2400" b="1" i="1" dirty="0">
              <a:solidFill>
                <a:srgbClr val="C00000"/>
              </a:solidFill>
              <a:cs typeface="Tahoma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s-MX" sz="2800" b="1" i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  <a:hlinkClick r:id="rId3"/>
              </a:rPr>
              <a:t>www.empsii.com</a:t>
            </a:r>
            <a:endParaRPr lang="es-MX" sz="2800" b="1" i="1" dirty="0" smtClean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spcBef>
                <a:spcPct val="50000"/>
              </a:spcBef>
            </a:pPr>
            <a:endParaRPr lang="es-ES" sz="36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2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F:\Mithra\FondosPPT\fondo-intern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80512" cy="68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548358" y="2508870"/>
            <a:ext cx="3960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s-CO" sz="2400" b="1" dirty="0">
                <a:latin typeface="Lucida Sans" pitchFamily="34" charset="0"/>
              </a:rPr>
              <a:t>Descripción General</a:t>
            </a:r>
            <a:endParaRPr lang="es-ES" sz="2400" b="1" dirty="0">
              <a:latin typeface="Lucida Sans" pitchFamily="34" charset="0"/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548358" y="3266108"/>
            <a:ext cx="489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s-CO" sz="2400" b="1" dirty="0">
                <a:latin typeface="Lucida Sans" pitchFamily="34" charset="0"/>
              </a:rPr>
              <a:t>Características Funcionales</a:t>
            </a:r>
            <a:endParaRPr lang="es-ES" sz="2400" b="1" dirty="0">
              <a:latin typeface="Lucida Sans" pitchFamily="34" charset="0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548358" y="4051920"/>
            <a:ext cx="489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s-CO" sz="2400" b="1">
                <a:latin typeface="Lucida Sans" pitchFamily="34" charset="0"/>
              </a:rPr>
              <a:t>Descripción Módulos</a:t>
            </a:r>
            <a:endParaRPr lang="es-ES" sz="2400" b="1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4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Mithra\FondosPPT\fondo-intern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66"/>
            <a:ext cx="9180512" cy="68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93965" y="454580"/>
            <a:ext cx="612068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O" sz="1300" b="1" dirty="0">
                <a:latin typeface="Lucida Sans" pitchFamily="34" charset="0"/>
                <a:cs typeface="Tahoma" pitchFamily="34" charset="0"/>
              </a:rPr>
              <a:t>Sistema integrado de información orientado a la operación y gestión de los procesos críticos en empresas del sector energético.</a:t>
            </a:r>
            <a:endParaRPr lang="es-ES" sz="1300" b="1" dirty="0">
              <a:latin typeface="Lucida Sans" pitchFamily="34" charset="0"/>
              <a:cs typeface="Tahoma" pitchFamily="34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14333"/>
            <a:ext cx="288568" cy="25462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22817" y="2814333"/>
            <a:ext cx="199526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s-CO" sz="1100" dirty="0">
                <a:latin typeface="Lucida Sans" pitchFamily="34" charset="0"/>
                <a:cs typeface="Tahoma" pitchFamily="34" charset="0"/>
              </a:rPr>
              <a:t>Sistema que cubre las necesidades para los diferentes negocios de energía </a:t>
            </a:r>
            <a:r>
              <a:rPr lang="es-CO" sz="1100" dirty="0" smtClean="0">
                <a:latin typeface="Lucida Sans" pitchFamily="34" charset="0"/>
                <a:cs typeface="Tahoma" pitchFamily="34" charset="0"/>
              </a:rPr>
              <a:t>eléctrica                  (Generación</a:t>
            </a:r>
            <a:r>
              <a:rPr lang="es-CO" sz="1100" dirty="0">
                <a:latin typeface="Lucida Sans" pitchFamily="34" charset="0"/>
                <a:cs typeface="Tahoma" pitchFamily="34" charset="0"/>
              </a:rPr>
              <a:t>, Distribución y Comercialización)</a:t>
            </a:r>
            <a:endParaRPr lang="es-ES" sz="1100" dirty="0">
              <a:latin typeface="Lucida Sans" pitchFamily="34" charset="0"/>
              <a:cs typeface="Tahoma" pitchFamily="34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35184" y="4182485"/>
            <a:ext cx="1982894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s-CO" sz="1100" dirty="0">
                <a:latin typeface="Lucida Sans" pitchFamily="34" charset="0"/>
                <a:cs typeface="Tahoma" pitchFamily="34" charset="0"/>
              </a:rPr>
              <a:t>Mithra como sistema y como proyecto es el resultado de años de experiencia y conocimiento de especialistas en el negocio de energía eléctrica y en desarrollo de nuevas tecnologías</a:t>
            </a:r>
            <a:r>
              <a:rPr lang="es-CO" sz="1100" b="1" dirty="0">
                <a:latin typeface="Lucida Sans" pitchFamily="34" charset="0"/>
              </a:rPr>
              <a:t>.</a:t>
            </a:r>
            <a:endParaRPr lang="es-ES" sz="1100" b="1" dirty="0">
              <a:latin typeface="Lucida Sans" pitchFamily="34" charset="0"/>
            </a:endParaRPr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82485"/>
            <a:ext cx="288568" cy="25462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189800"/>
            <a:ext cx="536998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630249" y="1484784"/>
            <a:ext cx="2044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b="1" dirty="0">
                <a:solidFill>
                  <a:srgbClr val="C00000"/>
                </a:solidFill>
                <a:latin typeface="Lucida Sans" pitchFamily="34" charset="0"/>
                <a:cs typeface="Tahoma" pitchFamily="34" charset="0"/>
              </a:rPr>
              <a:t>Descripción</a:t>
            </a:r>
            <a:r>
              <a:rPr lang="es-CO" sz="1400" b="1" dirty="0">
                <a:solidFill>
                  <a:srgbClr val="C00000"/>
                </a:solidFill>
                <a:latin typeface="Lucida Sans" pitchFamily="34" charset="0"/>
              </a:rPr>
              <a:t> </a:t>
            </a:r>
            <a:r>
              <a:rPr lang="es-CO" sz="1400" b="1" dirty="0">
                <a:solidFill>
                  <a:srgbClr val="C00000"/>
                </a:solidFill>
                <a:latin typeface="Lucida Sans" pitchFamily="34" charset="0"/>
                <a:cs typeface="Tahoma" pitchFamily="34" charset="0"/>
              </a:rPr>
              <a:t>General</a:t>
            </a:r>
            <a:endParaRPr lang="es-ES" sz="1400" b="1" dirty="0">
              <a:solidFill>
                <a:srgbClr val="C00000"/>
              </a:solidFill>
              <a:latin typeface="Lucida Sans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4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Mithra\FondosPPT\fondo-intern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66"/>
            <a:ext cx="9180512" cy="68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08" y="3027680"/>
            <a:ext cx="4324100" cy="2993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251520" y="1484784"/>
            <a:ext cx="2709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b="1" dirty="0">
                <a:solidFill>
                  <a:srgbClr val="C00000"/>
                </a:solidFill>
                <a:latin typeface="Lucida Sans" pitchFamily="34" charset="0"/>
              </a:rPr>
              <a:t>Características Funcionales</a:t>
            </a:r>
            <a:endParaRPr lang="es-ES" sz="1400" b="1" dirty="0">
              <a:solidFill>
                <a:srgbClr val="C00000"/>
              </a:solidFill>
              <a:latin typeface="Lucida Sans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29644" y="1988840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300" b="1" dirty="0">
                <a:latin typeface="Lucida Sans" pitchFamily="34" charset="0"/>
                <a:cs typeface="Tahoma" pitchFamily="34" charset="0"/>
              </a:rPr>
              <a:t>Funcionalmente Mithra tiene dos orientaciones </a:t>
            </a:r>
            <a:r>
              <a:rPr lang="es-CO" sz="1300" b="1" dirty="0" smtClean="0">
                <a:latin typeface="Lucida Sans" pitchFamily="34" charset="0"/>
                <a:cs typeface="Tahoma" pitchFamily="34" charset="0"/>
              </a:rPr>
              <a:t>:</a:t>
            </a:r>
          </a:p>
          <a:p>
            <a:endParaRPr lang="es-CO" sz="1300" b="1" dirty="0">
              <a:solidFill>
                <a:srgbClr val="C00000"/>
              </a:solidFill>
              <a:latin typeface="Lucida Sans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CO" sz="1300" b="1" dirty="0" smtClean="0">
                <a:solidFill>
                  <a:srgbClr val="C00000"/>
                </a:solidFill>
                <a:latin typeface="Lucida Sans" pitchFamily="34" charset="0"/>
                <a:cs typeface="Tahoma" pitchFamily="34" charset="0"/>
              </a:rPr>
              <a:t> </a:t>
            </a:r>
            <a:r>
              <a:rPr lang="es-CO" sz="1300" b="1" dirty="0" smtClean="0">
                <a:latin typeface="Lucida Sans" pitchFamily="34" charset="0"/>
                <a:cs typeface="Tahoma" pitchFamily="34" charset="0"/>
              </a:rPr>
              <a:t>La </a:t>
            </a:r>
            <a:r>
              <a:rPr lang="es-CO" sz="1300" b="1" dirty="0">
                <a:latin typeface="Lucida Sans" pitchFamily="34" charset="0"/>
                <a:cs typeface="Tahoma" pitchFamily="34" charset="0"/>
              </a:rPr>
              <a:t>Operación</a:t>
            </a:r>
            <a:endParaRPr lang="es-CO" sz="1300" b="1" dirty="0">
              <a:solidFill>
                <a:srgbClr val="C00000"/>
              </a:solidFill>
              <a:latin typeface="Lucida Sans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CO" sz="1300" b="1" dirty="0" smtClean="0">
                <a:solidFill>
                  <a:srgbClr val="C00000"/>
                </a:solidFill>
                <a:latin typeface="Lucida Sans" pitchFamily="34" charset="0"/>
                <a:cs typeface="Tahoma" pitchFamily="34" charset="0"/>
              </a:rPr>
              <a:t> </a:t>
            </a:r>
            <a:r>
              <a:rPr lang="es-CO" sz="1300" b="1" dirty="0" smtClean="0">
                <a:latin typeface="Lucida Sans" pitchFamily="34" charset="0"/>
                <a:cs typeface="Tahoma" pitchFamily="34" charset="0"/>
              </a:rPr>
              <a:t>La </a:t>
            </a:r>
            <a:r>
              <a:rPr lang="es-CO" sz="1300" b="1" dirty="0">
                <a:latin typeface="Lucida Sans" pitchFamily="34" charset="0"/>
                <a:cs typeface="Tahoma" pitchFamily="34" charset="0"/>
              </a:rPr>
              <a:t>Gestión</a:t>
            </a:r>
            <a:endParaRPr lang="es-ES" sz="1300" b="1" dirty="0">
              <a:latin typeface="Lucida Sans" pitchFamily="34" charset="0"/>
              <a:cs typeface="Tahoma" pitchFamily="34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48600" y="457274"/>
            <a:ext cx="3528392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s-CO" sz="1100" dirty="0">
                <a:latin typeface="Lucida Sans" pitchFamily="34" charset="0"/>
                <a:cs typeface="Tahoma" pitchFamily="34" charset="0"/>
              </a:rPr>
              <a:t>Desde el punto de vista </a:t>
            </a:r>
            <a:r>
              <a:rPr lang="es-CO" sz="1100" b="1" dirty="0">
                <a:solidFill>
                  <a:srgbClr val="C00000"/>
                </a:solidFill>
                <a:latin typeface="Lucida Sans" pitchFamily="34" charset="0"/>
                <a:cs typeface="Tahoma" pitchFamily="34" charset="0"/>
              </a:rPr>
              <a:t>operación</a:t>
            </a:r>
            <a:r>
              <a:rPr lang="es-CO" sz="1100" dirty="0">
                <a:latin typeface="Lucida Sans" pitchFamily="34" charset="0"/>
                <a:cs typeface="Tahoma" pitchFamily="34" charset="0"/>
              </a:rPr>
              <a:t> cada uno de los módulos de manera integral cubre todos los procesos propios de información: Administración base de clientes, Calculo de tarifas para cualquier mercado de comercialización, Control de tele medida y lecturas, Facturación, cartera y recaudo usuario final, control de compras y ventas de </a:t>
            </a:r>
            <a:r>
              <a:rPr lang="es-CO" sz="1100" dirty="0" smtClean="0">
                <a:latin typeface="Lucida Sans" pitchFamily="34" charset="0"/>
                <a:cs typeface="Tahoma" pitchFamily="34" charset="0"/>
              </a:rPr>
              <a:t>contratos, </a:t>
            </a:r>
            <a:r>
              <a:rPr lang="es-CO" sz="1100" dirty="0">
                <a:latin typeface="Lucida Sans" pitchFamily="34" charset="0"/>
                <a:cs typeface="Tahoma" pitchFamily="34" charset="0"/>
              </a:rPr>
              <a:t>Gestión del mercado </a:t>
            </a:r>
            <a:r>
              <a:rPr lang="es-CO" sz="1100" dirty="0" err="1">
                <a:latin typeface="Lucida Sans" pitchFamily="34" charset="0"/>
                <a:cs typeface="Tahoma" pitchFamily="34" charset="0"/>
              </a:rPr>
              <a:t>Mem</a:t>
            </a:r>
            <a:r>
              <a:rPr lang="es-CO" sz="1100" dirty="0">
                <a:latin typeface="Lucida Sans" pitchFamily="34" charset="0"/>
                <a:cs typeface="Tahoma" pitchFamily="34" charset="0"/>
              </a:rPr>
              <a:t>, Control de </a:t>
            </a:r>
            <a:r>
              <a:rPr lang="es-CO" sz="1100" dirty="0" err="1">
                <a:latin typeface="Lucida Sans" pitchFamily="34" charset="0"/>
                <a:cs typeface="Tahoma" pitchFamily="34" charset="0"/>
              </a:rPr>
              <a:t>PQR’s</a:t>
            </a:r>
            <a:r>
              <a:rPr lang="es-CO" sz="1100" dirty="0">
                <a:latin typeface="Lucida Sans" pitchFamily="34" charset="0"/>
                <a:cs typeface="Tahoma" pitchFamily="34" charset="0"/>
              </a:rPr>
              <a:t>, </a:t>
            </a:r>
            <a:r>
              <a:rPr lang="es-CO" sz="1100" dirty="0" smtClean="0">
                <a:latin typeface="Lucida Sans" pitchFamily="34" charset="0"/>
                <a:cs typeface="Tahoma" pitchFamily="34" charset="0"/>
              </a:rPr>
              <a:t>Interfaces </a:t>
            </a:r>
            <a:r>
              <a:rPr lang="es-CO" sz="1100" dirty="0">
                <a:latin typeface="Lucida Sans" pitchFamily="34" charset="0"/>
                <a:cs typeface="Tahoma" pitchFamily="34" charset="0"/>
              </a:rPr>
              <a:t>con otros sistemas.</a:t>
            </a:r>
            <a:endParaRPr lang="es-ES" sz="1100" dirty="0">
              <a:latin typeface="Lucida Sans" pitchFamily="34" charset="0"/>
              <a:cs typeface="Tahoma" pitchFamily="34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148600" y="2348880"/>
            <a:ext cx="3528392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s-CO" sz="1100" dirty="0">
                <a:latin typeface="Lucida Sans" pitchFamily="34" charset="0"/>
                <a:cs typeface="Tahoma" pitchFamily="34" charset="0"/>
              </a:rPr>
              <a:t>Desde el punto de vista </a:t>
            </a:r>
            <a:r>
              <a:rPr lang="es-CO" sz="1100" b="1" dirty="0">
                <a:solidFill>
                  <a:srgbClr val="C00000"/>
                </a:solidFill>
                <a:latin typeface="Lucida Sans" pitchFamily="34" charset="0"/>
                <a:cs typeface="Tahoma" pitchFamily="34" charset="0"/>
              </a:rPr>
              <a:t>gestión </a:t>
            </a:r>
            <a:r>
              <a:rPr lang="es-CO" sz="1100" dirty="0">
                <a:latin typeface="Lucida Sans" pitchFamily="34" charset="0"/>
                <a:cs typeface="Tahoma" pitchFamily="34" charset="0"/>
              </a:rPr>
              <a:t>genera valor agregado para el análisis de cada negocio basado en escenarios a partir de procesos claramente definidos convirtiendo datos en información</a:t>
            </a:r>
            <a:r>
              <a:rPr lang="es-CO" sz="1100" b="1" dirty="0">
                <a:latin typeface="Lucida Sans" pitchFamily="34" charset="0"/>
              </a:rPr>
              <a:t>.</a:t>
            </a:r>
            <a:endParaRPr lang="es-ES" sz="1100" b="1" dirty="0">
              <a:latin typeface="Lucida Sans" pitchFamily="34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148600" y="3356992"/>
            <a:ext cx="35283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s-CO" sz="1100" dirty="0">
                <a:latin typeface="Lucida Sans" pitchFamily="34" charset="0"/>
                <a:cs typeface="Tahoma" pitchFamily="34" charset="0"/>
              </a:rPr>
              <a:t>Es un sistema constantemente </a:t>
            </a:r>
            <a:r>
              <a:rPr lang="es-CO" sz="1100" b="1" dirty="0">
                <a:latin typeface="Lucida Sans" pitchFamily="34" charset="0"/>
                <a:cs typeface="Tahoma" pitchFamily="34" charset="0"/>
              </a:rPr>
              <a:t>actualizado</a:t>
            </a:r>
            <a:r>
              <a:rPr lang="es-CO" sz="1100" dirty="0">
                <a:latin typeface="Lucida Sans" pitchFamily="34" charset="0"/>
                <a:cs typeface="Tahoma" pitchFamily="34" charset="0"/>
              </a:rPr>
              <a:t> a las ultimas resoluciones CREG y cambios de Ley</a:t>
            </a:r>
            <a:r>
              <a:rPr lang="es-CO" sz="1100" b="1" dirty="0" smtClean="0">
                <a:latin typeface="Lucida Sans" pitchFamily="34" charset="0"/>
              </a:rPr>
              <a:t>.</a:t>
            </a:r>
            <a:endParaRPr lang="es-CO" sz="1100" b="1" dirty="0">
              <a:latin typeface="Lucida Sans" pitchFamily="34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148600" y="4077072"/>
            <a:ext cx="35283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s-CO" sz="1100" dirty="0">
                <a:latin typeface="Lucida Sans" pitchFamily="34" charset="0"/>
                <a:cs typeface="Tahoma" pitchFamily="34" charset="0"/>
              </a:rPr>
              <a:t>Herramienta desarrollada 100% bajo tecnología </a:t>
            </a:r>
            <a:r>
              <a:rPr lang="es-CO" sz="1100" b="1" dirty="0">
                <a:latin typeface="Lucida Sans" pitchFamily="34" charset="0"/>
                <a:cs typeface="Tahoma" pitchFamily="34" charset="0"/>
              </a:rPr>
              <a:t>Oracle</a:t>
            </a:r>
            <a:r>
              <a:rPr lang="es-CO" sz="1100" dirty="0">
                <a:latin typeface="Lucida Sans" pitchFamily="34" charset="0"/>
                <a:cs typeface="Tahoma" pitchFamily="34" charset="0"/>
              </a:rPr>
              <a:t> con </a:t>
            </a:r>
            <a:r>
              <a:rPr lang="es-CO" sz="1100" dirty="0" smtClean="0">
                <a:latin typeface="Lucida Sans" pitchFamily="34" charset="0"/>
                <a:cs typeface="Tahoma" pitchFamily="34" charset="0"/>
              </a:rPr>
              <a:t>interface </a:t>
            </a:r>
            <a:r>
              <a:rPr lang="es-CO" sz="1100" dirty="0">
                <a:latin typeface="Lucida Sans" pitchFamily="34" charset="0"/>
                <a:cs typeface="Tahoma" pitchFamily="34" charset="0"/>
              </a:rPr>
              <a:t>grafica.</a:t>
            </a:r>
            <a:endParaRPr lang="es-ES" sz="1100" dirty="0">
              <a:latin typeface="Lucida Sans" pitchFamily="34" charset="0"/>
              <a:cs typeface="Tahoma" pitchFamily="34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148600" y="4653136"/>
            <a:ext cx="352839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s-CO" sz="1100" dirty="0">
                <a:latin typeface="Lucida Sans" pitchFamily="34" charset="0"/>
                <a:cs typeface="Tahoma" pitchFamily="34" charset="0"/>
              </a:rPr>
              <a:t>Es un sistema que </a:t>
            </a:r>
            <a:r>
              <a:rPr lang="es-CO" sz="1100" b="1" dirty="0">
                <a:latin typeface="Lucida Sans" pitchFamily="34" charset="0"/>
                <a:cs typeface="Tahoma" pitchFamily="34" charset="0"/>
              </a:rPr>
              <a:t>integra módulos </a:t>
            </a:r>
            <a:r>
              <a:rPr lang="es-CO" sz="1100" dirty="0">
                <a:latin typeface="Lucida Sans" pitchFamily="34" charset="0"/>
                <a:cs typeface="Tahoma" pitchFamily="34" charset="0"/>
              </a:rPr>
              <a:t>dentro de su funcionamiento bien sea a través de procesos automáticos o de actualización de variables</a:t>
            </a:r>
            <a:r>
              <a:rPr lang="es-CO" sz="1100" dirty="0" smtClean="0">
                <a:latin typeface="Lucida Sans" pitchFamily="34" charset="0"/>
                <a:cs typeface="Tahoma" pitchFamily="34" charset="0"/>
              </a:rPr>
              <a:t>.</a:t>
            </a:r>
            <a:endParaRPr lang="es-ES" sz="1100" dirty="0">
              <a:latin typeface="Lucida Sans" pitchFamily="34" charset="0"/>
              <a:cs typeface="Tahoma" pitchFamily="34" charset="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5148600" y="5517232"/>
            <a:ext cx="352839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s-CO" sz="1100" dirty="0" smtClean="0">
                <a:latin typeface="Lucida Sans" pitchFamily="34" charset="0"/>
                <a:cs typeface="Tahoma" pitchFamily="34" charset="0"/>
              </a:rPr>
              <a:t>Genera </a:t>
            </a:r>
            <a:r>
              <a:rPr lang="es-CO" sz="1100" b="1" dirty="0">
                <a:latin typeface="Lucida Sans" pitchFamily="34" charset="0"/>
                <a:cs typeface="Tahoma" pitchFamily="34" charset="0"/>
              </a:rPr>
              <a:t>procesos de validación </a:t>
            </a:r>
            <a:r>
              <a:rPr lang="es-CO" sz="1100" dirty="0">
                <a:latin typeface="Lucida Sans" pitchFamily="34" charset="0"/>
                <a:cs typeface="Tahoma" pitchFamily="34" charset="0"/>
              </a:rPr>
              <a:t>de la consistencia de datos e integridad de los mismos en cada uno de los módulos.</a:t>
            </a:r>
            <a:endParaRPr lang="es-ES" sz="1100" dirty="0">
              <a:latin typeface="Lucida Sans" pitchFamily="34" charset="0"/>
              <a:cs typeface="Tahoma" pitchFamily="34" charset="0"/>
            </a:endParaRPr>
          </a:p>
        </p:txBody>
      </p:sp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57274"/>
            <a:ext cx="288568" cy="25462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568" y="2348880"/>
            <a:ext cx="288568" cy="25462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568" y="3356992"/>
            <a:ext cx="288568" cy="25462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568" y="4077072"/>
            <a:ext cx="288568" cy="25462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568" y="4614533"/>
            <a:ext cx="288568" cy="25462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568" y="5550637"/>
            <a:ext cx="288568" cy="25462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9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Mithra\FondosPPT\fondo-intern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80512" cy="68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33801"/>
            <a:ext cx="2808312" cy="2798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797" y="2204864"/>
            <a:ext cx="9906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3059832" y="260648"/>
            <a:ext cx="56886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300" b="1" dirty="0">
                <a:latin typeface="Lucida Sans" pitchFamily="34" charset="0"/>
                <a:cs typeface="Tahoma" pitchFamily="34" charset="0"/>
              </a:rPr>
              <a:t>Mithra es un sistema integrado compuesto por 8</a:t>
            </a:r>
          </a:p>
          <a:p>
            <a:pPr algn="ctr"/>
            <a:r>
              <a:rPr lang="es-CO" sz="1300" b="1" dirty="0">
                <a:latin typeface="Lucida Sans" pitchFamily="34" charset="0"/>
                <a:cs typeface="Tahoma" pitchFamily="34" charset="0"/>
              </a:rPr>
              <a:t>módulos funcionales </a:t>
            </a:r>
          </a:p>
        </p:txBody>
      </p:sp>
      <p:sp>
        <p:nvSpPr>
          <p:cNvPr id="9" name="Text Box 30"/>
          <p:cNvSpPr txBox="1">
            <a:spLocks noChangeArrowheads="1"/>
          </p:cNvSpPr>
          <p:nvPr/>
        </p:nvSpPr>
        <p:spPr bwMode="auto">
          <a:xfrm>
            <a:off x="3203848" y="980728"/>
            <a:ext cx="5904656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s-CO" sz="1100" dirty="0">
                <a:latin typeface="Lucida Sans" pitchFamily="34" charset="0"/>
                <a:cs typeface="Tahoma" pitchFamily="34" charset="0"/>
              </a:rPr>
              <a:t>Un modulo de </a:t>
            </a:r>
            <a:r>
              <a:rPr lang="es-CO" sz="1100" b="1" u="sng" dirty="0">
                <a:solidFill>
                  <a:srgbClr val="FFC000"/>
                </a:solidFill>
                <a:latin typeface="Lucida Sans" pitchFamily="34" charset="0"/>
                <a:cs typeface="Tahoma" pitchFamily="34" charset="0"/>
              </a:rPr>
              <a:t>operación</a:t>
            </a:r>
            <a:r>
              <a:rPr lang="es-CO" sz="1100" dirty="0">
                <a:latin typeface="Lucida Sans" pitchFamily="34" charset="0"/>
                <a:cs typeface="Tahoma" pitchFamily="34" charset="0"/>
              </a:rPr>
              <a:t> es aquel que cumple con operaciones de procesamiento de información como procesos de resultado:</a:t>
            </a:r>
          </a:p>
          <a:p>
            <a:pPr algn="just" eaLnBrk="1" hangingPunct="1"/>
            <a:endParaRPr lang="es-CO" sz="1100" dirty="0">
              <a:latin typeface="Lucida Sans" pitchFamily="34" charset="0"/>
              <a:cs typeface="Tahoma" pitchFamily="34" charset="0"/>
            </a:endParaRPr>
          </a:p>
          <a:p>
            <a:pPr algn="just" eaLnBrk="1" hangingPunct="1"/>
            <a:r>
              <a:rPr lang="es-CO" sz="1100" b="1" i="1" dirty="0" smtClean="0">
                <a:latin typeface="Lucida Sans" pitchFamily="34" charset="0"/>
                <a:cs typeface="Tahoma" pitchFamily="34" charset="0"/>
              </a:rPr>
              <a:t>*</a:t>
            </a:r>
            <a:r>
              <a:rPr lang="es-CO" sz="1100" i="1" dirty="0" smtClean="0">
                <a:latin typeface="Lucida Sans" pitchFamily="34" charset="0"/>
                <a:cs typeface="Tahoma" pitchFamily="34" charset="0"/>
              </a:rPr>
              <a:t> Mediciones.   		</a:t>
            </a:r>
            <a:r>
              <a:rPr lang="es-CO" sz="1100" b="1" i="1" dirty="0" smtClean="0">
                <a:latin typeface="Lucida Sans" pitchFamily="34" charset="0"/>
                <a:cs typeface="Tahoma" pitchFamily="34" charset="0"/>
              </a:rPr>
              <a:t>*</a:t>
            </a:r>
            <a:r>
              <a:rPr lang="es-CO" sz="1100" i="1" dirty="0" smtClean="0">
                <a:latin typeface="Lucida Sans" pitchFamily="34" charset="0"/>
                <a:cs typeface="Tahoma" pitchFamily="34" charset="0"/>
              </a:rPr>
              <a:t> Facturación.</a:t>
            </a:r>
          </a:p>
          <a:p>
            <a:pPr algn="just" eaLnBrk="1" hangingPunct="1"/>
            <a:r>
              <a:rPr lang="es-CO" sz="1100" b="1" i="1" dirty="0" smtClean="0">
                <a:latin typeface="Lucida Sans" pitchFamily="34" charset="0"/>
                <a:cs typeface="Tahoma" pitchFamily="34" charset="0"/>
              </a:rPr>
              <a:t>*</a:t>
            </a:r>
            <a:r>
              <a:rPr lang="es-CO" sz="1100" i="1" dirty="0" smtClean="0">
                <a:latin typeface="Lucida Sans" pitchFamily="34" charset="0"/>
                <a:cs typeface="Tahoma" pitchFamily="34" charset="0"/>
              </a:rPr>
              <a:t> Cartera. 			</a:t>
            </a:r>
            <a:r>
              <a:rPr lang="es-CO" sz="1100" b="1" i="1" dirty="0" smtClean="0">
                <a:latin typeface="Lucida Sans" pitchFamily="34" charset="0"/>
                <a:cs typeface="Tahoma" pitchFamily="34" charset="0"/>
              </a:rPr>
              <a:t>*</a:t>
            </a:r>
            <a:r>
              <a:rPr lang="es-CO" sz="1100" i="1" dirty="0" smtClean="0">
                <a:latin typeface="Lucida Sans" pitchFamily="34" charset="0"/>
                <a:cs typeface="Tahoma" pitchFamily="34" charset="0"/>
              </a:rPr>
              <a:t> Recaudo.    </a:t>
            </a:r>
            <a:endParaRPr lang="es-CO" sz="1100" i="1" dirty="0">
              <a:latin typeface="Lucida Sans" pitchFamily="34" charset="0"/>
              <a:cs typeface="Tahoma" pitchFamily="34" charset="0"/>
            </a:endParaRPr>
          </a:p>
          <a:p>
            <a:pPr algn="just" eaLnBrk="1" hangingPunct="1"/>
            <a:r>
              <a:rPr lang="es-CO" sz="1100" b="1" i="1" dirty="0" smtClean="0">
                <a:latin typeface="Lucida Sans" pitchFamily="34" charset="0"/>
                <a:cs typeface="Tahoma" pitchFamily="34" charset="0"/>
              </a:rPr>
              <a:t>*</a:t>
            </a:r>
            <a:r>
              <a:rPr lang="es-CO" sz="1100" i="1" dirty="0" smtClean="0">
                <a:latin typeface="Lucida Sans" pitchFamily="34" charset="0"/>
                <a:cs typeface="Tahoma" pitchFamily="34" charset="0"/>
              </a:rPr>
              <a:t> Atención </a:t>
            </a:r>
            <a:r>
              <a:rPr lang="es-CO" sz="1100" i="1" dirty="0">
                <a:latin typeface="Lucida Sans" pitchFamily="34" charset="0"/>
                <a:cs typeface="Tahoma" pitchFamily="34" charset="0"/>
              </a:rPr>
              <a:t>al cliente.</a:t>
            </a:r>
          </a:p>
          <a:p>
            <a:pPr algn="just" eaLnBrk="1" hangingPunct="1">
              <a:buFont typeface="Wingdings" pitchFamily="2" charset="2"/>
              <a:buNone/>
            </a:pPr>
            <a:endParaRPr lang="es-CO" sz="1100" dirty="0">
              <a:latin typeface="Lucida Sans" pitchFamily="34" charset="0"/>
              <a:cs typeface="Tahoma" pitchFamily="34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s-CO" sz="1100" dirty="0">
                <a:latin typeface="Lucida Sans" pitchFamily="34" charset="0"/>
                <a:cs typeface="Tahoma" pitchFamily="34" charset="0"/>
              </a:rPr>
              <a:t>Los anteriores procesos reciben datos de entrada y mediante operaciones generan datos de salida. Son los procesos mas estándares y de menores cambios desde el punto de vista regulatorio.</a:t>
            </a:r>
            <a:endParaRPr lang="es-ES" sz="1100" dirty="0">
              <a:latin typeface="Lucida Sans" pitchFamily="34" charset="0"/>
              <a:cs typeface="Tahoma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203848" y="2996952"/>
            <a:ext cx="5940152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s-CO" sz="1100" dirty="0">
                <a:latin typeface="Lucida Sans" pitchFamily="34" charset="0"/>
                <a:cs typeface="Tahoma" pitchFamily="34" charset="0"/>
              </a:rPr>
              <a:t>Un modulo de</a:t>
            </a:r>
            <a:r>
              <a:rPr lang="es-CO" sz="1100" dirty="0">
                <a:solidFill>
                  <a:schemeClr val="accent1">
                    <a:lumMod val="75000"/>
                  </a:schemeClr>
                </a:solidFill>
                <a:latin typeface="Lucida Sans" pitchFamily="34" charset="0"/>
                <a:cs typeface="Tahoma" pitchFamily="34" charset="0"/>
              </a:rPr>
              <a:t> </a:t>
            </a:r>
            <a:r>
              <a:rPr lang="es-CO" sz="11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Lucida Sans" pitchFamily="34" charset="0"/>
                <a:cs typeface="Tahoma" pitchFamily="34" charset="0"/>
              </a:rPr>
              <a:t>gestión</a:t>
            </a:r>
            <a:r>
              <a:rPr lang="es-CO" sz="1100" dirty="0">
                <a:solidFill>
                  <a:schemeClr val="accent1">
                    <a:lumMod val="75000"/>
                  </a:schemeClr>
                </a:solidFill>
                <a:latin typeface="Lucida Sans" pitchFamily="34" charset="0"/>
                <a:cs typeface="Tahoma" pitchFamily="34" charset="0"/>
              </a:rPr>
              <a:t> </a:t>
            </a:r>
            <a:r>
              <a:rPr lang="es-CO" sz="1100" dirty="0">
                <a:latin typeface="Lucida Sans" pitchFamily="34" charset="0"/>
                <a:cs typeface="Tahoma" pitchFamily="34" charset="0"/>
              </a:rPr>
              <a:t>es aquel que además de cumplir con operaciones propias de cada parte del negocio genera información de valor agregado que permite generar conocimiento y óptimos estándares en oportunidad y calidad de información.</a:t>
            </a:r>
          </a:p>
          <a:p>
            <a:pPr algn="just" eaLnBrk="1" hangingPunct="1"/>
            <a:endParaRPr lang="es-CO" sz="1100" dirty="0">
              <a:latin typeface="Lucida Sans" pitchFamily="34" charset="0"/>
              <a:cs typeface="Tahoma" pitchFamily="34" charset="0"/>
            </a:endParaRPr>
          </a:p>
          <a:p>
            <a:pPr algn="just" eaLnBrk="1" hangingPunct="1"/>
            <a:r>
              <a:rPr lang="es-CO" sz="1100" b="1" i="1" dirty="0" smtClean="0">
                <a:latin typeface="Lucida Sans" pitchFamily="34" charset="0"/>
                <a:cs typeface="Tahoma" pitchFamily="34" charset="0"/>
              </a:rPr>
              <a:t>*</a:t>
            </a:r>
            <a:r>
              <a:rPr lang="es-CO" sz="1100" i="1" dirty="0" smtClean="0">
                <a:latin typeface="Lucida Sans" pitchFamily="34" charset="0"/>
                <a:cs typeface="Tahoma" pitchFamily="34" charset="0"/>
              </a:rPr>
              <a:t> Gestión Comercial.		</a:t>
            </a:r>
            <a:r>
              <a:rPr lang="es-CO" sz="1100" b="1" i="1" dirty="0" smtClean="0">
                <a:latin typeface="Lucida Sans" pitchFamily="34" charset="0"/>
                <a:cs typeface="Tahoma" pitchFamily="34" charset="0"/>
              </a:rPr>
              <a:t>*</a:t>
            </a:r>
            <a:r>
              <a:rPr lang="es-CO" sz="1100" i="1" dirty="0" smtClean="0">
                <a:latin typeface="Lucida Sans" pitchFamily="34" charset="0"/>
                <a:cs typeface="Tahoma" pitchFamily="34" charset="0"/>
              </a:rPr>
              <a:t> Gestión </a:t>
            </a:r>
            <a:r>
              <a:rPr lang="es-CO" sz="1100" i="1" dirty="0">
                <a:latin typeface="Lucida Sans" pitchFamily="34" charset="0"/>
                <a:cs typeface="Tahoma" pitchFamily="34" charset="0"/>
              </a:rPr>
              <a:t>de Tarifas</a:t>
            </a:r>
          </a:p>
          <a:p>
            <a:pPr algn="just" eaLnBrk="1" hangingPunct="1"/>
            <a:r>
              <a:rPr lang="es-CO" sz="1100" b="1" i="1" dirty="0" smtClean="0">
                <a:latin typeface="Lucida Sans" pitchFamily="34" charset="0"/>
                <a:cs typeface="Tahoma" pitchFamily="34" charset="0"/>
              </a:rPr>
              <a:t>* </a:t>
            </a:r>
            <a:r>
              <a:rPr lang="es-CO" sz="1100" i="1" dirty="0" smtClean="0">
                <a:latin typeface="Lucida Sans" pitchFamily="34" charset="0"/>
                <a:cs typeface="Tahoma" pitchFamily="34" charset="0"/>
              </a:rPr>
              <a:t>Mercado </a:t>
            </a:r>
            <a:r>
              <a:rPr lang="es-CO" sz="1100" i="1" dirty="0">
                <a:latin typeface="Lucida Sans" pitchFamily="34" charset="0"/>
                <a:cs typeface="Tahoma" pitchFamily="34" charset="0"/>
              </a:rPr>
              <a:t>de Energía Mayorista</a:t>
            </a:r>
          </a:p>
          <a:p>
            <a:pPr algn="just" eaLnBrk="1" hangingPunct="1">
              <a:buFont typeface="Wingdings" pitchFamily="2" charset="2"/>
              <a:buChar char="Ø"/>
            </a:pPr>
            <a:endParaRPr lang="es-CO" sz="1100" dirty="0">
              <a:latin typeface="Lucida Sans" pitchFamily="34" charset="0"/>
              <a:cs typeface="Tahoma" pitchFamily="34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s-CO" sz="1100" dirty="0">
                <a:latin typeface="Lucida Sans" pitchFamily="34" charset="0"/>
                <a:cs typeface="Tahoma" pitchFamily="34" charset="0"/>
              </a:rPr>
              <a:t>Los anteriores procesos como resultado generan la información necesaria y suficiente que permite tener un conocimiento de los resultado de cada negocio</a:t>
            </a:r>
            <a:endParaRPr lang="es-ES" sz="1100" dirty="0">
              <a:latin typeface="Lucida Sans" pitchFamily="34" charset="0"/>
              <a:cs typeface="Tahoma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203848" y="4899064"/>
            <a:ext cx="5828371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s-CO" sz="1100" dirty="0">
                <a:latin typeface="Lucida Sans" pitchFamily="34" charset="0"/>
                <a:cs typeface="Tahoma" pitchFamily="34" charset="0"/>
              </a:rPr>
              <a:t>Un modulo de </a:t>
            </a:r>
            <a:r>
              <a:rPr lang="es-CO" sz="1100" b="1" u="sng" dirty="0">
                <a:solidFill>
                  <a:schemeClr val="accent4">
                    <a:lumMod val="75000"/>
                  </a:schemeClr>
                </a:solidFill>
                <a:latin typeface="Lucida Sans" pitchFamily="34" charset="0"/>
                <a:cs typeface="Tahoma" pitchFamily="34" charset="0"/>
              </a:rPr>
              <a:t>soporte</a:t>
            </a:r>
            <a:r>
              <a:rPr lang="es-CO" sz="1100" dirty="0">
                <a:solidFill>
                  <a:schemeClr val="accent4">
                    <a:lumMod val="75000"/>
                  </a:schemeClr>
                </a:solidFill>
                <a:latin typeface="Lucida Sans" pitchFamily="34" charset="0"/>
                <a:cs typeface="Tahoma" pitchFamily="34" charset="0"/>
              </a:rPr>
              <a:t> </a:t>
            </a:r>
            <a:r>
              <a:rPr lang="es-CO" sz="1100" dirty="0">
                <a:latin typeface="Lucida Sans" pitchFamily="34" charset="0"/>
                <a:cs typeface="Tahoma" pitchFamily="34" charset="0"/>
              </a:rPr>
              <a:t>es aquel que apoya la operación de los demás módulos del sistema estructurando los procesos de entrada y salida de datos.</a:t>
            </a:r>
          </a:p>
          <a:p>
            <a:pPr algn="just" eaLnBrk="1" hangingPunct="1"/>
            <a:endParaRPr lang="es-CO" sz="1100" dirty="0">
              <a:latin typeface="Lucida Sans" pitchFamily="34" charset="0"/>
              <a:cs typeface="Tahoma" pitchFamily="34" charset="0"/>
            </a:endParaRPr>
          </a:p>
          <a:p>
            <a:pPr algn="just" eaLnBrk="1" hangingPunct="1"/>
            <a:r>
              <a:rPr lang="es-CO" sz="1100" b="1" i="1" dirty="0" smtClean="0">
                <a:latin typeface="Lucida Sans" pitchFamily="34" charset="0"/>
                <a:cs typeface="Tahoma" pitchFamily="34" charset="0"/>
              </a:rPr>
              <a:t>*</a:t>
            </a:r>
            <a:r>
              <a:rPr lang="es-CO" sz="1100" i="1" dirty="0" smtClean="0">
                <a:latin typeface="Lucida Sans" pitchFamily="34" charset="0"/>
                <a:cs typeface="Tahoma" pitchFamily="34" charset="0"/>
              </a:rPr>
              <a:t> Parámetros  </a:t>
            </a:r>
            <a:r>
              <a:rPr lang="es-CO" sz="1100" i="1" dirty="0">
                <a:latin typeface="Lucida Sans" pitchFamily="34" charset="0"/>
                <a:cs typeface="Tahoma" pitchFamily="34" charset="0"/>
              </a:rPr>
              <a:t>y Seguridad		* </a:t>
            </a:r>
            <a:r>
              <a:rPr lang="es-CO" sz="1100" i="1" dirty="0" smtClean="0">
                <a:latin typeface="Lucida Sans" pitchFamily="34" charset="0"/>
                <a:cs typeface="Tahoma" pitchFamily="34" charset="0"/>
              </a:rPr>
              <a:t>Interfaces</a:t>
            </a:r>
            <a:endParaRPr lang="es-CO" sz="1100" i="1" dirty="0">
              <a:latin typeface="Lucida Sans" pitchFamily="34" charset="0"/>
              <a:cs typeface="Tahoma" pitchFamily="34" charset="0"/>
            </a:endParaRPr>
          </a:p>
          <a:p>
            <a:pPr algn="just" eaLnBrk="1" hangingPunct="1">
              <a:buFont typeface="Wingdings" pitchFamily="2" charset="2"/>
              <a:buChar char="Ø"/>
            </a:pPr>
            <a:endParaRPr lang="es-CO" sz="1100" dirty="0">
              <a:latin typeface="Lucida Sans" pitchFamily="34" charset="0"/>
              <a:cs typeface="Tahoma" pitchFamily="34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s-CO" sz="1100" dirty="0">
                <a:latin typeface="Lucida Sans" pitchFamily="34" charset="0"/>
                <a:cs typeface="Tahoma" pitchFamily="34" charset="0"/>
              </a:rPr>
              <a:t>Los anteriores procesos especifican la estructura de funcionamiento de los demás módulos permitiendo la consistencia de información e integración de datos.</a:t>
            </a:r>
          </a:p>
          <a:p>
            <a:pPr eaLnBrk="1" hangingPunct="1">
              <a:buFont typeface="Wingdings" pitchFamily="2" charset="2"/>
              <a:buNone/>
            </a:pPr>
            <a:endParaRPr lang="es-ES" b="1" dirty="0">
              <a:solidFill>
                <a:srgbClr val="000000"/>
              </a:solidFill>
              <a:latin typeface="Lucida Sans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251520" y="1484784"/>
            <a:ext cx="2709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b="1" dirty="0">
                <a:solidFill>
                  <a:srgbClr val="C00000"/>
                </a:solidFill>
                <a:latin typeface="Lucida Sans" pitchFamily="34" charset="0"/>
              </a:rPr>
              <a:t>Características Funcionales</a:t>
            </a:r>
            <a:endParaRPr lang="es-ES" sz="1400" b="1" dirty="0">
              <a:solidFill>
                <a:srgbClr val="C00000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7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Mithra\FondosPPT\fondo-intern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80512" cy="68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0"/>
          <p:cNvSpPr txBox="1">
            <a:spLocks noChangeArrowheads="1"/>
          </p:cNvSpPr>
          <p:nvPr/>
        </p:nvSpPr>
        <p:spPr bwMode="auto">
          <a:xfrm>
            <a:off x="1043608" y="2204864"/>
            <a:ext cx="432048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s-CO" sz="1400" b="1" dirty="0">
                <a:latin typeface="Lucida Sans" pitchFamily="34" charset="0"/>
                <a:cs typeface="Tahoma" pitchFamily="34" charset="0"/>
              </a:rPr>
              <a:t>Funcionalidad </a:t>
            </a:r>
            <a:r>
              <a:rPr lang="es-CO" sz="1400" b="1" dirty="0" smtClean="0">
                <a:latin typeface="Lucida Sans" pitchFamily="34" charset="0"/>
                <a:cs typeface="Tahoma" pitchFamily="34" charset="0"/>
              </a:rPr>
              <a:t>general</a:t>
            </a:r>
          </a:p>
          <a:p>
            <a:pPr algn="just" eaLnBrk="1" hangingPunct="1"/>
            <a:endParaRPr lang="es-CO" sz="1400" b="1" dirty="0">
              <a:latin typeface="Lucida Sans" pitchFamily="34" charset="0"/>
              <a:cs typeface="Tahoma" pitchFamily="34" charset="0"/>
            </a:endParaRPr>
          </a:p>
          <a:p>
            <a:pPr algn="just" eaLnBrk="1" hangingPunct="1"/>
            <a:endParaRPr lang="es-CO" sz="1400" dirty="0">
              <a:latin typeface="Lucida Sans" pitchFamily="34" charset="0"/>
              <a:cs typeface="Tahoma" pitchFamily="34" charset="0"/>
            </a:endParaRPr>
          </a:p>
          <a:p>
            <a:pPr algn="just" eaLnBrk="1" hangingPunct="1"/>
            <a:r>
              <a:rPr lang="es-CO" sz="1400" b="1" dirty="0">
                <a:solidFill>
                  <a:srgbClr val="C00000"/>
                </a:solidFill>
                <a:latin typeface="Lucida Sans" pitchFamily="34" charset="0"/>
                <a:cs typeface="Tahoma" pitchFamily="34" charset="0"/>
              </a:rPr>
              <a:t>Parámetros </a:t>
            </a:r>
            <a:r>
              <a:rPr lang="es-CO" sz="1400" b="1" dirty="0">
                <a:latin typeface="Lucida Sans" pitchFamily="34" charset="0"/>
                <a:cs typeface="Tahoma" pitchFamily="34" charset="0"/>
              </a:rPr>
              <a:t>: </a:t>
            </a:r>
            <a:r>
              <a:rPr lang="es-CO" sz="1400" dirty="0">
                <a:latin typeface="Lucida Sans" pitchFamily="34" charset="0"/>
                <a:cs typeface="Tahoma" pitchFamily="34" charset="0"/>
              </a:rPr>
              <a:t>Para cada uno de los 7 módulos existen  parámetros de funcionamiento que son actualizables según la necesidades que garantizan la operación de los mismos.  A través de este modulo el sistema se adapta fácilmente a los cambios regulatorios que se den en negocio.</a:t>
            </a:r>
          </a:p>
          <a:p>
            <a:pPr algn="just" eaLnBrk="1" hangingPunct="1"/>
            <a:endParaRPr lang="es-CO" sz="1400" dirty="0">
              <a:latin typeface="Lucida Sans" pitchFamily="34" charset="0"/>
              <a:cs typeface="Tahoma" pitchFamily="34" charset="0"/>
            </a:endParaRPr>
          </a:p>
          <a:p>
            <a:pPr algn="just" eaLnBrk="1" hangingPunct="1"/>
            <a:r>
              <a:rPr lang="es-CO" sz="1400" b="1" dirty="0">
                <a:solidFill>
                  <a:srgbClr val="C00000"/>
                </a:solidFill>
                <a:latin typeface="Lucida Sans" pitchFamily="34" charset="0"/>
                <a:cs typeface="Tahoma" pitchFamily="34" charset="0"/>
              </a:rPr>
              <a:t>Seguridad: </a:t>
            </a:r>
            <a:r>
              <a:rPr lang="es-CO" sz="1400" dirty="0">
                <a:latin typeface="Lucida Sans" pitchFamily="34" charset="0"/>
                <a:cs typeface="Tahoma" pitchFamily="34" charset="0"/>
              </a:rPr>
              <a:t>Es la funcionalidad que permite crear la estructura de acceso de los usuarios al sistema y los niveles de auditoria de cada uno de los procesos.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747522" y="1484784"/>
            <a:ext cx="16642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b="1" dirty="0" smtClean="0">
                <a:solidFill>
                  <a:srgbClr val="C00000"/>
                </a:solidFill>
                <a:latin typeface="Lucida Sans" pitchFamily="34" charset="0"/>
              </a:rPr>
              <a:t>Alcance General</a:t>
            </a:r>
            <a:endParaRPr lang="es-ES" sz="1400" b="1" dirty="0">
              <a:solidFill>
                <a:srgbClr val="C00000"/>
              </a:solidFill>
              <a:latin typeface="Lucida Sans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256" y="863142"/>
            <a:ext cx="2448272" cy="376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79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Mithra\FondosPPT\fondo-intern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80512" cy="68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Rectángulo"/>
          <p:cNvSpPr/>
          <p:nvPr/>
        </p:nvSpPr>
        <p:spPr>
          <a:xfrm>
            <a:off x="107504" y="1533390"/>
            <a:ext cx="30243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b="1" dirty="0" smtClean="0">
                <a:solidFill>
                  <a:srgbClr val="C00000"/>
                </a:solidFill>
                <a:latin typeface="Lucida Sans" pitchFamily="34" charset="0"/>
              </a:rPr>
              <a:t>Módulo de Mercado de </a:t>
            </a:r>
          </a:p>
          <a:p>
            <a:pPr algn="ctr"/>
            <a:r>
              <a:rPr lang="es-CO" sz="1400" b="1" dirty="0" smtClean="0">
                <a:solidFill>
                  <a:srgbClr val="C00000"/>
                </a:solidFill>
                <a:latin typeface="Lucida Sans" pitchFamily="34" charset="0"/>
              </a:rPr>
              <a:t>Energía Mayorista </a:t>
            </a:r>
            <a:endParaRPr lang="es-ES" sz="1400" b="1" dirty="0">
              <a:solidFill>
                <a:srgbClr val="C00000"/>
              </a:solidFill>
              <a:latin typeface="Lucida Sans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107223" y="764704"/>
            <a:ext cx="568863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300" b="1" dirty="0">
                <a:latin typeface="Lucida Sans" pitchFamily="34" charset="0"/>
                <a:cs typeface="Tahoma" pitchFamily="34" charset="0"/>
              </a:rPr>
              <a:t>Este módulo gestiona todo el proceso compra y venta de energía en contratos incluyendo transacciones en bolsa. </a:t>
            </a:r>
            <a:endParaRPr lang="es-CO" sz="1300" b="1" dirty="0" smtClean="0">
              <a:latin typeface="Lucida Sans" pitchFamily="34" charset="0"/>
              <a:cs typeface="Tahoma" pitchFamily="34" charset="0"/>
            </a:endParaRPr>
          </a:p>
          <a:p>
            <a:pPr algn="ctr"/>
            <a:endParaRPr lang="es-CO" sz="1300" b="1" dirty="0">
              <a:latin typeface="Lucida Sans" pitchFamily="34" charset="0"/>
              <a:cs typeface="Tahoma" pitchFamily="34" charset="0"/>
            </a:endParaRPr>
          </a:p>
          <a:p>
            <a:pPr algn="ctr"/>
            <a:r>
              <a:rPr lang="es-CO" sz="1300" b="1" dirty="0" smtClean="0">
                <a:latin typeface="Lucida Sans" pitchFamily="34" charset="0"/>
                <a:cs typeface="Tahoma" pitchFamily="34" charset="0"/>
              </a:rPr>
              <a:t>Las </a:t>
            </a:r>
            <a:r>
              <a:rPr lang="es-CO" sz="1300" b="1" dirty="0">
                <a:latin typeface="Lucida Sans" pitchFamily="34" charset="0"/>
                <a:cs typeface="Tahoma" pitchFamily="34" charset="0"/>
              </a:rPr>
              <a:t>funcionalidades generales son:</a:t>
            </a:r>
          </a:p>
        </p:txBody>
      </p:sp>
      <p:pic>
        <p:nvPicPr>
          <p:cNvPr id="7" name="6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3212976"/>
            <a:ext cx="1512168" cy="105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Rectángulo"/>
          <p:cNvSpPr/>
          <p:nvPr/>
        </p:nvSpPr>
        <p:spPr>
          <a:xfrm>
            <a:off x="2531159" y="2348880"/>
            <a:ext cx="626469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ES" sz="1200" b="1" dirty="0">
                <a:latin typeface="Lucida Sans" pitchFamily="34" charset="0"/>
                <a:cs typeface="Tahoma" pitchFamily="34" charset="0"/>
              </a:rPr>
              <a:t>Gestión de contratos</a:t>
            </a:r>
            <a:r>
              <a:rPr lang="es-ES" sz="1200" dirty="0">
                <a:latin typeface="Lucida Sans" pitchFamily="34" charset="0"/>
                <a:cs typeface="Tahoma" pitchFamily="34" charset="0"/>
              </a:rPr>
              <a:t>: Permite la parametrización, asignación, liquidación y facturación de contratos de ventas de energía bajos las modalidades comerciales que establezca el negocio.</a:t>
            </a:r>
            <a:endParaRPr lang="es-CO" sz="1200" dirty="0">
              <a:latin typeface="Lucida Sans" pitchFamily="34" charset="0"/>
              <a:cs typeface="Tahoma" pitchFamily="34" charset="0"/>
            </a:endParaRPr>
          </a:p>
          <a:p>
            <a:pPr algn="just"/>
            <a:r>
              <a:rPr lang="es-ES" sz="1200" dirty="0">
                <a:latin typeface="Lucida Sans" pitchFamily="34" charset="0"/>
                <a:cs typeface="Tahoma" pitchFamily="34" charset="0"/>
              </a:rPr>
              <a:t> </a:t>
            </a:r>
            <a:endParaRPr lang="es-CO" sz="1200" dirty="0">
              <a:latin typeface="Lucida Sans" pitchFamily="34" charset="0"/>
              <a:cs typeface="Tahoma" pitchFamily="34" charset="0"/>
            </a:endParaRPr>
          </a:p>
          <a:p>
            <a:pPr lvl="0" algn="just"/>
            <a:r>
              <a:rPr lang="es-ES" sz="1200" b="1" dirty="0">
                <a:latin typeface="Lucida Sans" pitchFamily="34" charset="0"/>
                <a:cs typeface="Tahoma" pitchFamily="34" charset="0"/>
              </a:rPr>
              <a:t>Transacciones en bolsa</a:t>
            </a:r>
            <a:r>
              <a:rPr lang="es-ES" sz="1200" dirty="0">
                <a:latin typeface="Lucida Sans" pitchFamily="34" charset="0"/>
                <a:cs typeface="Tahoma" pitchFamily="34" charset="0"/>
              </a:rPr>
              <a:t>: Permite la liquidación de ingresos y egresos de las transacciones comerciales en bolsa según la estructuración de conceptos vigentes para el modelo de bolsa.</a:t>
            </a:r>
            <a:endParaRPr lang="es-CO" sz="1200" dirty="0">
              <a:latin typeface="Lucida Sans" pitchFamily="34" charset="0"/>
              <a:cs typeface="Tahoma" pitchFamily="34" charset="0"/>
            </a:endParaRPr>
          </a:p>
          <a:p>
            <a:pPr algn="just"/>
            <a:r>
              <a:rPr lang="es-ES" sz="1200" dirty="0">
                <a:latin typeface="Lucida Sans" pitchFamily="34" charset="0"/>
                <a:cs typeface="Tahoma" pitchFamily="34" charset="0"/>
              </a:rPr>
              <a:t> </a:t>
            </a:r>
            <a:endParaRPr lang="es-CO" sz="1200" dirty="0">
              <a:latin typeface="Lucida Sans" pitchFamily="34" charset="0"/>
              <a:cs typeface="Tahoma" pitchFamily="34" charset="0"/>
            </a:endParaRPr>
          </a:p>
          <a:p>
            <a:pPr lvl="0" algn="just"/>
            <a:r>
              <a:rPr lang="es-ES" sz="1200" b="1" dirty="0">
                <a:latin typeface="Lucida Sans" pitchFamily="34" charset="0"/>
                <a:cs typeface="Tahoma" pitchFamily="34" charset="0"/>
              </a:rPr>
              <a:t>Gestión de recaudo: </a:t>
            </a:r>
            <a:r>
              <a:rPr lang="es-ES" sz="1200" dirty="0">
                <a:latin typeface="Lucida Sans" pitchFamily="34" charset="0"/>
                <a:cs typeface="Tahoma" pitchFamily="34" charset="0"/>
              </a:rPr>
              <a:t>permite generar todos los procesos de recaudo de contratos y bolsa producto de la operación comercial del negocio. Este proceso involucra todos los posibles escenarios que se pueden dar en el proceso de recaudo.</a:t>
            </a:r>
            <a:endParaRPr lang="es-CO" sz="1200" dirty="0">
              <a:latin typeface="Lucida Sans" pitchFamily="34" charset="0"/>
              <a:cs typeface="Tahoma" pitchFamily="34" charset="0"/>
            </a:endParaRPr>
          </a:p>
          <a:p>
            <a:pPr algn="just"/>
            <a:r>
              <a:rPr lang="es-ES" sz="1200" dirty="0">
                <a:latin typeface="Lucida Sans" pitchFamily="34" charset="0"/>
                <a:cs typeface="Tahoma" pitchFamily="34" charset="0"/>
              </a:rPr>
              <a:t> </a:t>
            </a:r>
            <a:endParaRPr lang="es-CO" sz="1200" dirty="0">
              <a:latin typeface="Lucida Sans" pitchFamily="34" charset="0"/>
              <a:cs typeface="Tahoma" pitchFamily="34" charset="0"/>
            </a:endParaRPr>
          </a:p>
          <a:p>
            <a:pPr lvl="0" algn="just"/>
            <a:r>
              <a:rPr lang="es-ES" sz="1200" b="1" dirty="0">
                <a:latin typeface="Lucida Sans" pitchFamily="34" charset="0"/>
                <a:cs typeface="Tahoma" pitchFamily="34" charset="0"/>
              </a:rPr>
              <a:t>Información archivos públicos y privados </a:t>
            </a:r>
            <a:r>
              <a:rPr lang="es-ES" sz="1200" b="1" dirty="0" err="1">
                <a:latin typeface="Lucida Sans" pitchFamily="34" charset="0"/>
                <a:cs typeface="Tahoma" pitchFamily="34" charset="0"/>
              </a:rPr>
              <a:t>Xm</a:t>
            </a:r>
            <a:r>
              <a:rPr lang="es-ES" sz="1200" dirty="0">
                <a:latin typeface="Lucida Sans" pitchFamily="34" charset="0"/>
                <a:cs typeface="Tahoma" pitchFamily="34" charset="0"/>
              </a:rPr>
              <a:t>: Permite la parametrización, cargue y visualización de información publicada por </a:t>
            </a:r>
            <a:r>
              <a:rPr lang="es-ES" sz="1200" dirty="0" err="1">
                <a:latin typeface="Lucida Sans" pitchFamily="34" charset="0"/>
                <a:cs typeface="Tahoma" pitchFamily="34" charset="0"/>
              </a:rPr>
              <a:t>Xm</a:t>
            </a:r>
            <a:r>
              <a:rPr lang="es-ES" sz="1200" dirty="0">
                <a:latin typeface="Lucida Sans" pitchFamily="34" charset="0"/>
                <a:cs typeface="Tahoma" pitchFamily="34" charset="0"/>
              </a:rPr>
              <a:t> en los diferentes archivos. Dicha información en necesaria y suficiente para la ejecución de varios procesos dentro del sistema.</a:t>
            </a:r>
            <a:endParaRPr lang="es-CO" sz="1200" dirty="0">
              <a:latin typeface="Lucida Sans" pitchFamily="34" charset="0"/>
              <a:cs typeface="Tahoma" pitchFamily="34" charset="0"/>
            </a:endParaRPr>
          </a:p>
          <a:p>
            <a:pPr algn="just"/>
            <a:r>
              <a:rPr lang="es-ES" sz="1200" b="1" dirty="0">
                <a:latin typeface="Lucida Sans" pitchFamily="34" charset="0"/>
                <a:cs typeface="Tahoma" pitchFamily="34" charset="0"/>
              </a:rPr>
              <a:t> </a:t>
            </a:r>
            <a:endParaRPr lang="es-CO" sz="1200" b="1" dirty="0">
              <a:latin typeface="Lucida Sans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6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Mithra\FondosPPT\fondo-intern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80512" cy="68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Rectángulo"/>
          <p:cNvSpPr/>
          <p:nvPr/>
        </p:nvSpPr>
        <p:spPr>
          <a:xfrm>
            <a:off x="107504" y="1533390"/>
            <a:ext cx="30243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b="1" dirty="0" smtClean="0">
                <a:solidFill>
                  <a:srgbClr val="C00000"/>
                </a:solidFill>
                <a:latin typeface="Lucida Sans" pitchFamily="34" charset="0"/>
              </a:rPr>
              <a:t>Módulo de Mercado de </a:t>
            </a:r>
          </a:p>
          <a:p>
            <a:pPr algn="ctr"/>
            <a:r>
              <a:rPr lang="es-CO" sz="1400" b="1" dirty="0" smtClean="0">
                <a:solidFill>
                  <a:srgbClr val="C00000"/>
                </a:solidFill>
                <a:latin typeface="Lucida Sans" pitchFamily="34" charset="0"/>
              </a:rPr>
              <a:t>Energía Mayorista </a:t>
            </a:r>
            <a:endParaRPr lang="es-ES" sz="1400" b="1" dirty="0">
              <a:solidFill>
                <a:srgbClr val="C00000"/>
              </a:solidFill>
              <a:latin typeface="Lucida Sans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799153" y="1196752"/>
            <a:ext cx="604867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200" b="1" dirty="0">
                <a:latin typeface="Lucida Sans" pitchFamily="34" charset="0"/>
                <a:cs typeface="Tahoma" pitchFamily="34" charset="0"/>
              </a:rPr>
              <a:t>Interface con otros sistemas</a:t>
            </a:r>
            <a:r>
              <a:rPr lang="es-ES" sz="1200" dirty="0">
                <a:latin typeface="Lucida Sans" pitchFamily="34" charset="0"/>
                <a:cs typeface="Tahoma" pitchFamily="34" charset="0"/>
              </a:rPr>
              <a:t>: Permite la integración con el sistema financiero. Los registros y transacciones de los procesos de facturación (contratos, bolsa) y recaudo (contratos, bolsa), así como los ajustes (notas crédito, notas debito) son interpretados a través de un traductor contable por el sistema MITHRA para luego actualizar lo que se conoce como tabla frontera de la interface.</a:t>
            </a:r>
          </a:p>
          <a:p>
            <a:pPr algn="just"/>
            <a:endParaRPr lang="es-CO" sz="1200" b="1" dirty="0">
              <a:latin typeface="Lucida Sans" pitchFamily="34" charset="0"/>
              <a:cs typeface="Tahoma" pitchFamily="34" charset="0"/>
            </a:endParaRPr>
          </a:p>
          <a:p>
            <a:pPr lvl="0" algn="just"/>
            <a:r>
              <a:rPr lang="es-CO" sz="1200" b="1" dirty="0" smtClean="0">
                <a:latin typeface="Lucida Sans" pitchFamily="34" charset="0"/>
                <a:cs typeface="Tahoma" pitchFamily="34" charset="0"/>
              </a:rPr>
              <a:t>Facturación </a:t>
            </a:r>
            <a:r>
              <a:rPr lang="es-CO" sz="1200" b="1" dirty="0">
                <a:latin typeface="Lucida Sans" pitchFamily="34" charset="0"/>
                <a:cs typeface="Tahoma" pitchFamily="34" charset="0"/>
              </a:rPr>
              <a:t>de contratos de venta de energía </a:t>
            </a:r>
            <a:r>
              <a:rPr lang="es-CO" sz="1200" dirty="0">
                <a:latin typeface="Lucida Sans" pitchFamily="34" charset="0"/>
                <a:cs typeface="Tahoma" pitchFamily="34" charset="0"/>
              </a:rPr>
              <a:t>y pre facturas de contratos de compra de energía.</a:t>
            </a:r>
          </a:p>
          <a:p>
            <a:pPr lvl="0" algn="just"/>
            <a:endParaRPr lang="es-CO" sz="1200" dirty="0">
              <a:latin typeface="Lucida Sans" pitchFamily="34" charset="0"/>
              <a:cs typeface="Tahoma" pitchFamily="34" charset="0"/>
            </a:endParaRPr>
          </a:p>
          <a:p>
            <a:pPr lvl="0" algn="just"/>
            <a:r>
              <a:rPr lang="es-CO" sz="1200" b="1" dirty="0">
                <a:latin typeface="Lucida Sans" pitchFamily="34" charset="0"/>
                <a:cs typeface="Tahoma" pitchFamily="34" charset="0"/>
              </a:rPr>
              <a:t>Generación de informes para pago de impuestos </a:t>
            </a:r>
            <a:r>
              <a:rPr lang="es-CO" sz="1200" dirty="0">
                <a:latin typeface="Lucida Sans" pitchFamily="34" charset="0"/>
                <a:cs typeface="Tahoma" pitchFamily="34" charset="0"/>
              </a:rPr>
              <a:t>(Rete fuente, Rete ICA, entre otros).</a:t>
            </a:r>
          </a:p>
          <a:p>
            <a:pPr lvl="0" algn="just"/>
            <a:endParaRPr lang="es-CO" sz="1200" dirty="0">
              <a:latin typeface="Lucida Sans" pitchFamily="34" charset="0"/>
              <a:cs typeface="Tahoma" pitchFamily="34" charset="0"/>
            </a:endParaRPr>
          </a:p>
          <a:p>
            <a:pPr lvl="0" algn="just"/>
            <a:r>
              <a:rPr lang="es-CO" sz="1200" b="1" dirty="0" smtClean="0">
                <a:latin typeface="Lucida Sans" pitchFamily="34" charset="0"/>
                <a:cs typeface="Tahoma" pitchFamily="34" charset="0"/>
              </a:rPr>
              <a:t>Gestión </a:t>
            </a:r>
            <a:r>
              <a:rPr lang="es-CO" sz="1200" b="1" dirty="0">
                <a:latin typeface="Lucida Sans" pitchFamily="34" charset="0"/>
                <a:cs typeface="Tahoma" pitchFamily="34" charset="0"/>
              </a:rPr>
              <a:t>proceso de cartera </a:t>
            </a:r>
            <a:r>
              <a:rPr lang="es-CO" sz="1200" dirty="0">
                <a:latin typeface="Lucida Sans" pitchFamily="34" charset="0"/>
                <a:cs typeface="Tahoma" pitchFamily="34" charset="0"/>
              </a:rPr>
              <a:t>para cada contrato.</a:t>
            </a:r>
          </a:p>
          <a:p>
            <a:pPr lvl="0" algn="just"/>
            <a:endParaRPr lang="es-CO" sz="1200" dirty="0">
              <a:latin typeface="Lucida Sans" pitchFamily="34" charset="0"/>
              <a:cs typeface="Tahoma" pitchFamily="34" charset="0"/>
            </a:endParaRPr>
          </a:p>
          <a:p>
            <a:pPr lvl="0" algn="just"/>
            <a:r>
              <a:rPr lang="es-CO" sz="1200" b="1" dirty="0">
                <a:latin typeface="Lucida Sans" pitchFamily="34" charset="0"/>
                <a:cs typeface="Tahoma" pitchFamily="34" charset="0"/>
              </a:rPr>
              <a:t>Balance comercial de compras y ventas</a:t>
            </a:r>
            <a:r>
              <a:rPr lang="es-CO" sz="1200" dirty="0">
                <a:latin typeface="Lucida Sans" pitchFamily="34" charset="0"/>
                <a:cs typeface="Tahoma" pitchFamily="34" charset="0"/>
              </a:rPr>
              <a:t> de energía en contratos , faltantes y excedente en bolsa.</a:t>
            </a:r>
          </a:p>
          <a:p>
            <a:pPr lvl="0" algn="just"/>
            <a:endParaRPr lang="es-CO" sz="1200" dirty="0">
              <a:latin typeface="Lucida Sans" pitchFamily="34" charset="0"/>
              <a:cs typeface="Tahoma" pitchFamily="34" charset="0"/>
            </a:endParaRPr>
          </a:p>
          <a:p>
            <a:pPr lvl="0" algn="just"/>
            <a:r>
              <a:rPr lang="es-CO" sz="1200" b="1" dirty="0">
                <a:latin typeface="Lucida Sans" pitchFamily="34" charset="0"/>
                <a:cs typeface="Tahoma" pitchFamily="34" charset="0"/>
              </a:rPr>
              <a:t>Auditoria de despacho de contratos y demandas </a:t>
            </a:r>
            <a:r>
              <a:rPr lang="es-CO" sz="1200" dirty="0">
                <a:latin typeface="Lucida Sans" pitchFamily="34" charset="0"/>
                <a:cs typeface="Tahoma" pitchFamily="34" charset="0"/>
              </a:rPr>
              <a:t>(fronteras importación y fronteras exportación).</a:t>
            </a:r>
          </a:p>
          <a:p>
            <a:pPr lvl="0" algn="just"/>
            <a:endParaRPr lang="es-CO" sz="1200" dirty="0">
              <a:latin typeface="Lucida Sans" pitchFamily="34" charset="0"/>
              <a:cs typeface="Tahoma" pitchFamily="34" charset="0"/>
            </a:endParaRPr>
          </a:p>
          <a:p>
            <a:pPr lvl="0" algn="just"/>
            <a:r>
              <a:rPr lang="es-CO" sz="1200" b="1" dirty="0">
                <a:latin typeface="Lucida Sans" pitchFamily="34" charset="0"/>
                <a:cs typeface="Tahoma" pitchFamily="34" charset="0"/>
              </a:rPr>
              <a:t>Normalización información archivos SIC </a:t>
            </a:r>
            <a:r>
              <a:rPr lang="es-CO" sz="1200" dirty="0">
                <a:latin typeface="Lucida Sans" pitchFamily="34" charset="0"/>
                <a:cs typeface="Tahoma" pitchFamily="34" charset="0"/>
              </a:rPr>
              <a:t>(</a:t>
            </a:r>
            <a:r>
              <a:rPr lang="es-CO" sz="1200" dirty="0" err="1">
                <a:latin typeface="Lucida Sans" pitchFamily="34" charset="0"/>
                <a:cs typeface="Tahoma" pitchFamily="34" charset="0"/>
              </a:rPr>
              <a:t>Tgrl</a:t>
            </a:r>
            <a:r>
              <a:rPr lang="es-CO" sz="1200" dirty="0">
                <a:latin typeface="Lucida Sans" pitchFamily="34" charset="0"/>
                <a:cs typeface="Tahoma" pitchFamily="34" charset="0"/>
              </a:rPr>
              <a:t>, </a:t>
            </a:r>
            <a:r>
              <a:rPr lang="es-CO" sz="1200" dirty="0" err="1">
                <a:latin typeface="Lucida Sans" pitchFamily="34" charset="0"/>
                <a:cs typeface="Tahoma" pitchFamily="34" charset="0"/>
              </a:rPr>
              <a:t>Trsd</a:t>
            </a:r>
            <a:r>
              <a:rPr lang="es-CO" sz="1200" dirty="0">
                <a:latin typeface="Lucida Sans" pitchFamily="34" charset="0"/>
                <a:cs typeface="Tahoma" pitchFamily="34" charset="0"/>
              </a:rPr>
              <a:t>, </a:t>
            </a:r>
            <a:r>
              <a:rPr lang="es-CO" sz="1200" dirty="0" err="1">
                <a:latin typeface="Lucida Sans" pitchFamily="34" charset="0"/>
                <a:cs typeface="Tahoma" pitchFamily="34" charset="0"/>
              </a:rPr>
              <a:t>Tserv</a:t>
            </a:r>
            <a:r>
              <a:rPr lang="es-CO" sz="1200" dirty="0">
                <a:latin typeface="Lucida Sans" pitchFamily="34" charset="0"/>
                <a:cs typeface="Tahoma" pitchFamily="34" charset="0"/>
              </a:rPr>
              <a:t>, </a:t>
            </a:r>
            <a:r>
              <a:rPr lang="es-CO" sz="1200" dirty="0" err="1">
                <a:latin typeface="Lucida Sans" pitchFamily="34" charset="0"/>
                <a:cs typeface="Tahoma" pitchFamily="34" charset="0"/>
              </a:rPr>
              <a:t>Afac</a:t>
            </a:r>
            <a:r>
              <a:rPr lang="es-CO" sz="1200" dirty="0">
                <a:latin typeface="Lucida Sans" pitchFamily="34" charset="0"/>
                <a:cs typeface="Tahoma" pitchFamily="34" charset="0"/>
              </a:rPr>
              <a:t>, </a:t>
            </a:r>
            <a:r>
              <a:rPr lang="es-CO" sz="1200" dirty="0" err="1">
                <a:latin typeface="Lucida Sans" pitchFamily="34" charset="0"/>
                <a:cs typeface="Tahoma" pitchFamily="34" charset="0"/>
              </a:rPr>
              <a:t>Adem</a:t>
            </a:r>
            <a:r>
              <a:rPr lang="es-CO" sz="1200" dirty="0">
                <a:latin typeface="Lucida Sans" pitchFamily="34" charset="0"/>
                <a:cs typeface="Tahoma" pitchFamily="34" charset="0"/>
              </a:rPr>
              <a:t>, </a:t>
            </a:r>
            <a:r>
              <a:rPr lang="es-CO" sz="1200" dirty="0" err="1">
                <a:latin typeface="Lucida Sans" pitchFamily="34" charset="0"/>
                <a:cs typeface="Tahoma" pitchFamily="34" charset="0"/>
              </a:rPr>
              <a:t>Aenc</a:t>
            </a:r>
            <a:r>
              <a:rPr lang="es-CO" sz="1200" dirty="0">
                <a:latin typeface="Lucida Sans" pitchFamily="34" charset="0"/>
                <a:cs typeface="Tahoma" pitchFamily="34" charset="0"/>
              </a:rPr>
              <a:t>, </a:t>
            </a:r>
            <a:r>
              <a:rPr lang="es-CO" sz="1200" dirty="0" err="1">
                <a:latin typeface="Lucida Sans" pitchFamily="34" charset="0"/>
                <a:cs typeface="Tahoma" pitchFamily="34" charset="0"/>
              </a:rPr>
              <a:t>Trsm</a:t>
            </a:r>
            <a:r>
              <a:rPr lang="es-CO" sz="1200" dirty="0">
                <a:latin typeface="Lucida Sans" pitchFamily="34" charset="0"/>
                <a:cs typeface="Tahoma" pitchFamily="34" charset="0"/>
              </a:rPr>
              <a:t>, </a:t>
            </a:r>
            <a:r>
              <a:rPr lang="es-CO" sz="1200" dirty="0" err="1">
                <a:latin typeface="Lucida Sans" pitchFamily="34" charset="0"/>
                <a:cs typeface="Tahoma" pitchFamily="34" charset="0"/>
              </a:rPr>
              <a:t>Grip</a:t>
            </a:r>
            <a:r>
              <a:rPr lang="es-CO" sz="1200" dirty="0">
                <a:latin typeface="Lucida Sans" pitchFamily="34" charset="0"/>
                <a:cs typeface="Tahoma" pitchFamily="34" charset="0"/>
              </a:rPr>
              <a:t>, etc</a:t>
            </a:r>
            <a:r>
              <a:rPr lang="es-CO" sz="1200" dirty="0" smtClean="0">
                <a:latin typeface="Lucida Sans" pitchFamily="34" charset="0"/>
                <a:cs typeface="Tahoma" pitchFamily="34" charset="0"/>
              </a:rPr>
              <a:t>..)</a:t>
            </a:r>
          </a:p>
          <a:p>
            <a:pPr lvl="0" algn="just"/>
            <a:endParaRPr lang="es-CO" sz="1200" dirty="0">
              <a:latin typeface="Lucida Sans" pitchFamily="34" charset="0"/>
              <a:cs typeface="Tahoma" pitchFamily="34" charset="0"/>
            </a:endParaRPr>
          </a:p>
          <a:p>
            <a:pPr lvl="0" algn="just"/>
            <a:r>
              <a:rPr lang="es-CO" sz="1200" b="1" dirty="0" smtClean="0">
                <a:latin typeface="Lucida Sans" pitchFamily="34" charset="0"/>
                <a:cs typeface="Tahoma" pitchFamily="34" charset="0"/>
              </a:rPr>
              <a:t>Validación de bolsa.: </a:t>
            </a:r>
            <a:r>
              <a:rPr lang="es-CO" sz="1200" dirty="0" smtClean="0">
                <a:latin typeface="Lucida Sans" pitchFamily="34" charset="0"/>
                <a:cs typeface="Tahoma" pitchFamily="34" charset="0"/>
              </a:rPr>
              <a:t>Permite i</a:t>
            </a:r>
            <a:r>
              <a:rPr lang="es-ES" sz="1200" dirty="0" err="1" smtClean="0">
                <a:latin typeface="Lucida Sans" pitchFamily="34" charset="0"/>
                <a:cs typeface="Tahoma" pitchFamily="34" charset="0"/>
              </a:rPr>
              <a:t>dentificar</a:t>
            </a:r>
            <a:r>
              <a:rPr lang="es-ES" sz="1200" dirty="0" smtClean="0">
                <a:latin typeface="Lucida Sans" pitchFamily="34" charset="0"/>
                <a:cs typeface="Tahoma" pitchFamily="34" charset="0"/>
              </a:rPr>
              <a:t> </a:t>
            </a:r>
            <a:r>
              <a:rPr lang="es-ES" sz="1200" dirty="0">
                <a:latin typeface="Lucida Sans" pitchFamily="34" charset="0"/>
                <a:cs typeface="Tahoma" pitchFamily="34" charset="0"/>
              </a:rPr>
              <a:t>oportunamente eventuales diferencias para proceder con el trámite de reclamación en los plazos previstos por la reglamentación ante XM</a:t>
            </a:r>
            <a:endParaRPr lang="es-CO" sz="1200" dirty="0">
              <a:latin typeface="Lucida Sans" pitchFamily="34" charset="0"/>
              <a:cs typeface="Tahoma" pitchFamily="34" charset="0"/>
            </a:endParaRPr>
          </a:p>
        </p:txBody>
      </p:sp>
      <p:pic>
        <p:nvPicPr>
          <p:cNvPr id="6" name="5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3212976"/>
            <a:ext cx="1512168" cy="105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790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Mithra\FondosPPT\fondo-intern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80512" cy="68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Rectángulo"/>
          <p:cNvSpPr/>
          <p:nvPr/>
        </p:nvSpPr>
        <p:spPr>
          <a:xfrm>
            <a:off x="3884271" y="401329"/>
            <a:ext cx="44279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1400" b="1" dirty="0" smtClean="0">
                <a:solidFill>
                  <a:srgbClr val="C00000"/>
                </a:solidFill>
                <a:latin typeface="Lucida Sans" pitchFamily="34" charset="0"/>
              </a:rPr>
              <a:t>Módulo de Mercado de Energía Mayorista </a:t>
            </a:r>
            <a:endParaRPr lang="es-ES" sz="1400" b="1" dirty="0">
              <a:solidFill>
                <a:srgbClr val="C00000"/>
              </a:solidFill>
              <a:latin typeface="Lucida Sans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203848" y="1057092"/>
            <a:ext cx="504056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1300" b="1" dirty="0">
                <a:latin typeface="Lucida Sans" pitchFamily="34" charset="0"/>
                <a:cs typeface="Tahoma" pitchFamily="34" charset="0"/>
              </a:rPr>
              <a:t>Parametrización </a:t>
            </a:r>
            <a:r>
              <a:rPr lang="es-CO" sz="1300" b="1" dirty="0" smtClean="0">
                <a:latin typeface="Lucida Sans" pitchFamily="34" charset="0"/>
                <a:cs typeface="Tahoma" pitchFamily="34" charset="0"/>
              </a:rPr>
              <a:t>de Contratos</a:t>
            </a:r>
            <a:endParaRPr lang="es-CO" sz="1300" b="1" dirty="0">
              <a:latin typeface="Lucida Sans" pitchFamily="34" charset="0"/>
              <a:cs typeface="Tahoma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18" y="1888023"/>
            <a:ext cx="7074214" cy="424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891</Words>
  <Application>Microsoft Office PowerPoint</Application>
  <PresentationFormat>Presentación en pantalla (4:3)</PresentationFormat>
  <Paragraphs>113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</dc:creator>
  <cp:lastModifiedBy>Dduarte</cp:lastModifiedBy>
  <cp:revision>77</cp:revision>
  <dcterms:created xsi:type="dcterms:W3CDTF">2011-06-13T14:21:32Z</dcterms:created>
  <dcterms:modified xsi:type="dcterms:W3CDTF">2013-01-16T18:02:43Z</dcterms:modified>
</cp:coreProperties>
</file>