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954838" cy="93091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5" autoAdjust="0"/>
    <p:restoredTop sz="94660"/>
  </p:normalViewPr>
  <p:slideViewPr>
    <p:cSldViewPr>
      <p:cViewPr>
        <p:scale>
          <a:sx n="75" d="100"/>
          <a:sy n="75" d="100"/>
        </p:scale>
        <p:origin x="-153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0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2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5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5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8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1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9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51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1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8528-8CB8-4D2F-BCE3-280FAF2F93F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6828-316B-42D2-8C19-FF004169A7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4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mpsii.com/mithrapag/mithmodulos.html#interfaces" TargetMode="External"/><Relationship Id="rId3" Type="http://schemas.openxmlformats.org/officeDocument/2006/relationships/hyperlink" Target="http://empsii.com/mithrapag/mithmodulos.html#tarifas" TargetMode="External"/><Relationship Id="rId7" Type="http://schemas.openxmlformats.org/officeDocument/2006/relationships/hyperlink" Target="http://empsii.com/mithrapag/mithmodulos.html#cliente" TargetMode="External"/><Relationship Id="rId2" Type="http://schemas.openxmlformats.org/officeDocument/2006/relationships/hyperlink" Target="http://empsii.com/mithrapag/mithmodulos.html#ges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mpsii.com/mithrapag/mithmodulos.html#facturacion" TargetMode="External"/><Relationship Id="rId5" Type="http://schemas.openxmlformats.org/officeDocument/2006/relationships/hyperlink" Target="http://empsii.com/mithrapag/mithmodulos.html#mediciones" TargetMode="External"/><Relationship Id="rId4" Type="http://schemas.openxmlformats.org/officeDocument/2006/relationships/hyperlink" Target="http://empsii.com/mithrapag/mithmodulos.html#mercado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46" r="11105"/>
          <a:stretch/>
        </p:blipFill>
        <p:spPr bwMode="auto">
          <a:xfrm>
            <a:off x="0" y="-108366"/>
            <a:ext cx="10008096" cy="69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149080"/>
            <a:ext cx="6696744" cy="1109985"/>
          </a:xfrm>
        </p:spPr>
        <p:txBody>
          <a:bodyPr>
            <a:normAutofit fontScale="90000"/>
          </a:bodyPr>
          <a:lstStyle/>
          <a:p>
            <a:r>
              <a:rPr lang="es-CO" sz="4000" b="1" dirty="0" smtClean="0"/>
              <a:t>Propuesta Contenido Pagina </a:t>
            </a:r>
            <a:r>
              <a:rPr lang="es-CO" sz="4000" b="1" dirty="0" smtClean="0"/>
              <a:t>Web EMPSII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169218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Nuestros clientes</a:t>
            </a:r>
            <a:endParaRPr lang="es-CO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32040" y="1600201"/>
            <a:ext cx="3754760" cy="4525963"/>
          </a:xfrm>
        </p:spPr>
        <p:txBody>
          <a:bodyPr/>
          <a:lstStyle/>
          <a:p>
            <a:r>
              <a:rPr lang="es-CO" dirty="0" smtClean="0"/>
              <a:t>Nuestros clientes.</a:t>
            </a:r>
          </a:p>
          <a:p>
            <a:pPr lvl="1"/>
            <a:r>
              <a:rPr lang="es-CO" dirty="0" smtClean="0"/>
              <a:t>Actualizar mapa</a:t>
            </a:r>
            <a:endParaRPr lang="es-CO" dirty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4645396" cy="43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4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/>
              <a:t>Nuestros Clientes</a:t>
            </a:r>
            <a:endParaRPr lang="es-CO" dirty="0"/>
          </a:p>
          <a:p>
            <a:r>
              <a:rPr lang="es-CO" b="1" dirty="0"/>
              <a:t>Desde el año 2001 a la fecha las siguientes empresas han confiado en nuestros productos y servicios.</a:t>
            </a:r>
            <a:endParaRPr lang="es-CO" dirty="0"/>
          </a:p>
          <a:p>
            <a:r>
              <a:rPr lang="es-CO" b="1" dirty="0"/>
              <a:t>Gracias a esta confianza Empsii hace </a:t>
            </a:r>
            <a:r>
              <a:rPr lang="es-CO" b="1" dirty="0" err="1"/>
              <a:t>presensencia</a:t>
            </a:r>
            <a:r>
              <a:rPr lang="es-CO" b="1" dirty="0"/>
              <a:t> en gran parte del territorio Colombiano</a:t>
            </a:r>
            <a:endParaRPr lang="es-CO" dirty="0"/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Empsii, gracias a su compromiso ha logrado tener presencia en gran parte del territorio colombiano. Esto, producto de la confianza que sus clientes han tenido durante estos últimos años.</a:t>
            </a:r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6247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Contacto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649388"/>
            <a:ext cx="84969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6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Comuníquese a nuestra oficina directamente con uno de nuestros funcionarios</a:t>
            </a:r>
          </a:p>
          <a:p>
            <a:r>
              <a:rPr lang="es-CO" b="1" dirty="0"/>
              <a:t>Oficina Principal</a:t>
            </a:r>
            <a:endParaRPr lang="es-CO" dirty="0"/>
          </a:p>
          <a:p>
            <a:r>
              <a:rPr lang="es-CO" b="1" dirty="0"/>
              <a:t>Tel: 57-2 3701098 / 54-2 6661023</a:t>
            </a:r>
            <a:br>
              <a:rPr lang="es-CO" b="1" dirty="0"/>
            </a:br>
            <a:r>
              <a:rPr lang="es-CO" b="1" dirty="0" err="1"/>
              <a:t>Centroempresa</a:t>
            </a:r>
            <a:r>
              <a:rPr lang="es-CO" b="1" dirty="0"/>
              <a:t/>
            </a:r>
            <a:br>
              <a:rPr lang="es-CO" b="1" dirty="0"/>
            </a:br>
            <a:r>
              <a:rPr lang="es-CO" b="1" dirty="0"/>
              <a:t>Calle 64 N # 5BN-146 Of 304 A</a:t>
            </a:r>
            <a:br>
              <a:rPr lang="es-CO" b="1" dirty="0"/>
            </a:br>
            <a:r>
              <a:rPr lang="es-CO" b="1" dirty="0"/>
              <a:t>Cali Colombia</a:t>
            </a:r>
            <a:endParaRPr lang="es-CO" dirty="0"/>
          </a:p>
          <a:p>
            <a:r>
              <a:rPr lang="es-CO" dirty="0"/>
              <a:t>Mauricio Perlaza</a:t>
            </a:r>
            <a:br>
              <a:rPr lang="es-CO" dirty="0"/>
            </a:br>
            <a:r>
              <a:rPr lang="es-CO" b="1" dirty="0"/>
              <a:t>Gerente General</a:t>
            </a:r>
            <a:endParaRPr lang="es-CO" dirty="0"/>
          </a:p>
          <a:p>
            <a:r>
              <a:rPr lang="es-CO" dirty="0"/>
              <a:t>Sandra Mejia</a:t>
            </a:r>
            <a:br>
              <a:rPr lang="es-CO" dirty="0"/>
            </a:br>
            <a:r>
              <a:rPr lang="es-CO" b="1" dirty="0"/>
              <a:t>Gerente Administrativo</a:t>
            </a:r>
            <a:endParaRPr lang="es-CO" dirty="0"/>
          </a:p>
          <a:p>
            <a:r>
              <a:rPr lang="es-CO" b="1" dirty="0"/>
              <a:t>Soporte y Mantenimiento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Mauricio Caicedo</a:t>
            </a:r>
            <a:br>
              <a:rPr lang="es-CO" dirty="0"/>
            </a:br>
            <a:r>
              <a:rPr lang="es-CO" dirty="0"/>
              <a:t>Diego Fernando </a:t>
            </a:r>
            <a:r>
              <a:rPr lang="es-CO" dirty="0" err="1"/>
              <a:t>Martinez</a:t>
            </a:r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Ivan</a:t>
            </a:r>
            <a:r>
              <a:rPr lang="es-CO" dirty="0"/>
              <a:t> Vejarano</a:t>
            </a:r>
          </a:p>
          <a:p>
            <a:r>
              <a:rPr lang="es-CO" dirty="0" err="1"/>
              <a:t>Envienos</a:t>
            </a:r>
            <a:r>
              <a:rPr lang="es-CO" dirty="0"/>
              <a:t> su solicitud o consulta </a:t>
            </a:r>
            <a:r>
              <a:rPr lang="es-CO" dirty="0" err="1"/>
              <a:t>via</a:t>
            </a:r>
            <a:r>
              <a:rPr lang="es-CO" dirty="0"/>
              <a:t> E-mail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 smtClean="0"/>
              <a:t>Contáctenos, con gusto lo atenderemos:</a:t>
            </a:r>
          </a:p>
          <a:p>
            <a:r>
              <a:rPr lang="es-CO" b="1" dirty="0"/>
              <a:t>Oficina Principal</a:t>
            </a:r>
            <a:endParaRPr lang="es-CO" dirty="0"/>
          </a:p>
          <a:p>
            <a:r>
              <a:rPr lang="es-CO" b="1" dirty="0"/>
              <a:t>Tel: 57-2 3701098 / 54-2 6661023</a:t>
            </a:r>
            <a:br>
              <a:rPr lang="es-CO" b="1" dirty="0"/>
            </a:br>
            <a:r>
              <a:rPr lang="es-CO" b="1" dirty="0" err="1"/>
              <a:t>Centroempresa</a:t>
            </a:r>
            <a:r>
              <a:rPr lang="es-CO" b="1" dirty="0"/>
              <a:t/>
            </a:r>
            <a:br>
              <a:rPr lang="es-CO" b="1" dirty="0"/>
            </a:br>
            <a:r>
              <a:rPr lang="es-CO" b="1" dirty="0"/>
              <a:t>Calle 64 N # 5BN-146 Of </a:t>
            </a:r>
            <a:r>
              <a:rPr lang="es-CO" b="1" dirty="0" smtClean="0"/>
              <a:t>415 </a:t>
            </a:r>
            <a:r>
              <a:rPr lang="es-CO" b="1" dirty="0"/>
              <a:t>A</a:t>
            </a:r>
            <a:br>
              <a:rPr lang="es-CO" b="1" dirty="0"/>
            </a:br>
            <a:r>
              <a:rPr lang="es-CO" b="1" dirty="0"/>
              <a:t>Cali Colombia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Mauricio Perlaza</a:t>
            </a:r>
            <a:br>
              <a:rPr lang="es-CO" dirty="0"/>
            </a:br>
            <a:r>
              <a:rPr lang="es-CO" b="1" dirty="0"/>
              <a:t>Gerente General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Sandra Mejia</a:t>
            </a:r>
            <a:br>
              <a:rPr lang="es-CO" dirty="0"/>
            </a:br>
            <a:r>
              <a:rPr lang="es-CO" b="1" dirty="0"/>
              <a:t>Gerente Administrativo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Soporte y </a:t>
            </a:r>
            <a:r>
              <a:rPr lang="es-CO" b="1" dirty="0" smtClean="0"/>
              <a:t>Mantenimiento:</a:t>
            </a: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Iván Vejarano</a:t>
            </a:r>
          </a:p>
          <a:p>
            <a:pPr marL="0" indent="0">
              <a:buNone/>
            </a:pPr>
            <a:r>
              <a:rPr lang="es-CO" dirty="0" smtClean="0"/>
              <a:t>Diego </a:t>
            </a:r>
            <a:r>
              <a:rPr lang="es-CO" dirty="0"/>
              <a:t>Fernando </a:t>
            </a:r>
            <a:r>
              <a:rPr lang="es-CO" dirty="0" smtClean="0"/>
              <a:t>Martínez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Wilson </a:t>
            </a:r>
            <a:r>
              <a:rPr lang="es-CO" dirty="0" err="1"/>
              <a:t>Robayo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r>
              <a:rPr lang="es-CO" dirty="0" smtClean="0"/>
              <a:t>Envíenos </a:t>
            </a:r>
            <a:r>
              <a:rPr lang="es-CO" dirty="0"/>
              <a:t>su solicitud o consulta </a:t>
            </a:r>
            <a:r>
              <a:rPr lang="es-CO" dirty="0" smtClean="0"/>
              <a:t>vía </a:t>
            </a:r>
            <a:r>
              <a:rPr lang="es-CO" dirty="0"/>
              <a:t>E-mail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9577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1657084"/>
              </p:ext>
            </p:extLst>
          </p:nvPr>
        </p:nvGraphicFramePr>
        <p:xfrm>
          <a:off x="457200" y="2060848"/>
          <a:ext cx="8507288" cy="4640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442"/>
                <a:gridCol w="5692846"/>
              </a:tblGrid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7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Nombre Completo</a:t>
                      </a:r>
                      <a:endParaRPr lang="es-CO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 smtClean="0">
                          <a:effectLst/>
                        </a:rPr>
                        <a:t>Empresa</a:t>
                      </a:r>
                      <a:endParaRPr lang="es-CO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 err="1" smtClean="0">
                          <a:effectLst/>
                        </a:rPr>
                        <a:t>Pais</a:t>
                      </a:r>
                      <a:endParaRPr lang="es-CO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Ciudad</a:t>
                      </a:r>
                      <a:endParaRPr lang="es-CO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>
                          <a:effectLst/>
                        </a:rPr>
                        <a:t>Dirección</a:t>
                      </a:r>
                      <a:endParaRPr lang="es-CO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s-CO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 smtClean="0">
                          <a:effectLst/>
                        </a:rPr>
                        <a:t>Teléfono</a:t>
                      </a:r>
                      <a:endParaRPr lang="es-CO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7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  <a:tr h="512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Mensaje</a:t>
                      </a:r>
                      <a:endParaRPr lang="es-CO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7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7723" marR="5965" marT="47723" marB="47723" anchor="ctr"/>
                </a:tc>
              </a:tr>
            </a:tbl>
          </a:graphicData>
        </a:graphic>
      </p:graphicFrame>
      <p:sp>
        <p:nvSpPr>
          <p:cNvPr id="6" name="Control 1"/>
          <p:cNvSpPr>
            <a:spLocks noChangeArrowheads="1" noChangeShapeType="1"/>
          </p:cNvSpPr>
          <p:nvPr/>
        </p:nvSpPr>
        <p:spPr bwMode="auto">
          <a:xfrm>
            <a:off x="457200" y="2881313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Control 2"/>
          <p:cNvSpPr>
            <a:spLocks noChangeArrowheads="1" noChangeShapeType="1"/>
          </p:cNvSpPr>
          <p:nvPr/>
        </p:nvSpPr>
        <p:spPr bwMode="auto">
          <a:xfrm>
            <a:off x="457200" y="2881313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ontrol 3"/>
          <p:cNvSpPr>
            <a:spLocks noChangeArrowheads="1" noChangeShapeType="1"/>
          </p:cNvSpPr>
          <p:nvPr/>
        </p:nvSpPr>
        <p:spPr bwMode="auto">
          <a:xfrm>
            <a:off x="457200" y="2881313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Control 4"/>
          <p:cNvSpPr>
            <a:spLocks noChangeArrowheads="1" noChangeShapeType="1"/>
          </p:cNvSpPr>
          <p:nvPr/>
        </p:nvSpPr>
        <p:spPr bwMode="auto">
          <a:xfrm>
            <a:off x="457200" y="2881313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Control 5"/>
          <p:cNvSpPr>
            <a:spLocks noChangeArrowheads="1" noChangeShapeType="1"/>
          </p:cNvSpPr>
          <p:nvPr/>
        </p:nvSpPr>
        <p:spPr bwMode="auto">
          <a:xfrm>
            <a:off x="457200" y="2881313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ontrol 6"/>
          <p:cNvSpPr>
            <a:spLocks noChangeArrowheads="1" noChangeShapeType="1"/>
          </p:cNvSpPr>
          <p:nvPr/>
        </p:nvSpPr>
        <p:spPr bwMode="auto">
          <a:xfrm>
            <a:off x="457200" y="2881313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64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Sub </a:t>
            </a:r>
            <a:r>
              <a:rPr lang="es-CO" b="1" dirty="0" smtClean="0"/>
              <a:t>Menú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b="1" dirty="0" err="1"/>
              <a:t>Baner</a:t>
            </a:r>
            <a:r>
              <a:rPr lang="es-CO" b="1" dirty="0"/>
              <a:t>:</a:t>
            </a:r>
          </a:p>
          <a:p>
            <a:r>
              <a:rPr lang="es-CO" dirty="0"/>
              <a:t>Mithra: Sistema de Información y Consultoría de Valor agregado orientados a la gestión de procesos, integrando la operación al conocimiento del negocio.</a:t>
            </a:r>
          </a:p>
          <a:p>
            <a:pPr marL="0" indent="0">
              <a:buNone/>
            </a:pPr>
            <a:r>
              <a:rPr lang="es-CO" dirty="0"/>
              <a:t>Lado Derecho Superior:</a:t>
            </a:r>
          </a:p>
          <a:p>
            <a:r>
              <a:rPr lang="es-CO" dirty="0"/>
              <a:t>Cubre las necesidades para los diferentes negocios de energía eléctrica; </a:t>
            </a:r>
            <a:r>
              <a:rPr lang="es-CO" b="1" dirty="0"/>
              <a:t>Generación Distribución y Comercialización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Ver Brochure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682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O" dirty="0"/>
              <a:t>Desde el punto de vista operación </a:t>
            </a:r>
            <a:r>
              <a:rPr lang="es-CO" b="1" dirty="0"/>
              <a:t>cada uno de los módulos de manera integral cubre todos los procesos propios de información: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Administración base de clientes, Calculo de tarifas para cualquier mercado de comercialización, Control de tele medida y lecturas, Facturación, cartera y recaudo usuario final, control de compras y ventas de contratos, Gestión del mercado </a:t>
            </a:r>
            <a:r>
              <a:rPr lang="es-CO" dirty="0" err="1"/>
              <a:t>Mem</a:t>
            </a:r>
            <a:r>
              <a:rPr lang="es-CO" dirty="0"/>
              <a:t>, Control de </a:t>
            </a:r>
            <a:r>
              <a:rPr lang="es-CO" dirty="0" err="1"/>
              <a:t>PQR's</a:t>
            </a:r>
            <a:r>
              <a:rPr lang="es-CO" dirty="0"/>
              <a:t>, Interfaces con otros sistemas.</a:t>
            </a:r>
          </a:p>
          <a:p>
            <a:r>
              <a:rPr lang="es-CO" dirty="0"/>
              <a:t>Desde el punto de vista gestión genera valor agregado para el análisis de cada negocio basado en escenarios a partir de procesos claramente definidos convirtiendo datos en información.</a:t>
            </a:r>
            <a:br>
              <a:rPr lang="es-CO" dirty="0"/>
            </a:br>
            <a:r>
              <a:rPr lang="es-CO" b="1" dirty="0"/>
              <a:t>Es un sistema que integra módulos dentro de su funcionamiento bien sea a través de procesos automáticos o de actualización de variables.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Tiene como característica generar procesos de validación de la consistencia de datos e integridad de los mismos en cada uno de los módulos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sz="3000" b="1" dirty="0" smtClean="0"/>
              <a:t>¿Qué es Mithra?</a:t>
            </a:r>
          </a:p>
          <a:p>
            <a:pPr marL="0" indent="0">
              <a:buNone/>
            </a:pPr>
            <a:endParaRPr lang="es-CO" sz="3000" dirty="0"/>
          </a:p>
          <a:p>
            <a:pPr marL="0" indent="0">
              <a:buNone/>
            </a:pPr>
            <a:r>
              <a:rPr lang="es-CO" sz="3000" dirty="0" smtClean="0"/>
              <a:t>Mithra es una solución orientada </a:t>
            </a:r>
            <a:r>
              <a:rPr lang="es-CO" sz="3000" dirty="0"/>
              <a:t>a dar soporte a los procesos de misión crítico para empresas del sector energético tales como generadoras, comercializadoras y operadoras de </a:t>
            </a:r>
            <a:r>
              <a:rPr lang="es-CO" sz="3000" dirty="0" smtClean="0"/>
              <a:t>red. La cual entrega una plataforma que integra su procesos permitiendo que la información fluya en toda la organización, reduciendo errores e improvisaciones por falta de la misma.</a:t>
            </a:r>
            <a:endParaRPr lang="es-CO" sz="3000" dirty="0"/>
          </a:p>
          <a:p>
            <a:pPr marL="0" indent="0">
              <a:buNone/>
            </a:pPr>
            <a:endParaRPr lang="es-CO" sz="3000" b="1" dirty="0" smtClean="0"/>
          </a:p>
          <a:p>
            <a:pPr marL="0" indent="0">
              <a:buNone/>
            </a:pPr>
            <a:r>
              <a:rPr lang="es-CO" sz="3000" b="1" dirty="0" smtClean="0"/>
              <a:t>¿</a:t>
            </a:r>
            <a:r>
              <a:rPr lang="es-CO" sz="3000" b="1" dirty="0"/>
              <a:t>Cómo puede ayudarlo Mithra en su negocio?</a:t>
            </a:r>
          </a:p>
          <a:p>
            <a:pPr marL="0" indent="0">
              <a:buNone/>
            </a:pPr>
            <a:endParaRPr lang="es-CO" sz="3000" dirty="0"/>
          </a:p>
          <a:p>
            <a:pPr marL="0" indent="0">
              <a:buNone/>
            </a:pPr>
            <a:r>
              <a:rPr lang="es-CO" sz="3000" dirty="0"/>
              <a:t>Con Mithra, sus procesos de misión critico estarán integrados en un solo escenario, ayudándolo a tener mejora en su productividad, servicio a el cliente, gestión comercial, de calidad y </a:t>
            </a:r>
            <a:r>
              <a:rPr lang="es-CO" sz="3000" u="sng" dirty="0"/>
              <a:t>reducción de costos</a:t>
            </a:r>
            <a:r>
              <a:rPr lang="es-CO" sz="3000" dirty="0"/>
              <a:t>, además de brindarle una visión global del mercado.</a:t>
            </a:r>
          </a:p>
          <a:p>
            <a:pPr marL="0" indent="0">
              <a:buNone/>
            </a:pPr>
            <a:endParaRPr lang="es-CO" sz="3000" dirty="0" smtClean="0"/>
          </a:p>
          <a:p>
            <a:pPr marL="0" indent="0">
              <a:buNone/>
            </a:pPr>
            <a:r>
              <a:rPr lang="es-CO" sz="3000" dirty="0" smtClean="0"/>
              <a:t>Un </a:t>
            </a:r>
            <a:r>
              <a:rPr lang="es-CO" sz="3000" dirty="0" smtClean="0"/>
              <a:t>sistema </a:t>
            </a:r>
            <a:r>
              <a:rPr lang="es-CO" sz="3000" dirty="0"/>
              <a:t>integral que ordena su negocio en un solo lugar, respaldado por un grupo de especialistas capaces de dar solución y soporte en procesos que encierre cualquier fase del aplicativo.</a:t>
            </a:r>
          </a:p>
          <a:p>
            <a:pPr marL="0" indent="0">
              <a:buNone/>
            </a:pPr>
            <a:endParaRPr lang="es-CO" sz="3000" dirty="0" smtClean="0"/>
          </a:p>
          <a:p>
            <a:pPr marL="0" indent="0">
              <a:buNone/>
            </a:pPr>
            <a:r>
              <a:rPr lang="es-CO" sz="3000" dirty="0"/>
              <a:t>Su plataforma al ser integradora permite que todos los archivos e informes generados se puedan validar y recopilar de manera oportuna, pudiendo </a:t>
            </a:r>
            <a:r>
              <a:rPr lang="es-CO" sz="3000" dirty="0" smtClean="0"/>
              <a:t>así </a:t>
            </a:r>
            <a:r>
              <a:rPr lang="es-CO" sz="3000" dirty="0"/>
              <a:t>presentarse ante entes de control y demás requerimientos normativos que presente su negocio.</a:t>
            </a:r>
            <a:endParaRPr lang="es-CO" sz="3000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8993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141167"/>
          </a:xfrm>
        </p:spPr>
        <p:txBody>
          <a:bodyPr>
            <a:normAutofit fontScale="40000" lnSpcReduction="20000"/>
          </a:bodyPr>
          <a:lstStyle/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495800" cy="57332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sz="3100" b="1" dirty="0"/>
              <a:t>Conozca mas de Mithra</a:t>
            </a:r>
          </a:p>
          <a:p>
            <a:pPr marL="0" indent="0">
              <a:buNone/>
            </a:pPr>
            <a:endParaRPr lang="es-CO" sz="3100" b="1" dirty="0"/>
          </a:p>
          <a:p>
            <a:pPr marL="0" indent="0">
              <a:buNone/>
            </a:pPr>
            <a:r>
              <a:rPr lang="es-CO" sz="3100" dirty="0"/>
              <a:t>Con la Solución Mithra su empresa podrá tener control de todo el sistema de facturación, iniciando con el cargo de insumos de clientes, entes de control y regulatorios tales como </a:t>
            </a:r>
            <a:r>
              <a:rPr lang="es-CO" sz="3100" dirty="0" smtClean="0"/>
              <a:t>XM y CREG. </a:t>
            </a:r>
            <a:r>
              <a:rPr lang="es-CO" sz="3100" dirty="0"/>
              <a:t>Cualidades que permiten encontrar cualquier tipo de inconsistencias que puedan llegar a </a:t>
            </a:r>
            <a:r>
              <a:rPr lang="es-CO" sz="3100" dirty="0" smtClean="0"/>
              <a:t>manifestarse </a:t>
            </a:r>
            <a:r>
              <a:rPr lang="es-CO" sz="3100" dirty="0"/>
              <a:t>en los diferentes procesos de </a:t>
            </a:r>
            <a:r>
              <a:rPr lang="es-CO" sz="3100" dirty="0" smtClean="0"/>
              <a:t>información, tales como:</a:t>
            </a:r>
            <a:endParaRPr lang="es-CO" sz="3100" dirty="0"/>
          </a:p>
          <a:p>
            <a:r>
              <a:rPr lang="es-CO" sz="3100" dirty="0"/>
              <a:t>Administración base de clientes</a:t>
            </a:r>
          </a:p>
          <a:p>
            <a:r>
              <a:rPr lang="es-CO" sz="3100" dirty="0"/>
              <a:t>Calculo de tarifas </a:t>
            </a:r>
            <a:r>
              <a:rPr lang="es-CO" sz="3100" dirty="0" smtClean="0"/>
              <a:t>( En cualquier </a:t>
            </a:r>
            <a:r>
              <a:rPr lang="es-CO" sz="3100" dirty="0"/>
              <a:t>mercado de comercialización)</a:t>
            </a:r>
          </a:p>
          <a:p>
            <a:r>
              <a:rPr lang="es-CO" sz="3100" dirty="0"/>
              <a:t>Control de tele medida y lecturas</a:t>
            </a:r>
          </a:p>
          <a:p>
            <a:r>
              <a:rPr lang="es-CO" sz="3100" dirty="0" smtClean="0"/>
              <a:t>Facturación</a:t>
            </a:r>
            <a:endParaRPr lang="es-CO" sz="3100" dirty="0"/>
          </a:p>
          <a:p>
            <a:r>
              <a:rPr lang="es-CO" sz="3100" dirty="0"/>
              <a:t>Cartera y recaudo usuario final</a:t>
            </a:r>
          </a:p>
          <a:p>
            <a:r>
              <a:rPr lang="es-CO" sz="3100" dirty="0"/>
              <a:t>Control de compras y ventas de contratos</a:t>
            </a:r>
          </a:p>
          <a:p>
            <a:r>
              <a:rPr lang="es-CO" sz="3100" dirty="0"/>
              <a:t>Gestión del mercado </a:t>
            </a:r>
            <a:r>
              <a:rPr lang="es-CO" sz="3100" dirty="0" err="1"/>
              <a:t>Mem</a:t>
            </a:r>
            <a:endParaRPr lang="es-CO" sz="3100" dirty="0"/>
          </a:p>
          <a:p>
            <a:r>
              <a:rPr lang="es-CO" sz="3100" dirty="0"/>
              <a:t>Control de </a:t>
            </a:r>
            <a:r>
              <a:rPr lang="es-CO" sz="3100" dirty="0" err="1"/>
              <a:t>PQR's</a:t>
            </a:r>
            <a:endParaRPr lang="es-CO" sz="3100" dirty="0"/>
          </a:p>
          <a:p>
            <a:r>
              <a:rPr lang="es-CO" sz="3100" dirty="0"/>
              <a:t>Interfaces con otros sistemas.</a:t>
            </a:r>
          </a:p>
          <a:p>
            <a:pPr marL="0" indent="0">
              <a:buNone/>
            </a:pPr>
            <a:endParaRPr lang="es-CO" sz="3100" dirty="0"/>
          </a:p>
          <a:p>
            <a:pPr marL="0" indent="0">
              <a:buNone/>
            </a:pPr>
            <a:r>
              <a:rPr lang="es-CO" sz="3100" dirty="0"/>
              <a:t>Es así, como la toma de decisiones se empezara a desarrollar de manera rápida y oportuna, dándole una ventaja competitiva frente a empresas del mercado</a:t>
            </a:r>
            <a:r>
              <a:rPr lang="es-CO" sz="3100" dirty="0" smtClean="0"/>
              <a:t>.</a:t>
            </a:r>
          </a:p>
          <a:p>
            <a:pPr marL="0" indent="0">
              <a:buNone/>
            </a:pPr>
            <a:endParaRPr lang="es-CO" sz="3100" dirty="0"/>
          </a:p>
          <a:p>
            <a:pPr marL="0" indent="0">
              <a:buNone/>
            </a:pPr>
            <a:r>
              <a:rPr lang="es-CO" sz="3100" b="1" dirty="0"/>
              <a:t>¿Cuáles son los principales beneficios de Mithra ?</a:t>
            </a:r>
          </a:p>
          <a:p>
            <a:pPr marL="0" indent="0">
              <a:buNone/>
            </a:pPr>
            <a:endParaRPr lang="es-CO" sz="3100" dirty="0"/>
          </a:p>
          <a:p>
            <a:pPr marL="0" indent="0">
              <a:buNone/>
            </a:pPr>
            <a:r>
              <a:rPr lang="es-CO" sz="3100" dirty="0"/>
              <a:t>Con Mithra no solo mejorara la productividad  de su negocio,  identificara y mejorara procesos críticos de una forma rápida , estando a la vanguardia de el mercado cambiante y competitivo</a:t>
            </a:r>
            <a:r>
              <a:rPr lang="es-CO" sz="3100" dirty="0" smtClean="0"/>
              <a:t>.</a:t>
            </a:r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46024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Sus características hacen que Mithra pueda dividirse en 3 funcionalidades:</a:t>
            </a:r>
          </a:p>
          <a:p>
            <a:r>
              <a:rPr lang="es-CO" dirty="0" smtClean="0"/>
              <a:t>Gestión</a:t>
            </a:r>
          </a:p>
          <a:p>
            <a:r>
              <a:rPr lang="es-CO" dirty="0" smtClean="0"/>
              <a:t>Operación</a:t>
            </a:r>
          </a:p>
          <a:p>
            <a:r>
              <a:rPr lang="es-CO" dirty="0" smtClean="0"/>
              <a:t>Soporte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55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7364237"/>
              </p:ext>
            </p:extLst>
          </p:nvPr>
        </p:nvGraphicFramePr>
        <p:xfrm>
          <a:off x="5076056" y="2348880"/>
          <a:ext cx="3312368" cy="2952327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3312368"/>
              </a:tblGrid>
              <a:tr h="693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2"/>
                        </a:rPr>
                        <a:t/>
                      </a:r>
                      <a:br>
                        <a:rPr lang="es-CO" sz="16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2"/>
                        </a:rPr>
                      </a:br>
                      <a:r>
                        <a:rPr lang="es-CO" sz="16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2"/>
                        </a:rPr>
                        <a:t>Gestión Comercial</a:t>
                      </a:r>
                      <a:endParaRPr lang="es-CO" sz="1600" u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  <a:tr h="376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3"/>
                        </a:rPr>
                        <a:t>Tarifas</a:t>
                      </a:r>
                      <a:endParaRPr lang="es-CO" sz="1600" u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  <a:tr h="376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4"/>
                        </a:rPr>
                        <a:t>Mercado de Energía Mayorista</a:t>
                      </a:r>
                      <a:endParaRPr lang="es-CO" sz="16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  <a:tr h="376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5"/>
                        </a:rPr>
                        <a:t>Mediciones</a:t>
                      </a:r>
                      <a:endParaRPr lang="es-CO" sz="1600" u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  <a:tr h="376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6"/>
                        </a:rPr>
                        <a:t>Facturación Cartera y Recaudo</a:t>
                      </a:r>
                      <a:endParaRPr lang="es-CO" sz="16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  <a:tr h="376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7"/>
                        </a:rPr>
                        <a:t>Atención al Cliente</a:t>
                      </a:r>
                      <a:endParaRPr lang="es-CO" sz="16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  <a:tr h="376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8"/>
                        </a:rPr>
                        <a:t>Interfaces</a:t>
                      </a:r>
                      <a:endParaRPr lang="es-CO" sz="16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9550" marR="19050" marT="28575" marB="19050"/>
                </a:tc>
              </a:tr>
            </a:tbl>
          </a:graphicData>
        </a:graphic>
      </p:graphicFrame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 smtClean="0"/>
              <a:t>Menu</a:t>
            </a:r>
            <a:r>
              <a:rPr lang="es-CO" dirty="0" smtClean="0"/>
              <a:t> Vertical:</a:t>
            </a:r>
          </a:p>
          <a:p>
            <a:endParaRPr lang="es-CO" dirty="0"/>
          </a:p>
        </p:txBody>
      </p:sp>
      <p:pic>
        <p:nvPicPr>
          <p:cNvPr id="5" name="4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101386" y="404664"/>
            <a:ext cx="4373075" cy="59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8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Pagina de Inicio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4896544" cy="51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24745"/>
            <a:ext cx="4038600" cy="5544616"/>
          </a:xfrm>
        </p:spPr>
        <p:txBody>
          <a:bodyPr>
            <a:normAutofit fontScale="32500" lnSpcReduction="20000"/>
          </a:bodyPr>
          <a:lstStyle/>
          <a:p>
            <a:r>
              <a:rPr lang="es-CO" sz="4000" b="1" dirty="0"/>
              <a:t>Módulo de Gestión </a:t>
            </a:r>
            <a:r>
              <a:rPr lang="es-CO" sz="4000" b="1" dirty="0" smtClean="0"/>
              <a:t>Comercial</a:t>
            </a:r>
            <a:r>
              <a:rPr lang="es-CO" sz="4000" dirty="0" smtClean="0"/>
              <a:t>: </a:t>
            </a:r>
          </a:p>
          <a:p>
            <a:pPr marL="0" indent="0">
              <a:buNone/>
            </a:pPr>
            <a:r>
              <a:rPr lang="es-CO" sz="4000" dirty="0" smtClean="0"/>
              <a:t>Gestiona </a:t>
            </a:r>
            <a:r>
              <a:rPr lang="es-CO" sz="4000" dirty="0"/>
              <a:t>los procesos comerciales y técnicos de venta de energía a usuario final (regulados y grandes clientes).</a:t>
            </a:r>
          </a:p>
          <a:p>
            <a:pPr marL="0" indent="0">
              <a:buNone/>
            </a:pPr>
            <a:endParaRPr lang="es-CO" sz="4000" b="1" dirty="0" smtClean="0"/>
          </a:p>
          <a:p>
            <a:pPr marL="0" indent="0">
              <a:buNone/>
            </a:pPr>
            <a:r>
              <a:rPr lang="es-CO" sz="4000" b="1" dirty="0" smtClean="0"/>
              <a:t>Características </a:t>
            </a:r>
            <a:r>
              <a:rPr lang="es-CO" sz="4000" b="1" dirty="0"/>
              <a:t>funcionales</a:t>
            </a:r>
            <a:r>
              <a:rPr lang="es-CO" sz="4000" dirty="0"/>
              <a:t/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Base de datos comercial y técnica de clientes.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Registro de contacto de clientes.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Estructuración sistema eléctrico del cliente y operador de red.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Proceso de incorporación de clientes. 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Actas de instalación y cambio de comercializador.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Creación de opciones para simulación de ofertas con precio de bolsa, pisos, techos, etc.</a:t>
            </a:r>
          </a:p>
          <a:p>
            <a:pPr lvl="0">
              <a:spcBef>
                <a:spcPts val="0"/>
              </a:spcBef>
            </a:pPr>
            <a:r>
              <a:rPr lang="es-CO" sz="4000" dirty="0"/>
              <a:t>Simulación de ofertas comerciales mercado regulado y mercado no regulado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Bitácora técnica comercial de clientes. Registro de novedades y acciones 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Reportes e indicadores de gestión proceso comercial de incorporación de clientes.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Acuerdos y contratos mercado no regulado.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Modelo multiempresa.</a:t>
            </a:r>
            <a:br>
              <a:rPr lang="es-CO" sz="4000" dirty="0"/>
            </a:br>
            <a:endParaRPr lang="es-CO" sz="4000" dirty="0"/>
          </a:p>
          <a:p>
            <a:pPr lvl="0">
              <a:spcBef>
                <a:spcPts val="0"/>
              </a:spcBef>
            </a:pPr>
            <a:r>
              <a:rPr lang="es-CO" sz="4000" dirty="0"/>
              <a:t>Consultas y reportes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544615"/>
          </a:xfrm>
        </p:spPr>
        <p:txBody>
          <a:bodyPr>
            <a:normAutofit fontScale="32500" lnSpcReduction="20000"/>
          </a:bodyPr>
          <a:lstStyle/>
          <a:p>
            <a:r>
              <a:rPr lang="es-CO" sz="3700" b="1" dirty="0"/>
              <a:t>Módulo de Gestión </a:t>
            </a:r>
            <a:r>
              <a:rPr lang="es-CO" sz="3700" b="1" dirty="0" smtClean="0"/>
              <a:t>Comercial: </a:t>
            </a:r>
          </a:p>
          <a:p>
            <a:pPr marL="0" indent="0">
              <a:buNone/>
            </a:pPr>
            <a:endParaRPr lang="es-CO" sz="3700" dirty="0" smtClean="0"/>
          </a:p>
          <a:p>
            <a:pPr marL="0" indent="0">
              <a:buNone/>
            </a:pPr>
            <a:r>
              <a:rPr lang="es-CO" sz="3700" dirty="0" smtClean="0"/>
              <a:t>Mejora los procesos técnicos y comerciales de venta de energía a usuario final (regulados y grandes clientes).</a:t>
            </a:r>
          </a:p>
          <a:p>
            <a:pPr marL="0" indent="0">
              <a:buNone/>
            </a:pPr>
            <a:r>
              <a:rPr lang="es-CO" sz="3700" dirty="0" smtClean="0"/>
              <a:t>Es en este modulo, donde se gestionan procesos, registros, reportes e indicadores de incorporación de nuevos clientes, así como, registro de contacto, importantes para la creación de bases de datos comerciales y técnicas de los mismos.</a:t>
            </a:r>
          </a:p>
          <a:p>
            <a:pPr marL="0" indent="0">
              <a:buNone/>
            </a:pPr>
            <a:endParaRPr lang="es-CO" sz="3700" b="1" dirty="0"/>
          </a:p>
          <a:p>
            <a:pPr marL="0" indent="0">
              <a:buNone/>
            </a:pPr>
            <a:r>
              <a:rPr lang="es-CO" sz="3700" b="1" dirty="0" smtClean="0"/>
              <a:t>El Modulo de Gestión de Comercial, proporciona funcionalidades que permiten:</a:t>
            </a:r>
          </a:p>
          <a:p>
            <a:pPr marL="0" indent="0">
              <a:buNone/>
            </a:pPr>
            <a:endParaRPr lang="es-CO" sz="3700" dirty="0" smtClean="0"/>
          </a:p>
          <a:p>
            <a:pPr marL="0" indent="0">
              <a:buNone/>
            </a:pPr>
            <a:r>
              <a:rPr lang="es-CO" sz="3700" b="1" dirty="0" smtClean="0"/>
              <a:t>Aumentar los Ingresos: </a:t>
            </a:r>
            <a:r>
              <a:rPr lang="es-CO" sz="3700" dirty="0" smtClean="0"/>
              <a:t>Posibilita la creación  de ofertas comerciales a mercados regulados y no regulados, logrando que en pequeños pasos se brinden ofertas ajustadas a las necesidades de sus clientes potenciales. Con la garantía que lo ofertado es capaz de mantenerse en el tiempo.</a:t>
            </a:r>
          </a:p>
          <a:p>
            <a:pPr marL="0" indent="0">
              <a:buNone/>
            </a:pPr>
            <a:endParaRPr lang="es-CO" sz="3700" b="1" dirty="0" smtClean="0"/>
          </a:p>
          <a:p>
            <a:pPr marL="0" indent="0">
              <a:buNone/>
            </a:pPr>
            <a:r>
              <a:rPr lang="es-CO" sz="3700" b="1" dirty="0" smtClean="0"/>
              <a:t>Optimizar el manejo de Contratos:</a:t>
            </a:r>
            <a:r>
              <a:rPr lang="es-CO" sz="3700" dirty="0" smtClean="0"/>
              <a:t> Permite tener un control y planificación de procesos sobre gestión comercial como vencimientos de contratos no regulados, además de hacer seguimiento sobre gestiones de venta derivados de temas técnico- comerciales.</a:t>
            </a:r>
            <a:endParaRPr lang="es-CO" sz="3700" dirty="0"/>
          </a:p>
          <a:p>
            <a:pPr marL="0" indent="0">
              <a:buNone/>
            </a:pPr>
            <a:endParaRPr lang="es-CO" sz="3700" dirty="0" smtClean="0"/>
          </a:p>
          <a:p>
            <a:pPr marL="0" indent="0">
              <a:buNone/>
            </a:pPr>
            <a:r>
              <a:rPr lang="es-CO" sz="3700" b="1" dirty="0" smtClean="0"/>
              <a:t>Características Funcionales:</a:t>
            </a:r>
            <a:endParaRPr lang="es-CO" sz="3700" b="1" dirty="0"/>
          </a:p>
          <a:p>
            <a:r>
              <a:rPr lang="es-CO" sz="3700" dirty="0"/>
              <a:t>Estructuración sistema eléctrico del cliente y operador de red</a:t>
            </a:r>
            <a:r>
              <a:rPr lang="es-CO" sz="3700" dirty="0"/>
              <a:t>.</a:t>
            </a:r>
          </a:p>
          <a:p>
            <a:pPr lvl="0">
              <a:spcBef>
                <a:spcPts val="0"/>
              </a:spcBef>
            </a:pPr>
            <a:r>
              <a:rPr lang="es-CO" sz="3700" dirty="0"/>
              <a:t>Acuerdos y contratos mercado no regulado</a:t>
            </a:r>
            <a:r>
              <a:rPr lang="es-CO" sz="3700" dirty="0"/>
              <a:t>.</a:t>
            </a:r>
          </a:p>
          <a:p>
            <a:pPr lvl="0">
              <a:spcBef>
                <a:spcPts val="0"/>
              </a:spcBef>
            </a:pPr>
            <a:r>
              <a:rPr lang="es-CO" sz="3700" dirty="0"/>
              <a:t>Modelo </a:t>
            </a:r>
            <a:r>
              <a:rPr lang="es-CO" sz="3700" dirty="0"/>
              <a:t>multiempresa</a:t>
            </a:r>
            <a:endParaRPr lang="es-CO" sz="3700" dirty="0"/>
          </a:p>
          <a:p>
            <a:pPr lvl="0">
              <a:spcBef>
                <a:spcPts val="0"/>
              </a:spcBef>
            </a:pPr>
            <a:r>
              <a:rPr lang="es-CO" sz="3700" dirty="0"/>
              <a:t>Consultas y reportes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998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544615"/>
          </a:xfrm>
        </p:spPr>
        <p:txBody>
          <a:bodyPr>
            <a:normAutofit fontScale="40000" lnSpcReduction="20000"/>
          </a:bodyPr>
          <a:lstStyle/>
          <a:p>
            <a:r>
              <a:rPr lang="es-CO" b="1" dirty="0"/>
              <a:t>Módulo de Tarifas</a:t>
            </a:r>
            <a:endParaRPr lang="es-CO" dirty="0"/>
          </a:p>
          <a:p>
            <a:pPr lvl="0"/>
            <a:r>
              <a:rPr lang="es-CO" b="1" dirty="0"/>
              <a:t>Principales Funcionalidades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Altamente parametrizable permitiendo una adaptación rápida a los cambios regulatorios relacionados con el modelo tarifario.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err="1"/>
              <a:t>Parametrización</a:t>
            </a:r>
            <a:r>
              <a:rPr lang="es-CO" dirty="0"/>
              <a:t> y liquidación de tarifas para cualquier mercado de comercialización.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automática de cada componente tarifario (</a:t>
            </a:r>
            <a:r>
              <a:rPr lang="es-CO" dirty="0" err="1"/>
              <a:t>Gmt</a:t>
            </a:r>
            <a:r>
              <a:rPr lang="es-CO" dirty="0"/>
              <a:t>, D, T, Pr, </a:t>
            </a:r>
            <a:r>
              <a:rPr lang="es-CO" dirty="0" err="1"/>
              <a:t>Crs</a:t>
            </a:r>
            <a:r>
              <a:rPr lang="es-CO" dirty="0"/>
              <a:t>, </a:t>
            </a:r>
            <a:r>
              <a:rPr lang="es-CO" dirty="0" err="1"/>
              <a:t>Cv</a:t>
            </a:r>
            <a:r>
              <a:rPr lang="es-CO" dirty="0"/>
              <a:t>, Cu) para el mercado regulado según ultima regulación vigente.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Análisis de publicación de tarifas según última regulación vigente.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Reportes de tarifas a entidades de control.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Análisis estadístico y gráfico comportamiento componentes tarifarios.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Generación archivo de publicación de tarifas.</a:t>
            </a:r>
          </a:p>
          <a:p>
            <a:pPr lvl="0"/>
            <a:r>
              <a:rPr lang="es-CO" dirty="0" err="1"/>
              <a:t>Parametrización</a:t>
            </a:r>
            <a:r>
              <a:rPr lang="es-CO" dirty="0"/>
              <a:t> modelo de liquidación de tarifas para grandes clientes mercado no regulado.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Modelo de opciones liquidación de la Generación, Comercialización grandes clientes asociando variables como bolsas, pisos, techos, primas, etc.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diaria horaria de tarifas para cada mercado de comercialización y nivel de tensión.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Modelo multiempresa.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Consultas y reportes a la medida.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6915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 smtClean="0"/>
              <a:t>Modulo de Tarifas:</a:t>
            </a:r>
          </a:p>
          <a:p>
            <a:endParaRPr lang="es-CO" b="1" dirty="0"/>
          </a:p>
          <a:p>
            <a:pPr marL="0" indent="0">
              <a:buNone/>
            </a:pPr>
            <a:r>
              <a:rPr lang="es-CO" dirty="0" smtClean="0"/>
              <a:t>Este modulo proporciona una solución completa y funcional para  la gestión de procesos y liquidación de tarifas, permitiendo una adaptación rápida a los cambios regulatorios relacionado con el modelo tarifario. 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 el Modulo de Tarifas podrá  conseguir  liquidaciones seguras y trasparentes, mejorar su análisis de liquidación de tarifas y tomar decisiones a partir de consultas y reportes a la medida.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Su empresa podrá liquidar tarifas de una manera sencilla a grandes clientes en mercados no regulados, realizar reliquidaciones automáticas de componentes tarifarios por diferencia de versiones.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b="1" dirty="0" smtClean="0"/>
              <a:t>Otras funcionalidades </a:t>
            </a:r>
            <a:r>
              <a:rPr lang="es-CO" b="1" dirty="0" smtClean="0"/>
              <a:t> que permiten</a:t>
            </a:r>
            <a:r>
              <a:rPr lang="es-CO" b="1" dirty="0" smtClean="0"/>
              <a:t>:</a:t>
            </a:r>
          </a:p>
          <a:p>
            <a:pPr marL="0" indent="0">
              <a:buNone/>
            </a:pPr>
            <a:endParaRPr lang="es-CO" dirty="0" smtClean="0"/>
          </a:p>
          <a:p>
            <a:pPr lvl="0"/>
            <a:r>
              <a:rPr lang="es-CO" dirty="0" err="1" smtClean="0"/>
              <a:t>Parametrizar</a:t>
            </a:r>
            <a:r>
              <a:rPr lang="es-CO" dirty="0" smtClean="0"/>
              <a:t> el </a:t>
            </a:r>
            <a:r>
              <a:rPr lang="es-CO" dirty="0"/>
              <a:t>modelo de liquidación de tarifas para grandes clientes mercado no regulado.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Modelo de opciones liquidación de la Generación, Comercialización grandes clientes asociando variables como bolsas, pisos, techos, primas, etc.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smtClean="0"/>
              <a:t>Realizar Liquidaciones diarias -horaria </a:t>
            </a:r>
            <a:r>
              <a:rPr lang="es-CO" dirty="0"/>
              <a:t>de tarifas para cada mercado de comercialización y nivel de tensión.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Modelo </a:t>
            </a:r>
            <a:r>
              <a:rPr lang="es-CO" dirty="0" smtClean="0"/>
              <a:t>multiempresa, ajustado con cualquier negocio de </a:t>
            </a:r>
            <a:r>
              <a:rPr lang="es-CO" dirty="0" smtClean="0"/>
              <a:t>energía </a:t>
            </a:r>
            <a:r>
              <a:rPr lang="es-CO" dirty="0" smtClean="0"/>
              <a:t>( generación, comercialización y distribución).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smtClean="0"/>
              <a:t>Consultar </a:t>
            </a:r>
            <a:r>
              <a:rPr lang="es-CO" dirty="0"/>
              <a:t>y </a:t>
            </a:r>
            <a:r>
              <a:rPr lang="es-CO" dirty="0" smtClean="0"/>
              <a:t> generar reportes </a:t>
            </a:r>
            <a:r>
              <a:rPr lang="es-CO" dirty="0"/>
              <a:t>a la medida.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39137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124745"/>
            <a:ext cx="4495800" cy="57332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Módulo de Mercado de Energía Mayorista</a:t>
            </a:r>
            <a:endParaRPr lang="es-CO" dirty="0"/>
          </a:p>
          <a:p>
            <a:r>
              <a:rPr lang="es-CO" dirty="0"/>
              <a:t>Módulo que gestiona, controla y administra todas las transacciones comerciales de compra y venta de energía propias y del mercado.</a:t>
            </a:r>
          </a:p>
          <a:p>
            <a:pPr marL="0" indent="0">
              <a:buNone/>
            </a:pPr>
            <a:r>
              <a:rPr lang="es-CO" b="1" dirty="0"/>
              <a:t>Principales funcionalidades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err="1"/>
              <a:t>Parametrización</a:t>
            </a:r>
            <a:r>
              <a:rPr lang="es-CO" dirty="0"/>
              <a:t> de contratos de compra y venta de energía.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Flujo de caja de contratos.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Simulación de despacho de contratos mediante la proyección de variables y creación de escenarios.</a:t>
            </a:r>
          </a:p>
          <a:p>
            <a:pPr lvl="0"/>
            <a:r>
              <a:rPr lang="es-CO" dirty="0"/>
              <a:t>Despacho y liquidación de contratos.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Facturación de contratos y </a:t>
            </a:r>
            <a:r>
              <a:rPr lang="es-CO" dirty="0" smtClean="0"/>
              <a:t>pre facturas </a:t>
            </a:r>
            <a:r>
              <a:rPr lang="es-CO" dirty="0"/>
              <a:t>de compra de contratos. Liquidación de impuestos.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Recaudo y cartera de contratos.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Interface con archivos publicados por </a:t>
            </a:r>
            <a:r>
              <a:rPr lang="es-CO" dirty="0" err="1"/>
              <a:t>Xm</a:t>
            </a:r>
            <a:r>
              <a:rPr lang="es-CO" dirty="0"/>
              <a:t> (</a:t>
            </a:r>
            <a:r>
              <a:rPr lang="es-CO" dirty="0" err="1"/>
              <a:t>Tgrl</a:t>
            </a:r>
            <a:r>
              <a:rPr lang="es-CO" dirty="0"/>
              <a:t>, </a:t>
            </a:r>
            <a:r>
              <a:rPr lang="es-CO" dirty="0" err="1"/>
              <a:t>Afac</a:t>
            </a:r>
            <a:r>
              <a:rPr lang="es-CO" dirty="0"/>
              <a:t>, </a:t>
            </a:r>
            <a:r>
              <a:rPr lang="es-CO" dirty="0" err="1"/>
              <a:t>Tctr</a:t>
            </a:r>
            <a:r>
              <a:rPr lang="es-CO" dirty="0"/>
              <a:t>, </a:t>
            </a:r>
            <a:r>
              <a:rPr lang="es-CO" dirty="0" err="1"/>
              <a:t>Trsd</a:t>
            </a:r>
            <a:r>
              <a:rPr lang="es-CO" dirty="0"/>
              <a:t>, </a:t>
            </a:r>
            <a:r>
              <a:rPr lang="es-CO" dirty="0" err="1"/>
              <a:t>Aenc</a:t>
            </a:r>
            <a:r>
              <a:rPr lang="es-CO" dirty="0"/>
              <a:t>, </a:t>
            </a:r>
            <a:r>
              <a:rPr lang="es-CO" dirty="0" err="1"/>
              <a:t>etc</a:t>
            </a:r>
            <a:r>
              <a:rPr lang="es-CO" dirty="0"/>
              <a:t>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Balance de transacciones comerciales (contratos, bolsa, restricciones, otros cargos, </a:t>
            </a:r>
            <a:r>
              <a:rPr lang="es-CO" dirty="0" err="1"/>
              <a:t>etc</a:t>
            </a:r>
            <a:r>
              <a:rPr lang="es-CO" dirty="0"/>
              <a:t>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Auditoría de demandas y despacho de contratos.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Balance de demandas y transacciones en bolsa.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Calculo indicador de perdidas (comercializador y distribuidor).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Reportes entidades de control.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y conciliación de peajes.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Integración modulo de tarifa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7"/>
            <a:ext cx="4495800" cy="58052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Módulo de Mercado de Energía Mayorista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Este </a:t>
            </a:r>
            <a:r>
              <a:rPr lang="es-CO" dirty="0"/>
              <a:t>modulo le permite tener el </a:t>
            </a:r>
            <a:r>
              <a:rPr lang="es-CO" dirty="0" smtClean="0"/>
              <a:t>control de las transacciones comerciales de compra y venta de energías, tanto propias como del mercado. Determinando de manera optima y eficiente cual es la mejor oferta que debe elegir. Así, como la liquidación de ingresos y egresos de las transacciones comerciales en bolsa según la estructura vigente para el modelo de la bolsa.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Gracias a la estructura del aplicativo, este modulo se integra fácilmente con el modulo de tarifas y con el sistema financiero, permitiendo que </a:t>
            </a:r>
            <a:r>
              <a:rPr lang="es-CO" dirty="0" smtClean="0"/>
              <a:t>datos </a:t>
            </a:r>
            <a:r>
              <a:rPr lang="es-CO" dirty="0" smtClean="0"/>
              <a:t>como los generados en: los registros y transacciones de procesos de facturación, así como, los ajustes, (notas crédito y debito) sean actualizadas en la tabla denomina «</a:t>
            </a:r>
            <a:r>
              <a:rPr lang="es-CO" b="1" dirty="0" smtClean="0"/>
              <a:t>Frontera de la interface</a:t>
            </a:r>
            <a:r>
              <a:rPr lang="es-CO" dirty="0" smtClean="0"/>
              <a:t>»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Las funcionalidades este modulo permite: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Realizar una mejor lectura de información publicada por XM, necesaria para estar al margen de la normatividad y fundamental para varios procesos de ejecución dentro del sistema.</a:t>
            </a:r>
          </a:p>
          <a:p>
            <a:endParaRPr lang="es-CO" dirty="0"/>
          </a:p>
          <a:p>
            <a:r>
              <a:rPr lang="es-CO" dirty="0" smtClean="0"/>
              <a:t>Gestionar procesos de recaudo de contratos y bolsa, producto de la operación comercial del negocio. Proceso que involucra todos los posibles escenarios que se pueden dar en los recaudos.</a:t>
            </a:r>
          </a:p>
          <a:p>
            <a:endParaRPr lang="es-CO" dirty="0" smtClean="0"/>
          </a:p>
          <a:p>
            <a:r>
              <a:rPr lang="es-CO" dirty="0" smtClean="0"/>
              <a:t>Contar </a:t>
            </a:r>
            <a:r>
              <a:rPr lang="es-CO" dirty="0"/>
              <a:t>con herramientas que transformen datos e indicadores en lecturas sencillas, permitiendo la generación de reportes, seguido de un análisis que ayude a la toma efectiva de decisiones.</a:t>
            </a:r>
          </a:p>
          <a:p>
            <a:pPr lvl="0"/>
            <a:endParaRPr lang="es-CO" dirty="0" smtClean="0"/>
          </a:p>
          <a:p>
            <a:pPr lvl="0"/>
            <a:r>
              <a:rPr lang="es-CO" dirty="0" smtClean="0"/>
              <a:t>Auditar las </a:t>
            </a:r>
            <a:r>
              <a:rPr lang="es-CO" dirty="0"/>
              <a:t>demandas y despacho de contratos.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smtClean="0"/>
              <a:t>Calcular el </a:t>
            </a:r>
            <a:r>
              <a:rPr lang="es-CO" dirty="0"/>
              <a:t>indicador de perdidas (comercializador y distribuidor).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smtClean="0"/>
              <a:t>Generar de reportes a entidades </a:t>
            </a:r>
            <a:r>
              <a:rPr lang="es-CO" dirty="0"/>
              <a:t>de control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727432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268761"/>
            <a:ext cx="4495800" cy="55892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Módulo de Mediciones</a:t>
            </a:r>
            <a:endParaRPr lang="es-CO" dirty="0"/>
          </a:p>
          <a:p>
            <a:r>
              <a:rPr lang="es-CO" dirty="0"/>
              <a:t>Permite la gestión de las medidas tanto de fronteras comerciales como de usuarios regulados.</a:t>
            </a:r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r>
              <a:rPr lang="es-CO" b="1" dirty="0" smtClean="0"/>
              <a:t>Principales </a:t>
            </a:r>
            <a:r>
              <a:rPr lang="es-CO" b="1" dirty="0"/>
              <a:t>funcionalidades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Integración con cualquier marca de medidor electrónico.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Integración terminales portátiles.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Análisis y validación de desviaciones, máxima datos inválidos.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Auditoría de demandas y lecturas.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Pre crítica de consumos.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Generación de reporte CR (Reporte al Sic) y análisis de indicadores de envió del reporte.</a:t>
            </a:r>
          </a:p>
          <a:p>
            <a:pPr lvl="0"/>
            <a:r>
              <a:rPr lang="es-CO" dirty="0"/>
              <a:t>Visualización de matriz de consumo activa, reactiva, factor de potencia y energía penalizada de fronteras comerciales. Visualización gráfica.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Análisis energía reactiva penalizada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Indicadores DES/FES y calculo de compensación. Fuente operador de red y fuente medidor.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Registro de novedades y eventos técnicos bitácora de clientes.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Consultas y reportes. Visualización gráfica de información.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495800" cy="566124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Módulo de Mediciones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Este modulo le permitirá realizar la </a:t>
            </a:r>
            <a:r>
              <a:rPr lang="es-CO" dirty="0"/>
              <a:t>gestión de las medidas tanto de fronteras comerciales como de usuarios </a:t>
            </a:r>
            <a:r>
              <a:rPr lang="es-CO" dirty="0" smtClean="0"/>
              <a:t>regulados. Brindándole reportes que le ayudaran a identificar comportamientos de clientes en desviaciones.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Podrá </a:t>
            </a:r>
            <a:r>
              <a:rPr lang="es-CO" dirty="0"/>
              <a:t>hacer auditorias de demandas y </a:t>
            </a:r>
            <a:r>
              <a:rPr lang="es-CO" dirty="0" smtClean="0"/>
              <a:t>lecturas. En </a:t>
            </a:r>
            <a:r>
              <a:rPr lang="es-CO" dirty="0"/>
              <a:t>este modulo </a:t>
            </a:r>
            <a:r>
              <a:rPr lang="es-CO" dirty="0" smtClean="0"/>
              <a:t>estiran contenidos </a:t>
            </a:r>
            <a:r>
              <a:rPr lang="es-CO" dirty="0"/>
              <a:t>los certificados de equipos que </a:t>
            </a:r>
            <a:r>
              <a:rPr lang="es-CO" dirty="0" smtClean="0"/>
              <a:t>haciendo que </a:t>
            </a:r>
            <a:r>
              <a:rPr lang="es-CO" dirty="0"/>
              <a:t>sus soportes </a:t>
            </a:r>
            <a:r>
              <a:rPr lang="es-CO" dirty="0" smtClean="0"/>
              <a:t>estén al </a:t>
            </a:r>
            <a:r>
              <a:rPr lang="es-CO" dirty="0" smtClean="0"/>
              <a:t>día </a:t>
            </a:r>
            <a:r>
              <a:rPr lang="es-CO" dirty="0"/>
              <a:t>con la normatividad </a:t>
            </a:r>
            <a:r>
              <a:rPr lang="es-CO" dirty="0" smtClean="0"/>
              <a:t>requerida, así como la generación de reportes CR, que deben de ser presentados ante la SIC y análisis de indicadores de envió del reporte.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 smtClean="0"/>
              <a:t>Otras funcionalidades de este modulo son las siguientes: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Integración con cualquier marca de medidor electrónico.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Integración terminales portátiles.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Análisis y validación de desviaciones, máxima datos inválidos.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 smtClean="0"/>
              <a:t>Pre </a:t>
            </a:r>
            <a:r>
              <a:rPr lang="es-CO" dirty="0"/>
              <a:t>crítica de consumos.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Generación de reporte CR (Reporte al Sic) y análisis de indicadores de envió del reporte</a:t>
            </a:r>
            <a:r>
              <a:rPr lang="es-CO" dirty="0" smtClean="0"/>
              <a:t>.</a:t>
            </a:r>
            <a:endParaRPr lang="es-CO" dirty="0"/>
          </a:p>
          <a:p>
            <a:pPr lvl="0"/>
            <a:r>
              <a:rPr lang="es-CO" dirty="0"/>
              <a:t>Visualización de matriz de consumo activa, reactiva, factor de potencia y energía penalizada de fronteras comerciales. Visualización gráfica.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Análisis energía reactiva penalizada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Indicadores DES/FES y calculo de compensación. Fuente operador de red y fuente medidor.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Registro de novedades y eventos técnicos bitácora de clientes.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Consultas y reportes. Visualización gráfica de información.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4391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052736"/>
            <a:ext cx="4495800" cy="58052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Módulo Facturación Cartera y Recaudo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Módulo que gestiona y controla todos los procesos asociados a la facturación de energía y otros cobros, recaudo y cartera de clientes.</a:t>
            </a:r>
          </a:p>
          <a:p>
            <a:pPr marL="0" indent="0">
              <a:buNone/>
            </a:pPr>
            <a:r>
              <a:rPr lang="es-CO" b="1" dirty="0"/>
              <a:t>Características funcionales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Facturación de clientes regulados y cliente no regulados.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Proceso de validación y análisis de los insumos necesarios y suficientes para la liquidación de facturas de usuarios finales.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de diferentes tipos de facturas por tipo de usuario (fronteras, usuarios regulado, alumbrado publico, peajes, contados, financiamientos)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de cualquier concepto de facturación (energía, alumbrado público, alquileres, ventas, otros cobros).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Reportes entidades de control (SUI, Ministerio, </a:t>
            </a:r>
            <a:r>
              <a:rPr lang="es-CO" dirty="0" err="1"/>
              <a:t>Creg</a:t>
            </a:r>
            <a:r>
              <a:rPr lang="es-CO" dirty="0"/>
              <a:t>, SSPD)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Gestión de recaudo e interface con sistema financiero.</a:t>
            </a:r>
          </a:p>
          <a:p>
            <a:pPr lvl="0"/>
            <a:r>
              <a:rPr lang="es-CO" dirty="0"/>
              <a:t>Registro y aplicación de notas contables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de ajustes en facturación.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 de saldos de cartera y estado de cuenta.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Otros cobros (alumbrado publico, subsidios, seguridad ciudadana, descuentos, etc.).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Financiamientos y acuerdos de pago.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Estado del servicio (Suspensiones, Cortes y Reconexiones)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 entidades de control (SSPD, SUI, Min Minas)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 y consultas (Estadísticas y gráficas)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495800" cy="58052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Módulo Facturación Cartera y Recaudo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Módulo </a:t>
            </a:r>
            <a:r>
              <a:rPr lang="es-CO" dirty="0" smtClean="0"/>
              <a:t>enfocado a sus actividades de cartera y recaudo con el usuario </a:t>
            </a:r>
            <a:r>
              <a:rPr lang="es-CO" dirty="0" smtClean="0"/>
              <a:t>final, el cual</a:t>
            </a:r>
            <a:r>
              <a:rPr lang="es-CO" dirty="0" smtClean="0"/>
              <a:t> </a:t>
            </a:r>
            <a:r>
              <a:rPr lang="es-CO" dirty="0"/>
              <a:t>gestiona y controla todos los procesos asociados a la facturación de energía y otros cobros, recaudo y cartera de clientes.</a:t>
            </a:r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r>
              <a:rPr lang="es-CO" b="1" dirty="0" smtClean="0"/>
              <a:t>Características </a:t>
            </a:r>
            <a:r>
              <a:rPr lang="es-CO" b="1" dirty="0"/>
              <a:t>funcionales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Facturación de clientes regulados y cliente no regulados.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Proceso de validación y análisis de los insumos necesarios y suficientes para la liquidación de facturas de usuarios finales.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de diferentes tipos de facturas por tipo de usuario (fronteras, usuarios regulado, alumbrado publico, peajes, contados, financiamientos)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de cualquier concepto de facturación (energía, alumbrado público, alquileres, ventas, otros cobros).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Reportes entidades de control (SUI, Ministerio, </a:t>
            </a:r>
            <a:r>
              <a:rPr lang="es-CO" dirty="0" err="1"/>
              <a:t>Creg</a:t>
            </a:r>
            <a:r>
              <a:rPr lang="es-CO" dirty="0"/>
              <a:t>, SSPD)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Gestión de recaudo e interface con sistema financiero.</a:t>
            </a:r>
          </a:p>
          <a:p>
            <a:pPr lvl="0"/>
            <a:r>
              <a:rPr lang="es-CO" dirty="0"/>
              <a:t>Registro y aplicación de notas contables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Liquidación de ajustes en facturación.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 de saldos de cartera y estado de cuenta.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Otros cobros (alumbrado publico, subsidios, seguridad ciudadana, descuentos, etc.).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Financiamientos y acuerdos de pago.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Estado del servicio (Suspensiones, Cortes y Reconexiones)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 entidades de control (SSPD, SUI, Min Minas)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Reporte y consultas (Estadísticas y gráficas)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4873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495800" cy="573325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CO" sz="3100" b="1" dirty="0"/>
              <a:t>Módulo de Atención al cliente</a:t>
            </a:r>
            <a:endParaRPr lang="es-CO" sz="3100" dirty="0"/>
          </a:p>
          <a:p>
            <a:r>
              <a:rPr lang="es-CO" sz="3100" dirty="0"/>
              <a:t>Permite la gestión y control de todos los procesos asociados a la atención de los clientes propios de la empresa así como el cliente interno, A través de funcionalidades orientadas a la gestión y visualización de datos e información de valor agregado para el conocimiento del mercado y los clientes.</a:t>
            </a:r>
          </a:p>
          <a:p>
            <a:pPr marL="0" indent="0">
              <a:buNone/>
            </a:pPr>
            <a:r>
              <a:rPr lang="es-CO" sz="3100" b="1" dirty="0"/>
              <a:t>Principales funcionalidades</a:t>
            </a:r>
            <a:r>
              <a:rPr lang="es-CO" sz="3100" dirty="0"/>
              <a:t/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Registro de peticiones, quejas y reclamos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Seguimiento solución de </a:t>
            </a:r>
            <a:r>
              <a:rPr lang="es-CO" sz="3100" dirty="0" err="1"/>
              <a:t>PQR’s</a:t>
            </a:r>
            <a:r>
              <a:rPr lang="es-CO" sz="3100" dirty="0"/>
              <a:t/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Integración sistema correo electrónico.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Registro de bitácora de solución de </a:t>
            </a:r>
            <a:r>
              <a:rPr lang="es-CO" sz="3100" dirty="0" err="1"/>
              <a:t>PQR’s</a:t>
            </a:r>
            <a:endParaRPr lang="es-CO" sz="3100" dirty="0"/>
          </a:p>
          <a:p>
            <a:pPr lvl="0"/>
            <a:r>
              <a:rPr lang="es-CO" sz="3100" dirty="0"/>
              <a:t>Reportes entidades de control.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Reporte indicadores de gestión </a:t>
            </a:r>
            <a:r>
              <a:rPr lang="es-CO" sz="3100" dirty="0" err="1"/>
              <a:t>PQR’s</a:t>
            </a:r>
            <a:r>
              <a:rPr lang="es-CO" sz="3100" dirty="0"/>
              <a:t>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Alarmas solución de </a:t>
            </a:r>
            <a:r>
              <a:rPr lang="es-CO" sz="3100" dirty="0" err="1"/>
              <a:t>PQR’s</a:t>
            </a:r>
            <a:r>
              <a:rPr lang="es-CO" sz="3100" dirty="0"/>
              <a:t>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Consultas y reportes conocimiento de clientes (facturación, cartera, recaudo, mediciones)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Elaboración de encuestas satisfacciones de clientes.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Integración con </a:t>
            </a:r>
            <a:r>
              <a:rPr lang="es-CO" sz="3100" dirty="0" err="1"/>
              <a:t>Call</a:t>
            </a:r>
            <a:r>
              <a:rPr lang="es-CO" sz="3100" dirty="0"/>
              <a:t>-Center</a:t>
            </a:r>
          </a:p>
          <a:p>
            <a:pPr marL="0" indent="0">
              <a:buNone/>
            </a:pPr>
            <a:endParaRPr lang="es-CO" sz="3100" b="1" dirty="0" smtClean="0"/>
          </a:p>
          <a:p>
            <a:pPr marL="0" indent="0">
              <a:buNone/>
            </a:pPr>
            <a:r>
              <a:rPr lang="es-CO" sz="3100" b="1" dirty="0" smtClean="0"/>
              <a:t>Módulo </a:t>
            </a:r>
            <a:r>
              <a:rPr lang="es-CO" sz="3100" b="1" dirty="0"/>
              <a:t>de Interfaces</a:t>
            </a:r>
            <a:endParaRPr lang="es-CO" sz="3100" dirty="0"/>
          </a:p>
          <a:p>
            <a:pPr lvl="0"/>
            <a:r>
              <a:rPr lang="es-CO" sz="3100" dirty="0"/>
              <a:t>Integración con cualquier archivo externo estructurado.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Integración con cualquier base de datos externa.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Interface contable sistema ERP mediante traductor contable.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Interface financiera (presupuesto, contabilidad y tesorería).</a:t>
            </a:r>
            <a:br>
              <a:rPr lang="es-CO" sz="3100" dirty="0"/>
            </a:br>
            <a:endParaRPr lang="es-CO" sz="3100" dirty="0"/>
          </a:p>
          <a:p>
            <a:pPr lvl="0"/>
            <a:r>
              <a:rPr lang="es-CO" sz="3100" dirty="0"/>
              <a:t>Automatización de interfaces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495800" cy="580526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CO" sz="3400" b="1" dirty="0"/>
              <a:t>Módulo de Atención al </a:t>
            </a:r>
            <a:r>
              <a:rPr lang="es-CO" sz="3400" b="1" dirty="0" smtClean="0"/>
              <a:t>cliente</a:t>
            </a:r>
          </a:p>
          <a:p>
            <a:pPr marL="0" indent="0">
              <a:buNone/>
            </a:pPr>
            <a:endParaRPr lang="es-CO" sz="3400" b="1" dirty="0"/>
          </a:p>
          <a:p>
            <a:pPr marL="0" indent="0">
              <a:buNone/>
            </a:pPr>
            <a:r>
              <a:rPr lang="es-CO" sz="3400" dirty="0" smtClean="0"/>
              <a:t>El modulo de atención al cliente, además de brindarle  un registro de información relacionada con peticiones quejas y reclamos. Va a permitir que de una manera mas sencilla cree estrategias enfocadas a la mejora del servicio que esta proporcionando actualmente a su cliente.</a:t>
            </a:r>
          </a:p>
          <a:p>
            <a:pPr marL="0" indent="0">
              <a:buNone/>
            </a:pPr>
            <a:endParaRPr lang="es-CO" sz="3400" dirty="0"/>
          </a:p>
          <a:p>
            <a:pPr marL="0" indent="0">
              <a:buNone/>
            </a:pPr>
            <a:r>
              <a:rPr lang="es-CO" sz="3400" dirty="0" smtClean="0"/>
              <a:t>Para su estrategia , podrá tener información resumida asociada a cada cliente , realización de encuestas que medirán los niveles de satisfacción a sus clientes actuales, reportes de soluciones generadas  a </a:t>
            </a:r>
            <a:r>
              <a:rPr lang="es-CO" sz="3400" dirty="0" err="1" smtClean="0"/>
              <a:t>PQRs</a:t>
            </a:r>
            <a:r>
              <a:rPr lang="es-CO" sz="3400" dirty="0" smtClean="0"/>
              <a:t>, junto con la bitácora que le permitirá hacer el seguimiento de los responsables de cada requerimiento. </a:t>
            </a:r>
          </a:p>
          <a:p>
            <a:pPr marL="0" indent="0">
              <a:buNone/>
            </a:pPr>
            <a:endParaRPr lang="es-CO" sz="3400" dirty="0"/>
          </a:p>
          <a:p>
            <a:pPr marL="0" indent="0">
              <a:buNone/>
            </a:pPr>
            <a:r>
              <a:rPr lang="es-CO" sz="3400" dirty="0" smtClean="0"/>
              <a:t>Ante entidades de control, tendrá la seguridad  que el modulo generara reportes con información consistente, gracias  a la integración de todo el aplicativo.</a:t>
            </a:r>
          </a:p>
          <a:p>
            <a:pPr marL="0" indent="0">
              <a:buNone/>
            </a:pPr>
            <a:endParaRPr lang="es-CO" sz="3400" dirty="0"/>
          </a:p>
          <a:p>
            <a:pPr marL="0" indent="0">
              <a:buNone/>
            </a:pPr>
            <a:r>
              <a:rPr lang="es-CO" sz="3400" b="1" dirty="0" smtClean="0"/>
              <a:t>Entre otras funcionalidades se encuentran:</a:t>
            </a:r>
          </a:p>
          <a:p>
            <a:pPr marL="0" indent="0">
              <a:buNone/>
            </a:pPr>
            <a:endParaRPr lang="es-CO" sz="3400" dirty="0"/>
          </a:p>
          <a:p>
            <a:r>
              <a:rPr lang="es-CO" sz="3400" dirty="0"/>
              <a:t>Integración sistema correo electrónico.</a:t>
            </a:r>
            <a:endParaRPr lang="es-CO" sz="3400" dirty="0" smtClean="0"/>
          </a:p>
          <a:p>
            <a:r>
              <a:rPr lang="es-CO" sz="3400" dirty="0"/>
              <a:t>Integración con </a:t>
            </a:r>
            <a:r>
              <a:rPr lang="es-CO" sz="3400" dirty="0" err="1" smtClean="0"/>
              <a:t>Call</a:t>
            </a:r>
            <a:r>
              <a:rPr lang="es-CO" sz="3400" dirty="0" smtClean="0"/>
              <a:t>-Center</a:t>
            </a:r>
          </a:p>
          <a:p>
            <a:r>
              <a:rPr lang="es-CO" sz="3400" dirty="0"/>
              <a:t>Alarmas solución de </a:t>
            </a:r>
            <a:r>
              <a:rPr lang="es-CO" sz="3400" dirty="0" err="1"/>
              <a:t>PQR’s</a:t>
            </a:r>
            <a:endParaRPr lang="es-CO" sz="3400" dirty="0"/>
          </a:p>
          <a:p>
            <a:pPr marL="0" indent="0">
              <a:buNone/>
            </a:pPr>
            <a:endParaRPr lang="es-CO" sz="3400" dirty="0" smtClean="0"/>
          </a:p>
          <a:p>
            <a:pPr marL="0" indent="0">
              <a:buNone/>
            </a:pPr>
            <a:r>
              <a:rPr lang="es-CO" sz="3400" b="1" dirty="0"/>
              <a:t>Módulo de Interfaces</a:t>
            </a:r>
            <a:endParaRPr lang="es-CO" sz="3400" dirty="0"/>
          </a:p>
          <a:p>
            <a:pPr lvl="0"/>
            <a:r>
              <a:rPr lang="es-CO" sz="3400" dirty="0"/>
              <a:t>Integración con cualquier archivo externo estructurado.</a:t>
            </a:r>
            <a:br>
              <a:rPr lang="es-CO" sz="3400" dirty="0"/>
            </a:br>
            <a:endParaRPr lang="es-CO" sz="3400" dirty="0"/>
          </a:p>
          <a:p>
            <a:pPr lvl="0"/>
            <a:r>
              <a:rPr lang="es-CO" sz="3400" dirty="0"/>
              <a:t>Integración con cualquier base de datos externa.</a:t>
            </a:r>
            <a:br>
              <a:rPr lang="es-CO" sz="3400" dirty="0"/>
            </a:br>
            <a:endParaRPr lang="es-CO" sz="3400" dirty="0"/>
          </a:p>
          <a:p>
            <a:pPr lvl="0"/>
            <a:r>
              <a:rPr lang="es-CO" sz="3400" dirty="0"/>
              <a:t>Interface contable sistema ERP mediante traductor contable.</a:t>
            </a:r>
            <a:br>
              <a:rPr lang="es-CO" sz="3400" dirty="0"/>
            </a:br>
            <a:endParaRPr lang="es-CO" sz="3400" dirty="0"/>
          </a:p>
          <a:p>
            <a:pPr lvl="0"/>
            <a:r>
              <a:rPr lang="es-CO" sz="3400" dirty="0"/>
              <a:t>Interface financiera (presupuesto, contabilidad y tesorería).</a:t>
            </a:r>
            <a:br>
              <a:rPr lang="es-CO" sz="3400" dirty="0"/>
            </a:br>
            <a:endParaRPr lang="es-CO" sz="3400" dirty="0"/>
          </a:p>
          <a:p>
            <a:pPr lvl="0"/>
            <a:r>
              <a:rPr lang="es-CO" sz="3400" dirty="0"/>
              <a:t>Automatización de interfaces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891202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2127448" cy="58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3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Optimiza la gestión de administración para entrada y salida del carbón desde la mina hasta su entrega final en patios</a:t>
            </a:r>
          </a:p>
          <a:p>
            <a:r>
              <a:rPr lang="es-CO" b="1" dirty="0"/>
              <a:t>Rastreo y Monitoreo Vehicular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Mediante un dispositivo inteligente para rastreo, la administración y control de activos móviles es en tiempo real. Sus características únicas lo hace la solución perfecta para cualquier aplicación de localización automática de vehículos, control de logística y supervisión de cargas.</a:t>
            </a:r>
            <a:br>
              <a:rPr lang="es-CO" dirty="0"/>
            </a:br>
            <a:r>
              <a:rPr lang="es-CO" dirty="0"/>
              <a:t>La precisión del GPS en combinación con la cobertura y flexibilidad de GPRS/GSM, hacen de Antares la mejor solución para rastreo y monitoreo vehicular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 smtClean="0"/>
              <a:t>¿Qué es </a:t>
            </a:r>
            <a:r>
              <a:rPr lang="es-CO" dirty="0" err="1" smtClean="0"/>
              <a:t>Thellius</a:t>
            </a:r>
            <a:r>
              <a:rPr lang="es-CO" dirty="0"/>
              <a:t>?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Thellius</a:t>
            </a:r>
            <a:r>
              <a:rPr lang="es-CO" dirty="0" smtClean="0"/>
              <a:t> es una solución </a:t>
            </a:r>
            <a:r>
              <a:rPr lang="es-CO" dirty="0"/>
              <a:t>encaminada a dar respaldo en procesos logísticos a empresas explotadoras, comercializadoras y transportadoras de carbón</a:t>
            </a:r>
            <a:r>
              <a:rPr lang="es-CO" dirty="0" smtClean="0"/>
              <a:t>. Ofreciendo control de la entrada y salida del carbón desde la mina hasta su entrega final en patios.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Sus </a:t>
            </a:r>
            <a:r>
              <a:rPr lang="es-CO" dirty="0"/>
              <a:t>características únicas lo hace la solución perfecta para cualquier aplicación de localización automática de vehículos, control de logística y supervisión de cargas.</a:t>
            </a:r>
            <a:br>
              <a:rPr lang="es-CO" dirty="0"/>
            </a:br>
            <a:r>
              <a:rPr lang="es-CO" dirty="0"/>
              <a:t>La precisión del GPS en combinación con la cobertura y flexibilidad de GPRS/GSM, hacen de Antares la mejor solución para rastreo y monitoreo vehicular</a:t>
            </a:r>
          </a:p>
          <a:p>
            <a:pPr marL="0" indent="0">
              <a:buNone/>
            </a:pPr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1580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b="1" dirty="0"/>
              <a:t>La Integración de Procesos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comercial y logístico dan la oportunidad eficaz de controlar y gestionar la operación general del negocio. Permitiendo una vista cercana del ciclo de vida del negocio que finalmente se traduce en el cumplimiento de objetivos y verificación constante de indicadores que permiten optimizar en tiempo real la operación del negocio.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b="1" dirty="0"/>
              <a:t>La Integración de Procesos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comercial y logístico dan la oportunidad eficaz de controlar y gestionar la operación general del negocio. Permitiendo una vista cercana del ciclo de vida del negocio que finalmente se traduce en el cumplimiento de objetivos y verificación constante de indicadores que permiten optimizar en tiempo real la operación del negocio.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8763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Módulos componentes del sistema </a:t>
            </a:r>
            <a:r>
              <a:rPr lang="es-CO" b="1" dirty="0" err="1" smtClean="0"/>
              <a:t>Thellius</a:t>
            </a:r>
            <a:endParaRPr lang="es-CO" dirty="0" smtClean="0"/>
          </a:p>
          <a:p>
            <a:r>
              <a:rPr lang="es-CO" dirty="0" smtClean="0"/>
              <a:t>Parámetros y Seguridad</a:t>
            </a:r>
          </a:p>
          <a:p>
            <a:r>
              <a:rPr lang="es-CO" dirty="0" err="1" smtClean="0"/>
              <a:t>Gestion</a:t>
            </a:r>
            <a:r>
              <a:rPr lang="es-CO" dirty="0" smtClean="0"/>
              <a:t> Comercial</a:t>
            </a:r>
          </a:p>
          <a:p>
            <a:r>
              <a:rPr lang="es-CO" dirty="0" smtClean="0"/>
              <a:t>Contratos</a:t>
            </a:r>
          </a:p>
          <a:p>
            <a:r>
              <a:rPr lang="es-CO" dirty="0" smtClean="0"/>
              <a:t>Báscula</a:t>
            </a:r>
          </a:p>
          <a:p>
            <a:r>
              <a:rPr lang="es-CO" dirty="0" smtClean="0"/>
              <a:t>Laboratorio</a:t>
            </a:r>
            <a:br>
              <a:rPr lang="es-CO" dirty="0" smtClean="0"/>
            </a:br>
            <a:r>
              <a:rPr lang="es-CO" dirty="0" smtClean="0"/>
              <a:t>Seguimiento GPRS / GSM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Módulos componentes del sistema </a:t>
            </a:r>
            <a:r>
              <a:rPr lang="es-CO" b="1" dirty="0" err="1"/>
              <a:t>Thellius</a:t>
            </a:r>
            <a:endParaRPr lang="es-CO" dirty="0"/>
          </a:p>
          <a:p>
            <a:r>
              <a:rPr lang="es-CO" dirty="0"/>
              <a:t>Parámetros y </a:t>
            </a:r>
            <a:r>
              <a:rPr lang="es-CO" dirty="0" smtClean="0"/>
              <a:t>Operativos</a:t>
            </a:r>
            <a:endParaRPr lang="es-CO" dirty="0"/>
          </a:p>
          <a:p>
            <a:r>
              <a:rPr lang="es-CO" dirty="0" smtClean="0"/>
              <a:t>Contratos y Programación</a:t>
            </a:r>
            <a:endParaRPr lang="es-CO" dirty="0"/>
          </a:p>
          <a:p>
            <a:r>
              <a:rPr lang="es-CO" dirty="0"/>
              <a:t>Báscula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1566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3034680" cy="114300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dirty="0"/>
              <a:t>Menú Inicio: </a:t>
            </a:r>
          </a:p>
          <a:p>
            <a:pPr lvl="0"/>
            <a:r>
              <a:rPr lang="es-CO" dirty="0"/>
              <a:t>Empsii</a:t>
            </a:r>
          </a:p>
          <a:p>
            <a:pPr lvl="0"/>
            <a:r>
              <a:rPr lang="es-CO" dirty="0"/>
              <a:t>Nuestros clientes</a:t>
            </a:r>
          </a:p>
          <a:p>
            <a:pPr lvl="0"/>
            <a:r>
              <a:rPr lang="es-CO" dirty="0"/>
              <a:t>Contacto</a:t>
            </a:r>
          </a:p>
          <a:p>
            <a:pPr lvl="0"/>
            <a:r>
              <a:rPr lang="es-CO" dirty="0"/>
              <a:t>Mapa</a:t>
            </a:r>
          </a:p>
          <a:p>
            <a:pPr marL="0" indent="0">
              <a:buNone/>
            </a:pPr>
            <a:r>
              <a:rPr lang="es-CO" dirty="0"/>
              <a:t>Sub </a:t>
            </a:r>
            <a:r>
              <a:rPr lang="es-CO" dirty="0" smtClean="0"/>
              <a:t>Menú</a:t>
            </a:r>
            <a:endParaRPr lang="es-CO" dirty="0"/>
          </a:p>
          <a:p>
            <a:pPr lvl="0"/>
            <a:r>
              <a:rPr lang="es-CO" dirty="0"/>
              <a:t>Mithra</a:t>
            </a:r>
          </a:p>
          <a:p>
            <a:pPr lvl="0"/>
            <a:r>
              <a:rPr lang="es-CO" dirty="0" err="1"/>
              <a:t>Thellius</a:t>
            </a:r>
            <a:endParaRPr lang="es-CO" dirty="0"/>
          </a:p>
          <a:p>
            <a:pPr lvl="0"/>
            <a:r>
              <a:rPr lang="es-CO" dirty="0" err="1"/>
              <a:t>Reports</a:t>
            </a:r>
            <a:endParaRPr lang="es-CO" dirty="0"/>
          </a:p>
          <a:p>
            <a:pPr lvl="0"/>
            <a:r>
              <a:rPr lang="es-CO" dirty="0"/>
              <a:t>Consultoría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Mithra </a:t>
            </a:r>
            <a:r>
              <a:rPr lang="es-CO" dirty="0"/>
              <a:t>News</a:t>
            </a:r>
          </a:p>
          <a:p>
            <a:r>
              <a:rPr lang="es-CO" dirty="0" smtClean="0"/>
              <a:t>La </a:t>
            </a:r>
            <a:r>
              <a:rPr lang="es-CO" dirty="0"/>
              <a:t>empresa ELECTROHUILA S.A E.S.P ha firmado contrato para la implementación del sistema MITHRA. Empsii inicia proyecto a partir de Enero del 2011. Le damos la bienvenida a nuestro nuevo cliente.</a:t>
            </a:r>
            <a:br>
              <a:rPr lang="es-CO" dirty="0"/>
            </a:br>
            <a:r>
              <a:rPr lang="es-CO" dirty="0"/>
              <a:t>La empresa ENERMONT S.A </a:t>
            </a:r>
            <a:r>
              <a:rPr lang="es-CO" dirty="0" err="1"/>
              <a:t>E.S.Pha</a:t>
            </a:r>
            <a:r>
              <a:rPr lang="es-CO" dirty="0"/>
              <a:t> firmado contrato para la implementación del sistema MITHRA. Empsii inicia proyecto a partir de Enero del 2011. Le damos la bienvenida a nuestro nuevo cliente.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Links:</a:t>
            </a:r>
          </a:p>
          <a:p>
            <a:pPr lvl="0"/>
            <a:r>
              <a:rPr lang="es-CO" dirty="0" err="1"/>
              <a:t>Creg</a:t>
            </a:r>
            <a:endParaRPr lang="es-CO" dirty="0"/>
          </a:p>
          <a:p>
            <a:pPr lvl="0"/>
            <a:r>
              <a:rPr lang="es-CO" dirty="0"/>
              <a:t>Isa</a:t>
            </a:r>
          </a:p>
          <a:p>
            <a:pPr lvl="0"/>
            <a:r>
              <a:rPr lang="es-CO" dirty="0" smtClean="0"/>
              <a:t>CSME</a:t>
            </a: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dirty="0" smtClean="0"/>
              <a:t>Menú Inicio: </a:t>
            </a:r>
          </a:p>
          <a:p>
            <a:pPr lvl="0"/>
            <a:r>
              <a:rPr lang="es-CO" dirty="0" smtClean="0"/>
              <a:t>Empsii</a:t>
            </a:r>
          </a:p>
          <a:p>
            <a:pPr lvl="0"/>
            <a:r>
              <a:rPr lang="es-CO" dirty="0" smtClean="0"/>
              <a:t>Nuestros clientes</a:t>
            </a:r>
          </a:p>
          <a:p>
            <a:pPr lvl="0"/>
            <a:r>
              <a:rPr lang="es-CO" dirty="0" smtClean="0"/>
              <a:t>Contacto</a:t>
            </a:r>
          </a:p>
          <a:p>
            <a:pPr lvl="0"/>
            <a:r>
              <a:rPr lang="es-CO" dirty="0" smtClean="0"/>
              <a:t>Mapa</a:t>
            </a:r>
          </a:p>
          <a:p>
            <a:pPr marL="0" indent="0">
              <a:buNone/>
            </a:pPr>
            <a:r>
              <a:rPr lang="es-CO" dirty="0" smtClean="0"/>
              <a:t>Sub Menú</a:t>
            </a:r>
          </a:p>
          <a:p>
            <a:pPr lvl="0"/>
            <a:r>
              <a:rPr lang="es-CO" dirty="0" smtClean="0"/>
              <a:t>Mithra</a:t>
            </a:r>
          </a:p>
          <a:p>
            <a:pPr lvl="0"/>
            <a:r>
              <a:rPr lang="es-CO" dirty="0" err="1" smtClean="0"/>
              <a:t>Thellius</a:t>
            </a:r>
            <a:endParaRPr lang="es-CO" dirty="0" smtClean="0"/>
          </a:p>
          <a:p>
            <a:pPr lvl="0"/>
            <a:r>
              <a:rPr lang="es-CO" dirty="0" err="1" smtClean="0"/>
              <a:t>Reports</a:t>
            </a:r>
            <a:endParaRPr lang="es-CO" dirty="0" smtClean="0"/>
          </a:p>
          <a:p>
            <a:pPr lvl="0"/>
            <a:r>
              <a:rPr lang="es-CO" dirty="0" smtClean="0"/>
              <a:t>Consultoría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Suscripción a boletín informativo Empsii</a:t>
            </a:r>
          </a:p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Links:</a:t>
            </a:r>
          </a:p>
          <a:p>
            <a:pPr lvl="0"/>
            <a:r>
              <a:rPr lang="es-CO" dirty="0" err="1" smtClean="0"/>
              <a:t>Creg</a:t>
            </a:r>
            <a:endParaRPr lang="es-CO" dirty="0" smtClean="0"/>
          </a:p>
          <a:p>
            <a:pPr lvl="0"/>
            <a:r>
              <a:rPr lang="es-CO" dirty="0" smtClean="0"/>
              <a:t>Isa</a:t>
            </a:r>
          </a:p>
          <a:p>
            <a:pPr lvl="0"/>
            <a:r>
              <a:rPr lang="es-CO" dirty="0" smtClean="0"/>
              <a:t>CSME</a:t>
            </a:r>
          </a:p>
          <a:p>
            <a:r>
              <a:rPr lang="es-CO" dirty="0" smtClean="0"/>
              <a:t>Superintendencia de servicios Públicos (http://www.superservicios.gov.co/)</a:t>
            </a:r>
          </a:p>
          <a:p>
            <a:r>
              <a:rPr lang="es-CO" dirty="0" smtClean="0"/>
              <a:t>XM</a:t>
            </a:r>
          </a:p>
          <a:p>
            <a:r>
              <a:rPr lang="es-CO" dirty="0" smtClean="0"/>
              <a:t>A redes sociales EMPSII</a:t>
            </a:r>
            <a:endParaRPr lang="es-CO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39910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O" b="1" dirty="0"/>
              <a:t>Contratos, programación</a:t>
            </a:r>
            <a:endParaRPr lang="es-CO" b="1" dirty="0" smtClean="0"/>
          </a:p>
          <a:p>
            <a:r>
              <a:rPr lang="es-CO" dirty="0" smtClean="0"/>
              <a:t>Contratos</a:t>
            </a:r>
            <a:r>
              <a:rPr lang="es-CO" dirty="0"/>
              <a:t>, programación día, Programación calendario y Reportes.</a:t>
            </a:r>
          </a:p>
          <a:p>
            <a:pPr lvl="0"/>
            <a:r>
              <a:rPr lang="es-CO" dirty="0" err="1"/>
              <a:t>Parametrización</a:t>
            </a:r>
            <a:r>
              <a:rPr lang="es-CO" dirty="0"/>
              <a:t> de contratos de compra y venta de carbón, con una especificación detallada de los tipo de carbón (Ripio, Maní, Almendra, Granulado, Cocina, etc.), peso contratado y peso entregado en el momento. </a:t>
            </a:r>
            <a:br>
              <a:rPr lang="es-CO" dirty="0"/>
            </a:br>
            <a:r>
              <a:rPr lang="es-CO" dirty="0"/>
              <a:t>Determinando desde un comienzo el origen o destino de la pila o  patio, brindando una ayuda al área de logística.</a:t>
            </a:r>
          </a:p>
          <a:p>
            <a:pPr lvl="0"/>
            <a:r>
              <a:rPr lang="es-CO" dirty="0"/>
              <a:t>Generación de reportes tipos gerencial de los estados de los contratos y las entregas realizadas en un tiempo determinado.</a:t>
            </a:r>
            <a:br>
              <a:rPr lang="es-CO" dirty="0"/>
            </a:br>
            <a:r>
              <a:rPr lang="es-CO" dirty="0" smtClean="0"/>
              <a:t>Acceso </a:t>
            </a:r>
            <a:r>
              <a:rPr lang="es-CO" dirty="0"/>
              <a:t>inmediato a la programación automática de entregas por día del carbón contratado durante toda su vigencia repartidos en los días hábiles que se </a:t>
            </a:r>
            <a:r>
              <a:rPr lang="es-CO" dirty="0" err="1"/>
              <a:t>parametrise</a:t>
            </a:r>
            <a:r>
              <a:rPr lang="es-CO" dirty="0"/>
              <a:t> en el sistema.</a:t>
            </a:r>
          </a:p>
          <a:p>
            <a:pPr lvl="0"/>
            <a:r>
              <a:rPr lang="es-CO" dirty="0"/>
              <a:t>Seguimiento diario de las entregas realizadas en el momento y las entregas por  realizar.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b="1" dirty="0" smtClean="0"/>
              <a:t>Modulo de Contratos y programación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Por medio de una estructura simple mejore su proceso logístico y  genere reportes gerenciales de los contratos de compra y venta de carbón con especificaciones detalladas como tipo de carbón, peso contratado y cantidad entregada en el momento  exacto.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Podrá tener un acceso inmediato de cada proceso de logístico diario llevado a cabo en las entregas por contratos de carbón que realice , repartidos en los días hábiles que se registren en el sistema.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188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52131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/>
              <a:t>Parámetros y Operativos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Operativos, Estados, Generales, Básicos y Estados.</a:t>
            </a:r>
          </a:p>
          <a:p>
            <a:pPr lvl="0"/>
            <a:r>
              <a:rPr lang="es-CO" dirty="0"/>
              <a:t>Para el sistema el concepto cuenta se refiere a todo ente importante y primordial en el funcionamiento del sistema. Jugadores tales como Empresa, Clientes, Proveedores, transportadores, Distribuidores y cliente potencial y socio hacen parte de este concepto.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Se maneja información clave como Nombre, NIT, relación con una cuenta principal, Sector (Agricultora, alimentos, Energía, Maquinaria, etc.), Nombre representante legal, direcciones de facturación y de envío.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Cada asesor será propietario de determinadas cuentas y podrá ceder cuentas a otros. Esto con el fin de determinar perfiles de seguridad sobre los clientes de cada uno.</a:t>
            </a:r>
          </a:p>
          <a:p>
            <a:pPr lvl="0"/>
            <a:r>
              <a:rPr lang="es-CO" dirty="0"/>
              <a:t>Se permite rápidos accesos a información de contactos, actividades, oportunidades de negocio, Casos, Socios y documentos adjuntos relacionados con la cuenta.</a:t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Se tendrá la posibilidad de </a:t>
            </a:r>
            <a:r>
              <a:rPr lang="es-CO" dirty="0" err="1"/>
              <a:t>parametrizar</a:t>
            </a:r>
            <a:r>
              <a:rPr lang="es-CO" dirty="0"/>
              <a:t> información básica del sistema como los tipos de estados. La gestión de información como minas, pilas, patios, conductores, Basculas, Tipos vehículos, tipos de carbón, ciclos, empleados y calendario.</a:t>
            </a:r>
          </a:p>
          <a:p>
            <a:pPr lvl="0"/>
            <a:r>
              <a:rPr lang="es-CO" dirty="0"/>
              <a:t>Maneja información importante para un modelo básico de CRM, Información como Prospectos de clientes, contratos relacionados a las cuentas, gestiona actividades, Guarda la información de oportunidades de negocio que se puedan presentar ayudando a realizarle un seguimiento para lograr cerrar con éxito, registra casos de peticiones, quejas y reclamos.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es-CO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37128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b="1" dirty="0"/>
              <a:t>Seguridad</a:t>
            </a:r>
            <a:endParaRPr lang="es-CO" dirty="0"/>
          </a:p>
          <a:p>
            <a:r>
              <a:rPr lang="es-CO" dirty="0"/>
              <a:t>Menú, Formas y Tablas, Roles, Usuarios, Seguridad Formas y Seguridad Menú.</a:t>
            </a:r>
          </a:p>
          <a:p>
            <a:pPr lvl="0"/>
            <a:r>
              <a:rPr lang="es-CO" dirty="0"/>
              <a:t>Gestión de usuarios autorizados para entrar al sistema </a:t>
            </a:r>
            <a:r>
              <a:rPr lang="es-CO" dirty="0" err="1"/>
              <a:t>Thellius</a:t>
            </a:r>
            <a:r>
              <a:rPr lang="es-CO" dirty="0"/>
              <a:t>.</a:t>
            </a:r>
          </a:p>
          <a:p>
            <a:pPr lvl="0"/>
            <a:r>
              <a:rPr lang="es-CO" dirty="0"/>
              <a:t>Se ha determinado dos niveles de seguridad para los usuarios del sistema. A nivel de forma y a nivel de menú.</a:t>
            </a:r>
          </a:p>
          <a:p>
            <a:pPr lvl="0"/>
            <a:r>
              <a:rPr lang="es-CO" dirty="0"/>
              <a:t>Seguridad a nivel de forma permite tener control de acceso a los diferentes bloques de información que posea una forma.</a:t>
            </a:r>
          </a:p>
          <a:p>
            <a:pPr lvl="0"/>
            <a:r>
              <a:rPr lang="es-CO" dirty="0"/>
              <a:t>Seguridad a nivel de menú ayuda a controlar el acceso a la forma desde el menú principal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s-CO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60387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O" b="1" dirty="0"/>
              <a:t>Bascula</a:t>
            </a:r>
            <a:endParaRPr lang="es-CO" dirty="0"/>
          </a:p>
          <a:p>
            <a:r>
              <a:rPr lang="es-CO" dirty="0"/>
              <a:t>Entrada Vehículo, Salida Vehículo y Modificación de Viajes.</a:t>
            </a:r>
          </a:p>
          <a:p>
            <a:pPr lvl="0"/>
            <a:r>
              <a:rPr lang="es-CO" dirty="0"/>
              <a:t>Entrada de Vehículos: Gestiona toda la información de entrada de carbón a los patios y la mina. Determina si es un ingreso por venta, por compra o por entrega de otra mina asociada.  Guarda la información del vehículo, conductor, proveedor, cliente, mina, contrato, tipo de carbón, pila destino, bascula, fecha, ciclo y peso.</a:t>
            </a:r>
          </a:p>
          <a:p>
            <a:pPr lvl="0"/>
            <a:r>
              <a:rPr lang="es-CO" dirty="0"/>
              <a:t>Vista rápida de los vehículos que se encuentran ingresados o en tránsito dentro de la mina o de los patios.</a:t>
            </a:r>
          </a:p>
          <a:p>
            <a:pPr lvl="0"/>
            <a:r>
              <a:rPr lang="es-CO" dirty="0"/>
              <a:t>Salida de Vehículos: Gestiona toda la información de salida de carbón. Vista rápida de los vehículos que entraron a la mina y están listos para salir. La forma muestra toda la información del viaje que entro. Se guarda el peso de salida, se calcula el peso neto y la fecha.</a:t>
            </a:r>
          </a:p>
          <a:p>
            <a:pPr lvl="0"/>
            <a:r>
              <a:rPr lang="es-CO" dirty="0"/>
              <a:t>Forma administrativa para corregir la información de algún viaje registrado, con el fin de corregir errores en el momento de digitar la información. Solo personal autorizado puede acceder a esta opción.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s-CO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739802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60648"/>
            <a:ext cx="5797838" cy="63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4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A partir de diferentes fuentes de información Mithra </a:t>
            </a:r>
            <a:r>
              <a:rPr lang="es-CO" dirty="0" err="1"/>
              <a:t>Reports</a:t>
            </a:r>
            <a:r>
              <a:rPr lang="es-CO" dirty="0"/>
              <a:t> es la herramienta que le permite extraer, consolidar y explosionar la información con el fin de dar soporte efectivo en la toma de decisiones.</a:t>
            </a:r>
          </a:p>
          <a:p>
            <a:r>
              <a:rPr lang="es-CO" dirty="0"/>
              <a:t>Mithra </a:t>
            </a:r>
            <a:r>
              <a:rPr lang="es-CO" dirty="0" err="1"/>
              <a:t>Reports</a:t>
            </a:r>
            <a:r>
              <a:rPr lang="es-CO" dirty="0"/>
              <a:t> ofrece a las empresas la posibilidad de servir información de forma rápida y eficiente hacia sus Clientes, Proveedores, Socios de negocios y Empleados.</a:t>
            </a:r>
          </a:p>
          <a:p>
            <a:r>
              <a:rPr lang="es-CO" dirty="0"/>
              <a:t>Haciendo uso de tecnologías de información y sin necesidad de ser experto, las compañías podrán crear Portales de Autoservicio y ofrecer Reportes de información desde los sistemas que soportan su gestión.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b="1" dirty="0" smtClean="0"/>
              <a:t>¿Qué es Mithra </a:t>
            </a:r>
            <a:r>
              <a:rPr lang="es-CO" b="1" dirty="0" err="1" smtClean="0"/>
              <a:t>Reports</a:t>
            </a:r>
            <a:r>
              <a:rPr lang="es-CO" b="1" dirty="0" smtClean="0"/>
              <a:t>? </a:t>
            </a:r>
          </a:p>
          <a:p>
            <a:endParaRPr lang="es-CO" dirty="0" smtClean="0"/>
          </a:p>
          <a:p>
            <a:r>
              <a:rPr lang="es-CO" dirty="0" smtClean="0"/>
              <a:t>Mithra </a:t>
            </a:r>
            <a:r>
              <a:rPr lang="es-CO" dirty="0" err="1" smtClean="0"/>
              <a:t>Reports</a:t>
            </a:r>
            <a:r>
              <a:rPr lang="es-CO" dirty="0" smtClean="0"/>
              <a:t> es una solución </a:t>
            </a:r>
            <a:r>
              <a:rPr lang="es-CO" dirty="0"/>
              <a:t>orientada a dar un mayor conocimiento del mercado, del negocio y de su empresa, a través de reportes y consultas que permiten una toma de decisiones acertada. Este software desarrollado con tecnología web tiene orientación hacia el usuario y permite una tendencia de aplicación en inteligencia de negocio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8344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O" b="1" dirty="0"/>
              <a:t>Solución Mithra </a:t>
            </a:r>
            <a:r>
              <a:rPr lang="es-CO" b="1" dirty="0" err="1"/>
              <a:t>Reports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Permite atacar cualquier tipo de base de datos relacional y cuenta con las 5 fases fundamentales para el proceso de reportes y consultas:</a:t>
            </a:r>
          </a:p>
          <a:p>
            <a:pPr marL="0" indent="0">
              <a:buNone/>
            </a:pPr>
            <a:r>
              <a:rPr lang="es-CO" dirty="0"/>
              <a:t>Definición</a:t>
            </a:r>
          </a:p>
          <a:p>
            <a:r>
              <a:rPr lang="es-CO" b="1" dirty="0"/>
              <a:t>Definición de Consulta:</a:t>
            </a:r>
            <a:r>
              <a:rPr lang="es-CO" dirty="0"/>
              <a:t> Capa de semántica que ayude a la elaboración de la consulta de forma grafica e intuitiva, de tal forma que no sea necesario amplio conocimiento de SQL.</a:t>
            </a:r>
          </a:p>
          <a:p>
            <a:r>
              <a:rPr lang="es-CO" dirty="0"/>
              <a:t>Acceso datos</a:t>
            </a:r>
          </a:p>
          <a:p>
            <a:r>
              <a:rPr lang="es-CO" b="1" dirty="0"/>
              <a:t>Acceso a los Datos: </a:t>
            </a:r>
            <a:r>
              <a:rPr lang="es-CO" dirty="0"/>
              <a:t>Capa que permita la ejecución de la consulta y la recuperación de los datos.</a:t>
            </a:r>
          </a:p>
          <a:p>
            <a:r>
              <a:rPr lang="es-CO" dirty="0"/>
              <a:t>Manipulación.</a:t>
            </a:r>
          </a:p>
          <a:p>
            <a:r>
              <a:rPr lang="es-CO" b="1" dirty="0"/>
              <a:t>Manipulación y Cálculo</a:t>
            </a:r>
            <a:r>
              <a:rPr lang="es-CO" dirty="0"/>
              <a:t>: Capa que permita establecer consultas por medio de operaciones entre los datos presentados.</a:t>
            </a:r>
          </a:p>
          <a:p>
            <a:r>
              <a:rPr lang="es-CO" dirty="0"/>
              <a:t>Elaboración.</a:t>
            </a:r>
          </a:p>
          <a:p>
            <a:r>
              <a:rPr lang="es-CO" b="1" dirty="0"/>
              <a:t>Elaboración de Informes</a:t>
            </a:r>
            <a:r>
              <a:rPr lang="es-CO" dirty="0"/>
              <a:t>: Capa que permita presentar la información por medio de tablas formateadas o por medio de Graficas.</a:t>
            </a:r>
          </a:p>
          <a:p>
            <a:r>
              <a:rPr lang="es-CO" dirty="0"/>
              <a:t>Liberación.</a:t>
            </a:r>
          </a:p>
          <a:p>
            <a:r>
              <a:rPr lang="es-CO" b="1" dirty="0"/>
              <a:t>Liberación de Informes:</a:t>
            </a:r>
            <a:r>
              <a:rPr lang="es-CO" dirty="0"/>
              <a:t> Capa que permita la publicación de los informes en la intranet o en internet.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s-CO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144879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82994"/>
            <a:ext cx="8935539" cy="51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Consultoría</a:t>
            </a:r>
          </a:p>
          <a:p>
            <a:r>
              <a:rPr lang="es-CO" b="1" dirty="0"/>
              <a:t>Prime </a:t>
            </a:r>
            <a:r>
              <a:rPr lang="es-CO" b="1" dirty="0" err="1"/>
              <a:t>Contractor</a:t>
            </a:r>
            <a:r>
              <a:rPr lang="es-CO" dirty="0"/>
              <a:t>: Integrador de soluciones incluyendo licenciamiento, hardware, servicios profesionales y servicios de TI</a:t>
            </a:r>
            <a:br>
              <a:rPr lang="es-CO" dirty="0"/>
            </a:br>
            <a:r>
              <a:rPr lang="es-CO" b="1" dirty="0"/>
              <a:t>Consultoría Técnica</a:t>
            </a:r>
            <a:r>
              <a:rPr lang="es-CO" dirty="0"/>
              <a:t>: Especializados en desarrollos a la medida e interfaces con sistemas de soporte operativo. </a:t>
            </a:r>
            <a:br>
              <a:rPr lang="es-CO" dirty="0"/>
            </a:br>
            <a:r>
              <a:rPr lang="es-CO" b="1" dirty="0"/>
              <a:t>Consultoría de IT</a:t>
            </a:r>
            <a:r>
              <a:rPr lang="es-CO" dirty="0"/>
              <a:t>: Consultoría especializada en diagnostico, elaboración, desarrollo y puesta en marcha de planes estratégicos de tecnología en organizaciones de la vertical de Energía y Carbón.</a:t>
            </a:r>
            <a:br>
              <a:rPr lang="es-CO" dirty="0"/>
            </a:br>
            <a:r>
              <a:rPr lang="es-CO" b="1" dirty="0"/>
              <a:t>Consultoría de negocios</a:t>
            </a:r>
            <a:r>
              <a:rPr lang="es-CO" dirty="0"/>
              <a:t>: Prestación de servicios de consultoría especializada en el área de gestión orientada a la vertical de Energía y Carbón, incluyendo asesoría sobre normatividad.</a:t>
            </a:r>
            <a:br>
              <a:rPr lang="es-CO" dirty="0"/>
            </a:br>
            <a:r>
              <a:rPr lang="es-CO" b="1" dirty="0"/>
              <a:t>Gestión de Proyectos</a:t>
            </a:r>
            <a:r>
              <a:rPr lang="es-CO" dirty="0"/>
              <a:t>: Dirección de proyectos de IT basados en metodologías alineadas con los estándares del PMI.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s-CO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07819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Menú </a:t>
            </a:r>
            <a:r>
              <a:rPr lang="es-CO" b="1" dirty="0" smtClean="0"/>
              <a:t>Principal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Sección Empresa</a:t>
            </a:r>
            <a:endParaRPr lang="es-CO" dirty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30" y="1340769"/>
            <a:ext cx="4123781" cy="53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038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100" b="1" dirty="0"/>
              <a:t>Empsii</a:t>
            </a:r>
            <a:endParaRPr lang="es-CO" sz="1100" dirty="0"/>
          </a:p>
          <a:p>
            <a:pPr marL="0" indent="0">
              <a:buNone/>
            </a:pPr>
            <a:r>
              <a:rPr lang="es-CO" sz="1100" b="1" dirty="0"/>
              <a:t>EMPSII</a:t>
            </a:r>
            <a:r>
              <a:rPr lang="es-CO" sz="1100" dirty="0"/>
              <a:t> es una </a:t>
            </a:r>
            <a:r>
              <a:rPr lang="es-CO" sz="1100" b="1" dirty="0"/>
              <a:t>Empresa</a:t>
            </a:r>
            <a:r>
              <a:rPr lang="es-CO" sz="1100" dirty="0"/>
              <a:t> de origen colombiano con más de 8 años de trayectoria, dedicada al suministro de soluciones integrales de Tecnología Informática – TI en las áreas de software, servicios y consultoría funcional y especializada en el negocio del sector energético. </a:t>
            </a:r>
            <a:br>
              <a:rPr lang="es-CO" sz="1100" dirty="0"/>
            </a:br>
            <a:r>
              <a:rPr lang="es-CO" sz="1100" dirty="0"/>
              <a:t/>
            </a:r>
            <a:br>
              <a:rPr lang="es-CO" sz="1100" dirty="0"/>
            </a:br>
            <a:r>
              <a:rPr lang="es-CO" sz="1100" dirty="0"/>
              <a:t>Nuestra </a:t>
            </a:r>
            <a:r>
              <a:rPr lang="es-CO" sz="1100" b="1" dirty="0"/>
              <a:t>Compañía</a:t>
            </a:r>
            <a:r>
              <a:rPr lang="es-CO" sz="1100" dirty="0"/>
              <a:t> es el resultado de la experiencia de un grupo de profesionales de la ingeniería que aprovechando su amplia y reconocida trayectoria, conocimientos en gerencia de proyectos, aspectos relacionados con el entorno regulatorio, tarifario, comercial y técnico del Sector Energético y minero colombiano, ofrecen su experiencia y resultados probados para nuestros servicios y productos. </a:t>
            </a:r>
            <a:br>
              <a:rPr lang="es-CO" sz="1100" dirty="0"/>
            </a:br>
            <a:endParaRPr lang="es-CO" sz="1100" dirty="0" smtClean="0"/>
          </a:p>
          <a:p>
            <a:pPr marL="0" indent="0">
              <a:buNone/>
            </a:pPr>
            <a:r>
              <a:rPr lang="es-CO" sz="1100" dirty="0"/>
              <a:t>Para la prestación de nuestros servicios </a:t>
            </a:r>
            <a:r>
              <a:rPr lang="es-CO" sz="1100" b="1" dirty="0"/>
              <a:t>EMPSII</a:t>
            </a:r>
            <a:r>
              <a:rPr lang="es-CO" sz="1100" dirty="0"/>
              <a:t> ha consolidado una fuerte relación de negocios con muchas empresas del sector energético y minero, contando con una participación del 35% del mercado activo en Colombia, este hecho nos posiciona en el primer lugar de las empresas de nuestro mercado en el país. </a:t>
            </a:r>
            <a:r>
              <a:rPr lang="es-CO" sz="1100" dirty="0" smtClean="0"/>
              <a:t/>
            </a:r>
            <a:br>
              <a:rPr lang="es-CO" sz="1100" dirty="0" smtClean="0"/>
            </a:br>
            <a:r>
              <a:rPr lang="es-CO" sz="1100" dirty="0" smtClean="0"/>
              <a:t/>
            </a:r>
            <a:br>
              <a:rPr lang="es-CO" sz="1100" dirty="0" smtClean="0"/>
            </a:br>
            <a:r>
              <a:rPr lang="es-CO" sz="1100" dirty="0" smtClean="0"/>
              <a:t>El </a:t>
            </a:r>
            <a:r>
              <a:rPr lang="es-CO" sz="1100" dirty="0"/>
              <a:t>conocimiento, la experiencia operativa y comercial sumada con un grupo de soluciones y herramientas informáticas, hacen de nuestros servicios, aportes que generan valor a nuestros clientes.</a:t>
            </a:r>
          </a:p>
          <a:p>
            <a:pPr marL="0" indent="0">
              <a:buNone/>
            </a:pPr>
            <a:endParaRPr lang="es-CO" sz="1100" b="1" dirty="0" smtClean="0"/>
          </a:p>
          <a:p>
            <a:pPr marL="0" indent="0">
              <a:buNone/>
            </a:pPr>
            <a:r>
              <a:rPr lang="es-CO" sz="1100" b="1" dirty="0" smtClean="0"/>
              <a:t>Se </a:t>
            </a:r>
            <a:r>
              <a:rPr lang="es-CO" sz="1100" b="1" dirty="0"/>
              <a:t>han desarrollado alianzas estratégicas con proveedores de categoría mundial como SAP, ORACLE e INFOR, compañías grandes a nivel mundial en software operativo</a:t>
            </a:r>
            <a:endParaRPr lang="es-CO" sz="1100" dirty="0"/>
          </a:p>
          <a:p>
            <a:endParaRPr lang="es-CO" sz="11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038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100" b="1" dirty="0"/>
              <a:t>Empsii</a:t>
            </a:r>
            <a:endParaRPr lang="es-CO" sz="1100" dirty="0"/>
          </a:p>
          <a:p>
            <a:pPr marL="0" indent="0">
              <a:buNone/>
            </a:pPr>
            <a:r>
              <a:rPr lang="es-CO" sz="1100" b="1" dirty="0" smtClean="0"/>
              <a:t>Acerca de Empsii:  </a:t>
            </a:r>
          </a:p>
          <a:p>
            <a:pPr marL="0" indent="0">
              <a:buNone/>
            </a:pPr>
            <a:r>
              <a:rPr lang="es-CO" sz="1100" dirty="0" smtClean="0"/>
              <a:t>EMPSII,  fundada en el 2001, es una empresa de origen colombiano, que desde sus inicios  a  tenido la responsabilidad de llevar soluciones integrales  en  Tecnología </a:t>
            </a:r>
            <a:r>
              <a:rPr lang="es-CO" sz="1100" dirty="0"/>
              <a:t>Informática a l Sector Minero-</a:t>
            </a:r>
            <a:r>
              <a:rPr lang="es-CO" sz="1100" dirty="0" err="1"/>
              <a:t>Energetico</a:t>
            </a:r>
            <a:r>
              <a:rPr lang="es-CO" sz="1100" dirty="0"/>
              <a:t>.</a:t>
            </a:r>
          </a:p>
          <a:p>
            <a:pPr marL="0" indent="0">
              <a:buNone/>
            </a:pPr>
            <a:r>
              <a:rPr lang="es-CO" sz="1100" dirty="0" smtClean="0"/>
              <a:t>Su </a:t>
            </a:r>
            <a:r>
              <a:rPr lang="es-CO" sz="1100" dirty="0"/>
              <a:t>compromiso, ha logrado  que mas del 30% del  </a:t>
            </a:r>
            <a:r>
              <a:rPr lang="es-CO" sz="1100" dirty="0" smtClean="0"/>
              <a:t>mercado </a:t>
            </a:r>
            <a:r>
              <a:rPr lang="es-CO" sz="1100" dirty="0"/>
              <a:t>activo en Colombia cuente </a:t>
            </a:r>
            <a:r>
              <a:rPr lang="es-CO" sz="1100" dirty="0" smtClean="0"/>
              <a:t>con  sus soluciones  efectivas </a:t>
            </a:r>
            <a:r>
              <a:rPr lang="es-CO" sz="1100" dirty="0"/>
              <a:t>que mejoran el rendimiento de su  </a:t>
            </a:r>
            <a:r>
              <a:rPr lang="es-CO" sz="1100" dirty="0" smtClean="0"/>
              <a:t>negocio.</a:t>
            </a:r>
            <a:endParaRPr lang="es-CO" sz="1100" dirty="0"/>
          </a:p>
          <a:p>
            <a:pPr marL="0" indent="0">
              <a:buNone/>
            </a:pPr>
            <a:endParaRPr lang="es-CO" sz="1100" dirty="0" smtClean="0"/>
          </a:p>
          <a:p>
            <a:pPr marL="0" indent="0">
              <a:buNone/>
            </a:pPr>
            <a:r>
              <a:rPr lang="es-CO" sz="1100" b="1" dirty="0" smtClean="0"/>
              <a:t>Historia:</a:t>
            </a:r>
          </a:p>
          <a:p>
            <a:pPr marL="0" indent="0">
              <a:buNone/>
            </a:pPr>
            <a:r>
              <a:rPr lang="es-CO" sz="1050" dirty="0" smtClean="0"/>
              <a:t>EMPSII, </a:t>
            </a:r>
            <a:r>
              <a:rPr lang="es-CO" sz="1050" dirty="0"/>
              <a:t>es una empresa de origen Colombiano, fundada en el 2001 con el compromiso de llevar soluciones integrales de tecnología e informática a un mercado, con la necesidad de sistematizar su negocio, es así como las TI fueron aplicadas a las áreas de Software, servicios y consultorías en los negocios del sector Minero- Energético.</a:t>
            </a:r>
          </a:p>
          <a:p>
            <a:pPr marL="0" indent="0">
              <a:buNone/>
            </a:pPr>
            <a:r>
              <a:rPr lang="es-CO" sz="1050" dirty="0"/>
              <a:t>Se ha consolidado una fuerte </a:t>
            </a:r>
            <a:r>
              <a:rPr lang="es-CO" sz="1050" dirty="0" smtClean="0"/>
              <a:t>relación con </a:t>
            </a:r>
            <a:r>
              <a:rPr lang="es-CO" sz="1050" dirty="0"/>
              <a:t>muchas empresas del sector energético y minero, contando con una participación del 35% del mercado activo en Colombia, hecho este que coloca a Empsii en el primer lugar de las empresas de </a:t>
            </a:r>
            <a:r>
              <a:rPr lang="es-CO" sz="1050" dirty="0" smtClean="0"/>
              <a:t>este </a:t>
            </a:r>
            <a:r>
              <a:rPr lang="es-CO" sz="1050" dirty="0"/>
              <a:t>rango en el país.</a:t>
            </a:r>
          </a:p>
          <a:p>
            <a:pPr marL="0" indent="0">
              <a:buNone/>
            </a:pPr>
            <a:r>
              <a:rPr lang="es-CO" sz="1050" dirty="0"/>
              <a:t> Esta Compañía es el resultado de la experiencia de un grupo de profesionales de la ingeniería que aprovechando su amplia y reconocida experiencia, logran brindar un servicio especializado en el entorno regulatorio, tarifario, comercial y técnico del Sector Energético y Minero Colombiano.</a:t>
            </a:r>
          </a:p>
          <a:p>
            <a:pPr marL="0" indent="0">
              <a:buNone/>
            </a:pPr>
            <a:r>
              <a:rPr lang="es-ES" sz="1050" dirty="0"/>
              <a:t>El conocimiento basado en la experiencia operativa y comercial sumada con este grupo de soluciones y herramientas informáticas, hacen que sean servicios que generan valores diferenciales a las operaciones de sus clientes.</a:t>
            </a:r>
            <a:endParaRPr lang="es-CO" sz="1050" dirty="0"/>
          </a:p>
          <a:p>
            <a:pPr marL="0" indent="0">
              <a:buNone/>
            </a:pPr>
            <a:r>
              <a:rPr lang="es-CO" sz="1050" b="1" dirty="0"/>
              <a:t>Se han desarrollado alianzas estratégicas con proveedores de categoría mundial como SAP, ORACLE e INFOR, compañías grandes a nivel mundial en software operativo.</a:t>
            </a:r>
            <a:endParaRPr lang="es-CO" sz="1050" dirty="0"/>
          </a:p>
          <a:p>
            <a:endParaRPr lang="es-ES" sz="1100" dirty="0" smtClean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48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O" b="1" dirty="0" smtClean="0"/>
              <a:t>Misión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 smtClean="0"/>
              <a:t>EMPSII </a:t>
            </a:r>
            <a:r>
              <a:rPr lang="es-CO" b="1" dirty="0"/>
              <a:t>SAS</a:t>
            </a:r>
            <a:r>
              <a:rPr lang="es-CO" dirty="0"/>
              <a:t> es una empresa creada para satisfacer las necesidades de productos, servicios de consultoría y soporte, existentes en los negocios surgidos alrededor de la Generación, Distribución y Comercialización de energía eléctrica en el mercado nacional colombiano.</a:t>
            </a:r>
          </a:p>
          <a:p>
            <a:r>
              <a:rPr lang="es-CO" b="1" dirty="0" smtClean="0"/>
              <a:t>Visión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Para </a:t>
            </a:r>
            <a:r>
              <a:rPr lang="es-CO" dirty="0"/>
              <a:t>el año 2010, </a:t>
            </a:r>
            <a:r>
              <a:rPr lang="es-CO" b="1" dirty="0"/>
              <a:t>EMPSII SAS </a:t>
            </a:r>
            <a:r>
              <a:rPr lang="es-CO" dirty="0"/>
              <a:t>consolidará su liderazgo nacional e internacional al ofrecer consultoría especializada y soluciones tecnológicas de calidad para los negocios asociados al Sector Energético, basado en el compromiso con el servicio al cliente, desarrollo y bienestar de su personal y en el mejoramiento continuo de sus procesos.</a:t>
            </a:r>
          </a:p>
          <a:p>
            <a:r>
              <a:rPr lang="es-CO" b="1" dirty="0"/>
              <a:t>Valores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Ayuda mutua.</a:t>
            </a:r>
            <a:br>
              <a:rPr lang="es-CO" dirty="0"/>
            </a:br>
            <a:r>
              <a:rPr lang="es-CO" dirty="0"/>
              <a:t>Responsabilidad propia.</a:t>
            </a:r>
            <a:br>
              <a:rPr lang="es-CO" dirty="0"/>
            </a:br>
            <a:r>
              <a:rPr lang="es-CO" dirty="0"/>
              <a:t>Democracia.</a:t>
            </a:r>
            <a:br>
              <a:rPr lang="es-CO" dirty="0"/>
            </a:br>
            <a:r>
              <a:rPr lang="es-CO" dirty="0"/>
              <a:t>Igualdad.</a:t>
            </a:r>
            <a:br>
              <a:rPr lang="es-CO" dirty="0"/>
            </a:br>
            <a:r>
              <a:rPr lang="es-CO" dirty="0"/>
              <a:t>Equidad.</a:t>
            </a:r>
            <a:br>
              <a:rPr lang="es-CO" dirty="0"/>
            </a:br>
            <a:r>
              <a:rPr lang="es-CO" dirty="0"/>
              <a:t>Solidaridad.</a:t>
            </a:r>
            <a:br>
              <a:rPr lang="es-CO" dirty="0"/>
            </a:br>
            <a:r>
              <a:rPr lang="es-CO" dirty="0"/>
              <a:t>Honestidad y transparencia.</a:t>
            </a:r>
            <a:br>
              <a:rPr lang="es-CO" dirty="0"/>
            </a:br>
            <a:r>
              <a:rPr lang="es-CO" dirty="0"/>
              <a:t>Responsabilidad y vocación social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O" b="1" dirty="0"/>
              <a:t>MISIÓN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Somos  una Empresa creada para satisfacer las necesidades en los negocios surgidos alrededor del sector minero-energético y servicios públicos domiciliarios, ofreciendo  productos y servicios de consultoría y soporte, como soluciones integrales de valor agregado y de alta calidad.</a:t>
            </a:r>
          </a:p>
          <a:p>
            <a:pPr marL="0" indent="0">
              <a:buNone/>
            </a:pPr>
            <a:r>
              <a:rPr lang="es-CO" dirty="0" smtClean="0"/>
              <a:t>Nuestro </a:t>
            </a:r>
            <a:r>
              <a:rPr lang="es-CO" dirty="0"/>
              <a:t>compromiso es ser una Empresa orientada al cliente, con una clara diferenciación del servicio, mediante la innovación y personalización de productos de calidad, tecnología de vanguardia, un sólido respaldo y talento humano calificado y comprometido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b="1" dirty="0"/>
              <a:t>VISIÓN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Para </a:t>
            </a:r>
            <a:r>
              <a:rPr lang="es-CO" dirty="0"/>
              <a:t>el año 2014, EMPSII SAS consolidará </a:t>
            </a:r>
            <a:r>
              <a:rPr lang="es-CO" dirty="0" smtClean="0"/>
              <a:t>su </a:t>
            </a:r>
            <a:r>
              <a:rPr lang="es-CO" dirty="0"/>
              <a:t>liderazgo nacional e internacional al ofrecer consultoría especializada y soluciones integrales con tecnología de alta calidad para los negocios asociados al Sector Minero- Energético y servicios públicos domiciliarios, basado en el compromiso con el servicio al cliente, desarrollo y bienestar de su personal y en el mejoramiento continuo de sus procesos</a:t>
            </a:r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r>
              <a:rPr lang="es-CO" b="1" dirty="0" smtClean="0"/>
              <a:t>Valores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Solidaridad</a:t>
            </a:r>
          </a:p>
          <a:p>
            <a:pPr marL="0" indent="0">
              <a:buNone/>
            </a:pPr>
            <a:r>
              <a:rPr lang="es-CO" dirty="0" smtClean="0"/>
              <a:t>Compromiso</a:t>
            </a:r>
            <a:br>
              <a:rPr lang="es-CO" dirty="0" smtClean="0"/>
            </a:br>
            <a:r>
              <a:rPr lang="es-CO" dirty="0" smtClean="0"/>
              <a:t>Democracia.</a:t>
            </a:r>
            <a:br>
              <a:rPr lang="es-CO" dirty="0" smtClean="0"/>
            </a:br>
            <a:r>
              <a:rPr lang="es-CO" dirty="0" smtClean="0"/>
              <a:t>Igualdad</a:t>
            </a:r>
            <a:br>
              <a:rPr lang="es-CO" dirty="0" smtClean="0"/>
            </a:br>
            <a:r>
              <a:rPr lang="es-CO" dirty="0" smtClean="0"/>
              <a:t>Honestidad y transparencia.</a:t>
            </a:r>
            <a:br>
              <a:rPr lang="es-CO" dirty="0" smtClean="0"/>
            </a:br>
            <a:r>
              <a:rPr lang="es-CO" dirty="0" smtClean="0"/>
              <a:t>Responsabilidad y Compromiso social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45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b="1" dirty="0"/>
              <a:t>Políticas de </a:t>
            </a:r>
            <a:r>
              <a:rPr lang="es-CO" b="1" dirty="0" smtClean="0"/>
              <a:t>Calidad</a:t>
            </a:r>
            <a:endParaRPr lang="es-CO" dirty="0" smtClean="0"/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r>
              <a:rPr lang="es-CO" b="1" dirty="0" smtClean="0"/>
              <a:t>EMPSII </a:t>
            </a:r>
            <a:r>
              <a:rPr lang="es-CO" b="1" dirty="0"/>
              <a:t>SAS</a:t>
            </a:r>
            <a:r>
              <a:rPr lang="es-CO" dirty="0"/>
              <a:t>, se compromete a lograr el cumplimiento de los requisitos y la satisfacción de sus clientes y partes interesadas con servicios y productos que cubran los procesos funcionales del negocio de energía eléctrica, herramientas efectivas que agreguen valor a los clientes, integración con cualquier sistema externo, conocimiento de temas regulatorios que rigen el sector, mediante una solución informática especializada, experiencia real, personal altamente competente y una metodología de implementación; encaminados hacia un mejoramiento continuo, que asegurará nuestra permanencia como líderes en el mercado de energía eléctrica.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b="1" dirty="0"/>
              <a:t>POLITICA DE CALIDAD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En </a:t>
            </a:r>
            <a:r>
              <a:rPr lang="es-CO" dirty="0"/>
              <a:t>EMPSII SAS, SOLUCIONES INTEGRALES EN INFORMATICA, estamos comprometidos en lograr la satisfacción de nuestros clientes, brindando servicios óptimos y respuestas efectivas que garanticen la disponibilidad y oportunidad en el servicio y la atención de sus requerimientos en forma eficiente y siempre superando sus expectativas. 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Orientados </a:t>
            </a:r>
            <a:r>
              <a:rPr lang="es-CO" dirty="0"/>
              <a:t>hacia un mejoramiento continuo y que asegure nuestra permanencia como líderes de calidad en el mercado minero-energético,  brindamos servicios y productos que cubren los procesos misionales de la operación del negocio, desarrollando herramientas efectivas que agregan valor a nuestros Clientes, soportados en el conocimiento de temas legales y regulatorios que rigen el sector, disponiendo de personal calificado y comprometido con capacidad tecnológica y procesos normalizados.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3983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b="1" dirty="0"/>
              <a:t>Objetivos de Calidad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Lograr un alto nivel de Satisfacción del Cliente.</a:t>
            </a:r>
          </a:p>
          <a:p>
            <a:pPr lvl="0"/>
            <a:r>
              <a:rPr lang="es-CO" dirty="0"/>
              <a:t>Obtener una alta efectividad en la ejecución de los proyectos.</a:t>
            </a:r>
          </a:p>
          <a:p>
            <a:pPr lvl="0"/>
            <a:r>
              <a:rPr lang="es-CO" dirty="0"/>
              <a:t>Incrementar las ventas de productos y servicios.</a:t>
            </a:r>
          </a:p>
          <a:p>
            <a:pPr lvl="0"/>
            <a:r>
              <a:rPr lang="es-CO" dirty="0"/>
              <a:t>Fortalecer las competencias del talento humano.</a:t>
            </a:r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b="1" dirty="0"/>
              <a:t>Objetivos de Calidad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pPr lvl="0"/>
            <a:r>
              <a:rPr lang="es-CO" dirty="0"/>
              <a:t>Lograr un alto nivel de Satisfacción del Cliente.</a:t>
            </a:r>
          </a:p>
          <a:p>
            <a:pPr lvl="0"/>
            <a:r>
              <a:rPr lang="es-CO" dirty="0"/>
              <a:t>Obtener una alta efectividad en la ejecución de los proyectos.</a:t>
            </a:r>
          </a:p>
          <a:p>
            <a:pPr lvl="0"/>
            <a:r>
              <a:rPr lang="es-CO" dirty="0"/>
              <a:t>Incrementar las ventas de productos y servicios.</a:t>
            </a:r>
          </a:p>
          <a:p>
            <a:pPr lvl="0"/>
            <a:r>
              <a:rPr lang="es-CO" dirty="0"/>
              <a:t>Fortalecer las competencias del talento humano.</a:t>
            </a:r>
          </a:p>
          <a:p>
            <a:endParaRPr lang="es-CO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11519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b="1" dirty="0"/>
              <a:t>Recurso </a:t>
            </a:r>
            <a:r>
              <a:rPr lang="es-CO" b="1" dirty="0" smtClean="0"/>
              <a:t>Humano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Además </a:t>
            </a:r>
            <a:r>
              <a:rPr lang="es-CO" dirty="0"/>
              <a:t>del respaldo de nuestros aliados, </a:t>
            </a:r>
            <a:r>
              <a:rPr lang="es-CO" b="1" dirty="0"/>
              <a:t>EMPSII</a:t>
            </a:r>
            <a:r>
              <a:rPr lang="es-CO" dirty="0"/>
              <a:t> cuenta con un capital humano de alto desempeño, certificado en las distintas áreas que conforman nuestro portafolio; a través de quienes se garantiza la experiencia y conocimiento para la gestión de proyectos y administración de servicios informáticos, acorde a las mejores prácticas de TI, así como también en prácticas de Gerencia de proyectos basados en PMI.</a:t>
            </a:r>
          </a:p>
          <a:p>
            <a:pPr marL="0" indent="0">
              <a:buNone/>
            </a:pPr>
            <a:r>
              <a:rPr lang="es-CO" b="1" dirty="0"/>
              <a:t>El conocimiento la experiencia operativa y comercial sumada con un grupo de soluciones y herramientas informáticas, hacen de nuestros servicios, aportes que generan valor  a nuestros clientes</a:t>
            </a:r>
            <a:endParaRPr lang="es-CO" dirty="0"/>
          </a:p>
          <a:p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s-CO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57200" y="274639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Actual</a:t>
            </a:r>
            <a:endParaRPr lang="es-CO" sz="2800" dirty="0"/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716016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Propuesta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01839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2805</Words>
  <Application>Microsoft Office PowerPoint</Application>
  <PresentationFormat>Presentación en pantalla (4:3)</PresentationFormat>
  <Paragraphs>505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Propuesta Contenido Pagina Web EMPSII</vt:lpstr>
      <vt:lpstr>Pagina de Inicio</vt:lpstr>
      <vt:lpstr>Actual</vt:lpstr>
      <vt:lpstr>Menú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Nuestros clientes</vt:lpstr>
      <vt:lpstr>Presentación de PowerPoint</vt:lpstr>
      <vt:lpstr>Contacto</vt:lpstr>
      <vt:lpstr>Presentación de PowerPoint</vt:lpstr>
      <vt:lpstr>Presentación de PowerPoint</vt:lpstr>
      <vt:lpstr>Sub Menú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Contenido Pagina Web</dc:title>
  <dc:creator>rrivera</dc:creator>
  <cp:lastModifiedBy>rrivera</cp:lastModifiedBy>
  <cp:revision>92</cp:revision>
  <cp:lastPrinted>2013-03-20T22:57:40Z</cp:lastPrinted>
  <dcterms:created xsi:type="dcterms:W3CDTF">2013-01-15T14:32:58Z</dcterms:created>
  <dcterms:modified xsi:type="dcterms:W3CDTF">2013-03-20T23:07:05Z</dcterms:modified>
</cp:coreProperties>
</file>