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30276800" cy="428117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1765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2088260" algn="l" defTabSz="41765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4176521" algn="l" defTabSz="41765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6264783" algn="l" defTabSz="41765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8353043" algn="l" defTabSz="41765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10441305" algn="l" defTabSz="41765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12529566" algn="l" defTabSz="41765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14617827" algn="l" defTabSz="41765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16706087" algn="l" defTabSz="417652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270760" y="13299876"/>
            <a:ext cx="25735281" cy="9177107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4541520" y="24260863"/>
            <a:ext cx="21193761" cy="1094117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826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6521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4783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3043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21950680" y="1714524"/>
            <a:ext cx="6812281" cy="3653004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1513839" y="1714524"/>
            <a:ext cx="19932228" cy="36530041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2391660" y="27511502"/>
            <a:ext cx="25735281" cy="8503196"/>
          </a:xfrm>
          <a:prstGeom prst="rect">
            <a:avLst/>
          </a:prstGeom>
        </p:spPr>
        <p:txBody>
          <a:bodyPr anchor="t"/>
          <a:lstStyle>
            <a:lvl1pPr algn="l">
              <a:defRPr b="1" cap="all" sz="183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2391660" y="18146103"/>
            <a:ext cx="25735281" cy="936540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8260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6521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4783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3043">
              <a:spcBef>
                <a:spcPts val="2100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1513839" y="9989773"/>
            <a:ext cx="13372255" cy="28254792"/>
          </a:xfrm>
          <a:prstGeom prst="rect">
            <a:avLst/>
          </a:prstGeom>
        </p:spPr>
        <p:txBody>
          <a:bodyPr/>
          <a:lstStyle>
            <a:lvl1pPr>
              <a:spcBef>
                <a:spcPts val="3000"/>
              </a:spcBef>
              <a:defRPr sz="12800"/>
            </a:lvl1pPr>
            <a:lvl2pPr marL="3606996" indent="-1518735">
              <a:spcBef>
                <a:spcPts val="3000"/>
              </a:spcBef>
              <a:defRPr sz="12800"/>
            </a:lvl2pPr>
            <a:lvl3pPr marL="5645189" indent="-1468668">
              <a:spcBef>
                <a:spcPts val="3000"/>
              </a:spcBef>
              <a:defRPr sz="12800"/>
            </a:lvl3pPr>
            <a:lvl4pPr marL="7894646" indent="-1629862">
              <a:spcBef>
                <a:spcPts val="3000"/>
              </a:spcBef>
              <a:defRPr sz="12800"/>
            </a:lvl4pPr>
            <a:lvl5pPr marL="9982906" indent="-1629862">
              <a:spcBef>
                <a:spcPts val="3000"/>
              </a:spcBef>
              <a:defRPr sz="1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1513841" y="9583439"/>
            <a:ext cx="13377512" cy="39939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b="1" sz="11000"/>
            </a:lvl1pPr>
            <a:lvl2pPr marL="0" indent="2088260">
              <a:spcBef>
                <a:spcPts val="2600"/>
              </a:spcBef>
              <a:buSzTx/>
              <a:buFontTx/>
              <a:buNone/>
              <a:defRPr b="1" sz="11000"/>
            </a:lvl2pPr>
            <a:lvl3pPr marL="0" indent="4176521">
              <a:spcBef>
                <a:spcPts val="2600"/>
              </a:spcBef>
              <a:buSzTx/>
              <a:buFontTx/>
              <a:buNone/>
              <a:defRPr b="1" sz="11000"/>
            </a:lvl3pPr>
            <a:lvl4pPr marL="0" indent="6264783">
              <a:spcBef>
                <a:spcPts val="2600"/>
              </a:spcBef>
              <a:buSzTx/>
              <a:buFontTx/>
              <a:buNone/>
              <a:defRPr b="1" sz="11000"/>
            </a:lvl4pPr>
            <a:lvl5pPr marL="0" indent="8353043">
              <a:spcBef>
                <a:spcPts val="2600"/>
              </a:spcBef>
              <a:buSzTx/>
              <a:buFontTx/>
              <a:buNone/>
              <a:defRPr b="1" sz="11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15380197" y="9583439"/>
            <a:ext cx="13382766" cy="39939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2600"/>
              </a:spcBef>
              <a:buSzTx/>
              <a:buFontTx/>
              <a:buNone/>
              <a:defRPr b="1" sz="110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1513841" y="1704605"/>
            <a:ext cx="9960862" cy="7254475"/>
          </a:xfrm>
          <a:prstGeom prst="rect">
            <a:avLst/>
          </a:prstGeom>
        </p:spPr>
        <p:txBody>
          <a:bodyPr anchor="b"/>
          <a:lstStyle>
            <a:lvl1pPr algn="l">
              <a:defRPr b="1" sz="91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11837388" y="1704606"/>
            <a:ext cx="16925575" cy="36539957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1513841" y="8959081"/>
            <a:ext cx="9960862" cy="292854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SzTx/>
              <a:buFontTx/>
              <a:buNone/>
              <a:defRPr sz="6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5934464" y="29969302"/>
            <a:ext cx="18166082" cy="3538048"/>
          </a:xfrm>
          <a:prstGeom prst="rect">
            <a:avLst/>
          </a:prstGeom>
        </p:spPr>
        <p:txBody>
          <a:bodyPr anchor="b"/>
          <a:lstStyle>
            <a:lvl1pPr algn="l">
              <a:defRPr b="1" sz="91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934464" y="3825445"/>
            <a:ext cx="18166082" cy="256879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5934464" y="33507350"/>
            <a:ext cx="18166082" cy="502461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88260">
              <a:spcBef>
                <a:spcPts val="1500"/>
              </a:spcBef>
              <a:buSzTx/>
              <a:buFontTx/>
              <a:buNone/>
              <a:defRPr sz="6400"/>
            </a:lvl2pPr>
            <a:lvl3pPr marL="0" indent="4176521">
              <a:spcBef>
                <a:spcPts val="1500"/>
              </a:spcBef>
              <a:buSzTx/>
              <a:buFontTx/>
              <a:buNone/>
              <a:defRPr sz="6400"/>
            </a:lvl3pPr>
            <a:lvl4pPr marL="0" indent="6264783">
              <a:spcBef>
                <a:spcPts val="1500"/>
              </a:spcBef>
              <a:buSzTx/>
              <a:buFontTx/>
              <a:buNone/>
              <a:defRPr sz="6400"/>
            </a:lvl4pPr>
            <a:lvl5pPr marL="0" indent="8353043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513839" y="1714517"/>
            <a:ext cx="27249123" cy="7135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25" tIns="208825" rIns="208825" bIns="208825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513839" y="9989773"/>
            <a:ext cx="27249123" cy="28254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25" tIns="208825" rIns="208825" bIns="208825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7600002" y="40206059"/>
            <a:ext cx="1162959" cy="1230453"/>
          </a:xfrm>
          <a:prstGeom prst="rect">
            <a:avLst/>
          </a:prstGeom>
          <a:ln w="12700">
            <a:miter lim="400000"/>
          </a:ln>
        </p:spPr>
        <p:txBody>
          <a:bodyPr wrap="none" lIns="208825" tIns="208825" rIns="208825" bIns="208825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566195" marR="0" indent="-1566195" algn="l" defTabSz="4176521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3576962" marR="0" indent="-1488701" algn="l" defTabSz="4176521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562369" marR="0" indent="-1385847" algn="l" defTabSz="4176521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7939982" marR="0" indent="-1675198" algn="l" defTabSz="4176521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0028243" marR="0" indent="-1675199" algn="l" defTabSz="4176521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2116503" marR="0" indent="-1675198" algn="l" defTabSz="4176521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4204765" marR="0" indent="-1675199" algn="l" defTabSz="4176521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6293027" marR="0" indent="-1675200" algn="l" defTabSz="4176521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8381287" marR="0" indent="-1675200" algn="l" defTabSz="4176521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088260" algn="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176521" algn="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264783" algn="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8353043" algn="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0441305" algn="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2529566" algn="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4617827" algn="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6706087" algn="r" defTabSz="417652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4"/>
          <p:cNvGrpSpPr/>
          <p:nvPr/>
        </p:nvGrpSpPr>
        <p:grpSpPr>
          <a:xfrm>
            <a:off x="1379607" y="13594178"/>
            <a:ext cx="630001" cy="313201"/>
            <a:chOff x="0" y="0"/>
            <a:chExt cx="630000" cy="313199"/>
          </a:xfrm>
        </p:grpSpPr>
        <p:sp>
          <p:nvSpPr>
            <p:cNvPr id="112" name="Shape 112"/>
            <p:cNvSpPr/>
            <p:nvPr/>
          </p:nvSpPr>
          <p:spPr>
            <a:xfrm>
              <a:off x="-1" y="0"/>
              <a:ext cx="630002" cy="31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04999" y="88827"/>
              <a:ext cx="420001" cy="135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Inicio</a:t>
              </a:r>
            </a:p>
          </p:txBody>
        </p:sp>
      </p:grpSp>
      <p:sp>
        <p:nvSpPr>
          <p:cNvPr id="514" name="Shape 514"/>
          <p:cNvSpPr/>
          <p:nvPr/>
        </p:nvSpPr>
        <p:spPr>
          <a:xfrm>
            <a:off x="2015797" y="13749836"/>
            <a:ext cx="293565" cy="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18" name="Group 118"/>
          <p:cNvGrpSpPr/>
          <p:nvPr/>
        </p:nvGrpSpPr>
        <p:grpSpPr>
          <a:xfrm>
            <a:off x="2315711" y="13208585"/>
            <a:ext cx="1620001" cy="1080001"/>
            <a:chOff x="0" y="0"/>
            <a:chExt cx="1620000" cy="1079999"/>
          </a:xfrm>
        </p:grpSpPr>
        <p:sp>
          <p:nvSpPr>
            <p:cNvPr id="116" name="Shape 116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-1" y="7407"/>
              <a:ext cx="1620002" cy="106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Seleccionar las normas voluntarias, legales y reglamentarias aplicables al SG, Seleccionamos la información que requieren los clientes y otras partes interesadas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4571315" y="17385288"/>
            <a:ext cx="1620001" cy="1080001"/>
            <a:chOff x="0" y="0"/>
            <a:chExt cx="1620000" cy="1079999"/>
          </a:xfrm>
        </p:grpSpPr>
        <p:sp>
          <p:nvSpPr>
            <p:cNvPr id="119" name="Shape 119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-1" y="77257"/>
              <a:ext cx="1620002" cy="925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Se determinan los procedimientos, documentos y formatos </a:t>
              </a:r>
              <a:r>
                <a:rPr u="sng"/>
                <a:t>necesarios</a:t>
              </a:r>
              <a:r>
                <a:t> para controlar y operar los procesos  internos o externos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16308619" y="17385169"/>
            <a:ext cx="1620001" cy="1080001"/>
            <a:chOff x="0" y="0"/>
            <a:chExt cx="1620000" cy="1079999"/>
          </a:xfrm>
        </p:grpSpPr>
        <p:sp>
          <p:nvSpPr>
            <p:cNvPr id="122" name="Shape 122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" y="77257"/>
              <a:ext cx="1620002" cy="925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los periodos de retención conforme a los criterios legales, las políticas del SGD y los criterios necesarios para asegurar los procesos</a:t>
              </a:r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14364403" y="17385050"/>
            <a:ext cx="1620001" cy="1080001"/>
            <a:chOff x="0" y="0"/>
            <a:chExt cx="1620000" cy="1079999"/>
          </a:xfrm>
        </p:grpSpPr>
        <p:sp>
          <p:nvSpPr>
            <p:cNvPr id="125" name="Shape 125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-1" y="77257"/>
              <a:ext cx="1620002" cy="925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los criterios para identificar, organizar, almacenar, proteger, recuperar, y retener cada tipo de documento y registro (metadatos)</a:t>
              </a:r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27901908" y="18994624"/>
            <a:ext cx="1620001" cy="1080001"/>
            <a:chOff x="0" y="0"/>
            <a:chExt cx="1620000" cy="1079999"/>
          </a:xfrm>
        </p:grpSpPr>
        <p:sp>
          <p:nvSpPr>
            <p:cNvPr id="128" name="Shape 128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-1" y="216957"/>
              <a:ext cx="1620002" cy="646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 el control y acceso a los archivos en medio informático y físico de cada proceso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25885684" y="18994624"/>
            <a:ext cx="1620001" cy="1080001"/>
            <a:chOff x="0" y="0"/>
            <a:chExt cx="1620000" cy="1079999"/>
          </a:xfrm>
        </p:grpSpPr>
        <p:sp>
          <p:nvSpPr>
            <p:cNvPr id="131" name="Shape 131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-1" y="147107"/>
              <a:ext cx="1620002" cy="785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las tablas de retención de documentos (listado maestro de documentos y registros)</a:t>
              </a: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23905282" y="18994624"/>
            <a:ext cx="1620001" cy="1080001"/>
            <a:chOff x="0" y="0"/>
            <a:chExt cx="1620000" cy="1079999"/>
          </a:xfrm>
        </p:grpSpPr>
        <p:sp>
          <p:nvSpPr>
            <p:cNvPr id="134" name="Shape 134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-1" y="286807"/>
              <a:ext cx="1620002" cy="50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los usuarios y los controles de acceso a la documentación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2663283" y="17385169"/>
            <a:ext cx="1620001" cy="1080001"/>
            <a:chOff x="0" y="0"/>
            <a:chExt cx="1620000" cy="1079999"/>
          </a:xfrm>
        </p:grpSpPr>
        <p:sp>
          <p:nvSpPr>
            <p:cNvPr id="137" name="Shape 137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8" name="Shape 138"/>
            <p:cNvSpPr/>
            <p:nvPr/>
          </p:nvSpPr>
          <p:spPr>
            <a:xfrm>
              <a:off x="-1" y="77257"/>
              <a:ext cx="1620002" cy="925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determinan criterios para analizar los riesgos  de la información, los criterios para crear, modificar o anular los documentos</a:t>
              </a:r>
            </a:p>
          </p:txBody>
        </p:sp>
      </p:grpSp>
      <p:sp>
        <p:nvSpPr>
          <p:cNvPr id="515" name="Shape 515"/>
          <p:cNvSpPr/>
          <p:nvPr/>
        </p:nvSpPr>
        <p:spPr>
          <a:xfrm>
            <a:off x="14046581" y="17925050"/>
            <a:ext cx="31147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6" name="Shape 516"/>
          <p:cNvSpPr/>
          <p:nvPr/>
        </p:nvSpPr>
        <p:spPr>
          <a:xfrm>
            <a:off x="15990796" y="17925100"/>
            <a:ext cx="311474" cy="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7" name="Shape 517"/>
          <p:cNvSpPr/>
          <p:nvPr/>
        </p:nvSpPr>
        <p:spPr>
          <a:xfrm>
            <a:off x="17935013" y="17925169"/>
            <a:ext cx="23946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8" name="Shape 518"/>
          <p:cNvSpPr/>
          <p:nvPr/>
        </p:nvSpPr>
        <p:spPr>
          <a:xfrm>
            <a:off x="27512078" y="19534624"/>
            <a:ext cx="38348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9" name="Shape 519"/>
          <p:cNvSpPr/>
          <p:nvPr/>
        </p:nvSpPr>
        <p:spPr>
          <a:xfrm>
            <a:off x="6197708" y="17925219"/>
            <a:ext cx="311474" cy="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20" name="Shape 520"/>
          <p:cNvSpPr/>
          <p:nvPr/>
        </p:nvSpPr>
        <p:spPr>
          <a:xfrm>
            <a:off x="28711908" y="18472720"/>
            <a:ext cx="1" cy="515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48" name="Group 148"/>
          <p:cNvGrpSpPr/>
          <p:nvPr/>
        </p:nvGrpSpPr>
        <p:grpSpPr>
          <a:xfrm>
            <a:off x="25993876" y="17385169"/>
            <a:ext cx="1620001" cy="1080001"/>
            <a:chOff x="0" y="0"/>
            <a:chExt cx="1620000" cy="1079999"/>
          </a:xfrm>
        </p:grpSpPr>
        <p:sp>
          <p:nvSpPr>
            <p:cNvPr id="146" name="Shape 146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-1" y="216957"/>
              <a:ext cx="1620002" cy="646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los mecanismos para la disposición/eliminación de los documentos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27901908" y="17386473"/>
            <a:ext cx="1620001" cy="1080001"/>
            <a:chOff x="0" y="0"/>
            <a:chExt cx="1620000" cy="1079999"/>
          </a:xfrm>
        </p:grpSpPr>
        <p:sp>
          <p:nvSpPr>
            <p:cNvPr id="149" name="Shape 149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-1" y="216957"/>
              <a:ext cx="1620002" cy="646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los criterios para el préstamo de documentos a las partes interesadas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12420187" y="17385050"/>
            <a:ext cx="1620001" cy="1080001"/>
            <a:chOff x="0" y="0"/>
            <a:chExt cx="1620000" cy="1079999"/>
          </a:xfrm>
        </p:grpSpPr>
        <p:sp>
          <p:nvSpPr>
            <p:cNvPr id="152" name="Shape 152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-1" y="77257"/>
              <a:ext cx="1620002" cy="925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los métodos, tecnologías y criterios para crear, capturar, mantener, y actualizar documentos y registros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18180827" y="17385169"/>
            <a:ext cx="1620001" cy="1080001"/>
            <a:chOff x="0" y="0"/>
            <a:chExt cx="1620000" cy="1079999"/>
          </a:xfrm>
        </p:grpSpPr>
        <p:sp>
          <p:nvSpPr>
            <p:cNvPr id="155" name="Shape 155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-1" y="38741"/>
              <a:ext cx="1620002" cy="1002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determinan los contenidos de los diferentes tipos de documentos planificados y los criterios para controlar los derechos de autor y asegurar la protección de la información confidencial y los derechos de propiedad de los clientes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20089219" y="17385050"/>
            <a:ext cx="1620001" cy="1080001"/>
            <a:chOff x="0" y="0"/>
            <a:chExt cx="1620000" cy="1079999"/>
          </a:xfrm>
        </p:grpSpPr>
        <p:sp>
          <p:nvSpPr>
            <p:cNvPr id="158" name="Shape 158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1" y="77257"/>
              <a:ext cx="1620002" cy="925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las reglas para el uso, la captura de los registros en el puesto de trabajo, manipulación y seguridad sobre los documentos </a:t>
              </a:r>
            </a:p>
          </p:txBody>
        </p:sp>
      </p:grpSp>
      <p:sp>
        <p:nvSpPr>
          <p:cNvPr id="521" name="Shape 521"/>
          <p:cNvSpPr/>
          <p:nvPr/>
        </p:nvSpPr>
        <p:spPr>
          <a:xfrm>
            <a:off x="21715613" y="17925100"/>
            <a:ext cx="311473" cy="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22" name="Shape 522"/>
          <p:cNvSpPr/>
          <p:nvPr/>
        </p:nvSpPr>
        <p:spPr>
          <a:xfrm>
            <a:off x="8141924" y="17925169"/>
            <a:ext cx="31147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23" name="Shape 523"/>
          <p:cNvSpPr/>
          <p:nvPr/>
        </p:nvSpPr>
        <p:spPr>
          <a:xfrm>
            <a:off x="10086141" y="17925169"/>
            <a:ext cx="38348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24" name="Shape 524"/>
          <p:cNvSpPr/>
          <p:nvPr/>
        </p:nvSpPr>
        <p:spPr>
          <a:xfrm>
            <a:off x="12102365" y="17925100"/>
            <a:ext cx="311473" cy="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25" name="Shape 525"/>
          <p:cNvSpPr/>
          <p:nvPr/>
        </p:nvSpPr>
        <p:spPr>
          <a:xfrm>
            <a:off x="4289677" y="17925220"/>
            <a:ext cx="275289" cy="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26" name="Shape 526"/>
          <p:cNvSpPr/>
          <p:nvPr/>
        </p:nvSpPr>
        <p:spPr>
          <a:xfrm>
            <a:off x="25639868" y="17925169"/>
            <a:ext cx="3476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69" name="Group 169"/>
          <p:cNvGrpSpPr/>
          <p:nvPr/>
        </p:nvGrpSpPr>
        <p:grpSpPr>
          <a:xfrm>
            <a:off x="8459747" y="17385169"/>
            <a:ext cx="1620001" cy="1080001"/>
            <a:chOff x="0" y="0"/>
            <a:chExt cx="1620000" cy="1079999"/>
          </a:xfrm>
        </p:grpSpPr>
        <p:sp>
          <p:nvSpPr>
            <p:cNvPr id="167" name="Shape 167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8" name="Shape 168"/>
            <p:cNvSpPr/>
            <p:nvPr/>
          </p:nvSpPr>
          <p:spPr>
            <a:xfrm>
              <a:off x="-1" y="115149"/>
              <a:ext cx="1620002" cy="849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asignan los cargos responsables, con autoridad, para Editar, Revisar y Aprobar Documentos en el SGD y  para realizar modificaciones a mano de los documentos 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6515531" y="17385169"/>
            <a:ext cx="1620001" cy="1080001"/>
            <a:chOff x="0" y="0"/>
            <a:chExt cx="1620000" cy="1079999"/>
          </a:xfrm>
        </p:grpSpPr>
        <p:sp>
          <p:nvSpPr>
            <p:cNvPr id="170" name="Shape 170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-1" y="286807"/>
              <a:ext cx="1620002" cy="50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Establecer el alcance y las políticas específicas para el SGD</a:t>
              </a:r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10475971" y="17385169"/>
            <a:ext cx="1620001" cy="1080001"/>
            <a:chOff x="0" y="0"/>
            <a:chExt cx="1620000" cy="1079999"/>
          </a:xfrm>
        </p:grpSpPr>
        <p:sp>
          <p:nvSpPr>
            <p:cNvPr id="173" name="Shape 173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1" y="77257"/>
              <a:ext cx="1620002" cy="925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las competencias que deben tener los cargos que Editan, Revisan y Aprueban los documentos del SGD.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24013474" y="17385169"/>
            <a:ext cx="1620001" cy="1080001"/>
            <a:chOff x="0" y="0"/>
            <a:chExt cx="1620000" cy="1079999"/>
          </a:xfrm>
        </p:grpSpPr>
        <p:sp>
          <p:nvSpPr>
            <p:cNvPr id="176" name="Shape 176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-1" y="216957"/>
              <a:ext cx="1620002" cy="646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los criterios para mantener controlados y salvaguardados documentos obsoletos</a:t>
              </a:r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754891" y="17385169"/>
            <a:ext cx="1620001" cy="1080001"/>
            <a:chOff x="0" y="0"/>
            <a:chExt cx="1620000" cy="1079999"/>
          </a:xfrm>
        </p:grpSpPr>
        <p:sp>
          <p:nvSpPr>
            <p:cNvPr id="179" name="Shape 179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80" name="Shape 180"/>
            <p:cNvSpPr/>
            <p:nvPr/>
          </p:nvSpPr>
          <p:spPr>
            <a:xfrm>
              <a:off x="-1" y="77257"/>
              <a:ext cx="1620002" cy="925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Se determina la información, los Documentos, procedimientos y registros </a:t>
              </a:r>
              <a:r>
                <a:rPr u="sng"/>
                <a:t>obligatorios</a:t>
              </a:r>
              <a:r>
                <a:t> internos o externos a controlar</a:t>
              </a:r>
            </a:p>
          </p:txBody>
        </p:sp>
      </p:grpSp>
      <p:sp>
        <p:nvSpPr>
          <p:cNvPr id="527" name="Shape 527"/>
          <p:cNvSpPr/>
          <p:nvPr/>
        </p:nvSpPr>
        <p:spPr>
          <a:xfrm>
            <a:off x="2381285" y="17925169"/>
            <a:ext cx="27564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28" name="Shape 528"/>
          <p:cNvSpPr/>
          <p:nvPr/>
        </p:nvSpPr>
        <p:spPr>
          <a:xfrm>
            <a:off x="19807221" y="17925101"/>
            <a:ext cx="275649" cy="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86" name="Group 186"/>
          <p:cNvGrpSpPr/>
          <p:nvPr/>
        </p:nvGrpSpPr>
        <p:grpSpPr>
          <a:xfrm>
            <a:off x="22033435" y="17385169"/>
            <a:ext cx="1620001" cy="1080001"/>
            <a:chOff x="0" y="0"/>
            <a:chExt cx="1620000" cy="1079999"/>
          </a:xfrm>
        </p:grpSpPr>
        <p:sp>
          <p:nvSpPr>
            <p:cNvPr id="184" name="Shape 184"/>
            <p:cNvSpPr/>
            <p:nvPr/>
          </p:nvSpPr>
          <p:spPr>
            <a:xfrm>
              <a:off x="-1" y="0"/>
              <a:ext cx="1620002" cy="10800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-1" y="216957"/>
              <a:ext cx="1620002" cy="646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establecen los criterios para gestionar el historial de los cambios de los documentos</a:t>
              </a:r>
            </a:p>
          </p:txBody>
        </p:sp>
      </p:grpSp>
      <p:sp>
        <p:nvSpPr>
          <p:cNvPr id="529" name="Shape 529"/>
          <p:cNvSpPr/>
          <p:nvPr/>
        </p:nvSpPr>
        <p:spPr>
          <a:xfrm>
            <a:off x="23659829" y="17925169"/>
            <a:ext cx="34729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0" name="Shape 530"/>
          <p:cNvSpPr/>
          <p:nvPr/>
        </p:nvSpPr>
        <p:spPr>
          <a:xfrm>
            <a:off x="27620269" y="17925727"/>
            <a:ext cx="275290" cy="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1" name="Shape 531"/>
          <p:cNvSpPr/>
          <p:nvPr/>
        </p:nvSpPr>
        <p:spPr>
          <a:xfrm>
            <a:off x="23515819" y="19531029"/>
            <a:ext cx="383114" cy="1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92" name="Group 192"/>
          <p:cNvGrpSpPr/>
          <p:nvPr/>
        </p:nvGrpSpPr>
        <p:grpSpPr>
          <a:xfrm>
            <a:off x="11053671" y="20611784"/>
            <a:ext cx="1508787" cy="962182"/>
            <a:chOff x="0" y="0"/>
            <a:chExt cx="1508786" cy="962180"/>
          </a:xfrm>
        </p:grpSpPr>
        <p:sp>
          <p:nvSpPr>
            <p:cNvPr id="190" name="Shape 190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203767"/>
              <a:ext cx="1508787" cy="55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Solicitar creación, inclusión, modificación o eliminación de documentos.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10652547" y="21452087"/>
            <a:ext cx="1028719" cy="548990"/>
            <a:chOff x="0" y="0"/>
            <a:chExt cx="1028718" cy="548989"/>
          </a:xfrm>
        </p:grpSpPr>
        <p:sp>
          <p:nvSpPr>
            <p:cNvPr id="193" name="Shape 193"/>
            <p:cNvSpPr/>
            <p:nvPr/>
          </p:nvSpPr>
          <p:spPr>
            <a:xfrm flipH="1">
              <a:off x="0" y="0"/>
              <a:ext cx="1028719" cy="54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72423"/>
              <a:ext cx="1028719" cy="301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defRPr sz="7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U-F-016 Solicitud de creación, modificación o eliminación de Documentos.</a:t>
              </a:r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12864415" y="20611784"/>
            <a:ext cx="1508787" cy="962182"/>
            <a:chOff x="0" y="0"/>
            <a:chExt cx="1508786" cy="962180"/>
          </a:xfrm>
        </p:grpSpPr>
        <p:sp>
          <p:nvSpPr>
            <p:cNvPr id="196" name="Shape 196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Realizar cambio, inclusión o la creación en los documentos relacionados.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17919578" y="20379675"/>
            <a:ext cx="1508787" cy="962182"/>
            <a:chOff x="0" y="0"/>
            <a:chExt cx="1508786" cy="962180"/>
          </a:xfrm>
        </p:grpSpPr>
        <p:sp>
          <p:nvSpPr>
            <p:cNvPr id="199" name="Shape 199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343467"/>
              <a:ext cx="1508787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Rechazar la solicitud y explicar los motivos.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14675160" y="20611784"/>
            <a:ext cx="1508787" cy="962182"/>
            <a:chOff x="0" y="0"/>
            <a:chExt cx="1508786" cy="962180"/>
          </a:xfrm>
        </p:grpSpPr>
        <p:sp>
          <p:nvSpPr>
            <p:cNvPr id="202" name="Shape 202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0" y="343467"/>
              <a:ext cx="1508787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Validar documentos. (Usabilidad)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14690815" y="23636652"/>
            <a:ext cx="1508787" cy="962182"/>
            <a:chOff x="0" y="0"/>
            <a:chExt cx="1508786" cy="962180"/>
          </a:xfrm>
        </p:grpSpPr>
        <p:sp>
          <p:nvSpPr>
            <p:cNvPr id="205" name="Shape 205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0" y="413317"/>
              <a:ext cx="1508787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Aprobar documento.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16712414" y="22156208"/>
            <a:ext cx="1508787" cy="962182"/>
            <a:chOff x="0" y="0"/>
            <a:chExt cx="1508786" cy="962180"/>
          </a:xfrm>
        </p:grpSpPr>
        <p:sp>
          <p:nvSpPr>
            <p:cNvPr id="208" name="Shape 208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0" y="413317"/>
              <a:ext cx="1508787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Realizar correcciones.</a:t>
              </a:r>
            </a:p>
          </p:txBody>
        </p:sp>
      </p:grpSp>
      <p:grpSp>
        <p:nvGrpSpPr>
          <p:cNvPr id="213" name="Group 213"/>
          <p:cNvGrpSpPr/>
          <p:nvPr/>
        </p:nvGrpSpPr>
        <p:grpSpPr>
          <a:xfrm>
            <a:off x="14690981" y="25043182"/>
            <a:ext cx="1508787" cy="962182"/>
            <a:chOff x="0" y="0"/>
            <a:chExt cx="1508786" cy="962180"/>
          </a:xfrm>
        </p:grpSpPr>
        <p:sp>
          <p:nvSpPr>
            <p:cNvPr id="211" name="Shape 211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Establecer, asignar identificación, clasificar y/o cambiar la versión.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14675328" y="26449685"/>
            <a:ext cx="1508787" cy="962182"/>
            <a:chOff x="0" y="0"/>
            <a:chExt cx="1508786" cy="962180"/>
          </a:xfrm>
        </p:grpSpPr>
        <p:sp>
          <p:nvSpPr>
            <p:cNvPr id="214" name="Shape 214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343467"/>
              <a:ext cx="1508787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Actualizar las tablas de retención de documentos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14477582" y="27263823"/>
            <a:ext cx="1131591" cy="730708"/>
            <a:chOff x="0" y="0"/>
            <a:chExt cx="1131590" cy="730706"/>
          </a:xfrm>
        </p:grpSpPr>
        <p:sp>
          <p:nvSpPr>
            <p:cNvPr id="217" name="Shape 217"/>
            <p:cNvSpPr/>
            <p:nvPr/>
          </p:nvSpPr>
          <p:spPr>
            <a:xfrm flipH="1">
              <a:off x="0" y="0"/>
              <a:ext cx="1131591" cy="73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80000"/>
                </a:lnSpc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146227"/>
              <a:ext cx="1131591" cy="3010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>
                <a:lnSpc>
                  <a:spcPct val="80000"/>
                </a:lnSpc>
                <a:defRPr sz="700">
                  <a:latin typeface="Arial"/>
                  <a:ea typeface="Arial"/>
                  <a:cs typeface="Arial"/>
                  <a:sym typeface="Arial"/>
                </a:defRPr>
              </a:pPr>
              <a:r>
                <a:t>U-F-002 Listado Maestro de Documentos.</a:t>
              </a:r>
              <a:endParaRPr sz="6300">
                <a:solidFill>
                  <a:srgbClr val="FFFFFF"/>
                </a:solidFill>
              </a:endParaRPr>
            </a:p>
            <a:p>
              <a:pPr>
                <a:lnSpc>
                  <a:spcPct val="80000"/>
                </a:lnSpc>
                <a:defRPr sz="700">
                  <a:latin typeface="Arial"/>
                  <a:ea typeface="Arial"/>
                  <a:cs typeface="Arial"/>
                  <a:sym typeface="Arial"/>
                </a:defRPr>
              </a:pPr>
              <a:r>
                <a:t>U-F-007 Listado Maestro de Registros.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12336449" y="26449578"/>
            <a:ext cx="1508787" cy="962182"/>
            <a:chOff x="0" y="0"/>
            <a:chExt cx="1508786" cy="962180"/>
          </a:xfrm>
        </p:grpSpPr>
        <p:sp>
          <p:nvSpPr>
            <p:cNvPr id="220" name="Shape 220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Realizar divulgación a los grupos usuarios del documento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11996767" y="27263823"/>
            <a:ext cx="1131591" cy="730708"/>
            <a:chOff x="0" y="0"/>
            <a:chExt cx="1131590" cy="730706"/>
          </a:xfrm>
        </p:grpSpPr>
        <p:sp>
          <p:nvSpPr>
            <p:cNvPr id="223" name="Shape 223"/>
            <p:cNvSpPr/>
            <p:nvPr/>
          </p:nvSpPr>
          <p:spPr>
            <a:xfrm flipH="1">
              <a:off x="0" y="0"/>
              <a:ext cx="1131591" cy="73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89302"/>
              <a:ext cx="1131591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U-F-012 Socialización de Documentos.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8459690" y="26449498"/>
            <a:ext cx="1508787" cy="962182"/>
            <a:chOff x="0" y="0"/>
            <a:chExt cx="1508786" cy="962180"/>
          </a:xfrm>
        </p:grpSpPr>
        <p:sp>
          <p:nvSpPr>
            <p:cNvPr id="226" name="Shape 226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Realizar distribución controlada de los documentos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7780493" y="27263741"/>
            <a:ext cx="1131591" cy="730708"/>
            <a:chOff x="0" y="0"/>
            <a:chExt cx="1131590" cy="730706"/>
          </a:xfrm>
        </p:grpSpPr>
        <p:sp>
          <p:nvSpPr>
            <p:cNvPr id="229" name="Shape 229"/>
            <p:cNvSpPr/>
            <p:nvPr/>
          </p:nvSpPr>
          <p:spPr>
            <a:xfrm flipH="1">
              <a:off x="0" y="0"/>
              <a:ext cx="1131591" cy="73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89302"/>
              <a:ext cx="1131591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U-F-009 Distribución de Documentos.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4142649" y="26449605"/>
            <a:ext cx="1508787" cy="962182"/>
            <a:chOff x="0" y="0"/>
            <a:chExt cx="1508786" cy="962180"/>
          </a:xfrm>
        </p:grpSpPr>
        <p:sp>
          <p:nvSpPr>
            <p:cNvPr id="232" name="Shape 232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Determinar si es necesario conservar y controlar el obsoleto.</a:t>
              </a:r>
            </a:p>
          </p:txBody>
        </p:sp>
      </p:grpSp>
      <p:sp>
        <p:nvSpPr>
          <p:cNvPr id="235" name="Shape 235"/>
          <p:cNvSpPr/>
          <p:nvPr/>
        </p:nvSpPr>
        <p:spPr>
          <a:xfrm>
            <a:off x="2075216" y="27042957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36" name="Shape 236"/>
          <p:cNvSpPr/>
          <p:nvPr/>
        </p:nvSpPr>
        <p:spPr>
          <a:xfrm>
            <a:off x="3245107" y="26238861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2342450" y="26449604"/>
            <a:ext cx="1508786" cy="962182"/>
            <a:chOff x="0" y="0"/>
            <a:chExt cx="1508785" cy="962180"/>
          </a:xfrm>
        </p:grpSpPr>
        <p:sp>
          <p:nvSpPr>
            <p:cNvPr id="237" name="Shape 237"/>
            <p:cNvSpPr/>
            <p:nvPr/>
          </p:nvSpPr>
          <p:spPr>
            <a:xfrm flipH="1">
              <a:off x="-1" y="0"/>
              <a:ext cx="1508787" cy="96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77195" y="287445"/>
              <a:ext cx="754394" cy="387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conserva el documento o registro obsoleto?</a:t>
              </a:r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1838393" y="24703787"/>
            <a:ext cx="1508787" cy="962182"/>
            <a:chOff x="0" y="0"/>
            <a:chExt cx="1508786" cy="962180"/>
          </a:xfrm>
        </p:grpSpPr>
        <p:sp>
          <p:nvSpPr>
            <p:cNvPr id="240" name="Shape 240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343467"/>
              <a:ext cx="1508787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Eliminar el documento anterior.</a:t>
              </a:r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3566585" y="24747093"/>
            <a:ext cx="1508787" cy="962182"/>
            <a:chOff x="0" y="0"/>
            <a:chExt cx="1508786" cy="962180"/>
          </a:xfrm>
        </p:grpSpPr>
        <p:sp>
          <p:nvSpPr>
            <p:cNvPr id="243" name="Shape 243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Administrar los obsoletos en los archivos correspondientes.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7523643" y="24746986"/>
            <a:ext cx="1508787" cy="962182"/>
            <a:chOff x="0" y="0"/>
            <a:chExt cx="1508786" cy="962180"/>
          </a:xfrm>
        </p:grpSpPr>
        <p:sp>
          <p:nvSpPr>
            <p:cNvPr id="246" name="Shape 246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Planificar y realizar inspecciones periódicas al SGD.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5978816" y="22133851"/>
            <a:ext cx="1440001" cy="964801"/>
            <a:chOff x="0" y="0"/>
            <a:chExt cx="1439999" cy="964800"/>
          </a:xfrm>
        </p:grpSpPr>
        <p:sp>
          <p:nvSpPr>
            <p:cNvPr id="249" name="Shape 249"/>
            <p:cNvSpPr/>
            <p:nvPr/>
          </p:nvSpPr>
          <p:spPr>
            <a:xfrm flipH="1">
              <a:off x="0" y="0"/>
              <a:ext cx="1440000" cy="9648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274927"/>
              <a:ext cx="1440000" cy="414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Recolectar y registrar los </a:t>
              </a:r>
              <a:r>
                <a:rPr b="1"/>
                <a:t>NC</a:t>
              </a:r>
              <a:r>
                <a:t> de inspección al proceso.</a:t>
              </a:r>
            </a:p>
          </p:txBody>
        </p:sp>
      </p:grpSp>
      <p:sp>
        <p:nvSpPr>
          <p:cNvPr id="532" name="Shape 532"/>
          <p:cNvSpPr/>
          <p:nvPr/>
        </p:nvSpPr>
        <p:spPr>
          <a:xfrm>
            <a:off x="12568939" y="21092875"/>
            <a:ext cx="28912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3" name="Shape 533"/>
          <p:cNvSpPr/>
          <p:nvPr/>
        </p:nvSpPr>
        <p:spPr>
          <a:xfrm>
            <a:off x="19434868" y="19528438"/>
            <a:ext cx="402298" cy="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4" name="Shape 534"/>
          <p:cNvSpPr/>
          <p:nvPr/>
        </p:nvSpPr>
        <p:spPr>
          <a:xfrm>
            <a:off x="14379684" y="21092875"/>
            <a:ext cx="28912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5" name="Shape 535"/>
          <p:cNvSpPr/>
          <p:nvPr/>
        </p:nvSpPr>
        <p:spPr>
          <a:xfrm>
            <a:off x="15431741" y="21580159"/>
            <a:ext cx="2561" cy="570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6" name="Shape 536"/>
          <p:cNvSpPr/>
          <p:nvPr/>
        </p:nvSpPr>
        <p:spPr>
          <a:xfrm>
            <a:off x="16197547" y="22637339"/>
            <a:ext cx="508518" cy="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7" name="Shape 537"/>
          <p:cNvSpPr/>
          <p:nvPr/>
        </p:nvSpPr>
        <p:spPr>
          <a:xfrm>
            <a:off x="16189960" y="21092160"/>
            <a:ext cx="1276350" cy="1056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8" name="Shape 538"/>
          <p:cNvSpPr/>
          <p:nvPr/>
        </p:nvSpPr>
        <p:spPr>
          <a:xfrm>
            <a:off x="15439355" y="23124308"/>
            <a:ext cx="2982" cy="505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9" name="Shape 539"/>
          <p:cNvSpPr/>
          <p:nvPr/>
        </p:nvSpPr>
        <p:spPr>
          <a:xfrm>
            <a:off x="15445266" y="24605027"/>
            <a:ext cx="52" cy="431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0" name="Shape 540"/>
          <p:cNvSpPr/>
          <p:nvPr/>
        </p:nvSpPr>
        <p:spPr>
          <a:xfrm>
            <a:off x="15435146" y="26011557"/>
            <a:ext cx="4806" cy="43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1" name="Shape 541"/>
          <p:cNvSpPr/>
          <p:nvPr/>
        </p:nvSpPr>
        <p:spPr>
          <a:xfrm>
            <a:off x="13850620" y="26930350"/>
            <a:ext cx="81788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2" name="Shape 542"/>
          <p:cNvSpPr/>
          <p:nvPr/>
        </p:nvSpPr>
        <p:spPr>
          <a:xfrm>
            <a:off x="11977581" y="26930499"/>
            <a:ext cx="352519" cy="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3" name="Shape 543"/>
          <p:cNvSpPr/>
          <p:nvPr/>
        </p:nvSpPr>
        <p:spPr>
          <a:xfrm>
            <a:off x="9974959" y="26930461"/>
            <a:ext cx="481026" cy="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4" name="Shape 544"/>
          <p:cNvSpPr/>
          <p:nvPr/>
        </p:nvSpPr>
        <p:spPr>
          <a:xfrm>
            <a:off x="5657918" y="26930632"/>
            <a:ext cx="346581" cy="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5" name="Shape 545"/>
          <p:cNvSpPr/>
          <p:nvPr/>
        </p:nvSpPr>
        <p:spPr>
          <a:xfrm>
            <a:off x="3857904" y="26930695"/>
            <a:ext cx="27839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6" name="Shape 546"/>
          <p:cNvSpPr/>
          <p:nvPr/>
        </p:nvSpPr>
        <p:spPr>
          <a:xfrm>
            <a:off x="1564640" y="25184100"/>
            <a:ext cx="770890" cy="1746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7473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7" name="Shape 547"/>
          <p:cNvSpPr/>
          <p:nvPr/>
        </p:nvSpPr>
        <p:spPr>
          <a:xfrm>
            <a:off x="3096260" y="25714960"/>
            <a:ext cx="1224280" cy="727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009"/>
                </a:lnTo>
                <a:lnTo>
                  <a:pt x="21600" y="9009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8" name="Shape 548"/>
          <p:cNvSpPr/>
          <p:nvPr/>
        </p:nvSpPr>
        <p:spPr>
          <a:xfrm>
            <a:off x="2592070" y="24404320"/>
            <a:ext cx="3649980" cy="29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9346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9" name="Shape 549"/>
          <p:cNvSpPr/>
          <p:nvPr/>
        </p:nvSpPr>
        <p:spPr>
          <a:xfrm>
            <a:off x="5081854" y="25228187"/>
            <a:ext cx="306008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0" name="Shape 550"/>
          <p:cNvSpPr/>
          <p:nvPr/>
        </p:nvSpPr>
        <p:spPr>
          <a:xfrm>
            <a:off x="8454390" y="22614890"/>
            <a:ext cx="1259840" cy="1367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91"/>
                </a:moveTo>
                <a:lnTo>
                  <a:pt x="8274" y="18391"/>
                </a:lnTo>
                <a:lnTo>
                  <a:pt x="82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7245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1" name="Shape 551"/>
          <p:cNvSpPr/>
          <p:nvPr/>
        </p:nvSpPr>
        <p:spPr>
          <a:xfrm>
            <a:off x="7263129" y="24267160"/>
            <a:ext cx="429261" cy="960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781" y="21600"/>
                </a:moveTo>
                <a:lnTo>
                  <a:pt x="0" y="21600"/>
                </a:lnTo>
                <a:lnTo>
                  <a:pt x="0" y="5714"/>
                </a:lnTo>
                <a:lnTo>
                  <a:pt x="21600" y="5714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2" name="Shape 552"/>
          <p:cNvSpPr/>
          <p:nvPr/>
        </p:nvSpPr>
        <p:spPr>
          <a:xfrm>
            <a:off x="5717540" y="22616160"/>
            <a:ext cx="197485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720"/>
                </a:moveTo>
                <a:lnTo>
                  <a:pt x="21600" y="21600"/>
                </a:lnTo>
                <a:lnTo>
                  <a:pt x="13154" y="21600"/>
                </a:lnTo>
                <a:lnTo>
                  <a:pt x="13154" y="7776"/>
                </a:lnTo>
                <a:lnTo>
                  <a:pt x="0" y="7776"/>
                </a:lnTo>
                <a:lnTo>
                  <a:pt x="0" y="0"/>
                </a:lnTo>
                <a:lnTo>
                  <a:pt x="2778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3" name="Shape 553"/>
          <p:cNvSpPr/>
          <p:nvPr/>
        </p:nvSpPr>
        <p:spPr>
          <a:xfrm>
            <a:off x="18682083" y="21348050"/>
            <a:ext cx="5847" cy="351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76" name="Group 276"/>
          <p:cNvGrpSpPr/>
          <p:nvPr/>
        </p:nvGrpSpPr>
        <p:grpSpPr>
          <a:xfrm>
            <a:off x="14682093" y="22156315"/>
            <a:ext cx="1508787" cy="962182"/>
            <a:chOff x="0" y="0"/>
            <a:chExt cx="1508786" cy="962180"/>
          </a:xfrm>
        </p:grpSpPr>
        <p:sp>
          <p:nvSpPr>
            <p:cNvPr id="274" name="Shape 274"/>
            <p:cNvSpPr/>
            <p:nvPr/>
          </p:nvSpPr>
          <p:spPr>
            <a:xfrm flipH="1">
              <a:off x="0" y="0"/>
              <a:ext cx="1508787" cy="96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89186" y="413317"/>
              <a:ext cx="930413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Observaciones?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15089670" y="23193694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78" name="Shape 278"/>
          <p:cNvSpPr/>
          <p:nvPr/>
        </p:nvSpPr>
        <p:spPr>
          <a:xfrm>
            <a:off x="16190880" y="22453579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grpSp>
        <p:nvGrpSpPr>
          <p:cNvPr id="281" name="Group 281"/>
          <p:cNvGrpSpPr/>
          <p:nvPr/>
        </p:nvGrpSpPr>
        <p:grpSpPr>
          <a:xfrm>
            <a:off x="6939061" y="23298803"/>
            <a:ext cx="1508787" cy="962182"/>
            <a:chOff x="0" y="0"/>
            <a:chExt cx="1508786" cy="962180"/>
          </a:xfrm>
        </p:grpSpPr>
        <p:sp>
          <p:nvSpPr>
            <p:cNvPr id="279" name="Shape 279"/>
            <p:cNvSpPr/>
            <p:nvPr/>
          </p:nvSpPr>
          <p:spPr>
            <a:xfrm flipH="1">
              <a:off x="0" y="0"/>
              <a:ext cx="1508787" cy="96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6283" y="343467"/>
              <a:ext cx="796219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Documentos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controlados?</a:t>
              </a:r>
            </a:p>
          </p:txBody>
        </p:sp>
      </p:grpSp>
      <p:sp>
        <p:nvSpPr>
          <p:cNvPr id="282" name="Shape 282"/>
          <p:cNvSpPr/>
          <p:nvPr/>
        </p:nvSpPr>
        <p:spPr>
          <a:xfrm>
            <a:off x="6713136" y="23719165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283" name="Shape 283"/>
          <p:cNvSpPr/>
          <p:nvPr/>
        </p:nvSpPr>
        <p:spPr>
          <a:xfrm>
            <a:off x="7846368" y="23419765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grpSp>
        <p:nvGrpSpPr>
          <p:cNvPr id="286" name="Group 286"/>
          <p:cNvGrpSpPr/>
          <p:nvPr/>
        </p:nvGrpSpPr>
        <p:grpSpPr>
          <a:xfrm>
            <a:off x="21812035" y="18973360"/>
            <a:ext cx="1697385" cy="1110211"/>
            <a:chOff x="0" y="0"/>
            <a:chExt cx="1697383" cy="1110210"/>
          </a:xfrm>
        </p:grpSpPr>
        <p:sp>
          <p:nvSpPr>
            <p:cNvPr id="284" name="Shape 284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0" y="162212"/>
              <a:ext cx="1697385" cy="785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Revisar el estado de las normas aplicables, las solicitudes de los clientes, otras partes interesadas y las acciones de mejora, </a:t>
              </a:r>
            </a:p>
          </p:txBody>
        </p:sp>
      </p:grpSp>
      <p:grpSp>
        <p:nvGrpSpPr>
          <p:cNvPr id="289" name="Group 289"/>
          <p:cNvGrpSpPr/>
          <p:nvPr/>
        </p:nvGrpSpPr>
        <p:grpSpPr>
          <a:xfrm>
            <a:off x="5394211" y="24673087"/>
            <a:ext cx="1697385" cy="1110211"/>
            <a:chOff x="0" y="0"/>
            <a:chExt cx="1697383" cy="1110210"/>
          </a:xfrm>
        </p:grpSpPr>
        <p:sp>
          <p:nvSpPr>
            <p:cNvPr id="287" name="Shape 287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162212"/>
              <a:ext cx="1697385" cy="785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Confirmar que todos los documentos estén los punto de uso conforme a los criterios de conservación y disposición</a:t>
              </a:r>
            </a:p>
          </p:txBody>
        </p:sp>
      </p:grpSp>
      <p:grpSp>
        <p:nvGrpSpPr>
          <p:cNvPr id="292" name="Group 292"/>
          <p:cNvGrpSpPr/>
          <p:nvPr/>
        </p:nvGrpSpPr>
        <p:grpSpPr>
          <a:xfrm>
            <a:off x="6257654" y="19050653"/>
            <a:ext cx="1440001" cy="964801"/>
            <a:chOff x="0" y="0"/>
            <a:chExt cx="1439999" cy="964800"/>
          </a:xfrm>
        </p:grpSpPr>
        <p:sp>
          <p:nvSpPr>
            <p:cNvPr id="290" name="Shape 290"/>
            <p:cNvSpPr/>
            <p:nvPr/>
          </p:nvSpPr>
          <p:spPr>
            <a:xfrm flipH="1">
              <a:off x="0" y="0"/>
              <a:ext cx="1440001" cy="9648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0" y="368907"/>
              <a:ext cx="144000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Definir los cambios</a:t>
              </a:r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15392101" y="18983402"/>
            <a:ext cx="1697385" cy="1110211"/>
            <a:chOff x="0" y="0"/>
            <a:chExt cx="1697383" cy="1110210"/>
          </a:xfrm>
        </p:grpSpPr>
        <p:sp>
          <p:nvSpPr>
            <p:cNvPr id="293" name="Shape 293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0" y="301912"/>
              <a:ext cx="1697385" cy="50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Identificar los documentos que se deben modificar, crear o anular</a:t>
              </a:r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19843515" y="18973360"/>
            <a:ext cx="1697385" cy="1110211"/>
            <a:chOff x="0" y="0"/>
            <a:chExt cx="1697383" cy="1110210"/>
          </a:xfrm>
        </p:grpSpPr>
        <p:sp>
          <p:nvSpPr>
            <p:cNvPr id="296" name="Shape 296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0" y="162212"/>
              <a:ext cx="1697385" cy="785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Identificar cambios de criterios, hacer análisis de riesgos y viabilidad de los cambios en los documentos para el SGI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2474878" y="22133851"/>
            <a:ext cx="1440001" cy="964801"/>
            <a:chOff x="0" y="0"/>
            <a:chExt cx="1439999" cy="964800"/>
          </a:xfrm>
        </p:grpSpPr>
        <p:sp>
          <p:nvSpPr>
            <p:cNvPr id="299" name="Shape 299"/>
            <p:cNvSpPr/>
            <p:nvPr/>
          </p:nvSpPr>
          <p:spPr>
            <a:xfrm flipH="1">
              <a:off x="0" y="0"/>
              <a:ext cx="1440001" cy="9648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229207"/>
              <a:ext cx="1440001" cy="50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Comunicar los cambios a los procesos correspondientes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11091583" y="18983402"/>
            <a:ext cx="1697385" cy="1110211"/>
            <a:chOff x="0" y="0"/>
            <a:chExt cx="1697383" cy="1110210"/>
          </a:xfrm>
        </p:grpSpPr>
        <p:sp>
          <p:nvSpPr>
            <p:cNvPr id="302" name="Shape 302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0" y="301912"/>
              <a:ext cx="1697385" cy="50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Establecer las nuevas políticas y los controles a al SGD</a:t>
              </a: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10362763" y="28300052"/>
            <a:ext cx="1697385" cy="1110211"/>
            <a:chOff x="0" y="0"/>
            <a:chExt cx="1697383" cy="1110210"/>
          </a:xfrm>
        </p:grpSpPr>
        <p:sp>
          <p:nvSpPr>
            <p:cNvPr id="305" name="Shape 305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0" y="371762"/>
              <a:ext cx="1697385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Informar a RRHH la necesidad de entrenamiento</a:t>
              </a:r>
            </a:p>
          </p:txBody>
        </p:sp>
      </p:grpSp>
      <p:sp>
        <p:nvSpPr>
          <p:cNvPr id="554" name="Shape 554"/>
          <p:cNvSpPr/>
          <p:nvPr/>
        </p:nvSpPr>
        <p:spPr>
          <a:xfrm>
            <a:off x="21547299" y="19528465"/>
            <a:ext cx="25838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11" name="Group 311"/>
          <p:cNvGrpSpPr/>
          <p:nvPr/>
        </p:nvGrpSpPr>
        <p:grpSpPr>
          <a:xfrm>
            <a:off x="17919412" y="19047277"/>
            <a:ext cx="1508954" cy="962289"/>
            <a:chOff x="0" y="0"/>
            <a:chExt cx="1508953" cy="962287"/>
          </a:xfrm>
        </p:grpSpPr>
        <p:sp>
          <p:nvSpPr>
            <p:cNvPr id="309" name="Shape 309"/>
            <p:cNvSpPr/>
            <p:nvPr/>
          </p:nvSpPr>
          <p:spPr>
            <a:xfrm flipH="1">
              <a:off x="-1" y="0"/>
              <a:ext cx="1508955" cy="96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77237" y="297801"/>
              <a:ext cx="754479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Es viable el cambio?</a:t>
              </a:r>
            </a:p>
          </p:txBody>
        </p:sp>
      </p:grpSp>
      <p:sp>
        <p:nvSpPr>
          <p:cNvPr id="312" name="Shape 312"/>
          <p:cNvSpPr/>
          <p:nvPr/>
        </p:nvSpPr>
        <p:spPr>
          <a:xfrm>
            <a:off x="17693069" y="19576756"/>
            <a:ext cx="132694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>
            <a:lvl1pPr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sp>
        <p:nvSpPr>
          <p:cNvPr id="313" name="Shape 313"/>
          <p:cNvSpPr/>
          <p:nvPr/>
        </p:nvSpPr>
        <p:spPr>
          <a:xfrm>
            <a:off x="18774131" y="20010741"/>
            <a:ext cx="20320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>
            <a:lvl1pPr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555" name="Shape 555"/>
          <p:cNvSpPr/>
          <p:nvPr/>
        </p:nvSpPr>
        <p:spPr>
          <a:xfrm>
            <a:off x="14908007" y="19538479"/>
            <a:ext cx="477745" cy="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6" name="Shape 556"/>
          <p:cNvSpPr/>
          <p:nvPr/>
        </p:nvSpPr>
        <p:spPr>
          <a:xfrm>
            <a:off x="17095886" y="19531572"/>
            <a:ext cx="817808" cy="3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18" name="Group 318"/>
          <p:cNvGrpSpPr/>
          <p:nvPr/>
        </p:nvGrpSpPr>
        <p:grpSpPr>
          <a:xfrm>
            <a:off x="13392551" y="19057319"/>
            <a:ext cx="1508954" cy="962290"/>
            <a:chOff x="0" y="0"/>
            <a:chExt cx="1508953" cy="962289"/>
          </a:xfrm>
        </p:grpSpPr>
        <p:sp>
          <p:nvSpPr>
            <p:cNvPr id="316" name="Shape 316"/>
            <p:cNvSpPr/>
            <p:nvPr/>
          </p:nvSpPr>
          <p:spPr>
            <a:xfrm flipH="1">
              <a:off x="-1" y="0"/>
              <a:ext cx="1508955" cy="96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77237" y="158101"/>
              <a:ext cx="754479" cy="646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Cambian las políticas del SGD?</a:t>
              </a:r>
            </a:p>
          </p:txBody>
        </p:sp>
      </p:grpSp>
      <p:sp>
        <p:nvSpPr>
          <p:cNvPr id="319" name="Shape 319"/>
          <p:cNvSpPr/>
          <p:nvPr/>
        </p:nvSpPr>
        <p:spPr>
          <a:xfrm>
            <a:off x="13166208" y="19586798"/>
            <a:ext cx="132693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>
            <a:lvl1pPr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sp>
        <p:nvSpPr>
          <p:cNvPr id="320" name="Shape 320"/>
          <p:cNvSpPr/>
          <p:nvPr/>
        </p:nvSpPr>
        <p:spPr>
          <a:xfrm>
            <a:off x="14247270" y="18836533"/>
            <a:ext cx="20320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>
            <a:lvl1pPr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557" name="Shape 557"/>
          <p:cNvSpPr/>
          <p:nvPr/>
        </p:nvSpPr>
        <p:spPr>
          <a:xfrm>
            <a:off x="18673919" y="20015957"/>
            <a:ext cx="23" cy="3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8" name="Shape 558"/>
          <p:cNvSpPr/>
          <p:nvPr/>
        </p:nvSpPr>
        <p:spPr>
          <a:xfrm>
            <a:off x="9846310" y="18700750"/>
            <a:ext cx="4300221" cy="349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9" name="Shape 559"/>
          <p:cNvSpPr/>
          <p:nvPr/>
        </p:nvSpPr>
        <p:spPr>
          <a:xfrm>
            <a:off x="10607488" y="19538478"/>
            <a:ext cx="477746" cy="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0" name="Shape 560"/>
          <p:cNvSpPr/>
          <p:nvPr/>
        </p:nvSpPr>
        <p:spPr>
          <a:xfrm>
            <a:off x="12795367" y="19538478"/>
            <a:ext cx="590647" cy="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27" name="Group 327"/>
          <p:cNvGrpSpPr/>
          <p:nvPr/>
        </p:nvGrpSpPr>
        <p:grpSpPr>
          <a:xfrm>
            <a:off x="9092032" y="19057318"/>
            <a:ext cx="1508954" cy="962289"/>
            <a:chOff x="0" y="0"/>
            <a:chExt cx="1508953" cy="962287"/>
          </a:xfrm>
        </p:grpSpPr>
        <p:sp>
          <p:nvSpPr>
            <p:cNvPr id="325" name="Shape 325"/>
            <p:cNvSpPr/>
            <p:nvPr/>
          </p:nvSpPr>
          <p:spPr>
            <a:xfrm flipH="1">
              <a:off x="-1" y="0"/>
              <a:ext cx="1508955" cy="96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6" name="Shape 326"/>
            <p:cNvSpPr/>
            <p:nvPr/>
          </p:nvSpPr>
          <p:spPr>
            <a:xfrm>
              <a:off x="377237" y="227951"/>
              <a:ext cx="754479" cy="50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Cambia la admón. del SGD?</a:t>
              </a:r>
            </a:p>
          </p:txBody>
        </p:sp>
      </p:grpSp>
      <p:sp>
        <p:nvSpPr>
          <p:cNvPr id="328" name="Shape 328"/>
          <p:cNvSpPr/>
          <p:nvPr/>
        </p:nvSpPr>
        <p:spPr>
          <a:xfrm>
            <a:off x="8865689" y="19586797"/>
            <a:ext cx="132693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>
            <a:lvl1pPr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sp>
        <p:nvSpPr>
          <p:cNvPr id="329" name="Shape 329"/>
          <p:cNvSpPr/>
          <p:nvPr/>
        </p:nvSpPr>
        <p:spPr>
          <a:xfrm>
            <a:off x="9879932" y="20084762"/>
            <a:ext cx="20320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 fontScale="100000" lnSpcReduction="0"/>
          </a:bodyPr>
          <a:lstStyle>
            <a:lvl1pPr>
              <a:defRPr b="1"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2948292" y="20159469"/>
            <a:ext cx="1440001" cy="964801"/>
            <a:chOff x="0" y="0"/>
            <a:chExt cx="1439999" cy="964800"/>
          </a:xfrm>
        </p:grpSpPr>
        <p:sp>
          <p:nvSpPr>
            <p:cNvPr id="330" name="Shape 330"/>
            <p:cNvSpPr/>
            <p:nvPr/>
          </p:nvSpPr>
          <p:spPr>
            <a:xfrm flipH="1">
              <a:off x="0" y="0"/>
              <a:ext cx="1440001" cy="96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0" y="0"/>
                  </a:moveTo>
                  <a:lnTo>
                    <a:pt x="2700" y="21600"/>
                  </a:lnTo>
                  <a:moveTo>
                    <a:pt x="18900" y="0"/>
                  </a:moveTo>
                  <a:lnTo>
                    <a:pt x="18900" y="21600"/>
                  </a:lnTo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180000" y="366830"/>
              <a:ext cx="108000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Proceso del SG</a:t>
              </a:r>
            </a:p>
          </p:txBody>
        </p:sp>
      </p:grpSp>
      <p:sp>
        <p:nvSpPr>
          <p:cNvPr id="561" name="Shape 561"/>
          <p:cNvSpPr/>
          <p:nvPr/>
        </p:nvSpPr>
        <p:spPr>
          <a:xfrm>
            <a:off x="7703867" y="19534422"/>
            <a:ext cx="1381807" cy="2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2" name="Shape 562"/>
          <p:cNvSpPr/>
          <p:nvPr/>
        </p:nvSpPr>
        <p:spPr>
          <a:xfrm>
            <a:off x="6978979" y="20021806"/>
            <a:ext cx="357" cy="131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3" name="Shape 563"/>
          <p:cNvSpPr/>
          <p:nvPr/>
        </p:nvSpPr>
        <p:spPr>
          <a:xfrm>
            <a:off x="6042675" y="20641885"/>
            <a:ext cx="211636" cy="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4" name="Shape 564"/>
          <p:cNvSpPr/>
          <p:nvPr/>
        </p:nvSpPr>
        <p:spPr>
          <a:xfrm>
            <a:off x="9846310" y="20025360"/>
            <a:ext cx="1200150" cy="106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39" name="Group 339"/>
          <p:cNvGrpSpPr/>
          <p:nvPr/>
        </p:nvGrpSpPr>
        <p:grpSpPr>
          <a:xfrm>
            <a:off x="18360667" y="21705527"/>
            <a:ext cx="660095" cy="321964"/>
            <a:chOff x="0" y="0"/>
            <a:chExt cx="660094" cy="321963"/>
          </a:xfrm>
        </p:grpSpPr>
        <p:sp>
          <p:nvSpPr>
            <p:cNvPr id="337" name="Shape 337"/>
            <p:cNvSpPr/>
            <p:nvPr/>
          </p:nvSpPr>
          <p:spPr>
            <a:xfrm flipH="1">
              <a:off x="-1" y="0"/>
              <a:ext cx="660096" cy="32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10016" y="93208"/>
              <a:ext cx="440063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FIN</a:t>
              </a:r>
            </a:p>
          </p:txBody>
        </p:sp>
      </p:grpSp>
      <p:grpSp>
        <p:nvGrpSpPr>
          <p:cNvPr id="342" name="Group 342"/>
          <p:cNvGrpSpPr/>
          <p:nvPr/>
        </p:nvGrpSpPr>
        <p:grpSpPr>
          <a:xfrm>
            <a:off x="10462125" y="26449292"/>
            <a:ext cx="1508787" cy="962183"/>
            <a:chOff x="0" y="0"/>
            <a:chExt cx="1508786" cy="962181"/>
          </a:xfrm>
        </p:grpSpPr>
        <p:sp>
          <p:nvSpPr>
            <p:cNvPr id="340" name="Shape 340"/>
            <p:cNvSpPr/>
            <p:nvPr/>
          </p:nvSpPr>
          <p:spPr>
            <a:xfrm flipH="1">
              <a:off x="0" y="0"/>
              <a:ext cx="1508787" cy="96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306767" y="273618"/>
              <a:ext cx="895251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Personal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requiere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entrenamiento?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10233749" y="26682887"/>
            <a:ext cx="264519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44" name="Shape 344"/>
          <p:cNvSpPr/>
          <p:nvPr/>
        </p:nvSpPr>
        <p:spPr>
          <a:xfrm>
            <a:off x="10942251" y="27412961"/>
            <a:ext cx="264519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sp>
        <p:nvSpPr>
          <p:cNvPr id="565" name="Shape 565"/>
          <p:cNvSpPr/>
          <p:nvPr/>
        </p:nvSpPr>
        <p:spPr>
          <a:xfrm>
            <a:off x="11212932" y="27417652"/>
            <a:ext cx="2305" cy="87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48" name="Group 348"/>
          <p:cNvGrpSpPr/>
          <p:nvPr/>
        </p:nvGrpSpPr>
        <p:grpSpPr>
          <a:xfrm>
            <a:off x="8384074" y="28300052"/>
            <a:ext cx="1659850" cy="1110334"/>
            <a:chOff x="0" y="0"/>
            <a:chExt cx="1659848" cy="1110333"/>
          </a:xfrm>
        </p:grpSpPr>
        <p:sp>
          <p:nvSpPr>
            <p:cNvPr id="346" name="Shape 346"/>
            <p:cNvSpPr/>
            <p:nvPr/>
          </p:nvSpPr>
          <p:spPr>
            <a:xfrm flipH="1">
              <a:off x="-1" y="0"/>
              <a:ext cx="1659850" cy="1110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0" y="0"/>
                  </a:moveTo>
                  <a:lnTo>
                    <a:pt x="2700" y="21600"/>
                  </a:lnTo>
                  <a:moveTo>
                    <a:pt x="18900" y="0"/>
                  </a:moveTo>
                  <a:lnTo>
                    <a:pt x="18900" y="21600"/>
                  </a:lnTo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07480" y="451393"/>
              <a:ext cx="1244888" cy="207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Proceso de RRHH</a:t>
              </a:r>
            </a:p>
          </p:txBody>
        </p:sp>
      </p:grpSp>
      <p:sp>
        <p:nvSpPr>
          <p:cNvPr id="566" name="Shape 566"/>
          <p:cNvSpPr/>
          <p:nvPr/>
        </p:nvSpPr>
        <p:spPr>
          <a:xfrm>
            <a:off x="10050155" y="28855183"/>
            <a:ext cx="306259" cy="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52" name="Group 352"/>
          <p:cNvGrpSpPr/>
          <p:nvPr/>
        </p:nvGrpSpPr>
        <p:grpSpPr>
          <a:xfrm>
            <a:off x="6010639" y="26449497"/>
            <a:ext cx="1508787" cy="962182"/>
            <a:chOff x="0" y="0"/>
            <a:chExt cx="1508786" cy="962180"/>
          </a:xfrm>
        </p:grpSpPr>
        <p:sp>
          <p:nvSpPr>
            <p:cNvPr id="350" name="Shape 350"/>
            <p:cNvSpPr/>
            <p:nvPr/>
          </p:nvSpPr>
          <p:spPr>
            <a:xfrm flipH="1">
              <a:off x="0" y="0"/>
              <a:ext cx="1508787" cy="96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05675" y="273617"/>
              <a:ext cx="697435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Se genera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Documento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Obsoleto?</a:t>
              </a:r>
            </a:p>
          </p:txBody>
        </p:sp>
      </p:grpSp>
      <p:sp>
        <p:nvSpPr>
          <p:cNvPr id="353" name="Shape 353"/>
          <p:cNvSpPr/>
          <p:nvPr/>
        </p:nvSpPr>
        <p:spPr>
          <a:xfrm>
            <a:off x="6414822" y="26238754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54" name="Shape 354"/>
          <p:cNvSpPr/>
          <p:nvPr/>
        </p:nvSpPr>
        <p:spPr>
          <a:xfrm>
            <a:off x="5784128" y="26682887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sp>
        <p:nvSpPr>
          <p:cNvPr id="567" name="Shape 567"/>
          <p:cNvSpPr/>
          <p:nvPr/>
        </p:nvSpPr>
        <p:spPr>
          <a:xfrm>
            <a:off x="7526093" y="26930588"/>
            <a:ext cx="92724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8" name="Shape 568"/>
          <p:cNvSpPr/>
          <p:nvPr/>
        </p:nvSpPr>
        <p:spPr>
          <a:xfrm>
            <a:off x="6242049" y="25788620"/>
            <a:ext cx="521971" cy="654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0821"/>
                </a:lnTo>
                <a:lnTo>
                  <a:pt x="0" y="1082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9" name="Shape 569"/>
          <p:cNvSpPr/>
          <p:nvPr/>
        </p:nvSpPr>
        <p:spPr>
          <a:xfrm>
            <a:off x="7097995" y="25228120"/>
            <a:ext cx="419299" cy="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60" name="Group 360"/>
          <p:cNvGrpSpPr/>
          <p:nvPr/>
        </p:nvGrpSpPr>
        <p:grpSpPr>
          <a:xfrm>
            <a:off x="7945314" y="22133851"/>
            <a:ext cx="1508787" cy="962182"/>
            <a:chOff x="0" y="0"/>
            <a:chExt cx="1508786" cy="962180"/>
          </a:xfrm>
        </p:grpSpPr>
        <p:sp>
          <p:nvSpPr>
            <p:cNvPr id="358" name="Shape 358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0" y="413317"/>
              <a:ext cx="1508787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Análisis del SGD</a:t>
              </a:r>
            </a:p>
          </p:txBody>
        </p:sp>
      </p:grpSp>
      <p:grpSp>
        <p:nvGrpSpPr>
          <p:cNvPr id="363" name="Group 363"/>
          <p:cNvGrpSpPr/>
          <p:nvPr/>
        </p:nvGrpSpPr>
        <p:grpSpPr>
          <a:xfrm>
            <a:off x="7942485" y="20146357"/>
            <a:ext cx="1508787" cy="962182"/>
            <a:chOff x="0" y="0"/>
            <a:chExt cx="1508786" cy="962180"/>
          </a:xfrm>
        </p:grpSpPr>
        <p:sp>
          <p:nvSpPr>
            <p:cNvPr id="361" name="Shape 361"/>
            <p:cNvSpPr/>
            <p:nvPr/>
          </p:nvSpPr>
          <p:spPr>
            <a:xfrm flipH="1">
              <a:off x="0" y="0"/>
              <a:ext cx="1508787" cy="962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349152" y="273617"/>
              <a:ext cx="810481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Se requieren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Acciones de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Mejora?</a:t>
              </a:r>
            </a:p>
          </p:txBody>
        </p:sp>
      </p:grpSp>
      <p:sp>
        <p:nvSpPr>
          <p:cNvPr id="364" name="Shape 364"/>
          <p:cNvSpPr/>
          <p:nvPr/>
        </p:nvSpPr>
        <p:spPr>
          <a:xfrm>
            <a:off x="9461904" y="20440867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65" name="Shape 365"/>
          <p:cNvSpPr/>
          <p:nvPr/>
        </p:nvSpPr>
        <p:spPr>
          <a:xfrm>
            <a:off x="7714109" y="20379640"/>
            <a:ext cx="2645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sp>
        <p:nvSpPr>
          <p:cNvPr id="570" name="Shape 570"/>
          <p:cNvSpPr/>
          <p:nvPr/>
        </p:nvSpPr>
        <p:spPr>
          <a:xfrm>
            <a:off x="8697572" y="21114893"/>
            <a:ext cx="1442" cy="1012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1" name="Shape 571"/>
          <p:cNvSpPr/>
          <p:nvPr/>
        </p:nvSpPr>
        <p:spPr>
          <a:xfrm>
            <a:off x="7706872" y="20633802"/>
            <a:ext cx="233813" cy="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/>
        </p:nvSpPr>
        <p:spPr>
          <a:xfrm>
            <a:off x="5690648" y="22617913"/>
            <a:ext cx="281819" cy="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3" name="Shape 573"/>
          <p:cNvSpPr/>
          <p:nvPr/>
        </p:nvSpPr>
        <p:spPr>
          <a:xfrm>
            <a:off x="3921090" y="22617879"/>
            <a:ext cx="316997" cy="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4" name="Shape 574"/>
          <p:cNvSpPr/>
          <p:nvPr/>
        </p:nvSpPr>
        <p:spPr>
          <a:xfrm>
            <a:off x="9038590" y="20627340"/>
            <a:ext cx="708660" cy="459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77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5" name="Shape 575"/>
          <p:cNvSpPr/>
          <p:nvPr/>
        </p:nvSpPr>
        <p:spPr>
          <a:xfrm>
            <a:off x="9214023" y="27417873"/>
            <a:ext cx="40" cy="875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6" name="Shape 576"/>
          <p:cNvSpPr/>
          <p:nvPr/>
        </p:nvSpPr>
        <p:spPr>
          <a:xfrm>
            <a:off x="25531676" y="19534624"/>
            <a:ext cx="3476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75" name="Group 375"/>
          <p:cNvGrpSpPr/>
          <p:nvPr/>
        </p:nvGrpSpPr>
        <p:grpSpPr>
          <a:xfrm>
            <a:off x="1927998" y="20490874"/>
            <a:ext cx="660095" cy="321964"/>
            <a:chOff x="0" y="0"/>
            <a:chExt cx="660094" cy="321963"/>
          </a:xfrm>
        </p:grpSpPr>
        <p:sp>
          <p:nvSpPr>
            <p:cNvPr id="373" name="Shape 373"/>
            <p:cNvSpPr/>
            <p:nvPr/>
          </p:nvSpPr>
          <p:spPr>
            <a:xfrm flipH="1">
              <a:off x="-1" y="0"/>
              <a:ext cx="660096" cy="32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10016" y="93208"/>
              <a:ext cx="440063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FIN “H”</a:t>
              </a:r>
            </a:p>
          </p:txBody>
        </p:sp>
      </p:grpSp>
      <p:sp>
        <p:nvSpPr>
          <p:cNvPr id="577" name="Shape 577"/>
          <p:cNvSpPr/>
          <p:nvPr/>
        </p:nvSpPr>
        <p:spPr>
          <a:xfrm>
            <a:off x="2594339" y="20647013"/>
            <a:ext cx="347604" cy="2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/>
        </p:nvSpPr>
        <p:spPr>
          <a:xfrm>
            <a:off x="12155151" y="6014430"/>
            <a:ext cx="8352930" cy="615554"/>
          </a:xfrm>
          <a:prstGeom prst="rect">
            <a:avLst/>
          </a:prstGeom>
          <a:gradFill>
            <a:gsLst>
              <a:gs pos="0">
                <a:srgbClr val="2E5E97"/>
              </a:gs>
              <a:gs pos="80000">
                <a:srgbClr val="3C7BC7"/>
              </a:gs>
              <a:gs pos="100000">
                <a:srgbClr val="3A7CCA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defRPr b="1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SISTEMA DE GESTIÓN DOCUMENTAL</a:t>
            </a:r>
          </a:p>
        </p:txBody>
      </p:sp>
      <p:sp>
        <p:nvSpPr>
          <p:cNvPr id="378" name="Shape 378"/>
          <p:cNvSpPr/>
          <p:nvPr/>
        </p:nvSpPr>
        <p:spPr>
          <a:xfrm>
            <a:off x="3473283" y="8161140"/>
            <a:ext cx="6192689" cy="195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 presente documento contiene las actividades relacionadas con (4.2.3 y 4.2.4) de ISO 9001, (4.4.4 y 4.5.4) de ISO 14001 y OHSAS 18001, (5.4.2.b y 8.5 de ISO 9001), (4.4.3, 4.3.2 y 4.5.2) de ISO 14001 y OHSAS 18001. ISO-IEC-17025 El presente flujo tuvo en cuenta las disposiciones establecidas en las normas ISO 30301 e ISO 15489</a:t>
            </a:r>
          </a:p>
        </p:txBody>
      </p:sp>
      <p:grpSp>
        <p:nvGrpSpPr>
          <p:cNvPr id="381" name="Group 381"/>
          <p:cNvGrpSpPr/>
          <p:nvPr/>
        </p:nvGrpSpPr>
        <p:grpSpPr>
          <a:xfrm>
            <a:off x="8410735" y="13268493"/>
            <a:ext cx="1508787" cy="962182"/>
            <a:chOff x="0" y="0"/>
            <a:chExt cx="1508786" cy="962180"/>
          </a:xfrm>
        </p:grpSpPr>
        <p:sp>
          <p:nvSpPr>
            <p:cNvPr id="379" name="Shape 379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0" name="Shape 380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Recolectar información del titular solo para fines laborales  o comerciales</a:t>
              </a: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8680094" y="14168227"/>
            <a:ext cx="1470425" cy="889501"/>
            <a:chOff x="0" y="0"/>
            <a:chExt cx="1470424" cy="889499"/>
          </a:xfrm>
        </p:grpSpPr>
        <p:sp>
          <p:nvSpPr>
            <p:cNvPr id="382" name="Shape 382"/>
            <p:cNvSpPr/>
            <p:nvPr/>
          </p:nvSpPr>
          <p:spPr>
            <a:xfrm flipH="1">
              <a:off x="0" y="0"/>
              <a:ext cx="1470425" cy="88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3" name="Shape 383"/>
            <p:cNvSpPr/>
            <p:nvPr/>
          </p:nvSpPr>
          <p:spPr>
            <a:xfrm>
              <a:off x="0" y="153796"/>
              <a:ext cx="1470425" cy="414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Formato de autorización de recolección y uso de datos personales</a:t>
              </a:r>
            </a:p>
          </p:txBody>
        </p:sp>
      </p:grpSp>
      <p:grpSp>
        <p:nvGrpSpPr>
          <p:cNvPr id="387" name="Group 387"/>
          <p:cNvGrpSpPr/>
          <p:nvPr/>
        </p:nvGrpSpPr>
        <p:grpSpPr>
          <a:xfrm>
            <a:off x="10646365" y="13267343"/>
            <a:ext cx="1508787" cy="962182"/>
            <a:chOff x="0" y="0"/>
            <a:chExt cx="1508786" cy="962180"/>
          </a:xfrm>
        </p:grpSpPr>
        <p:sp>
          <p:nvSpPr>
            <p:cNvPr id="385" name="Shape 385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Almacenar en la base de datos de RRHH y en la base de datos de clientes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21096973" y="13065950"/>
            <a:ext cx="1764417" cy="1341344"/>
            <a:chOff x="0" y="0"/>
            <a:chExt cx="1764415" cy="1341343"/>
          </a:xfrm>
        </p:grpSpPr>
        <p:sp>
          <p:nvSpPr>
            <p:cNvPr id="388" name="Shape 388"/>
            <p:cNvSpPr/>
            <p:nvPr/>
          </p:nvSpPr>
          <p:spPr>
            <a:xfrm flipH="1">
              <a:off x="0" y="0"/>
              <a:ext cx="1764417" cy="1341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22874" y="533048"/>
              <a:ext cx="1318668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Se requiere actualizar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información?</a:t>
              </a:r>
            </a:p>
          </p:txBody>
        </p:sp>
      </p:grpSp>
      <p:sp>
        <p:nvSpPr>
          <p:cNvPr id="391" name="Shape 391"/>
          <p:cNvSpPr/>
          <p:nvPr/>
        </p:nvSpPr>
        <p:spPr>
          <a:xfrm>
            <a:off x="22290860" y="14339519"/>
            <a:ext cx="309336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92" name="Shape 392"/>
          <p:cNvSpPr/>
          <p:nvPr/>
        </p:nvSpPr>
        <p:spPr>
          <a:xfrm>
            <a:off x="22205226" y="13010408"/>
            <a:ext cx="30933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grpSp>
        <p:nvGrpSpPr>
          <p:cNvPr id="395" name="Group 395"/>
          <p:cNvGrpSpPr/>
          <p:nvPr/>
        </p:nvGrpSpPr>
        <p:grpSpPr>
          <a:xfrm>
            <a:off x="21127779" y="10745641"/>
            <a:ext cx="1697385" cy="1110211"/>
            <a:chOff x="0" y="0"/>
            <a:chExt cx="1697383" cy="1110210"/>
          </a:xfrm>
        </p:grpSpPr>
        <p:sp>
          <p:nvSpPr>
            <p:cNvPr id="393" name="Shape 393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232062"/>
              <a:ext cx="1697385" cy="646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Informar  al titular sobre la finalidad de la recolección y los derechos que el tiene con la autorización.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25060365" y="10715760"/>
            <a:ext cx="1550414" cy="1185380"/>
            <a:chOff x="0" y="0"/>
            <a:chExt cx="1550413" cy="1185379"/>
          </a:xfrm>
        </p:grpSpPr>
        <p:sp>
          <p:nvSpPr>
            <p:cNvPr id="396" name="Shape 396"/>
            <p:cNvSpPr/>
            <p:nvPr/>
          </p:nvSpPr>
          <p:spPr>
            <a:xfrm flipH="1">
              <a:off x="0" y="0"/>
              <a:ext cx="1550414" cy="1185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38154" y="524916"/>
              <a:ext cx="874105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Esta en orden?</a:t>
              </a:r>
            </a:p>
          </p:txBody>
        </p:sp>
      </p:grpSp>
      <p:sp>
        <p:nvSpPr>
          <p:cNvPr id="399" name="Shape 399"/>
          <p:cNvSpPr/>
          <p:nvPr/>
        </p:nvSpPr>
        <p:spPr>
          <a:xfrm>
            <a:off x="26109448" y="11833365"/>
            <a:ext cx="271817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00" name="Shape 400"/>
          <p:cNvSpPr/>
          <p:nvPr/>
        </p:nvSpPr>
        <p:spPr>
          <a:xfrm>
            <a:off x="26034201" y="10658796"/>
            <a:ext cx="27181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grpSp>
        <p:nvGrpSpPr>
          <p:cNvPr id="403" name="Group 403"/>
          <p:cNvGrpSpPr/>
          <p:nvPr/>
        </p:nvGrpSpPr>
        <p:grpSpPr>
          <a:xfrm>
            <a:off x="23113194" y="14806082"/>
            <a:ext cx="1550414" cy="1185380"/>
            <a:chOff x="0" y="0"/>
            <a:chExt cx="1550413" cy="1185379"/>
          </a:xfrm>
        </p:grpSpPr>
        <p:sp>
          <p:nvSpPr>
            <p:cNvPr id="401" name="Shape 401"/>
            <p:cNvSpPr/>
            <p:nvPr/>
          </p:nvSpPr>
          <p:spPr>
            <a:xfrm flipH="1">
              <a:off x="0" y="0"/>
              <a:ext cx="1550414" cy="1185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278374" y="385216"/>
              <a:ext cx="993665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El titular firmo la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autorización de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 divulgación?</a:t>
              </a:r>
            </a:p>
          </p:txBody>
        </p:sp>
      </p:grpSp>
      <p:sp>
        <p:nvSpPr>
          <p:cNvPr id="404" name="Shape 404"/>
          <p:cNvSpPr/>
          <p:nvPr/>
        </p:nvSpPr>
        <p:spPr>
          <a:xfrm>
            <a:off x="24162277" y="15923688"/>
            <a:ext cx="27181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05" name="Shape 405"/>
          <p:cNvSpPr/>
          <p:nvPr/>
        </p:nvSpPr>
        <p:spPr>
          <a:xfrm>
            <a:off x="24087030" y="14749118"/>
            <a:ext cx="271817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grpSp>
        <p:nvGrpSpPr>
          <p:cNvPr id="408" name="Group 408"/>
          <p:cNvGrpSpPr/>
          <p:nvPr/>
        </p:nvGrpSpPr>
        <p:grpSpPr>
          <a:xfrm>
            <a:off x="21145455" y="14833373"/>
            <a:ext cx="1697385" cy="1110211"/>
            <a:chOff x="0" y="0"/>
            <a:chExt cx="1697383" cy="1110210"/>
          </a:xfrm>
        </p:grpSpPr>
        <p:sp>
          <p:nvSpPr>
            <p:cNvPr id="406" name="Shape 406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0" y="232062"/>
              <a:ext cx="1697385" cy="646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 realiza un a solicitud acerca de información por parte de una entidad publica o privada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6682543" y="13268493"/>
            <a:ext cx="1508787" cy="962182"/>
            <a:chOff x="0" y="0"/>
            <a:chExt cx="1508786" cy="962180"/>
          </a:xfrm>
        </p:grpSpPr>
        <p:sp>
          <p:nvSpPr>
            <p:cNvPr id="409" name="Shape 409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0" y="133917"/>
              <a:ext cx="1508787" cy="694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Definir las políticas y procedimiento de manejo de información y dar conocimiento a los responsables del manejo</a:t>
              </a:r>
            </a:p>
          </p:txBody>
        </p:sp>
      </p:grpSp>
      <p:grpSp>
        <p:nvGrpSpPr>
          <p:cNvPr id="414" name="Group 414"/>
          <p:cNvGrpSpPr/>
          <p:nvPr/>
        </p:nvGrpSpPr>
        <p:grpSpPr>
          <a:xfrm>
            <a:off x="24771144" y="13977763"/>
            <a:ext cx="1697385" cy="1110211"/>
            <a:chOff x="0" y="0"/>
            <a:chExt cx="1697383" cy="1110210"/>
          </a:xfrm>
        </p:grpSpPr>
        <p:sp>
          <p:nvSpPr>
            <p:cNvPr id="412" name="Shape 412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0" y="371762"/>
              <a:ext cx="1697385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Suministrar la información autorizada por el titular.</a:t>
              </a:r>
            </a:p>
          </p:txBody>
        </p:sp>
      </p:grpSp>
      <p:grpSp>
        <p:nvGrpSpPr>
          <p:cNvPr id="417" name="Group 417"/>
          <p:cNvGrpSpPr/>
          <p:nvPr/>
        </p:nvGrpSpPr>
        <p:grpSpPr>
          <a:xfrm>
            <a:off x="24738570" y="15749622"/>
            <a:ext cx="1697385" cy="1110211"/>
            <a:chOff x="0" y="0"/>
            <a:chExt cx="1697383" cy="1110210"/>
          </a:xfrm>
        </p:grpSpPr>
        <p:sp>
          <p:nvSpPr>
            <p:cNvPr id="415" name="Shape 415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0" y="232062"/>
              <a:ext cx="1697385" cy="646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Informar a entidad o persona que no se tiene autorización para suministrar la información</a:t>
              </a:r>
            </a:p>
          </p:txBody>
        </p:sp>
      </p:grpSp>
      <p:grpSp>
        <p:nvGrpSpPr>
          <p:cNvPr id="420" name="Group 420"/>
          <p:cNvGrpSpPr/>
          <p:nvPr/>
        </p:nvGrpSpPr>
        <p:grpSpPr>
          <a:xfrm>
            <a:off x="16106144" y="11741925"/>
            <a:ext cx="1508787" cy="962182"/>
            <a:chOff x="0" y="0"/>
            <a:chExt cx="1508786" cy="962180"/>
          </a:xfrm>
        </p:grpSpPr>
        <p:sp>
          <p:nvSpPr>
            <p:cNvPr id="418" name="Shape 418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0" y="203767"/>
              <a:ext cx="1508787" cy="55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Definir que tipo de información es la que se puede comunicar (define el titular)  </a:t>
              </a:r>
            </a:p>
          </p:txBody>
        </p:sp>
      </p:grpSp>
      <p:grpSp>
        <p:nvGrpSpPr>
          <p:cNvPr id="423" name="Group 423"/>
          <p:cNvGrpSpPr/>
          <p:nvPr/>
        </p:nvGrpSpPr>
        <p:grpSpPr>
          <a:xfrm>
            <a:off x="23041186" y="10748441"/>
            <a:ext cx="1697385" cy="1110211"/>
            <a:chOff x="0" y="0"/>
            <a:chExt cx="1697383" cy="1110210"/>
          </a:xfrm>
        </p:grpSpPr>
        <p:sp>
          <p:nvSpPr>
            <p:cNvPr id="421" name="Shape 421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0" y="162212"/>
              <a:ext cx="1697385" cy="785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Verificar si la información suministrada es </a:t>
              </a: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veraz, completa, exacta, actualizada, comprobable y comprensible.</a:t>
              </a:r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17787984" y="11734479"/>
            <a:ext cx="1508787" cy="962182"/>
            <a:chOff x="0" y="0"/>
            <a:chExt cx="1508786" cy="962180"/>
          </a:xfrm>
        </p:grpSpPr>
        <p:sp>
          <p:nvSpPr>
            <p:cNvPr id="424" name="Shape 424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0" y="133917"/>
              <a:ext cx="1508787" cy="694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Definir a que entidades o personas naturales se le puede comunicar dicha información cuando la soliciten (define el titular)  </a:t>
              </a:r>
            </a:p>
          </p:txBody>
        </p:sp>
      </p:grpSp>
      <p:sp>
        <p:nvSpPr>
          <p:cNvPr id="578" name="Shape 578"/>
          <p:cNvSpPr/>
          <p:nvPr/>
        </p:nvSpPr>
        <p:spPr>
          <a:xfrm>
            <a:off x="1564639" y="15825469"/>
            <a:ext cx="3023871" cy="1553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8583"/>
                </a:lnTo>
                <a:lnTo>
                  <a:pt x="0" y="8583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9" name="Shape 579"/>
          <p:cNvSpPr/>
          <p:nvPr/>
        </p:nvSpPr>
        <p:spPr>
          <a:xfrm>
            <a:off x="3942105" y="13749940"/>
            <a:ext cx="420893" cy="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9" name="Shape 429"/>
          <p:cNvSpPr/>
          <p:nvPr/>
        </p:nvSpPr>
        <p:spPr>
          <a:xfrm>
            <a:off x="4751155" y="12592451"/>
            <a:ext cx="1854995" cy="366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Referente a datos personales de los empleados y clientes</a:t>
            </a:r>
          </a:p>
        </p:txBody>
      </p:sp>
      <p:grpSp>
        <p:nvGrpSpPr>
          <p:cNvPr id="432" name="Group 432"/>
          <p:cNvGrpSpPr/>
          <p:nvPr/>
        </p:nvGrpSpPr>
        <p:grpSpPr>
          <a:xfrm>
            <a:off x="6755310" y="14197274"/>
            <a:ext cx="1258973" cy="607707"/>
            <a:chOff x="0" y="0"/>
            <a:chExt cx="1258971" cy="607705"/>
          </a:xfrm>
        </p:grpSpPr>
        <p:sp>
          <p:nvSpPr>
            <p:cNvPr id="430" name="Shape 430"/>
            <p:cNvSpPr/>
            <p:nvPr/>
          </p:nvSpPr>
          <p:spPr>
            <a:xfrm flipH="1">
              <a:off x="0" y="0"/>
              <a:ext cx="1258973" cy="607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39346"/>
              <a:ext cx="1258973" cy="414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Manuel interno de políticas y procedimientos</a:t>
              </a:r>
            </a:p>
          </p:txBody>
        </p:sp>
      </p:grpSp>
      <p:sp>
        <p:nvSpPr>
          <p:cNvPr id="580" name="Shape 580"/>
          <p:cNvSpPr/>
          <p:nvPr/>
        </p:nvSpPr>
        <p:spPr>
          <a:xfrm>
            <a:off x="5676900" y="13749020"/>
            <a:ext cx="998220" cy="62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873"/>
                </a:moveTo>
                <a:lnTo>
                  <a:pt x="0" y="21600"/>
                </a:lnTo>
                <a:lnTo>
                  <a:pt x="16104" y="21600"/>
                </a:lnTo>
                <a:lnTo>
                  <a:pt x="16104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1" name="Shape 581"/>
          <p:cNvSpPr/>
          <p:nvPr/>
        </p:nvSpPr>
        <p:spPr>
          <a:xfrm>
            <a:off x="9926004" y="13744460"/>
            <a:ext cx="280171" cy="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2" name="Shape 582"/>
          <p:cNvSpPr/>
          <p:nvPr/>
        </p:nvSpPr>
        <p:spPr>
          <a:xfrm>
            <a:off x="8197812" y="13749584"/>
            <a:ext cx="20657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38" name="Group 438"/>
          <p:cNvGrpSpPr/>
          <p:nvPr/>
        </p:nvGrpSpPr>
        <p:grpSpPr>
          <a:xfrm>
            <a:off x="15912395" y="13013071"/>
            <a:ext cx="1886193" cy="1466003"/>
            <a:chOff x="0" y="0"/>
            <a:chExt cx="1886192" cy="1466001"/>
          </a:xfrm>
        </p:grpSpPr>
        <p:sp>
          <p:nvSpPr>
            <p:cNvPr id="436" name="Shape 436"/>
            <p:cNvSpPr/>
            <p:nvPr/>
          </p:nvSpPr>
          <p:spPr>
            <a:xfrm flipH="1">
              <a:off x="-1" y="0"/>
              <a:ext cx="1886194" cy="146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84853" y="525528"/>
              <a:ext cx="1516486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El titular autoriza la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comunicación de algunos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de sus datos?</a:t>
              </a:r>
            </a:p>
          </p:txBody>
        </p:sp>
      </p:grpSp>
      <p:sp>
        <p:nvSpPr>
          <p:cNvPr id="439" name="Shape 439"/>
          <p:cNvSpPr/>
          <p:nvPr/>
        </p:nvSpPr>
        <p:spPr>
          <a:xfrm>
            <a:off x="17757403" y="13852506"/>
            <a:ext cx="33068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40" name="Shape 440"/>
          <p:cNvSpPr/>
          <p:nvPr/>
        </p:nvSpPr>
        <p:spPr>
          <a:xfrm>
            <a:off x="17097138" y="12958666"/>
            <a:ext cx="330685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</a:t>
            </a:r>
          </a:p>
        </p:txBody>
      </p:sp>
      <p:sp>
        <p:nvSpPr>
          <p:cNvPr id="583" name="Shape 583"/>
          <p:cNvSpPr/>
          <p:nvPr/>
        </p:nvSpPr>
        <p:spPr>
          <a:xfrm>
            <a:off x="16857940" y="12710300"/>
            <a:ext cx="984" cy="296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4" name="Shape 584"/>
          <p:cNvSpPr/>
          <p:nvPr/>
        </p:nvSpPr>
        <p:spPr>
          <a:xfrm>
            <a:off x="17621413" y="12218938"/>
            <a:ext cx="160222" cy="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5" name="Shape 585"/>
          <p:cNvSpPr/>
          <p:nvPr/>
        </p:nvSpPr>
        <p:spPr>
          <a:xfrm>
            <a:off x="20263612" y="12710722"/>
            <a:ext cx="4545" cy="917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6" name="Shape 586"/>
          <p:cNvSpPr/>
          <p:nvPr/>
        </p:nvSpPr>
        <p:spPr>
          <a:xfrm>
            <a:off x="17805229" y="13740740"/>
            <a:ext cx="2350877" cy="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7" name="Shape 587"/>
          <p:cNvSpPr/>
          <p:nvPr/>
        </p:nvSpPr>
        <p:spPr>
          <a:xfrm>
            <a:off x="21977095" y="11862050"/>
            <a:ext cx="1334" cy="119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8" name="Shape 588"/>
          <p:cNvSpPr/>
          <p:nvPr/>
        </p:nvSpPr>
        <p:spPr>
          <a:xfrm>
            <a:off x="22831563" y="11301997"/>
            <a:ext cx="203274" cy="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49" name="Group 449"/>
          <p:cNvGrpSpPr/>
          <p:nvPr/>
        </p:nvGrpSpPr>
        <p:grpSpPr>
          <a:xfrm>
            <a:off x="24985402" y="12504619"/>
            <a:ext cx="1697385" cy="1110211"/>
            <a:chOff x="0" y="0"/>
            <a:chExt cx="1697383" cy="1110210"/>
          </a:xfrm>
        </p:grpSpPr>
        <p:sp>
          <p:nvSpPr>
            <p:cNvPr id="447" name="Shape 447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>
              <a:off x="0" y="371762"/>
              <a:ext cx="1697385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Informar al titular sobre la situación 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23041186" y="12504619"/>
            <a:ext cx="1697385" cy="1110211"/>
            <a:chOff x="0" y="0"/>
            <a:chExt cx="1697383" cy="1110210"/>
          </a:xfrm>
        </p:grpSpPr>
        <p:sp>
          <p:nvSpPr>
            <p:cNvPr id="450" name="Shape 450"/>
            <p:cNvSpPr/>
            <p:nvPr/>
          </p:nvSpPr>
          <p:spPr>
            <a:xfrm flipH="1">
              <a:off x="0" y="0"/>
              <a:ext cx="1697385" cy="111021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0" y="371762"/>
              <a:ext cx="1697385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Solicitar de nuevo la información en cuestión </a:t>
              </a:r>
            </a:p>
          </p:txBody>
        </p:sp>
      </p:grpSp>
      <p:sp>
        <p:nvSpPr>
          <p:cNvPr id="589" name="Shape 589"/>
          <p:cNvSpPr/>
          <p:nvPr/>
        </p:nvSpPr>
        <p:spPr>
          <a:xfrm>
            <a:off x="23889878" y="11864850"/>
            <a:ext cx="1" cy="633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1600" y="14400"/>
                  <a:pt x="216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0" name="Shape 590"/>
          <p:cNvSpPr/>
          <p:nvPr/>
        </p:nvSpPr>
        <p:spPr>
          <a:xfrm>
            <a:off x="24744971" y="13059724"/>
            <a:ext cx="23408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1" name="Shape 591"/>
          <p:cNvSpPr/>
          <p:nvPr/>
        </p:nvSpPr>
        <p:spPr>
          <a:xfrm>
            <a:off x="25834568" y="11907199"/>
            <a:ext cx="500" cy="591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2" name="Shape 592"/>
          <p:cNvSpPr/>
          <p:nvPr/>
        </p:nvSpPr>
        <p:spPr>
          <a:xfrm>
            <a:off x="24744971" y="11305701"/>
            <a:ext cx="309650" cy="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59" name="Group 459"/>
          <p:cNvGrpSpPr/>
          <p:nvPr/>
        </p:nvGrpSpPr>
        <p:grpSpPr>
          <a:xfrm>
            <a:off x="12446565" y="13267765"/>
            <a:ext cx="1508787" cy="962182"/>
            <a:chOff x="0" y="0"/>
            <a:chExt cx="1508786" cy="962180"/>
          </a:xfrm>
        </p:grpSpPr>
        <p:sp>
          <p:nvSpPr>
            <p:cNvPr id="457" name="Shape 457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Conservar la información  bajo las condiciones de seguridad necesarias</a:t>
              </a:r>
            </a:p>
          </p:txBody>
        </p:sp>
      </p:grpSp>
      <p:sp>
        <p:nvSpPr>
          <p:cNvPr id="593" name="Shape 593"/>
          <p:cNvSpPr/>
          <p:nvPr/>
        </p:nvSpPr>
        <p:spPr>
          <a:xfrm>
            <a:off x="12161634" y="13748612"/>
            <a:ext cx="278582" cy="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63" name="Group 463"/>
          <p:cNvGrpSpPr/>
          <p:nvPr/>
        </p:nvGrpSpPr>
        <p:grpSpPr>
          <a:xfrm>
            <a:off x="14171374" y="13267765"/>
            <a:ext cx="1508787" cy="962182"/>
            <a:chOff x="0" y="0"/>
            <a:chExt cx="1508786" cy="962180"/>
          </a:xfrm>
        </p:grpSpPr>
        <p:sp>
          <p:nvSpPr>
            <p:cNvPr id="461" name="Shape 461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2" name="Shape 462"/>
            <p:cNvSpPr/>
            <p:nvPr/>
          </p:nvSpPr>
          <p:spPr>
            <a:xfrm>
              <a:off x="0" y="273617"/>
              <a:ext cx="1508787" cy="414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Garantizar condiciones de seguridad de la información</a:t>
              </a:r>
            </a:p>
          </p:txBody>
        </p:sp>
      </p:grpSp>
      <p:sp>
        <p:nvSpPr>
          <p:cNvPr id="594" name="Shape 594"/>
          <p:cNvSpPr/>
          <p:nvPr/>
        </p:nvSpPr>
        <p:spPr>
          <a:xfrm>
            <a:off x="13961833" y="13748856"/>
            <a:ext cx="20319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5" name="Shape 595"/>
          <p:cNvSpPr/>
          <p:nvPr/>
        </p:nvSpPr>
        <p:spPr>
          <a:xfrm>
            <a:off x="10312399" y="10190480"/>
            <a:ext cx="15521941" cy="3450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3244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66" name="Shape 466"/>
          <p:cNvSpPr/>
          <p:nvPr/>
        </p:nvSpPr>
        <p:spPr>
          <a:xfrm>
            <a:off x="10210935" y="13645932"/>
            <a:ext cx="204375" cy="196005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lnSpc>
                <a:spcPct val="80000"/>
              </a:lnSpc>
            </a:pPr>
          </a:p>
        </p:txBody>
      </p:sp>
      <p:sp>
        <p:nvSpPr>
          <p:cNvPr id="596" name="Shape 596"/>
          <p:cNvSpPr/>
          <p:nvPr/>
        </p:nvSpPr>
        <p:spPr>
          <a:xfrm>
            <a:off x="15686643" y="13747442"/>
            <a:ext cx="219607" cy="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7" name="Shape 597"/>
          <p:cNvSpPr/>
          <p:nvPr/>
        </p:nvSpPr>
        <p:spPr>
          <a:xfrm>
            <a:off x="21985287" y="14410560"/>
            <a:ext cx="3774" cy="416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8" name="Shape 598"/>
          <p:cNvSpPr/>
          <p:nvPr/>
        </p:nvSpPr>
        <p:spPr>
          <a:xfrm>
            <a:off x="22849240" y="15393125"/>
            <a:ext cx="259665" cy="1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9" name="Shape 599"/>
          <p:cNvSpPr/>
          <p:nvPr/>
        </p:nvSpPr>
        <p:spPr>
          <a:xfrm>
            <a:off x="23887430" y="14532610"/>
            <a:ext cx="876300" cy="26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00" name="Shape 600"/>
          <p:cNvSpPr/>
          <p:nvPr/>
        </p:nvSpPr>
        <p:spPr>
          <a:xfrm>
            <a:off x="23887430" y="15996920"/>
            <a:ext cx="844550" cy="307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01" name="Shape 601"/>
          <p:cNvSpPr/>
          <p:nvPr/>
        </p:nvSpPr>
        <p:spPr>
          <a:xfrm>
            <a:off x="26474420" y="14532610"/>
            <a:ext cx="534671" cy="61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02" name="Shape 602"/>
          <p:cNvSpPr/>
          <p:nvPr/>
        </p:nvSpPr>
        <p:spPr>
          <a:xfrm>
            <a:off x="26441400" y="15480030"/>
            <a:ext cx="567691" cy="824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03" name="Shape 603"/>
          <p:cNvSpPr/>
          <p:nvPr/>
        </p:nvSpPr>
        <p:spPr>
          <a:xfrm>
            <a:off x="10420088" y="13744377"/>
            <a:ext cx="219928" cy="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77" name="Group 477"/>
          <p:cNvGrpSpPr/>
          <p:nvPr/>
        </p:nvGrpSpPr>
        <p:grpSpPr>
          <a:xfrm>
            <a:off x="19516177" y="11742347"/>
            <a:ext cx="1508787" cy="962182"/>
            <a:chOff x="0" y="0"/>
            <a:chExt cx="1508786" cy="962180"/>
          </a:xfrm>
        </p:grpSpPr>
        <p:sp>
          <p:nvSpPr>
            <p:cNvPr id="475" name="Shape 475"/>
            <p:cNvSpPr/>
            <p:nvPr/>
          </p:nvSpPr>
          <p:spPr>
            <a:xfrm flipH="1">
              <a:off x="0" y="0"/>
              <a:ext cx="1508787" cy="96218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343467"/>
              <a:ext cx="1508787" cy="275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Llevar registro de las autorizaciones recibidas</a:t>
              </a:r>
            </a:p>
          </p:txBody>
        </p:sp>
      </p:grpSp>
      <p:sp>
        <p:nvSpPr>
          <p:cNvPr id="604" name="Shape 604"/>
          <p:cNvSpPr/>
          <p:nvPr/>
        </p:nvSpPr>
        <p:spPr>
          <a:xfrm>
            <a:off x="19303253" y="12219033"/>
            <a:ext cx="206575" cy="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81" name="Group 481"/>
          <p:cNvGrpSpPr/>
          <p:nvPr/>
        </p:nvGrpSpPr>
        <p:grpSpPr>
          <a:xfrm>
            <a:off x="4244436" y="22137818"/>
            <a:ext cx="1440001" cy="964801"/>
            <a:chOff x="0" y="0"/>
            <a:chExt cx="1439999" cy="964800"/>
          </a:xfrm>
        </p:grpSpPr>
        <p:sp>
          <p:nvSpPr>
            <p:cNvPr id="479" name="Shape 479"/>
            <p:cNvSpPr/>
            <p:nvPr/>
          </p:nvSpPr>
          <p:spPr>
            <a:xfrm flipH="1">
              <a:off x="0" y="0"/>
              <a:ext cx="1440001" cy="9648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>
              <a:off x="0" y="299057"/>
              <a:ext cx="1440001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Realizar las acciones inmediatas</a:t>
              </a:r>
            </a:p>
          </p:txBody>
        </p:sp>
      </p:grpSp>
      <p:grpSp>
        <p:nvGrpSpPr>
          <p:cNvPr id="484" name="Group 484"/>
          <p:cNvGrpSpPr/>
          <p:nvPr/>
        </p:nvGrpSpPr>
        <p:grpSpPr>
          <a:xfrm>
            <a:off x="4417105" y="23199771"/>
            <a:ext cx="1090260" cy="711080"/>
            <a:chOff x="0" y="0"/>
            <a:chExt cx="1090259" cy="711079"/>
          </a:xfrm>
        </p:grpSpPr>
        <p:sp>
          <p:nvSpPr>
            <p:cNvPr id="482" name="Shape 482"/>
            <p:cNvSpPr/>
            <p:nvPr/>
          </p:nvSpPr>
          <p:spPr>
            <a:xfrm flipH="1">
              <a:off x="0" y="0"/>
              <a:ext cx="1090260" cy="71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3" name="Shape 483"/>
            <p:cNvSpPr/>
            <p:nvPr/>
          </p:nvSpPr>
          <p:spPr>
            <a:xfrm>
              <a:off x="0" y="81331"/>
              <a:ext cx="1090260" cy="414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Procedimiento de acciones inmediatas.</a:t>
              </a:r>
            </a:p>
          </p:txBody>
        </p:sp>
      </p:grpSp>
      <p:sp>
        <p:nvSpPr>
          <p:cNvPr id="605" name="Shape 605"/>
          <p:cNvSpPr/>
          <p:nvPr/>
        </p:nvSpPr>
        <p:spPr>
          <a:xfrm>
            <a:off x="4963086" y="23108972"/>
            <a:ext cx="200" cy="8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606" name="Shape 606"/>
          <p:cNvSpPr/>
          <p:nvPr/>
        </p:nvSpPr>
        <p:spPr>
          <a:xfrm>
            <a:off x="3194050" y="23103839"/>
            <a:ext cx="4498341" cy="1417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7729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89" name="Group 489"/>
          <p:cNvGrpSpPr/>
          <p:nvPr/>
        </p:nvGrpSpPr>
        <p:grpSpPr>
          <a:xfrm>
            <a:off x="6260660" y="20159469"/>
            <a:ext cx="1440001" cy="964801"/>
            <a:chOff x="0" y="0"/>
            <a:chExt cx="1439999" cy="964800"/>
          </a:xfrm>
        </p:grpSpPr>
        <p:sp>
          <p:nvSpPr>
            <p:cNvPr id="487" name="Shape 487"/>
            <p:cNvSpPr/>
            <p:nvPr/>
          </p:nvSpPr>
          <p:spPr>
            <a:xfrm flipH="1">
              <a:off x="0" y="0"/>
              <a:ext cx="1440000" cy="9648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8" name="Shape 488"/>
            <p:cNvSpPr/>
            <p:nvPr/>
          </p:nvSpPr>
          <p:spPr>
            <a:xfrm>
              <a:off x="0" y="308777"/>
              <a:ext cx="1440000" cy="347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Implementar Acciones de Mejora</a:t>
              </a:r>
            </a:p>
          </p:txBody>
        </p:sp>
      </p:grpSp>
      <p:grpSp>
        <p:nvGrpSpPr>
          <p:cNvPr id="492" name="Group 492"/>
          <p:cNvGrpSpPr/>
          <p:nvPr/>
        </p:nvGrpSpPr>
        <p:grpSpPr>
          <a:xfrm>
            <a:off x="6434853" y="21223825"/>
            <a:ext cx="1090260" cy="711080"/>
            <a:chOff x="0" y="0"/>
            <a:chExt cx="1090259" cy="711079"/>
          </a:xfrm>
        </p:grpSpPr>
        <p:sp>
          <p:nvSpPr>
            <p:cNvPr id="490" name="Shape 490"/>
            <p:cNvSpPr/>
            <p:nvPr/>
          </p:nvSpPr>
          <p:spPr>
            <a:xfrm flipH="1">
              <a:off x="0" y="0"/>
              <a:ext cx="1090260" cy="71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1" name="Shape 491"/>
            <p:cNvSpPr/>
            <p:nvPr/>
          </p:nvSpPr>
          <p:spPr>
            <a:xfrm>
              <a:off x="0" y="81331"/>
              <a:ext cx="1090260" cy="414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Procedimiento de acciones de mejora</a:t>
              </a:r>
            </a:p>
          </p:txBody>
        </p:sp>
      </p:grpSp>
      <p:sp>
        <p:nvSpPr>
          <p:cNvPr id="607" name="Shape 607"/>
          <p:cNvSpPr/>
          <p:nvPr/>
        </p:nvSpPr>
        <p:spPr>
          <a:xfrm>
            <a:off x="6980244" y="21130623"/>
            <a:ext cx="63" cy="86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496" name="Group 496"/>
          <p:cNvGrpSpPr/>
          <p:nvPr/>
        </p:nvGrpSpPr>
        <p:grpSpPr>
          <a:xfrm>
            <a:off x="4596462" y="20159505"/>
            <a:ext cx="1440001" cy="964801"/>
            <a:chOff x="0" y="0"/>
            <a:chExt cx="1439999" cy="964800"/>
          </a:xfrm>
        </p:grpSpPr>
        <p:sp>
          <p:nvSpPr>
            <p:cNvPr id="494" name="Shape 494"/>
            <p:cNvSpPr/>
            <p:nvPr/>
          </p:nvSpPr>
          <p:spPr>
            <a:xfrm flipH="1">
              <a:off x="0" y="0"/>
              <a:ext cx="1440001" cy="9648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229207"/>
              <a:ext cx="1440001" cy="50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Comunicar los cambios a los procesos correspondientes</a:t>
              </a:r>
            </a:p>
          </p:txBody>
        </p:sp>
      </p:grpSp>
      <p:sp>
        <p:nvSpPr>
          <p:cNvPr id="608" name="Shape 608"/>
          <p:cNvSpPr/>
          <p:nvPr/>
        </p:nvSpPr>
        <p:spPr>
          <a:xfrm>
            <a:off x="4394504" y="20641885"/>
            <a:ext cx="195609" cy="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8" name="Shape 498"/>
          <p:cNvSpPr/>
          <p:nvPr/>
        </p:nvSpPr>
        <p:spPr>
          <a:xfrm>
            <a:off x="4367759" y="13534981"/>
            <a:ext cx="432049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0800" y="21600"/>
                </a:lnTo>
                <a:moveTo>
                  <a:pt x="0" y="10800"/>
                </a:moveTo>
                <a:lnTo>
                  <a:pt x="21600" y="10800"/>
                </a:lnTo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01" name="Group 501"/>
          <p:cNvGrpSpPr/>
          <p:nvPr/>
        </p:nvGrpSpPr>
        <p:grpSpPr>
          <a:xfrm>
            <a:off x="5119644" y="13379568"/>
            <a:ext cx="1116084" cy="738512"/>
            <a:chOff x="0" y="-1"/>
            <a:chExt cx="1116083" cy="738511"/>
          </a:xfrm>
        </p:grpSpPr>
        <p:sp>
          <p:nvSpPr>
            <p:cNvPr id="499" name="Shape 499"/>
            <p:cNvSpPr/>
            <p:nvPr/>
          </p:nvSpPr>
          <p:spPr>
            <a:xfrm>
              <a:off x="-1" y="-2"/>
              <a:ext cx="1116085" cy="73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FDEADA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86013" y="22081"/>
              <a:ext cx="744057" cy="694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GESTIÓN DE BASES DE DATOS PERSONALES</a:t>
              </a:r>
            </a:p>
          </p:txBody>
        </p:sp>
      </p:grpSp>
      <p:sp>
        <p:nvSpPr>
          <p:cNvPr id="609" name="Shape 609"/>
          <p:cNvSpPr/>
          <p:nvPr/>
        </p:nvSpPr>
        <p:spPr>
          <a:xfrm>
            <a:off x="4804718" y="13749949"/>
            <a:ext cx="308578" cy="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05" name="Group 505"/>
          <p:cNvGrpSpPr/>
          <p:nvPr/>
        </p:nvGrpSpPr>
        <p:grpSpPr>
          <a:xfrm>
            <a:off x="4031075" y="15080792"/>
            <a:ext cx="1116084" cy="738512"/>
            <a:chOff x="0" y="-1"/>
            <a:chExt cx="1116083" cy="738511"/>
          </a:xfrm>
        </p:grpSpPr>
        <p:sp>
          <p:nvSpPr>
            <p:cNvPr id="503" name="Shape 503"/>
            <p:cNvSpPr/>
            <p:nvPr/>
          </p:nvSpPr>
          <p:spPr>
            <a:xfrm>
              <a:off x="-1" y="-2"/>
              <a:ext cx="1116085" cy="73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FDEADA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86013" y="91931"/>
              <a:ext cx="744057" cy="554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GESTIÓN DE DOCUMENTOS DEL SG</a:t>
              </a:r>
            </a:p>
          </p:txBody>
        </p:sp>
      </p:grpSp>
      <p:sp>
        <p:nvSpPr>
          <p:cNvPr id="610" name="Shape 610"/>
          <p:cNvSpPr/>
          <p:nvPr/>
        </p:nvSpPr>
        <p:spPr>
          <a:xfrm>
            <a:off x="4584476" y="13971939"/>
            <a:ext cx="3462" cy="110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09" name="Group 509"/>
          <p:cNvGrpSpPr/>
          <p:nvPr/>
        </p:nvGrpSpPr>
        <p:grpSpPr>
          <a:xfrm>
            <a:off x="26679257" y="15152801"/>
            <a:ext cx="660095" cy="321964"/>
            <a:chOff x="0" y="0"/>
            <a:chExt cx="660094" cy="321963"/>
          </a:xfrm>
        </p:grpSpPr>
        <p:sp>
          <p:nvSpPr>
            <p:cNvPr id="507" name="Shape 507"/>
            <p:cNvSpPr/>
            <p:nvPr/>
          </p:nvSpPr>
          <p:spPr>
            <a:xfrm flipH="1">
              <a:off x="-1" y="0"/>
              <a:ext cx="660096" cy="32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10016" y="93208"/>
              <a:ext cx="440063" cy="135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FIN</a:t>
              </a:r>
            </a:p>
          </p:txBody>
        </p:sp>
      </p:grpSp>
      <p:sp>
        <p:nvSpPr>
          <p:cNvPr id="611" name="Shape 611"/>
          <p:cNvSpPr/>
          <p:nvPr/>
        </p:nvSpPr>
        <p:spPr>
          <a:xfrm>
            <a:off x="5678058" y="12959137"/>
            <a:ext cx="413" cy="414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/>
          <a:lstStyle/>
          <a:p>
            <a:pPr/>
          </a:p>
        </p:txBody>
      </p:sp>
      <p:sp>
        <p:nvSpPr>
          <p:cNvPr id="511" name="Shape 511"/>
          <p:cNvSpPr/>
          <p:nvPr/>
        </p:nvSpPr>
        <p:spPr>
          <a:xfrm>
            <a:off x="20160867" y="13632765"/>
            <a:ext cx="204375" cy="215605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lnSpc>
                <a:spcPct val="80000"/>
              </a:lnSpc>
            </a:pPr>
          </a:p>
        </p:txBody>
      </p:sp>
      <p:sp>
        <p:nvSpPr>
          <p:cNvPr id="612" name="Shape 612"/>
          <p:cNvSpPr/>
          <p:nvPr/>
        </p:nvSpPr>
        <p:spPr>
          <a:xfrm>
            <a:off x="20370020" y="13738664"/>
            <a:ext cx="720998" cy="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3" name="Shape 513"/>
          <p:cNvSpPr/>
          <p:nvPr/>
        </p:nvSpPr>
        <p:spPr>
          <a:xfrm>
            <a:off x="1296678" y="30795522"/>
            <a:ext cx="25097113" cy="60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0215">
              <a:spcBef>
                <a:spcPts val="1500"/>
              </a:spcBef>
              <a:defRPr cap="all" sz="1900">
                <a:solidFill>
                  <a:srgbClr val="775F55"/>
                </a:solidFill>
                <a:uFill>
                  <a:solidFill>
                    <a:srgbClr val="775F55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MODULO 16</a:t>
            </a:r>
          </a:p>
          <a:p>
            <a:pPr algn="just" defTabSz="450215">
              <a:defRPr b="1"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  <a:p>
            <a:pPr algn="just" defTabSz="450215"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M</a:t>
            </a:r>
            <a:r>
              <a:rPr b="1"/>
              <a:t>ó</a:t>
            </a:r>
            <a:r>
              <a:rPr b="1"/>
              <a:t>dulo de gesti</a:t>
            </a:r>
            <a:r>
              <a:rPr b="1"/>
              <a:t>ó</a:t>
            </a:r>
            <a:r>
              <a:rPr b="1"/>
              <a:t>n documentos y registros</a:t>
            </a:r>
            <a:r>
              <a:t>.  Es un m</a:t>
            </a:r>
            <a:r>
              <a:t>ó</a:t>
            </a:r>
            <a:r>
              <a:t>dulo que busca que toda informaci</a:t>
            </a:r>
            <a:r>
              <a:t>ó</a:t>
            </a:r>
            <a:r>
              <a:t>n trazable de los procesos, los procedimientos del sistema de gesti</a:t>
            </a:r>
            <a:r>
              <a:t>ó</a:t>
            </a:r>
            <a:r>
              <a:t>n y documentos externos se puedan controlar de forma digital y mantener inventarios de los que est</a:t>
            </a:r>
            <a:r>
              <a:t>á</a:t>
            </a:r>
            <a:r>
              <a:t>n f</a:t>
            </a:r>
            <a:r>
              <a:t>í</a:t>
            </a:r>
            <a:r>
              <a:t>sicos, debe tener los siguientes controles 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Inventario de formatos y documentos (biblioteca)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No permitir la copia, el guardar, modificar sin los permisos correspondientes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Editar directamente en el software y crear los formularios nuevos (formatos) cuando se actualice el sistema de gesti</a:t>
            </a:r>
            <a:r>
              <a:t>ó</a:t>
            </a:r>
            <a:r>
              <a:t>n. La edici</a:t>
            </a:r>
            <a:r>
              <a:t>ó</a:t>
            </a:r>
            <a:r>
              <a:t>n debe permitir fijar fotos, hiperv</a:t>
            </a:r>
            <a:r>
              <a:t>í</a:t>
            </a:r>
            <a:r>
              <a:t>nculo, fijar videos y fijar flujogramas.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Tener un sistema que al modificar crear o eliminar identifique que cambi</a:t>
            </a:r>
            <a:r>
              <a:t>ó</a:t>
            </a:r>
            <a:r>
              <a:t>, en que parte del documento, quien lo hizo.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Tener un sistema de aprobaciones, validaciones (junto con el software de validaci</a:t>
            </a:r>
            <a:r>
              <a:t>ó</a:t>
            </a:r>
            <a:r>
              <a:t>n) antes de divulgar.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Ser workflow, buscando que cuando por ejemplo, un cliente entrega un documento a trav</a:t>
            </a:r>
            <a:r>
              <a:t>é</a:t>
            </a:r>
            <a:r>
              <a:t>s de cualquier medio entonces est</a:t>
            </a:r>
            <a:r>
              <a:t>é </a:t>
            </a:r>
            <a:r>
              <a:t>parametrizado para que distribuya el flujo del documento conforme a como est</a:t>
            </a:r>
            <a:r>
              <a:t>é</a:t>
            </a:r>
            <a:r>
              <a:t>n los procesos y los usuarios que lo deben ver.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Permitir el control de versiones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Debe permitir crear en la documentaci</a:t>
            </a:r>
            <a:r>
              <a:t>ó</a:t>
            </a:r>
            <a:r>
              <a:t>n v</a:t>
            </a:r>
            <a:r>
              <a:t>í</a:t>
            </a:r>
            <a:r>
              <a:t>nculos que permitan cambios autom</a:t>
            </a:r>
            <a:r>
              <a:t>á</a:t>
            </a:r>
            <a:r>
              <a:t>ticos en toda la documentaci</a:t>
            </a:r>
            <a:r>
              <a:t>ó</a:t>
            </a:r>
            <a:r>
              <a:t>n desde un documento original, por ejemplo.  Todos los formatos y procedimientos de un proceso tiene el nombre de un cargo Gerente Mercadeo el cual nace en el software de gesti</a:t>
            </a:r>
            <a:r>
              <a:t>ó</a:t>
            </a:r>
            <a:r>
              <a:t>n humana.  En alg</a:t>
            </a:r>
            <a:r>
              <a:t>ú</a:t>
            </a:r>
            <a:r>
              <a:t>n momento, cambia este nombre por Gerente de cuentas entonces, el software documental hace autom</a:t>
            </a:r>
            <a:r>
              <a:t>á</a:t>
            </a:r>
            <a:r>
              <a:t>ticamente el cambio del nombre, registrar los cambios y generar la nueva versi</a:t>
            </a:r>
            <a:r>
              <a:t>ó</a:t>
            </a:r>
            <a:r>
              <a:t>n. Aqu</a:t>
            </a:r>
            <a:r>
              <a:t>í </a:t>
            </a:r>
            <a:r>
              <a:t>debe tenerse en cuenta que la aprobaci</a:t>
            </a:r>
            <a:r>
              <a:t>ó</a:t>
            </a:r>
            <a:r>
              <a:t>n de los cambios se debe dar desde el origen cuando corresponde a este tipo de cambios.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Generaci</a:t>
            </a:r>
            <a:r>
              <a:t>ó</a:t>
            </a:r>
            <a:r>
              <a:t>n de los listados maestros de documentos y registros de forma autom</a:t>
            </a:r>
            <a:r>
              <a:t>á</a:t>
            </a:r>
            <a:r>
              <a:t>tica y permitir la trazabilidad y b</a:t>
            </a:r>
            <a:r>
              <a:t>ú</a:t>
            </a:r>
            <a:r>
              <a:t>squeda desde aqu</a:t>
            </a:r>
            <a:r>
              <a:t>í</a:t>
            </a:r>
            <a:r>
              <a:t>.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El software cuenta con un sistema para trabajar documentos remotos (tipo google doc) donde se re</a:t>
            </a:r>
            <a:r>
              <a:t>ú</a:t>
            </a:r>
            <a:r>
              <a:t>nen los usuarios en el html y generan el documento entre varios dejando un </a:t>
            </a:r>
            <a:r>
              <a:t>ú</a:t>
            </a:r>
            <a:r>
              <a:t>nico documento defindo, esto por ejemplo para el caso de cotizaciones, acciones preventivas y correctivas, reclamos, no conformes, auditor</a:t>
            </a:r>
            <a:r>
              <a:t>í</a:t>
            </a:r>
            <a:r>
              <a:t>as, entre otras, como opera: se crea el documento a trabajar conforme a la aplicaci</a:t>
            </a:r>
            <a:r>
              <a:t>ó</a:t>
            </a:r>
            <a:r>
              <a:t>n espec</a:t>
            </a:r>
            <a:r>
              <a:t>í</a:t>
            </a:r>
            <a:r>
              <a:t>fica, puede hacerlo solo o buscar en el grupo de trabajo usuarios e invitarlos, pueden ser usuarios internos o externos, genera el documento que se almacena a trav</a:t>
            </a:r>
            <a:r>
              <a:t>é</a:t>
            </a:r>
            <a:r>
              <a:t>s de </a:t>
            </a:r>
            <a:r>
              <a:t>“</a:t>
            </a:r>
            <a:r>
              <a:t>salvar</a:t>
            </a:r>
            <a:r>
              <a:t>”</a:t>
            </a:r>
            <a:r>
              <a:t>.</a:t>
            </a:r>
          </a:p>
          <a:p>
            <a:pPr marL="720090" indent="-228600" algn="just" defTabSz="450215">
              <a:buSzPct val="100000"/>
              <a:buFont typeface="Symbol"/>
              <a:buChar char="•"/>
              <a:defRPr sz="19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u="sng"/>
              <a:t>El software permite que un</a:t>
            </a:r>
            <a:r>
              <a:t> usuario subrayado y notas un documento con colores y formas y que a este usuario le quede grabado este subrayado sin que el texto original para la vista de otros usuarios se vea los subrayados.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1765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1765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1765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1765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