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301"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6881"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3764"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0645"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7527"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4409"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1291"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198173"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5055"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BCA"/>
          </a:solidFill>
        </a:fill>
      </a:tcStyle>
    </a:wholeTbl>
    <a:band2H>
      <a:tcTxStyle/>
      <a:tcStyle>
        <a:tcBdr/>
        <a:fill>
          <a:solidFill>
            <a:srgbClr val="F0F5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ACA"/>
          </a:solidFill>
        </a:fill>
      </a:tcStyle>
    </a:wholeTbl>
    <a:band2H>
      <a:tcTxStyle/>
      <a:tcStyle>
        <a:tcBdr/>
        <a:fill>
          <a:solidFill>
            <a:srgbClr val="FAF5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4D4"/>
          </a:solidFill>
        </a:fill>
      </a:tcStyle>
    </a:wholeTbl>
    <a:band2H>
      <a:tcTxStyle/>
      <a:tcStyle>
        <a:tcBdr/>
        <a:fill>
          <a:solidFill>
            <a:srgbClr val="F0F2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3764" latinLnBrk="0">
      <a:defRPr sz="1200">
        <a:latin typeface="+mj-lt"/>
        <a:ea typeface="+mj-ea"/>
        <a:cs typeface="+mj-cs"/>
        <a:sym typeface="Calibri"/>
      </a:defRPr>
    </a:lvl1pPr>
    <a:lvl2pPr indent="228600" defTabSz="913764" latinLnBrk="0">
      <a:defRPr sz="1200">
        <a:latin typeface="+mj-lt"/>
        <a:ea typeface="+mj-ea"/>
        <a:cs typeface="+mj-cs"/>
        <a:sym typeface="Calibri"/>
      </a:defRPr>
    </a:lvl2pPr>
    <a:lvl3pPr indent="457200" defTabSz="913764" latinLnBrk="0">
      <a:defRPr sz="1200">
        <a:latin typeface="+mj-lt"/>
        <a:ea typeface="+mj-ea"/>
        <a:cs typeface="+mj-cs"/>
        <a:sym typeface="Calibri"/>
      </a:defRPr>
    </a:lvl3pPr>
    <a:lvl4pPr indent="685800" defTabSz="913764" latinLnBrk="0">
      <a:defRPr sz="1200">
        <a:latin typeface="+mj-lt"/>
        <a:ea typeface="+mj-ea"/>
        <a:cs typeface="+mj-cs"/>
        <a:sym typeface="Calibri"/>
      </a:defRPr>
    </a:lvl4pPr>
    <a:lvl5pPr indent="914400" defTabSz="913764" latinLnBrk="0">
      <a:defRPr sz="1200">
        <a:latin typeface="+mj-lt"/>
        <a:ea typeface="+mj-ea"/>
        <a:cs typeface="+mj-cs"/>
        <a:sym typeface="Calibri"/>
      </a:defRPr>
    </a:lvl5pPr>
    <a:lvl6pPr indent="1143000" defTabSz="913764" latinLnBrk="0">
      <a:defRPr sz="1200">
        <a:latin typeface="+mj-lt"/>
        <a:ea typeface="+mj-ea"/>
        <a:cs typeface="+mj-cs"/>
        <a:sym typeface="Calibri"/>
      </a:defRPr>
    </a:lvl6pPr>
    <a:lvl7pPr indent="1371600" defTabSz="913764" latinLnBrk="0">
      <a:defRPr sz="1200">
        <a:latin typeface="+mj-lt"/>
        <a:ea typeface="+mj-ea"/>
        <a:cs typeface="+mj-cs"/>
        <a:sym typeface="Calibri"/>
      </a:defRPr>
    </a:lvl7pPr>
    <a:lvl8pPr indent="1600200" defTabSz="913764" latinLnBrk="0">
      <a:defRPr sz="1200">
        <a:latin typeface="+mj-lt"/>
        <a:ea typeface="+mj-ea"/>
        <a:cs typeface="+mj-cs"/>
        <a:sym typeface="Calibri"/>
      </a:defRPr>
    </a:lvl8pPr>
    <a:lvl9pPr indent="1828800" defTabSz="913764"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75415" y="6546463"/>
            <a:ext cx="194778" cy="191789"/>
          </a:xfrm>
          <a:prstGeom prst="rect">
            <a:avLst/>
          </a:prstGeom>
          <a:ln w="12700">
            <a:miter lim="400000"/>
          </a:ln>
        </p:spPr>
        <p:txBody>
          <a:bodyPr wrap="none" lIns="13343" tIns="13343" rIns="13343" bIns="13343" anchor="ctr">
            <a:spAutoFit/>
          </a:bodyPr>
          <a:lstStyle>
            <a:lvl1pPr algn="ctr" defTabSz="4176338">
              <a:spcBef>
                <a:spcPts val="9100"/>
              </a:spcBef>
              <a:defRPr sz="1100">
                <a:latin typeface="HandelGothic BT"/>
                <a:ea typeface="HandelGothic BT"/>
                <a:cs typeface="HandelGothic BT"/>
                <a:sym typeface="HandelGothic BT"/>
              </a:defRPr>
            </a:lvl1pPr>
          </a:lstStyle>
          <a:p>
            <a:fld id="{86CB4B4D-7CA3-9044-876B-883B54F8677D}" type="slidenum">
              <a:t>‹Nº›</a:t>
            </a:fld>
            <a:endParaRPr/>
          </a:p>
        </p:txBody>
      </p:sp>
      <p:sp>
        <p:nvSpPr>
          <p:cNvPr id="3" name="Shape 3"/>
          <p:cNvSpPr/>
          <p:nvPr/>
        </p:nvSpPr>
        <p:spPr>
          <a:xfrm>
            <a:off x="251519" y="6511552"/>
            <a:ext cx="3815059" cy="256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100">
                <a:latin typeface="HandelGothic BT"/>
                <a:ea typeface="HandelGothic BT"/>
                <a:cs typeface="HandelGothic BT"/>
                <a:sym typeface="HandelGothic BT"/>
              </a:defRPr>
            </a:lvl1pPr>
          </a:lstStyle>
          <a:p>
            <a:r>
              <a:rPr dirty="0"/>
              <a:t>MT-SG-01                                                                </a:t>
            </a:r>
            <a:r>
              <a:rPr dirty="0" err="1"/>
              <a:t>Versión</a:t>
            </a:r>
            <a:r>
              <a:rPr dirty="0"/>
              <a:t> 1</a:t>
            </a:r>
          </a:p>
        </p:txBody>
      </p:sp>
      <p:pic>
        <p:nvPicPr>
          <p:cNvPr id="4" name="image1.png" descr="logo EMPSII.png"/>
          <p:cNvPicPr>
            <a:picLocks noChangeAspect="1"/>
          </p:cNvPicPr>
          <p:nvPr/>
        </p:nvPicPr>
        <p:blipFill>
          <a:blip r:embed="rId3">
            <a:extLst/>
          </a:blip>
          <a:stretch>
            <a:fillRect/>
          </a:stretch>
        </p:blipFill>
        <p:spPr>
          <a:xfrm>
            <a:off x="8023321" y="80628"/>
            <a:ext cx="981444" cy="270032"/>
          </a:xfrm>
          <a:prstGeom prst="rect">
            <a:avLst/>
          </a:prstGeom>
          <a:ln w="12700">
            <a:miter lim="400000"/>
          </a:ln>
        </p:spPr>
      </p:pic>
      <p:sp>
        <p:nvSpPr>
          <p:cNvPr id="5" name="Shape 5"/>
          <p:cNvSpPr>
            <a:spLocks noGrp="1"/>
          </p:cNvSpPr>
          <p:nvPr>
            <p:ph type="title"/>
          </p:nvPr>
        </p:nvSpPr>
        <p:spPr>
          <a:xfrm>
            <a:off x="457200" y="274637"/>
            <a:ext cx="8229600" cy="1143001"/>
          </a:xfrm>
          <a:prstGeom prst="rect">
            <a:avLst/>
          </a:prstGeom>
          <a:solidFill>
            <a:srgbClr val="333333"/>
          </a:solidFill>
          <a:ln w="12700">
            <a:miter lim="400000"/>
          </a:ln>
          <a:extLst>
            <a:ext uri="{C572A759-6A51-4108-AA02-DFA0A04FC94B}">
              <ma14:wrappingTextBoxFlag xmlns:ma14="http://schemas.microsoft.com/office/mac/drawingml/2011/main" xmlns="" val="1"/>
            </a:ext>
          </a:extLst>
        </p:spPr>
        <p:txBody>
          <a:bodyPr lIns="45710" tIns="45710" rIns="45710" bIns="45710" anchor="ctr">
            <a:normAutofit/>
          </a:bodyPr>
          <a:lstStyle/>
          <a:p>
            <a:r>
              <a:t>Texto del título</a:t>
            </a:r>
          </a:p>
        </p:txBody>
      </p:sp>
      <p:sp>
        <p:nvSpPr>
          <p:cNvPr id="6" name="Shape 6"/>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Nivel de texto 1</a:t>
            </a:r>
          </a:p>
          <a:p>
            <a:pPr lvl="1"/>
            <a:r>
              <a:t>Nivel de texto 2</a:t>
            </a:r>
          </a:p>
          <a:p>
            <a:pPr lvl="2"/>
            <a:r>
              <a:t>Nivel de texto 3</a:t>
            </a:r>
          </a:p>
          <a:p>
            <a:pPr lvl="3"/>
            <a:r>
              <a:t>Nivel de texto 4</a:t>
            </a:r>
          </a:p>
          <a:p>
            <a:pPr lvl="4"/>
            <a:r>
              <a:t>Nivel de texto 5</a:t>
            </a: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1pPr>
      <a:lvl2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2pPr>
      <a:lvl3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3pPr>
      <a:lvl4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4pPr>
      <a:lvl5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5pPr>
      <a:lvl6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6pPr>
      <a:lvl7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7pPr>
      <a:lvl8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8pPr>
      <a:lvl9pPr marL="0" marR="0" indent="0" algn="l" defTabSz="1218873" rtl="0" latinLnBrk="0">
        <a:lnSpc>
          <a:spcPct val="100000"/>
        </a:lnSpc>
        <a:spcBef>
          <a:spcPts val="0"/>
        </a:spcBef>
        <a:spcAft>
          <a:spcPts val="0"/>
        </a:spcAft>
        <a:buClrTx/>
        <a:buSzTx/>
        <a:buFontTx/>
        <a:buNone/>
        <a:tabLst/>
        <a:defRPr sz="4800" b="0" i="0" u="none" strike="noStrike" cap="none" spc="0" baseline="0">
          <a:ln>
            <a:noFill/>
          </a:ln>
          <a:solidFill>
            <a:srgbClr val="FFFFFF"/>
          </a:solidFill>
          <a:uFillTx/>
          <a:latin typeface="Arial"/>
          <a:ea typeface="Arial"/>
          <a:cs typeface="Arial"/>
          <a:sym typeface="Arial"/>
        </a:defRPr>
      </a:lvl9pPr>
    </p:titleStyle>
    <p:bodyStyle>
      <a:lvl1pPr marL="457078" marR="0" indent="-457078"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1pPr>
      <a:lvl2pPr marL="951540" marR="0" indent="-485998"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2pPr>
      <a:lvl3pPr marL="1418491" marR="0" indent="-504338"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3pPr>
      <a:lvl4pPr marL="1865694" marR="0" indent="-485998"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4pPr>
      <a:lvl5pPr marL="2332647" marR="0" indent="-504338"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5pPr>
      <a:lvl6pPr marL="2778616" marR="0" indent="-497461"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6pPr>
      <a:lvl7pPr marL="3235694" marR="0" indent="-497461"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7pPr>
      <a:lvl8pPr marL="3694887" marR="0" indent="-497461"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8pPr>
      <a:lvl9pPr marL="4154079" marR="0" indent="-497461" algn="l" defTabSz="1218873" rtl="0" latinLnBrk="0">
        <a:lnSpc>
          <a:spcPct val="100000"/>
        </a:lnSpc>
        <a:spcBef>
          <a:spcPts val="2600"/>
        </a:spcBef>
        <a:spcAft>
          <a:spcPts val="0"/>
        </a:spcAft>
        <a:buClr>
          <a:schemeClr val="accent1"/>
        </a:buClr>
        <a:buSzPct val="100000"/>
        <a:buFont typeface="Wingdings 2"/>
        <a:buChar char=""/>
        <a:tabLst/>
        <a:defRPr sz="2600" b="0" i="0" u="none" strike="noStrike" cap="none" spc="0" baseline="0">
          <a:ln>
            <a:noFill/>
          </a:ln>
          <a:solidFill>
            <a:srgbClr val="595959"/>
          </a:solidFill>
          <a:uFillTx/>
          <a:latin typeface="Arial"/>
          <a:ea typeface="Arial"/>
          <a:cs typeface="Arial"/>
          <a:sym typeface="Arial"/>
        </a:defRPr>
      </a:lvl9pPr>
    </p:bodyStyle>
    <p:otherStyle>
      <a:lvl1pPr marL="0" marR="0" indent="0" algn="ctr" defTabSz="4176338" rtl="0" latinLnBrk="0">
        <a:lnSpc>
          <a:spcPct val="100000"/>
        </a:lnSpc>
        <a:spcBef>
          <a:spcPts val="910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andelGothic BT"/>
        </a:defRPr>
      </a:lvl1pPr>
      <a:lvl2pPr marL="1801328" marR="0" indent="-206199"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2pPr>
      <a:lvl3pPr marL="3346234" marR="0" indent="-213980"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3pPr>
      <a:lvl4pPr marL="4933584" marR="0" indent="-206199"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4pPr>
      <a:lvl5pPr marL="6478489" marR="0" indent="-213980"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5pPr>
      <a:lvl6pPr marL="8027198"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6pPr>
      <a:lvl7pPr marL="9593325"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7pPr>
      <a:lvl8pPr marL="11166699"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8pPr>
      <a:lvl9pPr marL="12740079"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mailto:smejia@empsii.com" TargetMode="External"/><Relationship Id="rId2" Type="http://schemas.openxmlformats.org/officeDocument/2006/relationships/hyperlink" Target="mailto:mercadeo@empsii.com"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2"/>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a:t>
            </a:fld>
            <a:endParaRPr dirty="0"/>
          </a:p>
        </p:txBody>
      </p:sp>
      <p:grpSp>
        <p:nvGrpSpPr>
          <p:cNvPr id="25" name="Group 25"/>
          <p:cNvGrpSpPr/>
          <p:nvPr/>
        </p:nvGrpSpPr>
        <p:grpSpPr>
          <a:xfrm>
            <a:off x="-2" y="685705"/>
            <a:ext cx="8913817" cy="907884"/>
            <a:chOff x="-1" y="-1"/>
            <a:chExt cx="8913815" cy="907883"/>
          </a:xfrm>
        </p:grpSpPr>
        <p:sp>
          <p:nvSpPr>
            <p:cNvPr id="23" name="Shape 23"/>
            <p:cNvSpPr/>
            <p:nvPr/>
          </p:nvSpPr>
          <p:spPr>
            <a:xfrm>
              <a:off x="-1" y="-1"/>
              <a:ext cx="8913815" cy="907883"/>
            </a:xfrm>
            <a:prstGeom prst="rect">
              <a:avLst/>
            </a:prstGeom>
            <a:solidFill>
              <a:srgbClr val="333333"/>
            </a:solidFill>
            <a:ln w="12700" cap="flat">
              <a:noFill/>
              <a:miter lim="400000"/>
            </a:ln>
            <a:effectLst/>
          </p:spPr>
          <p:txBody>
            <a:bodyPr wrap="square" lIns="45719" tIns="45719" rIns="45719" bIns="45719" numCol="1" anchor="ctr">
              <a:noAutofit/>
            </a:bodyPr>
            <a:lstStyle/>
            <a:p>
              <a:pPr algn="r" defTabSz="4176338">
                <a:defRPr sz="16400">
                  <a:solidFill>
                    <a:srgbClr val="FFFFFF"/>
                  </a:solidFill>
                </a:defRPr>
              </a:pPr>
              <a:endParaRPr dirty="0"/>
            </a:p>
          </p:txBody>
        </p:sp>
        <p:sp>
          <p:nvSpPr>
            <p:cNvPr id="24" name="Shape 24"/>
            <p:cNvSpPr/>
            <p:nvPr/>
          </p:nvSpPr>
          <p:spPr>
            <a:xfrm>
              <a:off x="-1" y="115400"/>
              <a:ext cx="8913815" cy="6770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47" tIns="60947" rIns="60947" bIns="60947" numCol="1" anchor="ctr">
              <a:spAutoFit/>
            </a:bodyPr>
            <a:lstStyle>
              <a:lvl1pPr algn="r" defTabSz="4176338">
                <a:defRPr>
                  <a:solidFill>
                    <a:srgbClr val="FFFFFF"/>
                  </a:solidFill>
                  <a:latin typeface="HandelGothic BT"/>
                  <a:ea typeface="HandelGothic BT"/>
                  <a:cs typeface="HandelGothic BT"/>
                  <a:sym typeface="HandelGothic BT"/>
                </a:defRPr>
              </a:lvl1pPr>
            </a:lstStyle>
            <a:p>
              <a:pPr algn="ctr"/>
              <a:r>
                <a:rPr lang="es-CO" dirty="0"/>
                <a:t>MANUAL DE GESTIÓN DE QUEJAS, NO CONFORME, EL  CAMBIO Y LA MEJORA</a:t>
              </a:r>
            </a:p>
          </p:txBody>
        </p:sp>
      </p:grpSp>
      <p:sp>
        <p:nvSpPr>
          <p:cNvPr id="26" name="Shape 26"/>
          <p:cNvSpPr/>
          <p:nvPr/>
        </p:nvSpPr>
        <p:spPr>
          <a:xfrm>
            <a:off x="395536" y="4690012"/>
            <a:ext cx="8489724" cy="1535052"/>
          </a:xfrm>
          <a:prstGeom prst="rect">
            <a:avLst/>
          </a:prstGeom>
          <a:ln w="12700">
            <a:miter lim="400000"/>
          </a:ln>
          <a:extLst>
            <a:ext uri="{C572A759-6A51-4108-AA02-DFA0A04FC94B}">
              <ma14:wrappingTextBoxFlag xmlns:ma14="http://schemas.microsoft.com/office/mac/drawingml/2011/main" xmlns="" val="1"/>
            </a:ext>
          </a:extLst>
        </p:spPr>
        <p:txBody>
          <a:bodyPr lIns="13343" tIns="13343" rIns="13343" bIns="13343" anchor="ctr">
            <a:spAutoFit/>
          </a:bodyPr>
          <a:lstStyle/>
          <a:p>
            <a:pPr lvl="1" indent="50038" algn="just">
              <a:defRPr sz="1400"/>
            </a:pPr>
            <a:endParaRPr dirty="0"/>
          </a:p>
          <a:p>
            <a:pPr indent="50038" algn="just">
              <a:defRPr sz="1400"/>
            </a:pPr>
            <a:r>
              <a:rPr dirty="0"/>
              <a:t> </a:t>
            </a:r>
          </a:p>
          <a:p>
            <a:pPr algn="just">
              <a:defRPr sz="1400"/>
            </a:pPr>
            <a:r>
              <a:rPr lang="es-CO" dirty="0"/>
              <a:t>Describe la metodología para realizar acciones de mejora basado en Acciones preventivas, correctivas, correcciones debidas a diferentes factores organizacionales</a:t>
            </a:r>
          </a:p>
          <a:p>
            <a:pPr algn="just">
              <a:defRPr sz="1400"/>
            </a:pPr>
            <a:endParaRPr lang="es-CO" dirty="0"/>
          </a:p>
          <a:p>
            <a:pPr algn="just">
              <a:defRPr sz="1400"/>
            </a:pPr>
            <a:r>
              <a:rPr lang="es-CO" dirty="0"/>
              <a:t>Debido a que la empresa no cuenta con abogados de planta, el servicio jurídico se contrata externamente al momento de ser necesaria su aplicación.</a:t>
            </a:r>
          </a:p>
        </p:txBody>
      </p:sp>
      <p:pic>
        <p:nvPicPr>
          <p:cNvPr id="27" name="image2.png"/>
          <p:cNvPicPr>
            <a:picLocks noChangeAspect="1"/>
          </p:cNvPicPr>
          <p:nvPr/>
        </p:nvPicPr>
        <p:blipFill>
          <a:blip r:embed="rId2">
            <a:extLst/>
          </a:blip>
          <a:stretch>
            <a:fillRect/>
          </a:stretch>
        </p:blipFill>
        <p:spPr>
          <a:xfrm>
            <a:off x="2051719" y="1700808"/>
            <a:ext cx="5028117" cy="2293960"/>
          </a:xfrm>
          <a:prstGeom prst="rect">
            <a:avLst/>
          </a:prstGeom>
          <a:ln w="12700">
            <a:miter lim="400000"/>
          </a:ln>
        </p:spPr>
      </p:pic>
      <p:sp>
        <p:nvSpPr>
          <p:cNvPr id="28" name="Shape 28"/>
          <p:cNvSpPr/>
          <p:nvPr/>
        </p:nvSpPr>
        <p:spPr>
          <a:xfrm>
            <a:off x="395535" y="4690011"/>
            <a:ext cx="5952663" cy="242589"/>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13343" tIns="13343" rIns="13343" bIns="13343">
            <a:spAutoFit/>
          </a:bodyPr>
          <a:lstStyle>
            <a:lvl1pPr>
              <a:defRPr sz="1400">
                <a:solidFill>
                  <a:srgbClr val="F2F2F2"/>
                </a:solidFill>
                <a:latin typeface="HandelGothic BT"/>
                <a:ea typeface="HandelGothic BT"/>
                <a:cs typeface="HandelGothic BT"/>
                <a:sym typeface="HandelGothic BT"/>
              </a:defRPr>
            </a:lvl1pPr>
          </a:lstStyle>
          <a:p>
            <a:r>
              <a:rPr dirty="0"/>
              <a:t>PROP</a:t>
            </a:r>
            <a:r>
              <a:rPr lang="es-CO" dirty="0" err="1"/>
              <a:t>Ó</a:t>
            </a:r>
            <a:r>
              <a:rPr dirty="0"/>
              <a:t>SITO DEL MANUAL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cxnSp>
        <p:nvCxnSpPr>
          <p:cNvPr id="77" name="Connector 77"/>
          <p:cNvCxnSpPr>
            <a:stCxn id="87" idx="2"/>
            <a:endCxn id="91" idx="0"/>
          </p:cNvCxnSpPr>
          <p:nvPr/>
        </p:nvCxnSpPr>
        <p:spPr>
          <a:xfrm rot="5400000">
            <a:off x="4580676" y="3672078"/>
            <a:ext cx="451603" cy="1749247"/>
          </a:xfrm>
          <a:prstGeom prst="bentConnector3">
            <a:avLst>
              <a:gd name="adj1" fmla="val 50000"/>
            </a:avLst>
          </a:prstGeom>
          <a:ln w="12700">
            <a:solidFill>
              <a:srgbClr val="000000"/>
            </a:solidFill>
            <a:miter/>
            <a:tailEnd type="triangle"/>
          </a:ln>
        </p:spPr>
      </p:cxnSp>
      <p:sp>
        <p:nvSpPr>
          <p:cNvPr id="78" name="Shape 78"/>
          <p:cNvSpPr/>
          <p:nvPr/>
        </p:nvSpPr>
        <p:spPr>
          <a:xfrm>
            <a:off x="3230652" y="3433753"/>
            <a:ext cx="1402402" cy="92536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miter/>
            <a:tailEnd type="triangle"/>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7. ¿Liberar?</a:t>
            </a:r>
          </a:p>
        </p:txBody>
      </p:sp>
      <p:sp>
        <p:nvSpPr>
          <p:cNvPr id="79" name="Shape 79"/>
          <p:cNvSpPr/>
          <p:nvPr/>
        </p:nvSpPr>
        <p:spPr>
          <a:xfrm>
            <a:off x="3587364" y="3244666"/>
            <a:ext cx="277458"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900" b="1"/>
            </a:lvl1pPr>
          </a:lstStyle>
          <a:p>
            <a:r>
              <a:t>NO</a:t>
            </a:r>
          </a:p>
        </p:txBody>
      </p:sp>
      <p:sp>
        <p:nvSpPr>
          <p:cNvPr id="80" name="Shape 80"/>
          <p:cNvSpPr/>
          <p:nvPr/>
        </p:nvSpPr>
        <p:spPr>
          <a:xfrm>
            <a:off x="3034908" y="3973434"/>
            <a:ext cx="229303"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2500" lnSpcReduction="10000"/>
          </a:bodyPr>
          <a:lstStyle>
            <a:lvl1pPr algn="ctr">
              <a:defRPr sz="1000" b="1"/>
            </a:lvl1pPr>
          </a:lstStyle>
          <a:p>
            <a:r>
              <a:t>SI</a:t>
            </a:r>
          </a:p>
        </p:txBody>
      </p:sp>
      <p:cxnSp>
        <p:nvCxnSpPr>
          <p:cNvPr id="81" name="Connector 81"/>
          <p:cNvCxnSpPr>
            <a:stCxn id="88" idx="1"/>
            <a:endCxn id="90" idx="3"/>
          </p:cNvCxnSpPr>
          <p:nvPr/>
        </p:nvCxnSpPr>
        <p:spPr>
          <a:xfrm flipH="1" flipV="1">
            <a:off x="4833841" y="1441130"/>
            <a:ext cx="327662" cy="465"/>
          </a:xfrm>
          <a:prstGeom prst="straightConnector1">
            <a:avLst/>
          </a:prstGeom>
          <a:ln w="12700">
            <a:solidFill>
              <a:srgbClr val="000000"/>
            </a:solidFill>
            <a:headEnd type="triangle"/>
          </a:ln>
        </p:spPr>
      </p:cxnSp>
      <p:cxnSp>
        <p:nvCxnSpPr>
          <p:cNvPr id="82" name="Connector 82"/>
          <p:cNvCxnSpPr>
            <a:stCxn id="88" idx="3"/>
            <a:endCxn id="100" idx="1"/>
          </p:cNvCxnSpPr>
          <p:nvPr/>
        </p:nvCxnSpPr>
        <p:spPr>
          <a:xfrm flipV="1">
            <a:off x="6792798" y="1441130"/>
            <a:ext cx="413558" cy="465"/>
          </a:xfrm>
          <a:prstGeom prst="straightConnector1">
            <a:avLst/>
          </a:prstGeom>
          <a:ln w="12700">
            <a:solidFill>
              <a:srgbClr val="000000"/>
            </a:solidFill>
            <a:tailEnd type="triangle"/>
          </a:ln>
        </p:spPr>
      </p:cxnSp>
      <p:cxnSp>
        <p:nvCxnSpPr>
          <p:cNvPr id="83" name="Connector 83"/>
          <p:cNvCxnSpPr>
            <a:stCxn id="86" idx="3"/>
            <a:endCxn id="90" idx="1"/>
          </p:cNvCxnSpPr>
          <p:nvPr/>
        </p:nvCxnSpPr>
        <p:spPr>
          <a:xfrm flipV="1">
            <a:off x="2873997" y="1441130"/>
            <a:ext cx="327662" cy="229"/>
          </a:xfrm>
          <a:prstGeom prst="straightConnector1">
            <a:avLst/>
          </a:prstGeom>
          <a:ln w="12700">
            <a:solidFill>
              <a:srgbClr val="000000"/>
            </a:solidFill>
            <a:miter/>
            <a:tailEnd type="triangle"/>
          </a:ln>
        </p:spPr>
      </p:cxnSp>
      <p:sp>
        <p:nvSpPr>
          <p:cNvPr id="84" name="Shape 84"/>
          <p:cNvSpPr/>
          <p:nvPr/>
        </p:nvSpPr>
        <p:spPr>
          <a:xfrm>
            <a:off x="210992" y="1238710"/>
            <a:ext cx="789059" cy="405298"/>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lstStyle>
          <a:p>
            <a:r>
              <a:t>Inicio</a:t>
            </a:r>
          </a:p>
        </p:txBody>
      </p:sp>
      <p:cxnSp>
        <p:nvCxnSpPr>
          <p:cNvPr id="85" name="Connector 85"/>
          <p:cNvCxnSpPr>
            <a:endCxn id="86" idx="1"/>
          </p:cNvCxnSpPr>
          <p:nvPr/>
        </p:nvCxnSpPr>
        <p:spPr>
          <a:xfrm>
            <a:off x="1000051" y="1441129"/>
            <a:ext cx="241764" cy="230"/>
          </a:xfrm>
          <a:prstGeom prst="straightConnector1">
            <a:avLst/>
          </a:prstGeom>
          <a:ln w="12700">
            <a:solidFill>
              <a:srgbClr val="000000"/>
            </a:solidFill>
            <a:miter/>
            <a:tailEnd type="triangle"/>
          </a:ln>
        </p:spPr>
      </p:cxnSp>
      <p:sp>
        <p:nvSpPr>
          <p:cNvPr id="86" name="Shape 86"/>
          <p:cNvSpPr/>
          <p:nvPr/>
        </p:nvSpPr>
        <p:spPr>
          <a:xfrm>
            <a:off x="1241815" y="1039123"/>
            <a:ext cx="1632182"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rPr dirty="0"/>
              <a:t>1. </a:t>
            </a:r>
            <a:r>
              <a:rPr lang="es-CO" dirty="0"/>
              <a:t>Detectar</a:t>
            </a:r>
            <a:r>
              <a:rPr dirty="0"/>
              <a:t> y registrar el </a:t>
            </a:r>
            <a:r>
              <a:rPr/>
              <a:t>no </a:t>
            </a:r>
            <a:r>
              <a:rPr lang="es-CO" dirty="0"/>
              <a:t>conforme</a:t>
            </a:r>
          </a:p>
        </p:txBody>
      </p:sp>
      <p:sp>
        <p:nvSpPr>
          <p:cNvPr id="87" name="Shape 87"/>
          <p:cNvSpPr/>
          <p:nvPr/>
        </p:nvSpPr>
        <p:spPr>
          <a:xfrm>
            <a:off x="4865008" y="3516428"/>
            <a:ext cx="1632183"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8. Implementar las acciones inmediatas</a:t>
            </a:r>
          </a:p>
        </p:txBody>
      </p:sp>
      <p:sp>
        <p:nvSpPr>
          <p:cNvPr id="88" name="Shape 88"/>
          <p:cNvSpPr/>
          <p:nvPr/>
        </p:nvSpPr>
        <p:spPr>
          <a:xfrm>
            <a:off x="5161503" y="1039359"/>
            <a:ext cx="1631295"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3. Seleccionar al responsable para realizar las correcciones inmediatas</a:t>
            </a:r>
          </a:p>
        </p:txBody>
      </p:sp>
      <p:sp>
        <p:nvSpPr>
          <p:cNvPr id="89" name="Shape 89"/>
          <p:cNvSpPr/>
          <p:nvPr/>
        </p:nvSpPr>
        <p:spPr>
          <a:xfrm>
            <a:off x="1238265" y="3487240"/>
            <a:ext cx="1632181"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10. Actualizar el Registro de no conformidades en la base de datos y determinar si es necesaria una acción Correctiva</a:t>
            </a:r>
          </a:p>
        </p:txBody>
      </p:sp>
      <p:sp>
        <p:nvSpPr>
          <p:cNvPr id="90" name="Shape 90"/>
          <p:cNvSpPr/>
          <p:nvPr/>
        </p:nvSpPr>
        <p:spPr>
          <a:xfrm>
            <a:off x="3201659" y="1038894"/>
            <a:ext cx="1632182"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rPr lang="es-CO" dirty="0"/>
              <a:t>2 Analizar el tipo de no conformidad (administrativa, servicios, equipos, información)</a:t>
            </a:r>
          </a:p>
        </p:txBody>
      </p:sp>
      <p:sp>
        <p:nvSpPr>
          <p:cNvPr id="91" name="Shape 91"/>
          <p:cNvSpPr/>
          <p:nvPr/>
        </p:nvSpPr>
        <p:spPr>
          <a:xfrm>
            <a:off x="3115762" y="4772503"/>
            <a:ext cx="1632182"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rPr lang="es-CO" dirty="0"/>
              <a:t>9. Revisar la corrección y Evaluar la eficacia.</a:t>
            </a:r>
          </a:p>
        </p:txBody>
      </p:sp>
      <p:sp>
        <p:nvSpPr>
          <p:cNvPr id="92" name="Shape 92"/>
          <p:cNvSpPr/>
          <p:nvPr/>
        </p:nvSpPr>
        <p:spPr>
          <a:xfrm>
            <a:off x="1536801" y="2280161"/>
            <a:ext cx="1035117" cy="588805"/>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900" b="1"/>
            </a:lvl1pPr>
          </a:lstStyle>
          <a:p>
            <a:r>
              <a:t>BD,Q,A,D, NC</a:t>
            </a:r>
          </a:p>
        </p:txBody>
      </p:sp>
      <p:cxnSp>
        <p:nvCxnSpPr>
          <p:cNvPr id="93" name="Connector 93"/>
          <p:cNvCxnSpPr>
            <a:stCxn id="86" idx="2"/>
          </p:cNvCxnSpPr>
          <p:nvPr/>
        </p:nvCxnSpPr>
        <p:spPr>
          <a:xfrm flipH="1">
            <a:off x="2051505" y="1843595"/>
            <a:ext cx="6401" cy="436566"/>
          </a:xfrm>
          <a:prstGeom prst="straightConnector1">
            <a:avLst/>
          </a:prstGeom>
          <a:ln w="12700">
            <a:solidFill>
              <a:srgbClr val="000000"/>
            </a:solidFill>
            <a:miter/>
          </a:ln>
        </p:spPr>
      </p:cxnSp>
      <p:cxnSp>
        <p:nvCxnSpPr>
          <p:cNvPr id="94" name="Connector 94"/>
          <p:cNvCxnSpPr>
            <a:endCxn id="89" idx="0"/>
          </p:cNvCxnSpPr>
          <p:nvPr/>
        </p:nvCxnSpPr>
        <p:spPr>
          <a:xfrm>
            <a:off x="2051505" y="2868966"/>
            <a:ext cx="2851" cy="618274"/>
          </a:xfrm>
          <a:prstGeom prst="straightConnector1">
            <a:avLst/>
          </a:prstGeom>
          <a:ln w="12700">
            <a:solidFill>
              <a:srgbClr val="000000"/>
            </a:solidFill>
            <a:miter/>
          </a:ln>
        </p:spPr>
      </p:cxnSp>
      <p:sp>
        <p:nvSpPr>
          <p:cNvPr id="95" name="Shape 95"/>
          <p:cNvSpPr/>
          <p:nvPr/>
        </p:nvSpPr>
        <p:spPr>
          <a:xfrm>
            <a:off x="1641313" y="5822163"/>
            <a:ext cx="789059" cy="405295"/>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lstStyle>
          <a:p>
            <a:r>
              <a:t>Fin</a:t>
            </a:r>
          </a:p>
        </p:txBody>
      </p:sp>
      <p:sp>
        <p:nvSpPr>
          <p:cNvPr id="96" name="Shape 96"/>
          <p:cNvSpPr/>
          <p:nvPr/>
        </p:nvSpPr>
        <p:spPr>
          <a:xfrm>
            <a:off x="1350304" y="4851627"/>
            <a:ext cx="1402403" cy="70506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miter/>
            <a:tailEnd type="triangle"/>
          </a:ln>
          <a:extLst>
            <a:ext uri="{C572A759-6A51-4108-AA02-DFA0A04FC94B}">
              <ma14:wrappingTextBoxFlag xmlns:ma14="http://schemas.microsoft.com/office/mac/drawingml/2011/main" xmlns="" val="1"/>
            </a:ext>
          </a:extLst>
        </p:spPr>
        <p:txBody>
          <a:bodyPr lIns="45719" rIns="45719" anchor="ctr"/>
          <a:lstStyle/>
          <a:p>
            <a:pPr algn="ctr">
              <a:lnSpc>
                <a:spcPct val="80000"/>
              </a:lnSpc>
              <a:defRPr sz="800"/>
            </a:pPr>
            <a:r>
              <a:t>11. ¿Acción</a:t>
            </a:r>
            <a:endParaRPr sz="900"/>
          </a:p>
          <a:p>
            <a:pPr algn="ctr">
              <a:lnSpc>
                <a:spcPct val="80000"/>
              </a:lnSpc>
              <a:defRPr sz="800"/>
            </a:pPr>
            <a:r>
              <a:t>Correctiva</a:t>
            </a:r>
            <a:endParaRPr sz="900"/>
          </a:p>
          <a:p>
            <a:pPr algn="ctr">
              <a:lnSpc>
                <a:spcPct val="80000"/>
              </a:lnSpc>
              <a:defRPr sz="800"/>
            </a:pPr>
            <a:r>
              <a:t>individual?</a:t>
            </a:r>
          </a:p>
        </p:txBody>
      </p:sp>
      <p:sp>
        <p:nvSpPr>
          <p:cNvPr id="97" name="Shape 97"/>
          <p:cNvSpPr/>
          <p:nvPr/>
        </p:nvSpPr>
        <p:spPr>
          <a:xfrm>
            <a:off x="2020320" y="5573838"/>
            <a:ext cx="277458"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900" b="1"/>
            </a:lvl1pPr>
          </a:lstStyle>
          <a:p>
            <a:r>
              <a:t>NO</a:t>
            </a:r>
          </a:p>
        </p:txBody>
      </p:sp>
      <p:sp>
        <p:nvSpPr>
          <p:cNvPr id="98" name="Shape 98"/>
          <p:cNvSpPr/>
          <p:nvPr/>
        </p:nvSpPr>
        <p:spPr>
          <a:xfrm>
            <a:off x="1238035" y="4932200"/>
            <a:ext cx="229303"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2500" lnSpcReduction="10000"/>
          </a:bodyPr>
          <a:lstStyle>
            <a:lvl1pPr algn="ctr">
              <a:defRPr sz="1000" b="1"/>
            </a:lvl1pPr>
          </a:lstStyle>
          <a:p>
            <a:r>
              <a:t>SI</a:t>
            </a:r>
          </a:p>
        </p:txBody>
      </p:sp>
      <p:sp>
        <p:nvSpPr>
          <p:cNvPr id="99" name="Shape 99"/>
          <p:cNvSpPr/>
          <p:nvPr/>
        </p:nvSpPr>
        <p:spPr>
          <a:xfrm>
            <a:off x="146959" y="4650104"/>
            <a:ext cx="972176" cy="114027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ln w="12700">
            <a:solidFill>
              <a:srgbClr val="000000"/>
            </a:solidFill>
            <a:miter/>
            <a:tailEnd type="triangle"/>
          </a:ln>
          <a:extLst>
            <a:ext uri="{C572A759-6A51-4108-AA02-DFA0A04FC94B}">
              <ma14:wrappingTextBoxFlag xmlns:ma14="http://schemas.microsoft.com/office/mac/drawingml/2011/main" xmlns="" val="1"/>
            </a:ext>
          </a:extLst>
        </p:spPr>
        <p:txBody>
          <a:bodyPr lIns="45719" rIns="45719" anchor="ctr"/>
          <a:lstStyle/>
          <a:p>
            <a:pPr algn="ctr">
              <a:defRPr sz="900"/>
            </a:pPr>
            <a:r>
              <a:rPr dirty="0"/>
              <a:t>12</a:t>
            </a:r>
            <a:r>
              <a:rPr lang="es-CO" dirty="0"/>
              <a:t>. Instructivo </a:t>
            </a:r>
          </a:p>
          <a:p>
            <a:pPr algn="ctr">
              <a:defRPr sz="900"/>
            </a:pPr>
            <a:r>
              <a:rPr lang="es-CO" dirty="0"/>
              <a:t>Nº 1 de MT-SG-01  Manual de Quejas, No Conforme, el Cambio y la Mejora .</a:t>
            </a:r>
          </a:p>
        </p:txBody>
      </p:sp>
      <p:sp>
        <p:nvSpPr>
          <p:cNvPr id="100" name="Shape 100"/>
          <p:cNvSpPr/>
          <p:nvPr/>
        </p:nvSpPr>
        <p:spPr>
          <a:xfrm>
            <a:off x="7206356" y="1038894"/>
            <a:ext cx="1631295"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rPr lang="es-CO" dirty="0"/>
              <a:t>4. Determinar si el no conforme requiere que el cliente conceda o de permiso de desviación</a:t>
            </a:r>
          </a:p>
        </p:txBody>
      </p:sp>
      <p:sp>
        <p:nvSpPr>
          <p:cNvPr id="101" name="Shape 101"/>
          <p:cNvSpPr/>
          <p:nvPr/>
        </p:nvSpPr>
        <p:spPr>
          <a:xfrm>
            <a:off x="7251103" y="2072790"/>
            <a:ext cx="1542641" cy="100539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miter/>
            <a:tailEnd type="triangle"/>
          </a:ln>
          <a:extLst>
            <a:ext uri="{C572A759-6A51-4108-AA02-DFA0A04FC94B}">
              <ma14:wrappingTextBoxFlag xmlns:ma14="http://schemas.microsoft.com/office/mac/drawingml/2011/main" xmlns="" val="1"/>
            </a:ext>
          </a:extLst>
        </p:spPr>
        <p:txBody>
          <a:bodyPr lIns="45719" rIns="45719" anchor="ctr"/>
          <a:lstStyle>
            <a:lvl1pPr algn="ctr">
              <a:lnSpc>
                <a:spcPct val="80000"/>
              </a:lnSpc>
              <a:defRPr sz="800"/>
            </a:lvl1pPr>
          </a:lstStyle>
          <a:p>
            <a:r>
              <a:rPr/>
              <a:t>5</a:t>
            </a:r>
            <a:r>
              <a:rPr lang="es-CO"/>
              <a:t>. </a:t>
            </a:r>
            <a:r>
              <a:rPr lang="es-CO" dirty="0"/>
              <a:t>¿Es necesaria la Concesión / permiso de Desviación?</a:t>
            </a:r>
          </a:p>
        </p:txBody>
      </p:sp>
      <p:sp>
        <p:nvSpPr>
          <p:cNvPr id="102" name="Shape 102"/>
          <p:cNvSpPr/>
          <p:nvPr/>
        </p:nvSpPr>
        <p:spPr>
          <a:xfrm>
            <a:off x="8192490" y="2987638"/>
            <a:ext cx="252234" cy="135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1000" b="1"/>
            </a:lvl1pPr>
          </a:lstStyle>
          <a:p>
            <a:r>
              <a:t>SI</a:t>
            </a:r>
          </a:p>
        </p:txBody>
      </p:sp>
      <p:sp>
        <p:nvSpPr>
          <p:cNvPr id="103" name="Shape 103"/>
          <p:cNvSpPr/>
          <p:nvPr/>
        </p:nvSpPr>
        <p:spPr>
          <a:xfrm>
            <a:off x="7089699" y="2331513"/>
            <a:ext cx="305203"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fontScale="92500" lnSpcReduction="10000"/>
          </a:bodyPr>
          <a:lstStyle>
            <a:lvl1pPr algn="ctr">
              <a:defRPr sz="1000" b="1"/>
            </a:lvl1pPr>
          </a:lstStyle>
          <a:p>
            <a:r>
              <a:t>NO</a:t>
            </a:r>
          </a:p>
        </p:txBody>
      </p:sp>
      <p:sp>
        <p:nvSpPr>
          <p:cNvPr id="127" name="Shape 127"/>
          <p:cNvSpPr/>
          <p:nvPr/>
        </p:nvSpPr>
        <p:spPr>
          <a:xfrm>
            <a:off x="7005033" y="2570253"/>
            <a:ext cx="240476" cy="12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12700">
            <a:solidFill>
              <a:srgbClr val="000000"/>
            </a:solidFill>
            <a:tailEnd type="triangle"/>
          </a:ln>
        </p:spPr>
        <p:txBody>
          <a:bodyPr/>
          <a:lstStyle/>
          <a:p>
            <a:endParaRPr/>
          </a:p>
        </p:txBody>
      </p:sp>
      <p:cxnSp>
        <p:nvCxnSpPr>
          <p:cNvPr id="105" name="Connector 105"/>
          <p:cNvCxnSpPr>
            <a:stCxn id="100" idx="2"/>
          </p:cNvCxnSpPr>
          <p:nvPr/>
        </p:nvCxnSpPr>
        <p:spPr>
          <a:xfrm flipH="1">
            <a:off x="8017558" y="1843366"/>
            <a:ext cx="4446" cy="229424"/>
          </a:xfrm>
          <a:prstGeom prst="straightConnector1">
            <a:avLst/>
          </a:prstGeom>
          <a:ln w="12700">
            <a:solidFill>
              <a:srgbClr val="000000"/>
            </a:solidFill>
            <a:tailEnd type="triangle"/>
          </a:ln>
        </p:spPr>
      </p:cxnSp>
      <p:sp>
        <p:nvSpPr>
          <p:cNvPr id="106" name="Shape 106"/>
          <p:cNvSpPr/>
          <p:nvPr/>
        </p:nvSpPr>
        <p:spPr>
          <a:xfrm>
            <a:off x="7201912" y="3412897"/>
            <a:ext cx="1631294" cy="804473"/>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rPr lang="es-CO" dirty="0"/>
              <a:t>6. Comunicar al cliente el estado y la necesidad de establecer una concesión o un permiso de desviación</a:t>
            </a:r>
          </a:p>
        </p:txBody>
      </p:sp>
      <p:sp>
        <p:nvSpPr>
          <p:cNvPr id="128" name="Shape 128"/>
          <p:cNvSpPr/>
          <p:nvPr/>
        </p:nvSpPr>
        <p:spPr>
          <a:xfrm>
            <a:off x="6786880" y="2785110"/>
            <a:ext cx="412750" cy="21247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ln w="12700">
            <a:solidFill>
              <a:srgbClr val="000000"/>
            </a:solidFill>
            <a:tailEnd type="triangle"/>
          </a:ln>
        </p:spPr>
        <p:txBody>
          <a:bodyPr/>
          <a:lstStyle/>
          <a:p>
            <a:endParaRPr/>
          </a:p>
        </p:txBody>
      </p:sp>
      <p:sp>
        <p:nvSpPr>
          <p:cNvPr id="108" name="Shape 108"/>
          <p:cNvSpPr/>
          <p:nvPr/>
        </p:nvSpPr>
        <p:spPr>
          <a:xfrm>
            <a:off x="7206356" y="4507813"/>
            <a:ext cx="1631295"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7. Conforme a la decisión del cliente se planifican las acciones de corrección</a:t>
            </a:r>
          </a:p>
        </p:txBody>
      </p:sp>
      <p:cxnSp>
        <p:nvCxnSpPr>
          <p:cNvPr id="109" name="Connector 109"/>
          <p:cNvCxnSpPr>
            <a:stCxn id="106" idx="2"/>
            <a:endCxn id="108" idx="0"/>
          </p:cNvCxnSpPr>
          <p:nvPr/>
        </p:nvCxnSpPr>
        <p:spPr>
          <a:xfrm>
            <a:off x="8017559" y="4217370"/>
            <a:ext cx="4445" cy="290443"/>
          </a:xfrm>
          <a:prstGeom prst="straightConnector1">
            <a:avLst/>
          </a:prstGeom>
          <a:ln w="12700">
            <a:solidFill>
              <a:srgbClr val="000000"/>
            </a:solidFill>
            <a:tailEnd type="triangle"/>
          </a:ln>
        </p:spPr>
      </p:cxnSp>
      <p:sp>
        <p:nvSpPr>
          <p:cNvPr id="110" name="Shape 110"/>
          <p:cNvSpPr/>
          <p:nvPr/>
        </p:nvSpPr>
        <p:spPr>
          <a:xfrm>
            <a:off x="3115762" y="2166900"/>
            <a:ext cx="1632183" cy="804472"/>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13. Analizar otras acciones para solucionar el problema.</a:t>
            </a:r>
          </a:p>
        </p:txBody>
      </p:sp>
      <p:cxnSp>
        <p:nvCxnSpPr>
          <p:cNvPr id="111" name="Connector 111"/>
          <p:cNvCxnSpPr>
            <a:stCxn id="110" idx="3"/>
            <a:endCxn id="87" idx="0"/>
          </p:cNvCxnSpPr>
          <p:nvPr/>
        </p:nvCxnSpPr>
        <p:spPr>
          <a:xfrm>
            <a:off x="4747945" y="2569136"/>
            <a:ext cx="933155" cy="947292"/>
          </a:xfrm>
          <a:prstGeom prst="bentConnector2">
            <a:avLst/>
          </a:prstGeom>
          <a:ln w="12700">
            <a:solidFill>
              <a:srgbClr val="000000"/>
            </a:solidFill>
            <a:tailEnd type="triangle"/>
          </a:ln>
        </p:spPr>
      </p:cxnSp>
      <p:sp>
        <p:nvSpPr>
          <p:cNvPr id="112" name="Shape 112"/>
          <p:cNvSpPr/>
          <p:nvPr/>
        </p:nvSpPr>
        <p:spPr>
          <a:xfrm>
            <a:off x="364346" y="217431"/>
            <a:ext cx="6367895"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1 –TRATAMIENTO DEL NO CONFORME OPERACIONAL</a:t>
            </a:r>
          </a:p>
        </p:txBody>
      </p:sp>
      <p:cxnSp>
        <p:nvCxnSpPr>
          <p:cNvPr id="113" name="Connector 113"/>
          <p:cNvCxnSpPr>
            <a:endCxn id="91" idx="0"/>
          </p:cNvCxnSpPr>
          <p:nvPr/>
        </p:nvCxnSpPr>
        <p:spPr>
          <a:xfrm>
            <a:off x="3931853" y="4359119"/>
            <a:ext cx="0" cy="413384"/>
          </a:xfrm>
          <a:prstGeom prst="straightConnector1">
            <a:avLst/>
          </a:prstGeom>
          <a:ln w="12700">
            <a:solidFill>
              <a:srgbClr val="000000"/>
            </a:solidFill>
            <a:headEnd type="triangle"/>
          </a:ln>
        </p:spPr>
      </p:cxnSp>
      <p:cxnSp>
        <p:nvCxnSpPr>
          <p:cNvPr id="114" name="Connector 114"/>
          <p:cNvCxnSpPr>
            <a:endCxn id="110" idx="2"/>
          </p:cNvCxnSpPr>
          <p:nvPr/>
        </p:nvCxnSpPr>
        <p:spPr>
          <a:xfrm flipV="1">
            <a:off x="3931853" y="2971372"/>
            <a:ext cx="1" cy="462382"/>
          </a:xfrm>
          <a:prstGeom prst="straightConnector1">
            <a:avLst/>
          </a:prstGeom>
          <a:ln w="12700">
            <a:solidFill>
              <a:srgbClr val="000000"/>
            </a:solidFill>
            <a:tailEnd type="triangle"/>
          </a:ln>
        </p:spPr>
      </p:cxnSp>
      <p:cxnSp>
        <p:nvCxnSpPr>
          <p:cNvPr id="115" name="Connector 115"/>
          <p:cNvCxnSpPr>
            <a:endCxn id="89" idx="3"/>
          </p:cNvCxnSpPr>
          <p:nvPr/>
        </p:nvCxnSpPr>
        <p:spPr>
          <a:xfrm flipH="1" flipV="1">
            <a:off x="2870446" y="3889476"/>
            <a:ext cx="393766" cy="29188"/>
          </a:xfrm>
          <a:prstGeom prst="straightConnector1">
            <a:avLst/>
          </a:prstGeom>
          <a:ln w="12700">
            <a:solidFill>
              <a:srgbClr val="000000"/>
            </a:solidFill>
            <a:tailEnd type="triangle"/>
          </a:ln>
        </p:spPr>
      </p:cxnSp>
      <p:grpSp>
        <p:nvGrpSpPr>
          <p:cNvPr id="119" name="Group 119"/>
          <p:cNvGrpSpPr/>
          <p:nvPr/>
        </p:nvGrpSpPr>
        <p:grpSpPr>
          <a:xfrm>
            <a:off x="6576809" y="2359041"/>
            <a:ext cx="421730" cy="420189"/>
            <a:chOff x="0" y="0"/>
            <a:chExt cx="421729" cy="420187"/>
          </a:xfrm>
        </p:grpSpPr>
        <p:sp>
          <p:nvSpPr>
            <p:cNvPr id="116" name="Shape 116"/>
            <p:cNvSpPr/>
            <p:nvPr/>
          </p:nvSpPr>
          <p:spPr>
            <a:xfrm>
              <a:off x="0" y="0"/>
              <a:ext cx="421730" cy="420188"/>
            </a:xfrm>
            <a:prstGeom prst="ellips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17" name="Shape 117"/>
            <p:cNvSpPr/>
            <p:nvPr/>
          </p:nvSpPr>
          <p:spPr>
            <a:xfrm flipV="1">
              <a:off x="210864" y="7446"/>
              <a:ext cx="1" cy="405295"/>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sp>
          <p:nvSpPr>
            <p:cNvPr id="118" name="Shape 118"/>
            <p:cNvSpPr/>
            <p:nvPr/>
          </p:nvSpPr>
          <p:spPr>
            <a:xfrm>
              <a:off x="18712" y="210093"/>
              <a:ext cx="384305" cy="1"/>
            </a:xfrm>
            <a:prstGeom prst="line">
              <a:avLst/>
            </a:prstGeom>
            <a:noFill/>
            <a:ln w="12700" cap="flat">
              <a:solidFill>
                <a:srgbClr val="000000"/>
              </a:solidFill>
              <a:prstDash val="solid"/>
              <a:round/>
            </a:ln>
            <a:effectLst/>
          </p:spPr>
          <p:txBody>
            <a:bodyPr wrap="square" lIns="45719" tIns="45719" rIns="45719" bIns="45719" numCol="1" anchor="t">
              <a:noAutofit/>
            </a:bodyPr>
            <a:lstStyle/>
            <a:p>
              <a:endParaRPr/>
            </a:p>
          </p:txBody>
        </p:sp>
      </p:grpSp>
      <p:cxnSp>
        <p:nvCxnSpPr>
          <p:cNvPr id="120" name="Connector 120"/>
          <p:cNvCxnSpPr>
            <a:endCxn id="87" idx="1"/>
          </p:cNvCxnSpPr>
          <p:nvPr/>
        </p:nvCxnSpPr>
        <p:spPr>
          <a:xfrm flipV="1">
            <a:off x="4633054" y="3918664"/>
            <a:ext cx="231954" cy="5636"/>
          </a:xfrm>
          <a:prstGeom prst="straightConnector1">
            <a:avLst/>
          </a:prstGeom>
          <a:ln w="12700">
            <a:solidFill>
              <a:srgbClr val="000000"/>
            </a:solidFill>
            <a:headEnd type="triangle"/>
          </a:ln>
        </p:spPr>
      </p:cxnSp>
      <p:cxnSp>
        <p:nvCxnSpPr>
          <p:cNvPr id="121" name="Connector 121"/>
          <p:cNvCxnSpPr>
            <a:endCxn id="89" idx="2"/>
          </p:cNvCxnSpPr>
          <p:nvPr/>
        </p:nvCxnSpPr>
        <p:spPr>
          <a:xfrm flipH="1" flipV="1">
            <a:off x="2054356" y="4291712"/>
            <a:ext cx="3550" cy="559916"/>
          </a:xfrm>
          <a:prstGeom prst="straightConnector1">
            <a:avLst/>
          </a:prstGeom>
          <a:ln w="12700">
            <a:solidFill>
              <a:srgbClr val="000000"/>
            </a:solidFill>
            <a:headEnd type="triangle"/>
          </a:ln>
        </p:spPr>
      </p:cxnSp>
      <p:cxnSp>
        <p:nvCxnSpPr>
          <p:cNvPr id="122" name="Connector 122"/>
          <p:cNvCxnSpPr>
            <a:stCxn id="91" idx="1"/>
          </p:cNvCxnSpPr>
          <p:nvPr/>
        </p:nvCxnSpPr>
        <p:spPr>
          <a:xfrm flipH="1">
            <a:off x="2752708" y="5174739"/>
            <a:ext cx="363054" cy="29418"/>
          </a:xfrm>
          <a:prstGeom prst="straightConnector1">
            <a:avLst/>
          </a:prstGeom>
          <a:ln w="12700">
            <a:solidFill>
              <a:srgbClr val="000000"/>
            </a:solidFill>
            <a:tailEnd type="triangle"/>
          </a:ln>
        </p:spPr>
      </p:cxnSp>
      <p:cxnSp>
        <p:nvCxnSpPr>
          <p:cNvPr id="123" name="Connector 123"/>
          <p:cNvCxnSpPr/>
          <p:nvPr/>
        </p:nvCxnSpPr>
        <p:spPr>
          <a:xfrm flipH="1">
            <a:off x="2051505" y="5556687"/>
            <a:ext cx="6402" cy="265476"/>
          </a:xfrm>
          <a:prstGeom prst="straightConnector1">
            <a:avLst/>
          </a:prstGeom>
          <a:ln w="12700">
            <a:solidFill>
              <a:srgbClr val="000000"/>
            </a:solidFill>
            <a:tailEnd type="triangle"/>
          </a:ln>
        </p:spPr>
      </p:cxnSp>
      <p:cxnSp>
        <p:nvCxnSpPr>
          <p:cNvPr id="124" name="Connector 124"/>
          <p:cNvCxnSpPr/>
          <p:nvPr/>
        </p:nvCxnSpPr>
        <p:spPr>
          <a:xfrm flipH="1">
            <a:off x="1119135" y="5204156"/>
            <a:ext cx="231170" cy="0"/>
          </a:xfrm>
          <a:prstGeom prst="straightConnector1">
            <a:avLst/>
          </a:prstGeom>
          <a:ln w="12700">
            <a:solidFill>
              <a:srgbClr val="000000"/>
            </a:solidFill>
            <a:tailEnd type="triangle"/>
          </a:ln>
        </p:spPr>
      </p:cxnSp>
      <p:cxnSp>
        <p:nvCxnSpPr>
          <p:cNvPr id="125" name="Connector 125"/>
          <p:cNvCxnSpPr>
            <a:stCxn id="106" idx="0"/>
          </p:cNvCxnSpPr>
          <p:nvPr/>
        </p:nvCxnSpPr>
        <p:spPr>
          <a:xfrm flipH="1" flipV="1">
            <a:off x="8017558" y="3078181"/>
            <a:ext cx="1" cy="334716"/>
          </a:xfrm>
          <a:prstGeom prst="straightConnector1">
            <a:avLst/>
          </a:prstGeom>
          <a:ln w="12700">
            <a:solidFill>
              <a:srgbClr val="000000"/>
            </a:solidFill>
            <a:headEnd type="triangle"/>
          </a:ln>
        </p:spPr>
      </p:cxnSp>
      <p:sp>
        <p:nvSpPr>
          <p:cNvPr id="129" name="Shape 129"/>
          <p:cNvSpPr/>
          <p:nvPr/>
        </p:nvSpPr>
        <p:spPr>
          <a:xfrm>
            <a:off x="5680710" y="2567940"/>
            <a:ext cx="889001" cy="9410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12700">
            <a:solidFill>
              <a:srgbClr val="000000"/>
            </a:solidFill>
            <a:tailEnd type="triangle"/>
          </a:ln>
        </p:spPr>
        <p:txBody>
          <a:bodyPr/>
          <a:lstStyle/>
          <a:p>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sldNum" sz="quarter" idx="2"/>
          </p:nvPr>
        </p:nvSpPr>
        <p:spPr>
          <a:xfrm>
            <a:off x="8680565" y="6546463"/>
            <a:ext cx="1844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132" name="Shape 132"/>
          <p:cNvSpPr/>
          <p:nvPr/>
        </p:nvSpPr>
        <p:spPr>
          <a:xfrm>
            <a:off x="11492" y="2492896"/>
            <a:ext cx="7296813" cy="17297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600">
                <a:solidFill>
                  <a:srgbClr val="F2F2F2"/>
                </a:solidFill>
                <a:latin typeface="HandelGothic BT"/>
                <a:ea typeface="HandelGothic BT"/>
                <a:cs typeface="HandelGothic BT"/>
                <a:sym typeface="HandelGothic BT"/>
              </a:defRPr>
            </a:lvl1pPr>
          </a:lstStyle>
          <a:p>
            <a:r>
              <a:t>INSTRUCTIVO 2 – PARA LA INVESTIGACIÓN DE ACCIDENTES-INCIDENTES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135" name="Shape 135"/>
          <p:cNvSpPr/>
          <p:nvPr/>
        </p:nvSpPr>
        <p:spPr>
          <a:xfrm>
            <a:off x="251519" y="260647"/>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sp>
        <p:nvSpPr>
          <p:cNvPr id="136" name="Shape 136"/>
          <p:cNvSpPr/>
          <p:nvPr/>
        </p:nvSpPr>
        <p:spPr>
          <a:xfrm>
            <a:off x="251519" y="946755"/>
            <a:ext cx="8265684"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La Ley de Prevención de Riesgos Laborales (L.P.R.L.) obliga al empresario a “investigar los hechos que hayan producido un daño para la salud en los trabajadores, a fin de detectar las causas de estos hechos”.</a:t>
            </a:r>
          </a:p>
          <a:p>
            <a:pPr algn="just">
              <a:defRPr sz="1400"/>
            </a:pPr>
            <a:endParaRPr lang="es-CO" dirty="0"/>
          </a:p>
          <a:p>
            <a:pPr algn="just">
              <a:defRPr sz="1400"/>
            </a:pPr>
            <a:r>
              <a:rPr lang="es-CO" dirty="0"/>
              <a:t>En el presente procedimiento se da respuesta a los siguientes interrogantes: </a:t>
            </a:r>
          </a:p>
          <a:p>
            <a:pPr algn="just">
              <a:defRPr sz="1400"/>
            </a:pPr>
            <a:r>
              <a:rPr lang="es-CO" dirty="0"/>
              <a:t>¿qué accidentes se deben investigar? </a:t>
            </a:r>
          </a:p>
          <a:p>
            <a:pPr algn="just">
              <a:defRPr sz="1400"/>
            </a:pPr>
            <a:r>
              <a:rPr lang="es-CO" dirty="0"/>
              <a:t>¿quien debe investigarlos? </a:t>
            </a:r>
          </a:p>
          <a:p>
            <a:pPr algn="just">
              <a:defRPr sz="1400"/>
            </a:pPr>
            <a:r>
              <a:rPr lang="es-CO" dirty="0"/>
              <a:t>¿cómo deben investigarse? </a:t>
            </a:r>
          </a:p>
        </p:txBody>
      </p:sp>
      <p:sp>
        <p:nvSpPr>
          <p:cNvPr id="137" name="Shape 137"/>
          <p:cNvSpPr/>
          <p:nvPr/>
        </p:nvSpPr>
        <p:spPr>
          <a:xfrm>
            <a:off x="251519" y="3140967"/>
            <a:ext cx="8265684"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b="1"/>
            </a:pPr>
            <a:r>
              <a:rPr lang="es-CO" dirty="0"/>
              <a:t>¿QUÉ ACCIDENTES SE DEBE INVESTIGAR? </a:t>
            </a:r>
          </a:p>
          <a:p>
            <a:pPr algn="just">
              <a:defRPr sz="1400"/>
            </a:pPr>
            <a:r>
              <a:rPr lang="es-CO" dirty="0"/>
              <a:t>La obligación de la empresa se extiende a investigar todos aquellos accidentes con consecuencias lesivas para los trabajadores implicados. </a:t>
            </a:r>
          </a:p>
          <a:p>
            <a:pPr algn="just">
              <a:defRPr sz="1400"/>
            </a:pPr>
            <a:endParaRPr lang="es-CO" dirty="0"/>
          </a:p>
          <a:p>
            <a:pPr algn="just">
              <a:defRPr sz="1400" b="1"/>
            </a:pPr>
            <a:r>
              <a:rPr lang="es-CO" dirty="0"/>
              <a:t>¿QUÉ INCIDENTES SE DEBEN VERIFICAR?</a:t>
            </a:r>
          </a:p>
          <a:p>
            <a:pPr algn="just">
              <a:defRPr sz="1400"/>
            </a:pPr>
            <a:r>
              <a:rPr lang="es-CO" dirty="0"/>
              <a:t>Se extiende a los eventos que no generan consecuencias lesivas para el o los trabajadores implicados, pero que hubiese generado una consecuencia lesiva o cuya frecuencia de ocurrencia establece la probabilidad alta de ocurrencia.</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140" name="Shape 140"/>
          <p:cNvSpPr/>
          <p:nvPr/>
        </p:nvSpPr>
        <p:spPr>
          <a:xfrm>
            <a:off x="399821" y="1109253"/>
            <a:ext cx="8256917" cy="11695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b="1"/>
            </a:pPr>
            <a:r>
              <a:rPr lang="es-CO" dirty="0"/>
              <a:t>LA INVESTIGACIÓN</a:t>
            </a:r>
            <a:r>
              <a:rPr lang="es-CO" b="0" dirty="0"/>
              <a:t>:</a:t>
            </a:r>
          </a:p>
          <a:p>
            <a:pPr algn="just">
              <a:defRPr sz="1400"/>
            </a:pPr>
            <a:r>
              <a:rPr lang="es-CO" dirty="0"/>
              <a:t>La investigación de accidentes tiene como objetivo principal la identificación de las causas que los han generado, rentabilizar los conocimientos obtenidos para diseñar e implantar medidas encaminadas a eliminar las causas para evitar repetición del mismo accidente o similares, como aprovechar la experiencia para mejorar el conocimiento de la empresa para la prevención en riesgos laborales.</a:t>
            </a:r>
          </a:p>
        </p:txBody>
      </p:sp>
      <p:sp>
        <p:nvSpPr>
          <p:cNvPr id="141" name="Shape 141"/>
          <p:cNvSpPr/>
          <p:nvPr/>
        </p:nvSpPr>
        <p:spPr>
          <a:xfrm>
            <a:off x="3851919" y="2708919"/>
            <a:ext cx="2112236" cy="1248140"/>
          </a:xfrm>
          <a:prstGeom prst="rect">
            <a:avLst/>
          </a:pr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200"/>
            </a:lvl1pPr>
          </a:lstStyle>
          <a:p>
            <a:r>
              <a:t>Realizar el árbol de causas con relación a la cadena cronológica de antecedentes del accidente/incidente </a:t>
            </a:r>
          </a:p>
        </p:txBody>
      </p:sp>
      <p:sp>
        <p:nvSpPr>
          <p:cNvPr id="142" name="Shape 142"/>
          <p:cNvSpPr/>
          <p:nvPr/>
        </p:nvSpPr>
        <p:spPr>
          <a:xfrm>
            <a:off x="1451651" y="2708919"/>
            <a:ext cx="2112237" cy="1248140"/>
          </a:xfrm>
          <a:prstGeom prst="rect">
            <a:avLst/>
          </a:pr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200"/>
            </a:lvl1pPr>
          </a:lstStyle>
          <a:p>
            <a:r>
              <a:rPr lang="es-CO"/>
              <a:t>Toma de datos suficientes durante o posterior al suceso incluyendo los daños producidos </a:t>
            </a:r>
          </a:p>
        </p:txBody>
      </p:sp>
      <p:sp>
        <p:nvSpPr>
          <p:cNvPr id="143" name="Shape 143"/>
          <p:cNvSpPr/>
          <p:nvPr/>
        </p:nvSpPr>
        <p:spPr>
          <a:xfrm>
            <a:off x="6252186" y="2708919"/>
            <a:ext cx="2112236" cy="1248140"/>
          </a:xfrm>
          <a:prstGeom prst="rect">
            <a:avLst/>
          </a:pr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200"/>
            </a:lvl1pPr>
          </a:lstStyle>
          <a:p>
            <a:r>
              <a:t>Establecer equipo de investigación teniendo en cuenta la contratación de expertos técnicos (cuando sea necesario)</a:t>
            </a:r>
          </a:p>
        </p:txBody>
      </p:sp>
      <p:sp>
        <p:nvSpPr>
          <p:cNvPr id="144" name="Shape 144"/>
          <p:cNvSpPr/>
          <p:nvPr/>
        </p:nvSpPr>
        <p:spPr>
          <a:xfrm>
            <a:off x="6252186" y="4180042"/>
            <a:ext cx="2112236" cy="1248140"/>
          </a:xfrm>
          <a:prstGeom prst="rect">
            <a:avLst/>
          </a:pr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200"/>
            </a:lvl1pPr>
          </a:lstStyle>
          <a:p>
            <a:r>
              <a:t>Establecer plan de contingencia legal y plan de comunicaciones relacionada con las partes interesadas (mitigación)</a:t>
            </a:r>
          </a:p>
        </p:txBody>
      </p:sp>
      <p:sp>
        <p:nvSpPr>
          <p:cNvPr id="145" name="Shape 145"/>
          <p:cNvSpPr/>
          <p:nvPr/>
        </p:nvSpPr>
        <p:spPr>
          <a:xfrm>
            <a:off x="3851919" y="4180042"/>
            <a:ext cx="2112236" cy="1248140"/>
          </a:xfrm>
          <a:prstGeom prst="rect">
            <a:avLst/>
          </a:pr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200"/>
            </a:lvl1pPr>
          </a:lstStyle>
          <a:p>
            <a:r>
              <a:t>Aplicar el procedimiento de Acciones Correctivas para eliminar las múltiples causas</a:t>
            </a:r>
          </a:p>
        </p:txBody>
      </p:sp>
      <p:sp>
        <p:nvSpPr>
          <p:cNvPr id="146" name="Shape 146"/>
          <p:cNvSpPr/>
          <p:nvPr/>
        </p:nvSpPr>
        <p:spPr>
          <a:xfrm>
            <a:off x="1415141" y="4180042"/>
            <a:ext cx="2112236" cy="1248140"/>
          </a:xfrm>
          <a:prstGeom prst="rect">
            <a:avLst/>
          </a:pr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200"/>
            </a:lvl1pPr>
          </a:lstStyle>
          <a:p>
            <a:r>
              <a:t>Diligenciar el formulario de ARL, realizar revisión y acciones técnicas y Jurídicas, y realizar las comunicaciones correspondientes</a:t>
            </a:r>
          </a:p>
        </p:txBody>
      </p:sp>
      <p:cxnSp>
        <p:nvCxnSpPr>
          <p:cNvPr id="147" name="Connector 147"/>
          <p:cNvCxnSpPr>
            <a:stCxn id="142" idx="3"/>
            <a:endCxn id="141" idx="1"/>
          </p:cNvCxnSpPr>
          <p:nvPr/>
        </p:nvCxnSpPr>
        <p:spPr>
          <a:xfrm>
            <a:off x="3563888" y="3332989"/>
            <a:ext cx="288031" cy="0"/>
          </a:xfrm>
          <a:prstGeom prst="straightConnector1">
            <a:avLst/>
          </a:prstGeom>
          <a:ln w="25400">
            <a:solidFill>
              <a:schemeClr val="accent5">
                <a:alpha val="80000"/>
              </a:schemeClr>
            </a:solidFill>
            <a:tailEnd type="triangle"/>
          </a:ln>
        </p:spPr>
      </p:cxnSp>
      <p:cxnSp>
        <p:nvCxnSpPr>
          <p:cNvPr id="148" name="Connector 148"/>
          <p:cNvCxnSpPr>
            <a:stCxn id="141" idx="3"/>
            <a:endCxn id="143" idx="1"/>
          </p:cNvCxnSpPr>
          <p:nvPr/>
        </p:nvCxnSpPr>
        <p:spPr>
          <a:xfrm>
            <a:off x="5964155" y="3332989"/>
            <a:ext cx="288031" cy="0"/>
          </a:xfrm>
          <a:prstGeom prst="straightConnector1">
            <a:avLst/>
          </a:prstGeom>
          <a:ln w="25400">
            <a:solidFill>
              <a:schemeClr val="accent5">
                <a:alpha val="80000"/>
              </a:schemeClr>
            </a:solidFill>
            <a:tailEnd type="triangle"/>
          </a:ln>
        </p:spPr>
      </p:cxnSp>
      <p:cxnSp>
        <p:nvCxnSpPr>
          <p:cNvPr id="149" name="Connector 149"/>
          <p:cNvCxnSpPr>
            <a:stCxn id="145" idx="1"/>
            <a:endCxn id="146" idx="3"/>
          </p:cNvCxnSpPr>
          <p:nvPr/>
        </p:nvCxnSpPr>
        <p:spPr>
          <a:xfrm flipH="1">
            <a:off x="3527377" y="4804112"/>
            <a:ext cx="324542" cy="0"/>
          </a:xfrm>
          <a:prstGeom prst="straightConnector1">
            <a:avLst/>
          </a:prstGeom>
          <a:ln w="25400">
            <a:solidFill>
              <a:schemeClr val="accent5">
                <a:alpha val="80000"/>
              </a:schemeClr>
            </a:solidFill>
            <a:tailEnd type="triangle"/>
          </a:ln>
        </p:spPr>
      </p:cxnSp>
      <p:cxnSp>
        <p:nvCxnSpPr>
          <p:cNvPr id="150" name="Connector 150"/>
          <p:cNvCxnSpPr>
            <a:stCxn id="144" idx="1"/>
            <a:endCxn id="145" idx="3"/>
          </p:cNvCxnSpPr>
          <p:nvPr/>
        </p:nvCxnSpPr>
        <p:spPr>
          <a:xfrm flipH="1">
            <a:off x="5964155" y="4804112"/>
            <a:ext cx="288031" cy="0"/>
          </a:xfrm>
          <a:prstGeom prst="straightConnector1">
            <a:avLst/>
          </a:prstGeom>
          <a:ln w="25400">
            <a:solidFill>
              <a:schemeClr val="accent5">
                <a:alpha val="80000"/>
              </a:schemeClr>
            </a:solidFill>
            <a:tailEnd type="triangle"/>
          </a:ln>
        </p:spPr>
      </p:cxnSp>
      <p:cxnSp>
        <p:nvCxnSpPr>
          <p:cNvPr id="151" name="Connector 151"/>
          <p:cNvCxnSpPr>
            <a:stCxn id="143" idx="2"/>
            <a:endCxn id="144" idx="0"/>
          </p:cNvCxnSpPr>
          <p:nvPr/>
        </p:nvCxnSpPr>
        <p:spPr>
          <a:xfrm>
            <a:off x="7308304" y="3957059"/>
            <a:ext cx="0" cy="222983"/>
          </a:xfrm>
          <a:prstGeom prst="straightConnector1">
            <a:avLst/>
          </a:prstGeom>
          <a:ln w="25400">
            <a:solidFill>
              <a:schemeClr val="accent5">
                <a:alpha val="80000"/>
              </a:schemeClr>
            </a:solidFill>
            <a:tailEnd type="triangle"/>
          </a:ln>
        </p:spPr>
      </p:cxnSp>
      <p:sp>
        <p:nvSpPr>
          <p:cNvPr id="152" name="Shape 152"/>
          <p:cNvSpPr/>
          <p:nvPr/>
        </p:nvSpPr>
        <p:spPr>
          <a:xfrm>
            <a:off x="382833" y="3046463"/>
            <a:ext cx="768086" cy="48005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500"/>
            </a:lvl1pPr>
          </a:lstStyle>
          <a:p>
            <a:r>
              <a:t>Inicio</a:t>
            </a:r>
          </a:p>
        </p:txBody>
      </p:sp>
      <p:sp>
        <p:nvSpPr>
          <p:cNvPr id="153" name="Shape 153"/>
          <p:cNvSpPr/>
          <p:nvPr/>
        </p:nvSpPr>
        <p:spPr>
          <a:xfrm>
            <a:off x="395536" y="4564085"/>
            <a:ext cx="768086" cy="48005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92B514"/>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500"/>
            </a:lvl1pPr>
          </a:lstStyle>
          <a:p>
            <a:r>
              <a:t>Fin</a:t>
            </a:r>
          </a:p>
        </p:txBody>
      </p:sp>
      <p:cxnSp>
        <p:nvCxnSpPr>
          <p:cNvPr id="154" name="Connector 154"/>
          <p:cNvCxnSpPr>
            <a:endCxn id="142" idx="1"/>
          </p:cNvCxnSpPr>
          <p:nvPr/>
        </p:nvCxnSpPr>
        <p:spPr>
          <a:xfrm>
            <a:off x="1150919" y="3332989"/>
            <a:ext cx="300732" cy="0"/>
          </a:xfrm>
          <a:prstGeom prst="straightConnector1">
            <a:avLst/>
          </a:prstGeom>
          <a:ln w="25400">
            <a:solidFill>
              <a:schemeClr val="accent5">
                <a:alpha val="80000"/>
              </a:schemeClr>
            </a:solidFill>
            <a:tailEnd type="triangle"/>
          </a:ln>
        </p:spPr>
      </p:cxnSp>
      <p:cxnSp>
        <p:nvCxnSpPr>
          <p:cNvPr id="155" name="Connector 155"/>
          <p:cNvCxnSpPr>
            <a:stCxn id="146" idx="1"/>
          </p:cNvCxnSpPr>
          <p:nvPr/>
        </p:nvCxnSpPr>
        <p:spPr>
          <a:xfrm flipH="1">
            <a:off x="1150919" y="4804112"/>
            <a:ext cx="264222" cy="0"/>
          </a:xfrm>
          <a:prstGeom prst="straightConnector1">
            <a:avLst/>
          </a:prstGeom>
          <a:ln w="25400">
            <a:solidFill>
              <a:schemeClr val="accent5">
                <a:alpha val="80000"/>
              </a:schemeClr>
            </a:solidFill>
            <a:tailEnd type="triangle"/>
          </a:ln>
        </p:spPr>
      </p:cxnSp>
      <p:sp>
        <p:nvSpPr>
          <p:cNvPr id="156" name="Shape 156"/>
          <p:cNvSpPr/>
          <p:nvPr/>
        </p:nvSpPr>
        <p:spPr>
          <a:xfrm>
            <a:off x="395533" y="307366"/>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159" name="Shape 159"/>
          <p:cNvSpPr/>
          <p:nvPr/>
        </p:nvSpPr>
        <p:spPr>
          <a:xfrm>
            <a:off x="517454" y="980727"/>
            <a:ext cx="8280922" cy="267765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1" indent="4762" algn="just">
              <a:defRPr sz="1400"/>
            </a:pPr>
            <a:r>
              <a:rPr lang="es-CO" dirty="0"/>
              <a:t>Una vez enterado del evento laboral el equipo investigador, se procede a realizar el levantamiento de las evidencias en el lugar de los hechos, teniendo en cuenta recopilar la siguiente información:</a:t>
            </a:r>
          </a:p>
          <a:p>
            <a:pPr algn="just">
              <a:defRPr sz="1400"/>
            </a:pPr>
            <a:r>
              <a:rPr lang="es-CO" dirty="0"/>
              <a:t> </a:t>
            </a:r>
          </a:p>
          <a:p>
            <a:pPr marL="449262" lvl="2" indent="-125412" algn="just">
              <a:buSzPct val="100000"/>
              <a:buFont typeface="Arial"/>
              <a:buChar char="•"/>
              <a:defRPr sz="1400"/>
            </a:pPr>
            <a:r>
              <a:rPr lang="es-CO" dirty="0"/>
              <a:t>Fotos del lugar.</a:t>
            </a:r>
          </a:p>
          <a:p>
            <a:pPr marL="449262" lvl="2" indent="-125412" algn="just">
              <a:buSzPct val="100000"/>
              <a:buFont typeface="Arial"/>
              <a:buChar char="•"/>
              <a:defRPr sz="1400"/>
            </a:pPr>
            <a:r>
              <a:rPr lang="es-CO" dirty="0"/>
              <a:t>Evidencias físicas cuando existan.</a:t>
            </a:r>
          </a:p>
          <a:p>
            <a:pPr marL="449262" lvl="2" indent="-125412" algn="just">
              <a:buSzPct val="100000"/>
              <a:buFont typeface="Arial"/>
              <a:buChar char="•"/>
              <a:defRPr sz="1400"/>
            </a:pPr>
            <a:r>
              <a:rPr lang="es-CO" dirty="0"/>
              <a:t>Versiones de testigos.</a:t>
            </a:r>
          </a:p>
          <a:p>
            <a:pPr marL="449262" lvl="2" indent="-125412" algn="just">
              <a:buSzPct val="100000"/>
              <a:buFont typeface="Arial"/>
              <a:buChar char="•"/>
              <a:defRPr sz="1400"/>
            </a:pPr>
            <a:r>
              <a:rPr lang="es-CO" dirty="0"/>
              <a:t>Prácticas y procedimientos de trabajo.</a:t>
            </a:r>
          </a:p>
          <a:p>
            <a:pPr marL="449262" lvl="2" indent="-125412" algn="just">
              <a:buSzPct val="100000"/>
              <a:buFont typeface="Arial"/>
              <a:buChar char="•"/>
              <a:defRPr sz="1400"/>
            </a:pPr>
            <a:r>
              <a:rPr lang="es-CO" dirty="0"/>
              <a:t>Aspectos como iluminación, ventilación, nivel de ruido y otras condiciones ambientales.</a:t>
            </a:r>
          </a:p>
          <a:p>
            <a:pPr marL="449262" lvl="2" indent="-125412" algn="just">
              <a:buSzPct val="100000"/>
              <a:buFont typeface="Arial"/>
              <a:buChar char="•"/>
              <a:defRPr sz="1400"/>
            </a:pPr>
            <a:r>
              <a:rPr lang="es-CO" dirty="0"/>
              <a:t>Riesgos identificados en el puesto de trabajo.</a:t>
            </a:r>
          </a:p>
          <a:p>
            <a:pPr marL="449262" lvl="2" indent="-125412" algn="just">
              <a:buSzPct val="100000"/>
              <a:buFont typeface="Arial"/>
              <a:buChar char="•"/>
              <a:defRPr sz="1400"/>
            </a:pPr>
            <a:r>
              <a:rPr lang="es-CO" dirty="0"/>
              <a:t>Elementos de Protección Personal utilizados.</a:t>
            </a:r>
          </a:p>
          <a:p>
            <a:pPr marL="449262" lvl="2" indent="-125412" algn="just">
              <a:buSzPct val="100000"/>
              <a:buFont typeface="Arial"/>
              <a:buChar char="•"/>
              <a:defRPr sz="1400"/>
            </a:pPr>
            <a:r>
              <a:rPr lang="es-CO" dirty="0"/>
              <a:t>Uniforme de dotación utilizado.</a:t>
            </a:r>
          </a:p>
          <a:p>
            <a:pPr marL="449262" lvl="2" indent="-125412" algn="just">
              <a:buSzPct val="100000"/>
              <a:buFont typeface="Arial"/>
              <a:buChar char="•"/>
              <a:defRPr sz="1400"/>
            </a:pPr>
            <a:r>
              <a:rPr lang="es-CO" dirty="0"/>
              <a:t>Objetos, equipos o sustancias utilizadas.</a:t>
            </a:r>
          </a:p>
        </p:txBody>
      </p:sp>
      <p:sp>
        <p:nvSpPr>
          <p:cNvPr id="160" name="Shape 160"/>
          <p:cNvSpPr/>
          <p:nvPr/>
        </p:nvSpPr>
        <p:spPr>
          <a:xfrm>
            <a:off x="539551" y="332656"/>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163" name="Shape 163"/>
          <p:cNvSpPr/>
          <p:nvPr/>
        </p:nvSpPr>
        <p:spPr>
          <a:xfrm>
            <a:off x="539552" y="892457"/>
            <a:ext cx="7974632"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Mediante la metodología de Acciones Correctivas se Identifica y documentan las deficiencias del SG-EMPSII que no son evidentes, y otros factores que causaron o contribuyeron a que ocurriera el o los incidentes</a:t>
            </a:r>
          </a:p>
          <a:p>
            <a:pPr algn="just">
              <a:defRPr sz="1400"/>
            </a:pPr>
            <a:endParaRPr lang="es-CO" dirty="0"/>
          </a:p>
          <a:p>
            <a:pPr algn="just">
              <a:defRPr sz="1400"/>
            </a:pPr>
            <a:r>
              <a:rPr lang="es-CO" dirty="0"/>
              <a:t>Mediante las metodología establecidas en el </a:t>
            </a:r>
            <a:r>
              <a:rPr lang="es-CO" b="1" dirty="0"/>
              <a:t>MT-COM-01</a:t>
            </a:r>
            <a:r>
              <a:rPr lang="es-CO" dirty="0"/>
              <a:t> Manual de Gestión de las Comunicaciones, se Informa sobre los resultados a los trabajadores directamente relacionados con las causas o con los controles, y serán incluidos en el desarrollo de las acciones preventivas y correctivas;</a:t>
            </a:r>
          </a:p>
        </p:txBody>
      </p:sp>
      <p:sp>
        <p:nvSpPr>
          <p:cNvPr id="164" name="Shape 164"/>
          <p:cNvSpPr/>
          <p:nvPr/>
        </p:nvSpPr>
        <p:spPr>
          <a:xfrm>
            <a:off x="539551" y="331873"/>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defRPr sz="1400">
                <a:solidFill>
                  <a:srgbClr val="F2F2F2"/>
                </a:solidFill>
                <a:latin typeface="HandelGothic BT"/>
                <a:ea typeface="HandelGothic BT"/>
                <a:cs typeface="HandelGothic BT"/>
                <a:sym typeface="HandelGothic BT"/>
              </a:defRPr>
            </a:pPr>
            <a:r>
              <a:t>INSTRUCTIVO</a:t>
            </a:r>
            <a:r>
              <a:rPr b="1">
                <a:latin typeface="Arial"/>
                <a:ea typeface="Arial"/>
                <a:cs typeface="Arial"/>
                <a:sym typeface="Arial"/>
              </a:rPr>
              <a:t> 2 – PARA LA INVESTIGACION DE ACCIDENTES-INCIDENTES</a:t>
            </a:r>
          </a:p>
        </p:txBody>
      </p:sp>
      <p:sp>
        <p:nvSpPr>
          <p:cNvPr id="165" name="Shape 165"/>
          <p:cNvSpPr/>
          <p:nvPr/>
        </p:nvSpPr>
        <p:spPr>
          <a:xfrm>
            <a:off x="611559" y="5157192"/>
            <a:ext cx="7992890" cy="738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sz="1400"/>
            </a:lvl1pPr>
          </a:lstStyle>
          <a:p>
            <a:r>
              <a:rPr lang="es-CO" dirty="0"/>
              <a:t>Una vez se haga el análisis de absentismo debida a los incidentes, accidentes y enfermedad, se informar a la alta dirección junto con las Acciones Correctivas Necesarias y el presupuesto para ejecutarlas con el fin de que sean aprobados.</a:t>
            </a:r>
          </a:p>
        </p:txBody>
      </p:sp>
      <p:grpSp>
        <p:nvGrpSpPr>
          <p:cNvPr id="169" name="Group 169"/>
          <p:cNvGrpSpPr/>
          <p:nvPr/>
        </p:nvGrpSpPr>
        <p:grpSpPr>
          <a:xfrm>
            <a:off x="2699792" y="3321669"/>
            <a:ext cx="3168353" cy="1331468"/>
            <a:chOff x="0" y="0"/>
            <a:chExt cx="3168352" cy="1331466"/>
          </a:xfrm>
        </p:grpSpPr>
        <p:sp>
          <p:nvSpPr>
            <p:cNvPr id="166" name="Shape 166"/>
            <p:cNvSpPr/>
            <p:nvPr/>
          </p:nvSpPr>
          <p:spPr>
            <a:xfrm>
              <a:off x="0" y="35322"/>
              <a:ext cx="3168353" cy="12961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20127" y="21600"/>
                  </a:lnTo>
                  <a:lnTo>
                    <a:pt x="0" y="21600"/>
                  </a:lnTo>
                  <a:close/>
                </a:path>
              </a:pathLst>
            </a:custGeom>
            <a:solidFill>
              <a:srgbClr val="D67002"/>
            </a:solidFill>
            <a:ln w="12700" cap="flat">
              <a:noFill/>
              <a:miter lim="400000"/>
            </a:ln>
            <a:effectLst/>
          </p:spPr>
          <p:txBody>
            <a:bodyPr wrap="square" lIns="45719" tIns="45719" rIns="45719" bIns="45719" numCol="1" anchor="ctr">
              <a:noAutofit/>
            </a:bodyPr>
            <a:lstStyle/>
            <a:p>
              <a:pPr algn="ctr"/>
              <a:endParaRPr/>
            </a:p>
          </p:txBody>
        </p:sp>
        <p:sp>
          <p:nvSpPr>
            <p:cNvPr id="167" name="Shape 167"/>
            <p:cNvSpPr/>
            <p:nvPr/>
          </p:nvSpPr>
          <p:spPr>
            <a:xfrm>
              <a:off x="2952324" y="1115438"/>
              <a:ext cx="216029" cy="2160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endParaRPr/>
            </a:p>
          </p:txBody>
        </p:sp>
        <p:sp>
          <p:nvSpPr>
            <p:cNvPr id="168" name="Shape 168"/>
            <p:cNvSpPr/>
            <p:nvPr/>
          </p:nvSpPr>
          <p:spPr>
            <a:xfrm>
              <a:off x="0" y="0"/>
              <a:ext cx="3168352" cy="11507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lstStyle>
            <a:p>
              <a:r>
                <a:t>Todo incidente es un acto ocurrido, por lo que se establecen acciones correctivas.</a:t>
              </a:r>
            </a:p>
          </p:txBody>
        </p:sp>
      </p:grpSp>
      <p:grpSp>
        <p:nvGrpSpPr>
          <p:cNvPr id="172" name="Group 172"/>
          <p:cNvGrpSpPr/>
          <p:nvPr/>
        </p:nvGrpSpPr>
        <p:grpSpPr>
          <a:xfrm>
            <a:off x="1763687" y="2492896"/>
            <a:ext cx="1632396" cy="1722322"/>
            <a:chOff x="0" y="0"/>
            <a:chExt cx="1632395" cy="1722321"/>
          </a:xfrm>
        </p:grpSpPr>
        <p:sp>
          <p:nvSpPr>
            <p:cNvPr id="170" name="Shape 170"/>
            <p:cNvSpPr/>
            <p:nvPr/>
          </p:nvSpPr>
          <p:spPr>
            <a:xfrm rot="18697502">
              <a:off x="-47899" y="537124"/>
              <a:ext cx="1728193" cy="648073"/>
            </a:xfrm>
            <a:prstGeom prst="rect">
              <a:avLst/>
            </a:prstGeom>
            <a:solidFill>
              <a:srgbClr val="92B514"/>
            </a:solidFill>
            <a:ln w="12700" cap="flat">
              <a:solidFill>
                <a:srgbClr val="A5CC12"/>
              </a:solidFill>
              <a:prstDash val="solid"/>
              <a:round/>
            </a:ln>
            <a:effectLst/>
          </p:spPr>
          <p:txBody>
            <a:bodyPr wrap="square" lIns="45719" tIns="45719" rIns="45719" bIns="45719" numCol="1" anchor="ctr">
              <a:noAutofit/>
            </a:bodyPr>
            <a:lstStyle/>
            <a:p>
              <a:pPr algn="ctr">
                <a:defRPr b="1">
                  <a:solidFill>
                    <a:srgbClr val="FFFFFF"/>
                  </a:solidFill>
                </a:defRPr>
              </a:pPr>
              <a:endParaRPr/>
            </a:p>
          </p:txBody>
        </p:sp>
        <p:sp>
          <p:nvSpPr>
            <p:cNvPr id="171" name="Shape 171"/>
            <p:cNvSpPr/>
            <p:nvPr/>
          </p:nvSpPr>
          <p:spPr>
            <a:xfrm rot="18697502">
              <a:off x="-47899" y="685829"/>
              <a:ext cx="1728193" cy="350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b="1">
                  <a:solidFill>
                    <a:srgbClr val="FFFFFF"/>
                  </a:solidFill>
                </a:defRPr>
              </a:lvl1pPr>
            </a:lstStyle>
            <a:p>
              <a:r>
                <a:t>RECUERDA</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grpSp>
        <p:nvGrpSpPr>
          <p:cNvPr id="178" name="Group 178"/>
          <p:cNvGrpSpPr/>
          <p:nvPr/>
        </p:nvGrpSpPr>
        <p:grpSpPr>
          <a:xfrm>
            <a:off x="2339751" y="3177653"/>
            <a:ext cx="3888433" cy="1331467"/>
            <a:chOff x="0" y="0"/>
            <a:chExt cx="3888432" cy="1331466"/>
          </a:xfrm>
        </p:grpSpPr>
        <p:sp>
          <p:nvSpPr>
            <p:cNvPr id="175" name="Shape 175"/>
            <p:cNvSpPr/>
            <p:nvPr/>
          </p:nvSpPr>
          <p:spPr>
            <a:xfrm>
              <a:off x="0" y="35322"/>
              <a:ext cx="3888433" cy="12961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20400" y="21600"/>
                  </a:lnTo>
                  <a:lnTo>
                    <a:pt x="0" y="21600"/>
                  </a:lnTo>
                  <a:close/>
                </a:path>
              </a:pathLst>
            </a:custGeom>
            <a:solidFill>
              <a:srgbClr val="D67002"/>
            </a:solidFill>
            <a:ln w="12700" cap="flat">
              <a:noFill/>
              <a:miter lim="400000"/>
            </a:ln>
            <a:effectLst/>
          </p:spPr>
          <p:txBody>
            <a:bodyPr wrap="square" lIns="45719" tIns="45719" rIns="45719" bIns="45719" numCol="1" anchor="ctr">
              <a:noAutofit/>
            </a:bodyPr>
            <a:lstStyle/>
            <a:p>
              <a:endParaRPr/>
            </a:p>
          </p:txBody>
        </p:sp>
        <p:sp>
          <p:nvSpPr>
            <p:cNvPr id="176" name="Shape 176"/>
            <p:cNvSpPr/>
            <p:nvPr/>
          </p:nvSpPr>
          <p:spPr>
            <a:xfrm>
              <a:off x="3672404" y="1115438"/>
              <a:ext cx="216029" cy="2160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7" name="Shape 177"/>
            <p:cNvSpPr/>
            <p:nvPr/>
          </p:nvSpPr>
          <p:spPr>
            <a:xfrm>
              <a:off x="0" y="0"/>
              <a:ext cx="3888433" cy="11507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marL="449262" indent="-109537">
                <a:buSzPct val="100000"/>
                <a:buFont typeface="Arial"/>
                <a:buChar char="•"/>
              </a:pPr>
              <a:r>
                <a:t>Jefe inmediato</a:t>
              </a:r>
            </a:p>
            <a:p>
              <a:pPr marL="449262" indent="-109537">
                <a:buSzPct val="100000"/>
                <a:buFont typeface="Arial"/>
                <a:buChar char="•"/>
              </a:pPr>
              <a:r>
                <a:t>Representante del Copaso</a:t>
              </a:r>
            </a:p>
            <a:p>
              <a:pPr marL="449262" indent="-109537">
                <a:buSzPct val="100000"/>
                <a:buFont typeface="Arial"/>
                <a:buChar char="•"/>
              </a:pPr>
              <a:r>
                <a:t>Responsable del SG-EMPSII</a:t>
              </a:r>
            </a:p>
            <a:p>
              <a:pPr marL="449262" indent="-109537">
                <a:buSzPct val="100000"/>
                <a:buFont typeface="Arial"/>
                <a:buChar char="•"/>
              </a:pPr>
              <a:r>
                <a:t>Experto Técnico*</a:t>
              </a:r>
            </a:p>
          </p:txBody>
        </p:sp>
      </p:grpSp>
      <p:sp>
        <p:nvSpPr>
          <p:cNvPr id="179" name="Shape 179"/>
          <p:cNvSpPr/>
          <p:nvPr/>
        </p:nvSpPr>
        <p:spPr>
          <a:xfrm>
            <a:off x="539551" y="331873"/>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sp>
        <p:nvSpPr>
          <p:cNvPr id="180" name="Shape 180"/>
          <p:cNvSpPr/>
          <p:nvPr/>
        </p:nvSpPr>
        <p:spPr>
          <a:xfrm>
            <a:off x="539551" y="980728"/>
            <a:ext cx="7992890" cy="13849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Los datos de absentismo debido a incidentes, accidentes y enfermedad laboral será considerado un dato para la revisión que hace la alta dirección para el SG-EMPSII</a:t>
            </a:r>
          </a:p>
          <a:p>
            <a:pPr algn="just">
              <a:defRPr sz="1400"/>
            </a:pPr>
            <a:endParaRPr lang="es-CO" dirty="0"/>
          </a:p>
          <a:p>
            <a:pPr algn="just">
              <a:defRPr sz="1400"/>
            </a:pPr>
            <a:r>
              <a:rPr lang="es-CO" dirty="0"/>
              <a:t>Cuando se presenten actuaciones administrativas por el Ministerio del Trabajo y la Administradoras de Riesgos laborales, se incluyen estas en las acciones correctivas, respetando los requisitos de confidencialidad.</a:t>
            </a:r>
          </a:p>
        </p:txBody>
      </p:sp>
      <p:grpSp>
        <p:nvGrpSpPr>
          <p:cNvPr id="183" name="Group 183"/>
          <p:cNvGrpSpPr/>
          <p:nvPr/>
        </p:nvGrpSpPr>
        <p:grpSpPr>
          <a:xfrm>
            <a:off x="971600" y="2420888"/>
            <a:ext cx="1944215" cy="2057186"/>
            <a:chOff x="0" y="0"/>
            <a:chExt cx="1944214" cy="2057185"/>
          </a:xfrm>
        </p:grpSpPr>
        <p:sp>
          <p:nvSpPr>
            <p:cNvPr id="181" name="Shape 181"/>
            <p:cNvSpPr/>
            <p:nvPr/>
          </p:nvSpPr>
          <p:spPr>
            <a:xfrm rot="18697502">
              <a:off x="-75708" y="659240"/>
              <a:ext cx="2095630" cy="738705"/>
            </a:xfrm>
            <a:prstGeom prst="rect">
              <a:avLst/>
            </a:prstGeom>
            <a:solidFill>
              <a:srgbClr val="92B514"/>
            </a:solidFill>
            <a:ln w="12700" cap="flat">
              <a:solidFill>
                <a:srgbClr val="A5CC12"/>
              </a:solidFill>
              <a:prstDash val="solid"/>
              <a:round/>
            </a:ln>
            <a:effectLst/>
          </p:spPr>
          <p:txBody>
            <a:bodyPr wrap="square" lIns="45719" tIns="45719" rIns="45719" bIns="45719" numCol="1" anchor="ctr">
              <a:noAutofit/>
            </a:bodyPr>
            <a:lstStyle/>
            <a:p>
              <a:pPr algn="ctr">
                <a:defRPr b="1">
                  <a:solidFill>
                    <a:srgbClr val="FFFFFF"/>
                  </a:solidFill>
                </a:defRPr>
              </a:pPr>
              <a:endParaRPr/>
            </a:p>
          </p:txBody>
        </p:sp>
        <p:sp>
          <p:nvSpPr>
            <p:cNvPr id="182" name="Shape 182"/>
            <p:cNvSpPr/>
            <p:nvPr/>
          </p:nvSpPr>
          <p:spPr>
            <a:xfrm rot="18697502">
              <a:off x="-75708" y="719912"/>
              <a:ext cx="2095630" cy="6173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b="1">
                  <a:solidFill>
                    <a:srgbClr val="FFFFFF"/>
                  </a:solidFill>
                </a:defRPr>
              </a:lvl1pPr>
            </a:lstStyle>
            <a:p>
              <a:r>
                <a:t>EQUIPO INVESTIGADOR</a:t>
              </a:r>
            </a:p>
          </p:txBody>
        </p:sp>
      </p:grpSp>
      <p:sp>
        <p:nvSpPr>
          <p:cNvPr id="184" name="Shape 184"/>
          <p:cNvSpPr/>
          <p:nvPr/>
        </p:nvSpPr>
        <p:spPr>
          <a:xfrm>
            <a:off x="827583" y="4797152"/>
            <a:ext cx="7848874" cy="16004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Los expertos técnicos en caso de accidentes y enfermedad podrían incluir uno o varios de los siguientes:</a:t>
            </a:r>
          </a:p>
          <a:p>
            <a:pPr marL="285750" indent="-192087" algn="just">
              <a:buSzPct val="100000"/>
              <a:buFont typeface="Arial"/>
              <a:buChar char="•"/>
              <a:defRPr sz="1400"/>
            </a:pPr>
            <a:r>
              <a:rPr lang="es-CO" dirty="0"/>
              <a:t>Experto en Riesgos</a:t>
            </a:r>
          </a:p>
          <a:p>
            <a:pPr marL="285750" indent="-192087" algn="just">
              <a:buSzPct val="100000"/>
              <a:buFont typeface="Arial"/>
              <a:buChar char="•"/>
              <a:defRPr sz="1400"/>
            </a:pPr>
            <a:r>
              <a:rPr lang="es-CO" dirty="0"/>
              <a:t>Especialistas en Salud Ocupacional con licencia, en especial para investigar accidentes con muerte o enfermedad profesional (hay que tener en cuenta el tipo de incidente, Ejemplo: Ingenieros, Médicos, fisioterapeuta, ergónomo u otra especialidad médica según sea el caso)</a:t>
            </a:r>
          </a:p>
          <a:p>
            <a:pPr marL="285750" indent="-192087" algn="just">
              <a:buSzPct val="100000"/>
              <a:buFont typeface="Arial"/>
              <a:buChar char="•"/>
              <a:defRPr sz="1400"/>
            </a:pPr>
            <a:r>
              <a:rPr lang="es-CO" dirty="0"/>
              <a:t>Abogado laboral (preferiblemente con especialización en Salud Ocupacional)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grpSp>
        <p:nvGrpSpPr>
          <p:cNvPr id="190" name="Group 190"/>
          <p:cNvGrpSpPr/>
          <p:nvPr/>
        </p:nvGrpSpPr>
        <p:grpSpPr>
          <a:xfrm>
            <a:off x="2843807" y="1844824"/>
            <a:ext cx="3888434" cy="1728193"/>
            <a:chOff x="0" y="0"/>
            <a:chExt cx="3888432" cy="1728191"/>
          </a:xfrm>
        </p:grpSpPr>
        <p:sp>
          <p:nvSpPr>
            <p:cNvPr id="187" name="Shape 187"/>
            <p:cNvSpPr/>
            <p:nvPr/>
          </p:nvSpPr>
          <p:spPr>
            <a:xfrm>
              <a:off x="-1" y="0"/>
              <a:ext cx="3888434" cy="17281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20000" y="21600"/>
                  </a:lnTo>
                  <a:lnTo>
                    <a:pt x="0" y="21600"/>
                  </a:lnTo>
                  <a:close/>
                </a:path>
              </a:pathLst>
            </a:custGeom>
            <a:solidFill>
              <a:srgbClr val="D67002"/>
            </a:solidFill>
            <a:ln w="12700" cap="flat">
              <a:noFill/>
              <a:miter lim="400000"/>
            </a:ln>
            <a:effectLst/>
          </p:spPr>
          <p:txBody>
            <a:bodyPr wrap="square" lIns="45719" tIns="45719" rIns="45719" bIns="45719" numCol="1" anchor="ctr">
              <a:noAutofit/>
            </a:bodyPr>
            <a:lstStyle/>
            <a:p>
              <a:endParaRPr/>
            </a:p>
          </p:txBody>
        </p:sp>
        <p:sp>
          <p:nvSpPr>
            <p:cNvPr id="188" name="Shape 188"/>
            <p:cNvSpPr/>
            <p:nvPr/>
          </p:nvSpPr>
          <p:spPr>
            <a:xfrm>
              <a:off x="3600394" y="1440154"/>
              <a:ext cx="288039" cy="2880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9" name="Shape 189"/>
            <p:cNvSpPr/>
            <p:nvPr/>
          </p:nvSpPr>
          <p:spPr>
            <a:xfrm>
              <a:off x="-1" y="57066"/>
              <a:ext cx="3888434" cy="13260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marL="449262" indent="-109537">
                <a:buSzPct val="100000"/>
                <a:buFont typeface="Arial"/>
                <a:buChar char="•"/>
              </a:pPr>
              <a:r>
                <a:t>ARL</a:t>
              </a:r>
            </a:p>
            <a:p>
              <a:pPr marL="449262" indent="-109537">
                <a:buSzPct val="100000"/>
                <a:buFont typeface="Arial"/>
                <a:buChar char="•"/>
              </a:pPr>
              <a:r>
                <a:t>MINISTERIO DEL TRABAJO</a:t>
              </a:r>
            </a:p>
            <a:p>
              <a:pPr marL="449262" indent="-109537">
                <a:buSzPct val="100000"/>
                <a:buFont typeface="Arial"/>
                <a:buChar char="•"/>
              </a:pPr>
              <a:r>
                <a:t>FAMILIARES</a:t>
              </a:r>
            </a:p>
            <a:p>
              <a:pPr marL="449262" indent="-109537">
                <a:buSzPct val="100000"/>
                <a:buFont typeface="Arial"/>
                <a:buChar char="•"/>
              </a:pPr>
              <a:r>
                <a:t>OEC (ICONTEC)</a:t>
              </a:r>
            </a:p>
            <a:p>
              <a:pPr marL="449262" indent="-109537">
                <a:buSzPct val="100000"/>
                <a:buFont typeface="Arial"/>
                <a:buChar char="•"/>
              </a:pPr>
              <a:r>
                <a:t>COPASO</a:t>
              </a:r>
            </a:p>
          </p:txBody>
        </p:sp>
      </p:grpSp>
      <p:sp>
        <p:nvSpPr>
          <p:cNvPr id="191" name="Shape 191"/>
          <p:cNvSpPr/>
          <p:nvPr/>
        </p:nvSpPr>
        <p:spPr>
          <a:xfrm>
            <a:off x="539551" y="331873"/>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grpSp>
        <p:nvGrpSpPr>
          <p:cNvPr id="194" name="Group 194"/>
          <p:cNvGrpSpPr/>
          <p:nvPr/>
        </p:nvGrpSpPr>
        <p:grpSpPr>
          <a:xfrm>
            <a:off x="1475656" y="1052736"/>
            <a:ext cx="1944215" cy="2057186"/>
            <a:chOff x="0" y="0"/>
            <a:chExt cx="1944214" cy="2057185"/>
          </a:xfrm>
        </p:grpSpPr>
        <p:sp>
          <p:nvSpPr>
            <p:cNvPr id="192" name="Shape 192"/>
            <p:cNvSpPr/>
            <p:nvPr/>
          </p:nvSpPr>
          <p:spPr>
            <a:xfrm rot="18697502">
              <a:off x="-75708" y="659240"/>
              <a:ext cx="2095630" cy="738705"/>
            </a:xfrm>
            <a:prstGeom prst="rect">
              <a:avLst/>
            </a:prstGeom>
            <a:solidFill>
              <a:srgbClr val="92B514"/>
            </a:solidFill>
            <a:ln w="12700" cap="flat">
              <a:solidFill>
                <a:srgbClr val="A5CC12"/>
              </a:solidFill>
              <a:prstDash val="solid"/>
              <a:round/>
            </a:ln>
            <a:effectLst/>
          </p:spPr>
          <p:txBody>
            <a:bodyPr wrap="square" lIns="45719" tIns="45719" rIns="45719" bIns="45719" numCol="1" anchor="ctr">
              <a:noAutofit/>
            </a:bodyPr>
            <a:lstStyle/>
            <a:p>
              <a:pPr algn="ctr">
                <a:defRPr b="1">
                  <a:solidFill>
                    <a:srgbClr val="FFFFFF"/>
                  </a:solidFill>
                </a:defRPr>
              </a:pPr>
              <a:endParaRPr/>
            </a:p>
          </p:txBody>
        </p:sp>
        <p:sp>
          <p:nvSpPr>
            <p:cNvPr id="193" name="Shape 193"/>
            <p:cNvSpPr/>
            <p:nvPr/>
          </p:nvSpPr>
          <p:spPr>
            <a:xfrm rot="18697502">
              <a:off x="-75708" y="853262"/>
              <a:ext cx="2095630"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b="1">
                  <a:solidFill>
                    <a:srgbClr val="FFFFFF"/>
                  </a:solidFill>
                </a:defRPr>
              </a:lvl1pPr>
            </a:lstStyle>
            <a:p>
              <a:r>
                <a:t>COMUNICACIÓN</a:t>
              </a:r>
            </a:p>
          </p:txBody>
        </p:sp>
      </p:grpSp>
      <p:sp>
        <p:nvSpPr>
          <p:cNvPr id="195" name="Shape 195"/>
          <p:cNvSpPr/>
          <p:nvPr/>
        </p:nvSpPr>
        <p:spPr>
          <a:xfrm>
            <a:off x="683567" y="3861048"/>
            <a:ext cx="7848874" cy="203132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En todo caso, se informará guardando confidencialidad debida y derechos procesales a las entidades y familiares.  Para esto se activa el </a:t>
            </a:r>
            <a:r>
              <a:rPr lang="es-CO" b="1" dirty="0"/>
              <a:t>MT-COM-01</a:t>
            </a:r>
            <a:r>
              <a:rPr lang="es-CO" dirty="0"/>
              <a:t> Manual de las Comunicaciones teniendo en cuenta que el vocero solo expondrá a los familiares, la información general. </a:t>
            </a:r>
          </a:p>
          <a:p>
            <a:pPr algn="just">
              <a:defRPr sz="1400"/>
            </a:pPr>
            <a:endParaRPr lang="es-CO" dirty="0"/>
          </a:p>
          <a:p>
            <a:pPr algn="just">
              <a:defRPr sz="1400"/>
            </a:pPr>
            <a:r>
              <a:rPr lang="es-CO" dirty="0"/>
              <a:t>El tiempo máximo para comunicar incidentes al ministerio de trabajo y a la ARL es de 2 días hábiles. En caso de muerte será de 15 días calendario</a:t>
            </a:r>
          </a:p>
          <a:p>
            <a:pPr algn="just">
              <a:defRPr sz="1400"/>
            </a:pPr>
            <a:endParaRPr lang="es-CO" dirty="0"/>
          </a:p>
          <a:p>
            <a:pPr algn="just">
              <a:defRPr sz="1400"/>
            </a:pPr>
            <a:r>
              <a:rPr lang="es-CO" dirty="0"/>
              <a:t>La forma de reportar al ministerio y la ARL es mediante el FURAT (Formato Único de Reporte de Accidente de Trabajo) o FUREP (Formato Único de Reporte de Enfermedad Profesional)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grpSp>
        <p:nvGrpSpPr>
          <p:cNvPr id="201" name="Group 201"/>
          <p:cNvGrpSpPr/>
          <p:nvPr/>
        </p:nvGrpSpPr>
        <p:grpSpPr>
          <a:xfrm>
            <a:off x="2843807" y="1826167"/>
            <a:ext cx="3888434" cy="1674842"/>
            <a:chOff x="0" y="0"/>
            <a:chExt cx="3888432" cy="1674840"/>
          </a:xfrm>
        </p:grpSpPr>
        <p:sp>
          <p:nvSpPr>
            <p:cNvPr id="198" name="Shape 198"/>
            <p:cNvSpPr/>
            <p:nvPr/>
          </p:nvSpPr>
          <p:spPr>
            <a:xfrm>
              <a:off x="0" y="18656"/>
              <a:ext cx="3888433" cy="16561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20067" y="21600"/>
                  </a:lnTo>
                  <a:lnTo>
                    <a:pt x="0" y="21600"/>
                  </a:lnTo>
                  <a:close/>
                </a:path>
              </a:pathLst>
            </a:custGeom>
            <a:solidFill>
              <a:srgbClr val="D67002"/>
            </a:solidFill>
            <a:ln w="12700" cap="flat">
              <a:noFill/>
              <a:miter lim="400000"/>
            </a:ln>
            <a:effectLst/>
          </p:spPr>
          <p:txBody>
            <a:bodyPr wrap="square" lIns="45719" tIns="45719" rIns="45719" bIns="45719" numCol="1" anchor="ctr">
              <a:noAutofit/>
            </a:bodyPr>
            <a:lstStyle/>
            <a:p>
              <a:endParaRPr/>
            </a:p>
          </p:txBody>
        </p:sp>
        <p:sp>
          <p:nvSpPr>
            <p:cNvPr id="199" name="Shape 199"/>
            <p:cNvSpPr/>
            <p:nvPr/>
          </p:nvSpPr>
          <p:spPr>
            <a:xfrm>
              <a:off x="3612396" y="1398804"/>
              <a:ext cx="276037" cy="2760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0" name="Shape 200"/>
            <p:cNvSpPr/>
            <p:nvPr/>
          </p:nvSpPr>
          <p:spPr>
            <a:xfrm>
              <a:off x="0" y="0"/>
              <a:ext cx="3888433" cy="14174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marL="449262" indent="-109537">
                <a:buSzPct val="100000"/>
                <a:buFont typeface="Arial"/>
                <a:buChar char="•"/>
              </a:pPr>
              <a:r>
                <a:t>ARL</a:t>
              </a:r>
            </a:p>
            <a:p>
              <a:pPr marL="449262" indent="-109537">
                <a:buSzPct val="100000"/>
                <a:buFont typeface="Arial"/>
                <a:buChar char="•"/>
              </a:pPr>
              <a:r>
                <a:t>MINISTERIO DEL TRABAJO</a:t>
              </a:r>
            </a:p>
            <a:p>
              <a:pPr marL="449262" indent="-109537">
                <a:buSzPct val="100000"/>
                <a:buFont typeface="Arial"/>
                <a:buChar char="•"/>
              </a:pPr>
              <a:r>
                <a:t>FAMILIARES</a:t>
              </a:r>
            </a:p>
            <a:p>
              <a:pPr marL="449262" indent="-109537">
                <a:buSzPct val="100000"/>
                <a:buFont typeface="Arial"/>
                <a:buChar char="•"/>
              </a:pPr>
              <a:r>
                <a:t>OEC (ICONTEC)</a:t>
              </a:r>
            </a:p>
            <a:p>
              <a:pPr marL="449262" indent="-109537">
                <a:buSzPct val="100000"/>
                <a:buFont typeface="Arial"/>
                <a:buChar char="•"/>
              </a:pPr>
              <a:r>
                <a:t>COPASO</a:t>
              </a:r>
            </a:p>
          </p:txBody>
        </p:sp>
      </p:grpSp>
      <p:sp>
        <p:nvSpPr>
          <p:cNvPr id="202" name="Shape 202"/>
          <p:cNvSpPr/>
          <p:nvPr/>
        </p:nvSpPr>
        <p:spPr>
          <a:xfrm>
            <a:off x="539551" y="331873"/>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grpSp>
        <p:nvGrpSpPr>
          <p:cNvPr id="205" name="Group 205"/>
          <p:cNvGrpSpPr/>
          <p:nvPr/>
        </p:nvGrpSpPr>
        <p:grpSpPr>
          <a:xfrm>
            <a:off x="1475656" y="1052736"/>
            <a:ext cx="1944215" cy="2057186"/>
            <a:chOff x="0" y="0"/>
            <a:chExt cx="1944214" cy="2057185"/>
          </a:xfrm>
        </p:grpSpPr>
        <p:sp>
          <p:nvSpPr>
            <p:cNvPr id="203" name="Shape 203"/>
            <p:cNvSpPr/>
            <p:nvPr/>
          </p:nvSpPr>
          <p:spPr>
            <a:xfrm rot="18697502">
              <a:off x="-75708" y="659240"/>
              <a:ext cx="2095630" cy="738705"/>
            </a:xfrm>
            <a:prstGeom prst="rect">
              <a:avLst/>
            </a:prstGeom>
            <a:solidFill>
              <a:srgbClr val="92B514"/>
            </a:solidFill>
            <a:ln w="12700" cap="flat">
              <a:solidFill>
                <a:srgbClr val="A5CC12"/>
              </a:solidFill>
              <a:prstDash val="solid"/>
              <a:round/>
            </a:ln>
            <a:effectLst/>
          </p:spPr>
          <p:txBody>
            <a:bodyPr wrap="square" lIns="45719" tIns="45719" rIns="45719" bIns="45719" numCol="1" anchor="ctr">
              <a:noAutofit/>
            </a:bodyPr>
            <a:lstStyle/>
            <a:p>
              <a:pPr algn="ctr">
                <a:defRPr b="1">
                  <a:solidFill>
                    <a:srgbClr val="FFFFFF"/>
                  </a:solidFill>
                </a:defRPr>
              </a:pPr>
              <a:endParaRPr/>
            </a:p>
          </p:txBody>
        </p:sp>
        <p:sp>
          <p:nvSpPr>
            <p:cNvPr id="204" name="Shape 204"/>
            <p:cNvSpPr/>
            <p:nvPr/>
          </p:nvSpPr>
          <p:spPr>
            <a:xfrm rot="18697502">
              <a:off x="-75708" y="853262"/>
              <a:ext cx="2095630"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b="1">
                  <a:solidFill>
                    <a:srgbClr val="FFFFFF"/>
                  </a:solidFill>
                </a:defRPr>
              </a:lvl1pPr>
            </a:lstStyle>
            <a:p>
              <a:r>
                <a:t>MUERTE</a:t>
              </a:r>
            </a:p>
          </p:txBody>
        </p:sp>
      </p:grpSp>
      <p:sp>
        <p:nvSpPr>
          <p:cNvPr id="206" name="Shape 206"/>
          <p:cNvSpPr/>
          <p:nvPr/>
        </p:nvSpPr>
        <p:spPr>
          <a:xfrm>
            <a:off x="683567" y="3645024"/>
            <a:ext cx="7848874"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En caso de presentarse la muerte del trabajador durante las actividades laborales, y debida a un incidente laboral, se ejecutarán los siguiente pasos:</a:t>
            </a:r>
          </a:p>
          <a:p>
            <a:pPr algn="just">
              <a:defRPr sz="1400"/>
            </a:pPr>
            <a:endParaRPr lang="es-CO" dirty="0"/>
          </a:p>
          <a:p>
            <a:pPr marL="285750" indent="-109537" algn="just">
              <a:buSzPct val="100000"/>
              <a:buFont typeface="Arial"/>
              <a:buChar char="•"/>
              <a:defRPr sz="1400"/>
            </a:pPr>
            <a:r>
              <a:rPr lang="es-CO" dirty="0"/>
              <a:t>Realizar la investigación</a:t>
            </a:r>
          </a:p>
          <a:p>
            <a:pPr marL="285750" indent="-109537" algn="just">
              <a:buSzPct val="100000"/>
              <a:buFont typeface="Arial"/>
              <a:buChar char="•"/>
              <a:defRPr sz="1400"/>
            </a:pPr>
            <a:r>
              <a:rPr lang="es-CO" dirty="0"/>
              <a:t>Revisión Jurídica</a:t>
            </a:r>
          </a:p>
          <a:p>
            <a:pPr marL="285750" indent="-109537" algn="just">
              <a:buSzPct val="100000"/>
              <a:buFont typeface="Arial"/>
              <a:buChar char="•"/>
              <a:defRPr sz="1400"/>
            </a:pPr>
            <a:r>
              <a:rPr lang="es-CO" dirty="0"/>
              <a:t>Establecer los mínimos de comunicación a las partes de interés</a:t>
            </a:r>
          </a:p>
          <a:p>
            <a:pPr marL="285750" indent="-109537" algn="just">
              <a:buSzPct val="100000"/>
              <a:buFont typeface="Arial"/>
              <a:buChar char="•"/>
              <a:defRPr sz="1400"/>
            </a:pPr>
            <a:r>
              <a:rPr lang="es-CO" dirty="0"/>
              <a:t>Se procede con las notificaciones judiciales y el traslado de salarios y otros rubros a la cuenta asignada según la regulación nacional para el posterior desembolso por familiares.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209" name="Shape 209"/>
          <p:cNvSpPr/>
          <p:nvPr/>
        </p:nvSpPr>
        <p:spPr>
          <a:xfrm>
            <a:off x="539551" y="331873"/>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grpSp>
        <p:nvGrpSpPr>
          <p:cNvPr id="212" name="Group 212"/>
          <p:cNvGrpSpPr/>
          <p:nvPr/>
        </p:nvGrpSpPr>
        <p:grpSpPr>
          <a:xfrm>
            <a:off x="251520" y="692695"/>
            <a:ext cx="2426192" cy="2599574"/>
            <a:chOff x="0" y="0"/>
            <a:chExt cx="2426191" cy="2599572"/>
          </a:xfrm>
        </p:grpSpPr>
        <p:sp>
          <p:nvSpPr>
            <p:cNvPr id="210" name="Shape 210"/>
            <p:cNvSpPr/>
            <p:nvPr/>
          </p:nvSpPr>
          <p:spPr>
            <a:xfrm rot="18697502">
              <a:off x="-197516" y="930434"/>
              <a:ext cx="2821223" cy="738705"/>
            </a:xfrm>
            <a:prstGeom prst="rect">
              <a:avLst/>
            </a:prstGeom>
            <a:solidFill>
              <a:srgbClr val="92B514"/>
            </a:solidFill>
            <a:ln w="12700" cap="flat">
              <a:solidFill>
                <a:srgbClr val="A5CC12"/>
              </a:solidFill>
              <a:prstDash val="solid"/>
              <a:round/>
            </a:ln>
            <a:effectLst/>
          </p:spPr>
          <p:txBody>
            <a:bodyPr wrap="square" lIns="45719" tIns="45719" rIns="45719" bIns="45719" numCol="1" anchor="ctr">
              <a:noAutofit/>
            </a:bodyPr>
            <a:lstStyle/>
            <a:p>
              <a:pPr algn="ctr">
                <a:defRPr b="1">
                  <a:solidFill>
                    <a:srgbClr val="FFFFFF"/>
                  </a:solidFill>
                </a:defRPr>
              </a:pPr>
              <a:endParaRPr/>
            </a:p>
          </p:txBody>
        </p:sp>
        <p:sp>
          <p:nvSpPr>
            <p:cNvPr id="211" name="Shape 211"/>
            <p:cNvSpPr/>
            <p:nvPr/>
          </p:nvSpPr>
          <p:spPr>
            <a:xfrm rot="18697502">
              <a:off x="-197516" y="1124455"/>
              <a:ext cx="2821223"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b="1">
                  <a:solidFill>
                    <a:srgbClr val="FFFFFF"/>
                  </a:solidFill>
                </a:defRPr>
              </a:lvl1pPr>
            </a:lstStyle>
            <a:p>
              <a:r>
                <a:t>RESPONSABILIDADES</a:t>
              </a:r>
            </a:p>
          </p:txBody>
        </p:sp>
      </p:grpSp>
      <p:sp>
        <p:nvSpPr>
          <p:cNvPr id="213" name="Shape 213"/>
          <p:cNvSpPr/>
          <p:nvPr/>
        </p:nvSpPr>
        <p:spPr>
          <a:xfrm>
            <a:off x="3491879" y="1052736"/>
            <a:ext cx="4572001" cy="1384995"/>
          </a:xfrm>
          <a:prstGeom prst="rect">
            <a:avLst/>
          </a:prstGeom>
          <a:solidFill>
            <a:srgbClr val="ECEFE2"/>
          </a:solidFill>
          <a:ln w="12700">
            <a:miter lim="400000"/>
          </a:ln>
          <a:extLst>
            <a:ext uri="{C572A759-6A51-4108-AA02-DFA0A04FC94B}">
              <ma14:wrappingTextBoxFlag xmlns:ma14="http://schemas.microsoft.com/office/mac/drawingml/2011/main" xmlns="" val="1"/>
            </a:ext>
          </a:extLst>
        </p:spPr>
        <p:txBody>
          <a:bodyPr lIns="45719" rIns="45719">
            <a:spAutoFit/>
          </a:bodyPr>
          <a:lstStyle/>
          <a:p>
            <a:pPr lvl="1" indent="4762" algn="ctr">
              <a:defRPr sz="1400" b="1"/>
            </a:pPr>
            <a:r>
              <a:rPr lang="es-CO" dirty="0"/>
              <a:t>Recursos Humanos: </a:t>
            </a:r>
          </a:p>
          <a:p>
            <a:pPr marL="101600" indent="-101600" algn="just">
              <a:buSzPct val="100000"/>
              <a:buFont typeface="Arial"/>
              <a:buChar char="•"/>
              <a:defRPr sz="1400"/>
            </a:pPr>
            <a:r>
              <a:rPr lang="es-CO" dirty="0"/>
              <a:t>Asignar los recursos necesarios para el cumplimiento de este procedimiento.</a:t>
            </a:r>
          </a:p>
          <a:p>
            <a:pPr marL="101600" indent="-101600" algn="just">
              <a:buSzPct val="100000"/>
              <a:buFont typeface="Arial"/>
              <a:buChar char="•"/>
              <a:defRPr sz="1400"/>
            </a:pPr>
            <a:r>
              <a:rPr lang="es-CO" dirty="0"/>
              <a:t>Velar por el cumplimiento de lo establecido en la resolución 1401 y en este procedimiento cuando suceda un accidente o incidente de trabajo.</a:t>
            </a:r>
          </a:p>
        </p:txBody>
      </p:sp>
      <p:sp>
        <p:nvSpPr>
          <p:cNvPr id="214" name="Shape 214"/>
          <p:cNvSpPr/>
          <p:nvPr/>
        </p:nvSpPr>
        <p:spPr>
          <a:xfrm>
            <a:off x="1619671" y="2780927"/>
            <a:ext cx="7200801" cy="3323987"/>
          </a:xfrm>
          <a:prstGeom prst="rect">
            <a:avLst/>
          </a:prstGeom>
          <a:solidFill>
            <a:srgbClr val="FEE4C7"/>
          </a:solidFill>
          <a:ln w="12700">
            <a:miter lim="400000"/>
          </a:ln>
          <a:extLst>
            <a:ext uri="{C572A759-6A51-4108-AA02-DFA0A04FC94B}">
              <ma14:wrappingTextBoxFlag xmlns:ma14="http://schemas.microsoft.com/office/mac/drawingml/2011/main" xmlns="" val="1"/>
            </a:ext>
          </a:extLst>
        </p:spPr>
        <p:txBody>
          <a:bodyPr lIns="45719" rIns="45719">
            <a:spAutoFit/>
          </a:bodyPr>
          <a:lstStyle/>
          <a:p>
            <a:pPr lvl="1" indent="4762" algn="ctr">
              <a:defRPr sz="1400" b="1"/>
            </a:pPr>
            <a:r>
              <a:rPr lang="es-CO" dirty="0"/>
              <a:t>Coordinación de Seguridad y Salud en el trabajo</a:t>
            </a:r>
            <a:r>
              <a:rPr lang="es-CO" b="0" dirty="0"/>
              <a:t>:</a:t>
            </a:r>
          </a:p>
          <a:p>
            <a:pPr marL="101600" indent="-101600" algn="just">
              <a:buSzPct val="100000"/>
              <a:buFont typeface="Arial"/>
              <a:buChar char="•"/>
              <a:defRPr sz="1400"/>
            </a:pPr>
            <a:r>
              <a:rPr lang="es-CO" dirty="0"/>
              <a:t>Mantener actualizada a la Dirección Financiera y Administrativa de cualquier cambio legislativo en relación con lo establecido en este procedimiento y aplicarlo al mismo.</a:t>
            </a:r>
          </a:p>
          <a:p>
            <a:pPr marL="101600" indent="-101600" algn="just">
              <a:buSzPct val="100000"/>
              <a:buFont typeface="Arial"/>
              <a:buChar char="•"/>
              <a:defRPr sz="1400"/>
            </a:pPr>
            <a:r>
              <a:rPr lang="es-CO" dirty="0"/>
              <a:t>Velar por la correcta aplicación de este procedimiento.</a:t>
            </a:r>
          </a:p>
          <a:p>
            <a:pPr marL="101600" indent="-101600" algn="just">
              <a:buSzPct val="100000"/>
              <a:buFont typeface="Arial"/>
              <a:buChar char="•"/>
              <a:defRPr sz="1400"/>
            </a:pPr>
            <a:r>
              <a:rPr lang="es-CO" dirty="0"/>
              <a:t>Investigar y analizar los incidentes y  accidentes de trabajo según la resolución 1401 de 2007.</a:t>
            </a:r>
          </a:p>
          <a:p>
            <a:pPr marL="101600" indent="-101600" algn="just">
              <a:buSzPct val="100000"/>
              <a:buFont typeface="Arial"/>
              <a:buChar char="•"/>
              <a:defRPr sz="1400"/>
            </a:pPr>
            <a:r>
              <a:rPr lang="es-CO" dirty="0"/>
              <a:t>Notificar a la EPS del trabajador la ocurrencia del evento.</a:t>
            </a:r>
          </a:p>
          <a:p>
            <a:pPr marL="101600" indent="-101600" algn="just">
              <a:buSzPct val="100000"/>
              <a:buFont typeface="Arial"/>
              <a:buChar char="•"/>
              <a:defRPr sz="1400"/>
            </a:pPr>
            <a:r>
              <a:rPr lang="es-CO" dirty="0"/>
              <a:t>Generar los planes de acción en conjunto con el equipo investigador dejando consignados en estos como mínimo los siguientes elementos: acción determinada, responsable, fecha de ejecución.</a:t>
            </a:r>
          </a:p>
          <a:p>
            <a:pPr marL="101600" indent="-101600" algn="just">
              <a:buSzPct val="100000"/>
              <a:buFont typeface="Arial"/>
              <a:buChar char="•"/>
              <a:defRPr sz="1400"/>
            </a:pPr>
            <a:r>
              <a:rPr lang="es-CO" dirty="0"/>
              <a:t>Hacer seguimiento a los planes de acción para verificar su cumplimiento y efectividad de acuerdo a los tiempo establecidos y dar informe oficial a la Dirección Financiera y Administrativa sobre su cumplimiento.  </a:t>
            </a:r>
          </a:p>
          <a:p>
            <a:pPr marL="101600" indent="-101600" algn="just">
              <a:buSzPct val="100000"/>
              <a:buFont typeface="Arial"/>
              <a:buChar char="•"/>
              <a:defRPr sz="1400"/>
            </a:pPr>
            <a:r>
              <a:rPr lang="es-CO" dirty="0"/>
              <a:t>Realizar el seguimiento del estado de salud del trabajador (Incapacidades, atenciones posteriores de salud en entidades externas, reintegro y restricciones médicas).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31" name="Shape 31"/>
          <p:cNvSpPr/>
          <p:nvPr/>
        </p:nvSpPr>
        <p:spPr>
          <a:xfrm>
            <a:off x="611559" y="481164"/>
            <a:ext cx="5904658" cy="2459272"/>
          </a:xfrm>
          <a:prstGeom prst="rect">
            <a:avLst/>
          </a:prstGeom>
          <a:ln w="12700">
            <a:miter lim="400000"/>
          </a:ln>
          <a:extLst>
            <a:ext uri="{C572A759-6A51-4108-AA02-DFA0A04FC94B}">
              <ma14:wrappingTextBoxFlag xmlns:ma14="http://schemas.microsoft.com/office/mac/drawingml/2011/main" xmlns="" val="1"/>
            </a:ext>
          </a:extLst>
        </p:spPr>
        <p:txBody>
          <a:bodyPr lIns="13343" tIns="13343" rIns="13343" bIns="13343" anchor="ctr">
            <a:spAutoFit/>
          </a:bodyPr>
          <a:lstStyle/>
          <a:p>
            <a:pPr algn="just">
              <a:defRPr sz="1400" b="1"/>
            </a:pPr>
            <a:r>
              <a:t>Normas aplicables</a:t>
            </a:r>
          </a:p>
          <a:p>
            <a:pPr algn="just">
              <a:defRPr sz="1400"/>
            </a:pPr>
            <a:r>
              <a:t>8.7.1 – 8.7.2 - 9.2.1 - 10.3 - 10.2.1 - de ISO 9001</a:t>
            </a:r>
          </a:p>
          <a:p>
            <a:pPr>
              <a:defRPr sz="1400"/>
            </a:pPr>
            <a:r>
              <a:t>9.2.1 - 10.1 - 10.2.1 - 10.2.2 - de ISO DIS 45001</a:t>
            </a:r>
          </a:p>
          <a:p>
            <a:pPr>
              <a:defRPr sz="1400"/>
            </a:pPr>
            <a:r>
              <a:t>4.3.1 - 4.5.3.2 - 4.5.5 – 4.6 – 5.4.3.1 – 5.4.3.2 de OHSAS 18001 </a:t>
            </a:r>
          </a:p>
          <a:p>
            <a:pPr>
              <a:defRPr sz="1400"/>
            </a:pPr>
            <a:r>
              <a:t>2.2.4.1.6 – 2.2.4.6.32 - 2.2.4.6.33 - 2.2.4.6.34 del Decreto 1072</a:t>
            </a:r>
          </a:p>
          <a:p>
            <a:pPr>
              <a:defRPr sz="1400"/>
            </a:pPr>
            <a:r>
              <a:t>Art.  2, 4, 5 de la </a:t>
            </a:r>
            <a:r>
              <a:rPr b="1"/>
              <a:t>Resolución 4059</a:t>
            </a:r>
          </a:p>
          <a:p>
            <a:pPr>
              <a:defRPr sz="1400"/>
            </a:pPr>
            <a:r>
              <a:t>Art. 4, 6, al 14 de la </a:t>
            </a:r>
            <a:r>
              <a:rPr b="1"/>
              <a:t>Resolución 1401</a:t>
            </a:r>
          </a:p>
          <a:p>
            <a:pPr>
              <a:defRPr sz="1400"/>
            </a:pPr>
            <a:r>
              <a:t>Art. 4 del </a:t>
            </a:r>
            <a:r>
              <a:rPr b="1"/>
              <a:t>Decreto 1530</a:t>
            </a:r>
          </a:p>
          <a:p>
            <a:pPr>
              <a:defRPr sz="1400"/>
            </a:pPr>
            <a:r>
              <a:t>Art. 3 de la </a:t>
            </a:r>
            <a:r>
              <a:rPr b="1"/>
              <a:t>Resolución 156</a:t>
            </a:r>
          </a:p>
          <a:p>
            <a:pPr>
              <a:defRPr sz="1400"/>
            </a:pPr>
            <a:r>
              <a:t>Art. 206, 205 y 220 del </a:t>
            </a:r>
            <a:r>
              <a:rPr b="1"/>
              <a:t>CST</a:t>
            </a:r>
          </a:p>
          <a:p>
            <a:pPr>
              <a:defRPr sz="1400"/>
            </a:pPr>
            <a:r>
              <a:t>Art 84 de la </a:t>
            </a:r>
            <a:r>
              <a:rPr b="1"/>
              <a:t>Ley 9</a:t>
            </a:r>
            <a:r>
              <a:t> </a:t>
            </a:r>
          </a:p>
          <a:p>
            <a:pPr>
              <a:defRPr sz="1400"/>
            </a:pPr>
            <a:r>
              <a:t>10 de EMPSII</a:t>
            </a:r>
          </a:p>
        </p:txBody>
      </p:sp>
      <p:sp>
        <p:nvSpPr>
          <p:cNvPr id="32" name="Shape 32"/>
          <p:cNvSpPr/>
          <p:nvPr/>
        </p:nvSpPr>
        <p:spPr>
          <a:xfrm>
            <a:off x="395536" y="3501008"/>
            <a:ext cx="8256917" cy="2890539"/>
          </a:xfrm>
          <a:prstGeom prst="rect">
            <a:avLst/>
          </a:prstGeom>
          <a:ln w="57150">
            <a:solidFill>
              <a:srgbClr val="FFFFFF"/>
            </a:solidFill>
            <a:prstDash val="dashDot"/>
          </a:ln>
          <a:extLst>
            <a:ext uri="{C572A759-6A51-4108-AA02-DFA0A04FC94B}">
              <ma14:wrappingTextBoxFlag xmlns:ma14="http://schemas.microsoft.com/office/mac/drawingml/2011/main" xmlns="" val="1"/>
            </a:ext>
          </a:extLst>
        </p:spPr>
        <p:txBody>
          <a:bodyPr lIns="13343" tIns="13343" rIns="13343" bIns="13343">
            <a:spAutoFit/>
          </a:bodyPr>
          <a:lstStyle/>
          <a:p>
            <a:pPr lvl="1" indent="50038" algn="just">
              <a:defRPr sz="1400">
                <a:latin typeface="Arial (Cuerpo)"/>
                <a:ea typeface="Arial (Cuerpo)"/>
                <a:cs typeface="Arial (Cuerpo)"/>
                <a:sym typeface="Arial (Cuerpo)"/>
              </a:defRPr>
            </a:pPr>
            <a:r>
              <a:rPr lang="es-CO" dirty="0"/>
              <a:t>Las acciones de mejoramiento se presentan debido a diferentes factores que influyen en el sistema de gestión. La metodología permite:</a:t>
            </a:r>
          </a:p>
          <a:p>
            <a:pPr indent="50038" algn="just">
              <a:defRPr sz="1400">
                <a:latin typeface="Arial (Cuerpo)"/>
                <a:ea typeface="Arial (Cuerpo)"/>
                <a:cs typeface="Arial (Cuerpo)"/>
                <a:sym typeface="Arial (Cuerpo)"/>
              </a:defRPr>
            </a:pPr>
            <a:endParaRPr lang="es-CO" dirty="0"/>
          </a:p>
          <a:p>
            <a:pPr marL="250190" lvl="1" indent="-200154" algn="just">
              <a:buSzPct val="100000"/>
              <a:buFont typeface="Arial"/>
              <a:buChar char="•"/>
              <a:defRPr sz="1400">
                <a:latin typeface="Arial (Cuerpo)"/>
                <a:ea typeface="Arial (Cuerpo)"/>
                <a:cs typeface="Arial (Cuerpo)"/>
                <a:sym typeface="Arial (Cuerpo)"/>
              </a:defRPr>
            </a:pPr>
            <a:r>
              <a:rPr lang="es-CO" dirty="0"/>
              <a:t>Tratar los eventos no conformes durante las operaciones, tratar las quejas o demandas que el cliente u otra parte interesada establezca, tratar las no conformidades en los diferentes tipos de auditorías (primera, segunda y tercera parte), tratar los incidentes y accidentes.</a:t>
            </a:r>
          </a:p>
          <a:p>
            <a:pPr marL="250190" lvl="1" indent="-200154" algn="just">
              <a:buSzPct val="100000"/>
              <a:buFont typeface="Arial"/>
              <a:buChar char="•"/>
              <a:defRPr sz="1400">
                <a:latin typeface="Arial (Cuerpo)"/>
                <a:ea typeface="Arial (Cuerpo)"/>
                <a:cs typeface="Arial (Cuerpo)"/>
                <a:sym typeface="Arial (Cuerpo)"/>
              </a:defRPr>
            </a:pPr>
            <a:r>
              <a:rPr lang="es-CO" dirty="0"/>
              <a:t>Tener una herramienta de planeación adecuada para eliminar causas de potenciales fallas operacionales y asociadas a los riesgos significativos o eliminar las causas de fallas ya ocurridas.</a:t>
            </a:r>
          </a:p>
          <a:p>
            <a:pPr marL="250190" lvl="1" indent="-200154" algn="just">
              <a:buSzPct val="100000"/>
              <a:buFont typeface="Arial"/>
              <a:buChar char="•"/>
              <a:defRPr sz="1400">
                <a:latin typeface="Arial (Cuerpo)"/>
                <a:ea typeface="Arial (Cuerpo)"/>
                <a:cs typeface="Arial (Cuerpo)"/>
                <a:sym typeface="Arial (Cuerpo)"/>
              </a:defRPr>
            </a:pPr>
            <a:r>
              <a:rPr lang="es-CO" dirty="0"/>
              <a:t>Tener una herramienta de planeación adecuada para gestionar los cambios en la compañía y que afectan al SG. </a:t>
            </a:r>
          </a:p>
          <a:p>
            <a:pPr marL="250190" lvl="1" indent="-200154" algn="just">
              <a:buSzPct val="100000"/>
              <a:buFont typeface="Arial"/>
              <a:buChar char="•"/>
              <a:defRPr sz="1400">
                <a:latin typeface="Arial (Cuerpo)"/>
                <a:ea typeface="Arial (Cuerpo)"/>
                <a:cs typeface="Arial (Cuerpo)"/>
                <a:sym typeface="Arial (Cuerpo)"/>
              </a:defRPr>
            </a:pPr>
            <a:r>
              <a:rPr lang="es-CO" dirty="0"/>
              <a:t>Mejorar continuamente la eficacia del SG con base en las políticas de calidad, los objetivos de la calidad, los resultados de las auditorías, el análisis de datos, la revisión por parte de la Dirección y los cambios que se produzcan para los servicios en el ámbito técnico o legal</a:t>
            </a:r>
            <a:r>
              <a:rPr dirty="0"/>
              <a:t>.</a:t>
            </a:r>
          </a:p>
        </p:txBody>
      </p:sp>
      <p:sp>
        <p:nvSpPr>
          <p:cNvPr id="33" name="Shape 33"/>
          <p:cNvSpPr/>
          <p:nvPr/>
        </p:nvSpPr>
        <p:spPr>
          <a:xfrm>
            <a:off x="395535" y="3137775"/>
            <a:ext cx="5952663" cy="242589"/>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13343" tIns="13343" rIns="13343" bIns="13343">
            <a:spAutoFit/>
          </a:bodyPr>
          <a:lstStyle>
            <a:lvl1pPr>
              <a:defRPr sz="1400">
                <a:solidFill>
                  <a:srgbClr val="F2F2F2"/>
                </a:solidFill>
                <a:latin typeface="HandelGothic BT"/>
                <a:ea typeface="HandelGothic BT"/>
                <a:cs typeface="HandelGothic BT"/>
                <a:sym typeface="HandelGothic BT"/>
              </a:defRPr>
            </a:lvl1pPr>
          </a:lstStyle>
          <a:p>
            <a:r>
              <a:t>ALCANCE CONCEPTUAL</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17" name="Shape 217"/>
          <p:cNvSpPr/>
          <p:nvPr/>
        </p:nvSpPr>
        <p:spPr>
          <a:xfrm>
            <a:off x="539551" y="331873"/>
            <a:ext cx="7296813"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2 – PARA LA INVESTIGACION DE ACCIDENTES-INCIDENTES</a:t>
            </a:r>
          </a:p>
        </p:txBody>
      </p:sp>
      <p:grpSp>
        <p:nvGrpSpPr>
          <p:cNvPr id="220" name="Group 220"/>
          <p:cNvGrpSpPr/>
          <p:nvPr/>
        </p:nvGrpSpPr>
        <p:grpSpPr>
          <a:xfrm>
            <a:off x="251520" y="692695"/>
            <a:ext cx="2426192" cy="2599574"/>
            <a:chOff x="0" y="0"/>
            <a:chExt cx="2426191" cy="2599572"/>
          </a:xfrm>
        </p:grpSpPr>
        <p:sp>
          <p:nvSpPr>
            <p:cNvPr id="218" name="Shape 218"/>
            <p:cNvSpPr/>
            <p:nvPr/>
          </p:nvSpPr>
          <p:spPr>
            <a:xfrm rot="18697502">
              <a:off x="-197516" y="930434"/>
              <a:ext cx="2821223" cy="738705"/>
            </a:xfrm>
            <a:prstGeom prst="rect">
              <a:avLst/>
            </a:prstGeom>
            <a:solidFill>
              <a:srgbClr val="92B514"/>
            </a:solidFill>
            <a:ln w="12700" cap="flat">
              <a:solidFill>
                <a:srgbClr val="A5CC12"/>
              </a:solidFill>
              <a:prstDash val="solid"/>
              <a:round/>
            </a:ln>
            <a:effectLst/>
          </p:spPr>
          <p:txBody>
            <a:bodyPr wrap="square" lIns="45719" tIns="45719" rIns="45719" bIns="45719" numCol="1" anchor="ctr">
              <a:noAutofit/>
            </a:bodyPr>
            <a:lstStyle/>
            <a:p>
              <a:pPr algn="ctr">
                <a:defRPr b="1">
                  <a:solidFill>
                    <a:srgbClr val="FFFFFF"/>
                  </a:solidFill>
                </a:defRPr>
              </a:pPr>
              <a:endParaRPr/>
            </a:p>
          </p:txBody>
        </p:sp>
        <p:sp>
          <p:nvSpPr>
            <p:cNvPr id="219" name="Shape 219"/>
            <p:cNvSpPr/>
            <p:nvPr/>
          </p:nvSpPr>
          <p:spPr>
            <a:xfrm rot="18697502">
              <a:off x="-197516" y="1124455"/>
              <a:ext cx="2821223"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b="1">
                  <a:solidFill>
                    <a:srgbClr val="FFFFFF"/>
                  </a:solidFill>
                </a:defRPr>
              </a:lvl1pPr>
            </a:lstStyle>
            <a:p>
              <a:r>
                <a:t>RESPONSABILIDADES</a:t>
              </a:r>
            </a:p>
          </p:txBody>
        </p:sp>
      </p:grpSp>
      <p:sp>
        <p:nvSpPr>
          <p:cNvPr id="221" name="Shape 221"/>
          <p:cNvSpPr/>
          <p:nvPr/>
        </p:nvSpPr>
        <p:spPr>
          <a:xfrm>
            <a:off x="3491879" y="1052736"/>
            <a:ext cx="4572001" cy="1169551"/>
          </a:xfrm>
          <a:prstGeom prst="rect">
            <a:avLst/>
          </a:prstGeom>
          <a:solidFill>
            <a:srgbClr val="ECEFE2"/>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b="1"/>
            </a:pPr>
            <a:r>
              <a:rPr lang="es-CO" dirty="0"/>
              <a:t>Testigos:</a:t>
            </a:r>
          </a:p>
          <a:p>
            <a:pPr marL="101600" indent="-101600" algn="just">
              <a:buSzPct val="100000"/>
              <a:buFont typeface="Arial"/>
              <a:buChar char="•"/>
              <a:defRPr sz="1400"/>
            </a:pPr>
            <a:r>
              <a:rPr lang="es-CO" dirty="0"/>
              <a:t>Participar de la investigación del Accidente o incidente de trabajo</a:t>
            </a:r>
          </a:p>
          <a:p>
            <a:pPr marL="101600" indent="-101600" algn="just">
              <a:buSzPct val="100000"/>
              <a:buFont typeface="Arial"/>
              <a:buChar char="•"/>
              <a:defRPr sz="1400"/>
            </a:pPr>
            <a:r>
              <a:rPr lang="es-CO" dirty="0"/>
              <a:t>Suministrar información clara y precisa sobre el evento ocurrido</a:t>
            </a:r>
          </a:p>
        </p:txBody>
      </p:sp>
      <p:sp>
        <p:nvSpPr>
          <p:cNvPr id="222" name="Shape 222"/>
          <p:cNvSpPr/>
          <p:nvPr/>
        </p:nvSpPr>
        <p:spPr>
          <a:xfrm>
            <a:off x="1619671" y="2780927"/>
            <a:ext cx="7200801" cy="1169551"/>
          </a:xfrm>
          <a:prstGeom prst="rect">
            <a:avLst/>
          </a:prstGeom>
          <a:solidFill>
            <a:srgbClr val="FEE4C7"/>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b="1"/>
            </a:pPr>
            <a:r>
              <a:rPr lang="es-CO" dirty="0"/>
              <a:t>Trabajadores</a:t>
            </a:r>
            <a:r>
              <a:rPr lang="es-CO" b="0" dirty="0"/>
              <a:t>: </a:t>
            </a:r>
          </a:p>
          <a:p>
            <a:pPr marL="101600" indent="-101600" algn="just">
              <a:buSzPct val="100000"/>
              <a:buFont typeface="Arial"/>
              <a:buChar char="•"/>
              <a:defRPr sz="1400"/>
            </a:pPr>
            <a:r>
              <a:rPr lang="es-CO" dirty="0"/>
              <a:t>Informar al Jefe Inmediato acerca de la ocurrencia del evento para que este diligencie el reporte correspondiente.</a:t>
            </a:r>
          </a:p>
          <a:p>
            <a:pPr marL="101600" indent="-101600" algn="just">
              <a:buSzPct val="100000"/>
              <a:buFont typeface="Arial"/>
              <a:buChar char="•"/>
              <a:defRPr sz="1400"/>
            </a:pPr>
            <a:r>
              <a:rPr lang="es-CO" dirty="0"/>
              <a:t>Participar de la investigación del Accidente o incidente de trabajo cuando médicamente sea posible</a:t>
            </a:r>
          </a:p>
        </p:txBody>
      </p:sp>
      <p:sp>
        <p:nvSpPr>
          <p:cNvPr id="223" name="Shape 223"/>
          <p:cNvSpPr/>
          <p:nvPr/>
        </p:nvSpPr>
        <p:spPr>
          <a:xfrm>
            <a:off x="3275855" y="4437112"/>
            <a:ext cx="5148065" cy="1600438"/>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b="1"/>
            </a:pPr>
            <a:r>
              <a:rPr lang="es-CO" dirty="0"/>
              <a:t>Equipo investigador:</a:t>
            </a:r>
          </a:p>
          <a:p>
            <a:pPr marL="101600" indent="-101600" algn="just">
              <a:buSzPct val="100000"/>
              <a:buFont typeface="Arial"/>
              <a:buChar char="•"/>
              <a:defRPr sz="1400"/>
            </a:pPr>
            <a:r>
              <a:rPr lang="es-CO" dirty="0"/>
              <a:t>Investigar y analizar los incidentes y  accidentes de trabajo según la resolución 1401 de 2007.</a:t>
            </a:r>
          </a:p>
          <a:p>
            <a:pPr marL="101600" indent="-101600" algn="just">
              <a:buSzPct val="100000"/>
              <a:buFont typeface="Arial"/>
              <a:buChar char="•"/>
              <a:defRPr sz="1400"/>
            </a:pPr>
            <a:r>
              <a:rPr lang="es-CO" dirty="0"/>
              <a:t>Proponer planes de acción para prevenir nuevamente la ocurrencia del accidente de trabajo e incidente de trabajo.</a:t>
            </a:r>
          </a:p>
          <a:p>
            <a:pPr marL="101600" indent="-101600" algn="just">
              <a:buSzPct val="100000"/>
              <a:buFont typeface="Arial"/>
              <a:buChar char="•"/>
              <a:defRPr sz="1400"/>
            </a:pPr>
            <a:r>
              <a:rPr lang="es-CO" dirty="0"/>
              <a:t>Designar a los responsables para la ejecución de los planes de acción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226" name="Shape 226"/>
          <p:cNvSpPr/>
          <p:nvPr/>
        </p:nvSpPr>
        <p:spPr>
          <a:xfrm>
            <a:off x="0" y="2564903"/>
            <a:ext cx="6864554" cy="17297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600">
                <a:solidFill>
                  <a:srgbClr val="F2F2F2"/>
                </a:solidFill>
                <a:latin typeface="HandelGothic BT"/>
                <a:ea typeface="HandelGothic BT"/>
                <a:cs typeface="HandelGothic BT"/>
                <a:sym typeface="HandelGothic BT"/>
              </a:defRPr>
            </a:lvl1pPr>
          </a:lstStyle>
          <a:p>
            <a:r>
              <a:t>INSTRUCTIVO 3 – ACCIONES PREVENTIVAS O CORRECTIVAS.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229" name="Shape 229"/>
          <p:cNvSpPr/>
          <p:nvPr/>
        </p:nvSpPr>
        <p:spPr>
          <a:xfrm>
            <a:off x="395536" y="188639"/>
            <a:ext cx="7104789"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3 – INSTRUCTIVO DE ACCIONES PREVENTIVAS O CORRECTIVAS.</a:t>
            </a:r>
          </a:p>
        </p:txBody>
      </p:sp>
      <p:sp>
        <p:nvSpPr>
          <p:cNvPr id="230" name="Shape 230"/>
          <p:cNvSpPr/>
          <p:nvPr/>
        </p:nvSpPr>
        <p:spPr>
          <a:xfrm>
            <a:off x="611559" y="1331470"/>
            <a:ext cx="8136906" cy="504753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b="1"/>
            </a:pPr>
            <a:r>
              <a:rPr lang="es-CO" dirty="0"/>
              <a:t>Responsable de Proceso</a:t>
            </a:r>
          </a:p>
          <a:p>
            <a:pPr marL="285750" indent="-111125" algn="just">
              <a:buSzPct val="100000"/>
              <a:buFont typeface="Arial"/>
              <a:buChar char="•"/>
              <a:defRPr sz="1400"/>
            </a:pPr>
            <a:r>
              <a:rPr lang="es-CO" dirty="0"/>
              <a:t>Planificar las acciones necesarias en su proceso o sus proyectos.</a:t>
            </a:r>
          </a:p>
          <a:p>
            <a:pPr marL="285750" indent="-111125" algn="just">
              <a:buSzPct val="100000"/>
              <a:buFont typeface="Arial"/>
              <a:buChar char="•"/>
              <a:defRPr sz="1400"/>
            </a:pPr>
            <a:r>
              <a:rPr lang="es-CO" dirty="0"/>
              <a:t>Analizar las causas de las no conformidades (detectadas o potenciales) o aspectos a mejorar. </a:t>
            </a:r>
          </a:p>
          <a:p>
            <a:pPr marL="285750" indent="-111125" algn="just">
              <a:buSzPct val="100000"/>
              <a:buFont typeface="Arial"/>
              <a:buChar char="•"/>
              <a:defRPr sz="1400"/>
            </a:pPr>
            <a:r>
              <a:rPr lang="es-CO" dirty="0"/>
              <a:t>Plantear acciones para solución, prevención o Correctiva</a:t>
            </a:r>
          </a:p>
          <a:p>
            <a:pPr marL="285750" indent="-111125" algn="just">
              <a:buSzPct val="100000"/>
              <a:buFont typeface="Arial"/>
              <a:buChar char="•"/>
              <a:defRPr sz="1400"/>
            </a:pPr>
            <a:r>
              <a:rPr lang="es-CO" dirty="0"/>
              <a:t>Ejecutar y hacer seguimiento a la implementación de las acciones.</a:t>
            </a:r>
          </a:p>
          <a:p>
            <a:pPr marL="285750" indent="-111125" algn="just">
              <a:buSzPct val="100000"/>
              <a:buFont typeface="Arial"/>
              <a:buChar char="•"/>
              <a:defRPr sz="1400"/>
            </a:pPr>
            <a:r>
              <a:rPr lang="es-CO" dirty="0"/>
              <a:t>Establecer y Solicitar presupuesto y recursos que se identifican como necesarios para implementar las acciones</a:t>
            </a:r>
          </a:p>
          <a:p>
            <a:pPr marL="285750" indent="-111125" algn="just">
              <a:buSzPct val="100000"/>
              <a:buFont typeface="Arial"/>
              <a:buChar char="•"/>
              <a:defRPr sz="1400"/>
            </a:pPr>
            <a:r>
              <a:rPr lang="es-CO" dirty="0"/>
              <a:t>Conformar equipos para establecer las acciones, cuando sea aplicable</a:t>
            </a:r>
          </a:p>
          <a:p>
            <a:pPr algn="just">
              <a:defRPr sz="1400"/>
            </a:pPr>
            <a:r>
              <a:rPr lang="es-CO" dirty="0"/>
              <a:t> </a:t>
            </a:r>
          </a:p>
          <a:p>
            <a:pPr algn="just">
              <a:defRPr sz="1400" b="1"/>
            </a:pPr>
            <a:r>
              <a:rPr lang="es-CO" dirty="0"/>
              <a:t>Representante del SG</a:t>
            </a:r>
          </a:p>
          <a:p>
            <a:pPr algn="just">
              <a:defRPr sz="1400"/>
            </a:pPr>
            <a:r>
              <a:rPr lang="es-CO" dirty="0"/>
              <a:t> </a:t>
            </a:r>
          </a:p>
          <a:p>
            <a:pPr algn="just">
              <a:defRPr sz="1400"/>
            </a:pPr>
            <a:r>
              <a:rPr lang="es-CO" dirty="0"/>
              <a:t>Controlar la implementación de acciones correctivas, preventivas; y evaluar su eficacia. </a:t>
            </a:r>
          </a:p>
          <a:p>
            <a:pPr algn="just">
              <a:defRPr sz="1400"/>
            </a:pPr>
            <a:r>
              <a:rPr lang="es-CO" dirty="0"/>
              <a:t>Realizar informe a la dirección sobre la eficacia de las acciones implementadas.</a:t>
            </a:r>
          </a:p>
          <a:p>
            <a:pPr algn="just">
              <a:defRPr sz="1400"/>
            </a:pPr>
            <a:r>
              <a:rPr lang="es-CO" dirty="0"/>
              <a:t> </a:t>
            </a:r>
          </a:p>
          <a:p>
            <a:pPr algn="just">
              <a:defRPr sz="1400" b="1"/>
            </a:pPr>
            <a:r>
              <a:rPr lang="es-CO" dirty="0"/>
              <a:t>Colaboradores </a:t>
            </a:r>
            <a:r>
              <a:rPr lang="es-CO" dirty="0" err="1"/>
              <a:t>Empsii</a:t>
            </a:r>
            <a:r>
              <a:rPr lang="es-CO" dirty="0"/>
              <a:t> </a:t>
            </a:r>
          </a:p>
          <a:p>
            <a:pPr algn="just">
              <a:defRPr sz="1400"/>
            </a:pPr>
            <a:r>
              <a:rPr lang="es-CO" dirty="0"/>
              <a:t>Identificar e informar al Responsable del Proceso cualquier situación que de o pueda dar origen a una no conformidad, o cualquier aspecto por mejorar.</a:t>
            </a:r>
          </a:p>
          <a:p>
            <a:pPr algn="just">
              <a:defRPr sz="1400"/>
            </a:pPr>
            <a:r>
              <a:rPr lang="es-CO" dirty="0"/>
              <a:t>Participar en el planteamiento, análisis e implementación de las acciones. </a:t>
            </a:r>
          </a:p>
          <a:p>
            <a:pPr algn="just">
              <a:defRPr sz="1400"/>
            </a:pPr>
            <a:r>
              <a:rPr lang="es-CO" dirty="0"/>
              <a:t>Ejecutar las actividades planificadas en los planes de acción</a:t>
            </a:r>
          </a:p>
          <a:p>
            <a:pPr algn="just">
              <a:defRPr sz="1400"/>
            </a:pPr>
            <a:endParaRPr lang="es-CO" dirty="0"/>
          </a:p>
          <a:p>
            <a:pPr indent="95250">
              <a:defRPr sz="1400" b="1"/>
            </a:pPr>
            <a:r>
              <a:rPr lang="es-CO" dirty="0"/>
              <a:t>Documentos y Registros Asociados</a:t>
            </a:r>
          </a:p>
          <a:p>
            <a:pPr marL="285750" indent="-190500">
              <a:buSzPct val="100000"/>
              <a:buFont typeface="Arial"/>
              <a:buChar char="•"/>
              <a:defRPr sz="1400"/>
            </a:pPr>
            <a:r>
              <a:rPr lang="es-CO" b="1" dirty="0"/>
              <a:t>DOC-SG-04 </a:t>
            </a:r>
            <a:r>
              <a:rPr lang="es-CO" dirty="0"/>
              <a:t>Base Datos de Q,A,EL,D,NC,AP,AC</a:t>
            </a:r>
          </a:p>
          <a:p>
            <a:pPr marL="285750" indent="-190500">
              <a:buSzPct val="100000"/>
              <a:buFont typeface="Arial"/>
              <a:buChar char="•"/>
              <a:defRPr sz="1400"/>
            </a:pPr>
            <a:r>
              <a:rPr lang="es-CO" b="1" dirty="0"/>
              <a:t>F-SG-06</a:t>
            </a:r>
            <a:r>
              <a:rPr lang="es-CO" dirty="0"/>
              <a:t>  Acción de Mejora</a:t>
            </a:r>
          </a:p>
        </p:txBody>
      </p:sp>
      <p:sp>
        <p:nvSpPr>
          <p:cNvPr id="231" name="Shape 231"/>
          <p:cNvSpPr/>
          <p:nvPr/>
        </p:nvSpPr>
        <p:spPr>
          <a:xfrm>
            <a:off x="539551" y="908720"/>
            <a:ext cx="2119411" cy="28882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b="1"/>
            </a:lvl1pPr>
          </a:lstStyle>
          <a:p>
            <a:r>
              <a:t>RESPONSABILIDADES: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234" name="Shape 234"/>
          <p:cNvSpPr/>
          <p:nvPr/>
        </p:nvSpPr>
        <p:spPr>
          <a:xfrm>
            <a:off x="323528" y="260647"/>
            <a:ext cx="7104789"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3 – INSTRUCTIVO DE ACCIONES PREVENTIVAS O CORRECTIVAS.</a:t>
            </a:r>
          </a:p>
        </p:txBody>
      </p:sp>
      <p:sp>
        <p:nvSpPr>
          <p:cNvPr id="235" name="Shape 235"/>
          <p:cNvSpPr/>
          <p:nvPr/>
        </p:nvSpPr>
        <p:spPr>
          <a:xfrm>
            <a:off x="323527" y="1052735"/>
            <a:ext cx="8567744" cy="48320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A partir de los análisis de datos de las diferentes fuentes de información del sistema de gestión indicadas en la página 3 del presente documento se determina la necesidad de implementar acciones preventivas o correctivas.</a:t>
            </a:r>
          </a:p>
          <a:p>
            <a:pPr algn="just">
              <a:defRPr sz="1400" b="1"/>
            </a:pPr>
            <a:r>
              <a:rPr lang="es-CO" dirty="0"/>
              <a:t> </a:t>
            </a:r>
          </a:p>
          <a:p>
            <a:pPr algn="just">
              <a:defRPr sz="1400"/>
            </a:pPr>
            <a:r>
              <a:rPr lang="es-CO" dirty="0"/>
              <a:t>En la medida que sea necesario establecer una Acción de Tipo Preventivo o Correctivo para un problema específico, se siguen los siguientes pasos.</a:t>
            </a:r>
          </a:p>
          <a:p>
            <a:pPr marL="114294" indent="-112179" algn="just">
              <a:buSzPct val="100000"/>
              <a:buFont typeface="Arial"/>
              <a:buChar char="•"/>
              <a:defRPr sz="1400"/>
            </a:pPr>
            <a:r>
              <a:rPr lang="es-CO" dirty="0"/>
              <a:t>Se debe analizar el impacto de los problemas presentados.</a:t>
            </a:r>
          </a:p>
          <a:p>
            <a:pPr marL="114294" indent="-112179" algn="just">
              <a:buSzPct val="100000"/>
              <a:buFont typeface="Arial"/>
              <a:buChar char="•"/>
              <a:defRPr sz="1400"/>
            </a:pPr>
            <a:r>
              <a:rPr lang="es-CO" dirty="0"/>
              <a:t>Se analizan las causas por cada tipo de problemas, se identifican las causas comunes a los diferentes problemas.</a:t>
            </a:r>
          </a:p>
          <a:p>
            <a:pPr marL="114294" indent="-112179" algn="just">
              <a:buSzPct val="100000"/>
              <a:buFont typeface="Arial"/>
              <a:buChar char="•"/>
              <a:defRPr sz="1400"/>
            </a:pPr>
            <a:r>
              <a:rPr lang="es-CO" dirty="0"/>
              <a:t>Se debe planificar las acciones para eliminar cada  causa común a varios problemas o necesidades y causas específicas.</a:t>
            </a:r>
          </a:p>
          <a:p>
            <a:pPr marL="114294" indent="-112179" algn="just">
              <a:buSzPct val="100000"/>
              <a:buFont typeface="Arial"/>
              <a:buChar char="•"/>
              <a:defRPr sz="1400"/>
            </a:pPr>
            <a:r>
              <a:rPr lang="es-CO" dirty="0"/>
              <a:t>Se realiza un análisis de los  riesgos del cambio a implementar.</a:t>
            </a:r>
          </a:p>
          <a:p>
            <a:pPr marL="114294" indent="-112179" algn="just">
              <a:buSzPct val="100000"/>
              <a:buFont typeface="Arial"/>
              <a:buChar char="•"/>
              <a:defRPr sz="1400"/>
            </a:pPr>
            <a:r>
              <a:rPr lang="es-CO" dirty="0"/>
              <a:t>Establecer controles y nuevas acciones.</a:t>
            </a:r>
          </a:p>
          <a:p>
            <a:pPr marL="114294" indent="-112179" algn="just">
              <a:buSzPct val="100000"/>
              <a:buFont typeface="Arial"/>
              <a:buChar char="•"/>
              <a:defRPr sz="1400"/>
            </a:pPr>
            <a:r>
              <a:rPr lang="es-CO" dirty="0"/>
              <a:t>Se debe establecer el presupuesto y la asignación de los recursos técnicos y humanos.</a:t>
            </a:r>
          </a:p>
          <a:p>
            <a:pPr marL="114294" indent="-112179" algn="just">
              <a:buSzPct val="100000"/>
              <a:buFont typeface="Arial"/>
              <a:buChar char="•"/>
              <a:defRPr sz="1400"/>
            </a:pPr>
            <a:r>
              <a:rPr lang="es-CO" dirty="0"/>
              <a:t>Se debe ajustar la secuencia de la implementación del Plan de Acción, con base en la disponibilidad de los recursos humanos y los programas de trabajo diario.</a:t>
            </a:r>
          </a:p>
          <a:p>
            <a:pPr marL="114294" indent="-112179" algn="just">
              <a:buSzPct val="100000"/>
              <a:buFont typeface="Arial"/>
              <a:buChar char="•"/>
              <a:defRPr sz="1400"/>
            </a:pPr>
            <a:r>
              <a:rPr lang="es-CO" dirty="0"/>
              <a:t>Se presenta el Plan de Acción a la gerencia para su aprobación.</a:t>
            </a:r>
          </a:p>
          <a:p>
            <a:pPr marL="114294" indent="-112179" algn="just">
              <a:buSzPct val="100000"/>
              <a:buFont typeface="Arial"/>
              <a:buChar char="•"/>
              <a:defRPr sz="1400"/>
            </a:pPr>
            <a:r>
              <a:rPr lang="es-CO" dirty="0"/>
              <a:t>Si no es aprobado el plan de acción se debe de analizar si es por presupuesto o no, en caso de ser por presupuesto se ajusta el presupuesto, si no se debe ajustar la planificación de acciones.</a:t>
            </a:r>
          </a:p>
          <a:p>
            <a:pPr marL="114294" indent="-112179" algn="just">
              <a:buSzPct val="100000"/>
              <a:buFont typeface="Arial"/>
              <a:buChar char="•"/>
              <a:defRPr sz="1400"/>
            </a:pPr>
            <a:r>
              <a:rPr lang="es-CO" dirty="0"/>
              <a:t>Una vez aprobado el Plan de Acción se debe documentar en el SG y se debe asignar las tareas/trabajos a cada responsable.</a:t>
            </a:r>
          </a:p>
          <a:p>
            <a:pPr marL="114294" indent="-112179" algn="just">
              <a:buSzPct val="100000"/>
              <a:buFont typeface="Arial"/>
              <a:buChar char="•"/>
              <a:defRPr sz="1400"/>
            </a:pPr>
            <a:r>
              <a:rPr lang="es-CO" dirty="0"/>
              <a:t>Se debe socializar el plan de acción, solicitar las compras y entrenamientos.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
        <p:nvSpPr>
          <p:cNvPr id="238" name="Shape 238"/>
          <p:cNvSpPr/>
          <p:nvPr/>
        </p:nvSpPr>
        <p:spPr>
          <a:xfrm>
            <a:off x="323528" y="260647"/>
            <a:ext cx="7104789"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3 – INSTRUCTIVO DE ACCIONES PREVENTIVAS O CORRECTIVAS.</a:t>
            </a:r>
          </a:p>
        </p:txBody>
      </p:sp>
      <p:sp>
        <p:nvSpPr>
          <p:cNvPr id="239" name="Shape 239"/>
          <p:cNvSpPr/>
          <p:nvPr/>
        </p:nvSpPr>
        <p:spPr>
          <a:xfrm>
            <a:off x="323527" y="1412776"/>
            <a:ext cx="8567744" cy="397031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114294" indent="-112179" algn="just">
              <a:buSzPct val="100000"/>
              <a:buFont typeface="Arial"/>
              <a:buChar char="•"/>
              <a:defRPr sz="1400"/>
            </a:pPr>
            <a:r>
              <a:rPr lang="es-CO" dirty="0"/>
              <a:t>Cada responsable de proceso procede a implementar las acciones aprobadas.</a:t>
            </a:r>
          </a:p>
          <a:p>
            <a:pPr marL="114294" indent="-112179" algn="just">
              <a:buSzPct val="100000"/>
              <a:buFont typeface="Arial"/>
              <a:buChar char="•"/>
              <a:defRPr sz="1400"/>
            </a:pPr>
            <a:r>
              <a:rPr lang="es-CO" dirty="0"/>
              <a:t>Una vez se empiece a implementar la acciones de mejora se debe realizar el seguimiento al cumplimiento de programa de implementación. </a:t>
            </a:r>
          </a:p>
          <a:p>
            <a:pPr marL="114294" indent="-112179" algn="just">
              <a:buSzPct val="100000"/>
              <a:buFont typeface="Arial"/>
              <a:buChar char="•"/>
              <a:defRPr sz="1400"/>
            </a:pPr>
            <a:r>
              <a:rPr lang="es-CO" dirty="0"/>
              <a:t>Se debe analizar si se cumple o no se cumple el programa de implementación del plan, de no cumplirse se deben hacer ajustes al programa.</a:t>
            </a:r>
          </a:p>
          <a:p>
            <a:pPr marL="114294" indent="-112179" algn="just">
              <a:buSzPct val="100000"/>
              <a:buFont typeface="Arial"/>
              <a:buChar char="•"/>
              <a:defRPr sz="1400"/>
            </a:pPr>
            <a:r>
              <a:rPr lang="es-CO" dirty="0"/>
              <a:t>Una vez cumplido el programa de implementación se debe realizar una evaluación de la eficacia en la eliminación de las causas comunes y específicas. </a:t>
            </a:r>
          </a:p>
          <a:p>
            <a:pPr marL="114294" indent="-112179" algn="just">
              <a:buSzPct val="100000"/>
              <a:buFont typeface="Arial"/>
              <a:buChar char="•"/>
              <a:defRPr sz="1400"/>
            </a:pPr>
            <a:r>
              <a:rPr lang="es-CO" dirty="0"/>
              <a:t>Se evalúa si se eliminaron las causas, si estas siguen presentes se debe volver a planificar las acciones para eliminar dichas causas.</a:t>
            </a:r>
          </a:p>
          <a:p>
            <a:pPr marL="114294" indent="-112179" algn="just">
              <a:buSzPct val="100000"/>
              <a:buFont typeface="Arial"/>
              <a:buChar char="•"/>
              <a:defRPr sz="1400"/>
            </a:pPr>
            <a:r>
              <a:rPr lang="es-CO" dirty="0"/>
              <a:t>Se debe Documentar las lecciones aprendidas en el “Banco de  Lecciones Aprendidas por proceso” </a:t>
            </a:r>
            <a:r>
              <a:rPr lang="es-CO" b="1" dirty="0"/>
              <a:t>DOC-SG-06</a:t>
            </a:r>
            <a:r>
              <a:rPr lang="es-CO" dirty="0"/>
              <a:t> Libro Blanco. </a:t>
            </a:r>
          </a:p>
          <a:p>
            <a:pPr marL="114294" indent="-112179" algn="just">
              <a:buSzPct val="100000"/>
              <a:buFont typeface="Arial"/>
              <a:buChar char="•"/>
              <a:defRPr sz="1400"/>
            </a:pPr>
            <a:r>
              <a:rPr lang="es-CO" dirty="0"/>
              <a:t>Ya eliminadas las causas se debe socializar, formar y concientizar los colaboradores sobre las lecciones aprendidas. </a:t>
            </a:r>
          </a:p>
          <a:p>
            <a:pPr marL="114294" indent="-112179" algn="just">
              <a:buSzPct val="100000"/>
              <a:buFont typeface="Arial"/>
              <a:buChar char="•"/>
              <a:defRPr sz="1400"/>
            </a:pPr>
            <a:r>
              <a:rPr lang="es-CO" dirty="0"/>
              <a:t>Se debe realizar el seguimiento a los datos del SGI posterior al cierre del programa implementado hasta por un año. </a:t>
            </a:r>
          </a:p>
          <a:p>
            <a:pPr marL="114294" indent="-112179" algn="just">
              <a:buSzPct val="100000"/>
              <a:buFont typeface="Arial"/>
              <a:buChar char="•"/>
              <a:defRPr sz="1400"/>
            </a:pPr>
            <a:r>
              <a:rPr lang="es-CO" dirty="0"/>
              <a:t>Se revisa si se vuelve a presentar el problema, en caso de que se genere de nuevo el problema se debe volver a analizar las causas por cada tipo de problemas. En caso de que no se presente de nuevo el problema se realiza el cierre con eficacia de la acción tomada.</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25</a:t>
            </a:fld>
            <a:endParaRPr/>
          </a:p>
        </p:txBody>
      </p:sp>
      <p:sp>
        <p:nvSpPr>
          <p:cNvPr id="242" name="Shape 242"/>
          <p:cNvSpPr/>
          <p:nvPr/>
        </p:nvSpPr>
        <p:spPr>
          <a:xfrm>
            <a:off x="227120" y="213895"/>
            <a:ext cx="7347416"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3 – INSTRUCTIVO DE ACCIONES PREVENTIVAS O CORRECTIVAS.</a:t>
            </a:r>
          </a:p>
        </p:txBody>
      </p:sp>
      <p:sp>
        <p:nvSpPr>
          <p:cNvPr id="243" name="Shape 243"/>
          <p:cNvSpPr/>
          <p:nvPr/>
        </p:nvSpPr>
        <p:spPr>
          <a:xfrm>
            <a:off x="470650" y="1069699"/>
            <a:ext cx="1586777"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just">
              <a:defRPr sz="1000"/>
            </a:lvl1pPr>
          </a:lstStyle>
          <a:p>
            <a:r>
              <a:rPr lang="es-CO" dirty="0"/>
              <a:t>Análisis de datos de las diferentes fuentes.</a:t>
            </a:r>
          </a:p>
        </p:txBody>
      </p:sp>
      <p:sp>
        <p:nvSpPr>
          <p:cNvPr id="244" name="Shape 244"/>
          <p:cNvSpPr/>
          <p:nvPr/>
        </p:nvSpPr>
        <p:spPr>
          <a:xfrm>
            <a:off x="6615332" y="1069699"/>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rPr lang="es-CO" dirty="0"/>
              <a:t>Planificar Acciones para Eliminar Cada Causa común a varios problemas o necesidades y Causas Específicas</a:t>
            </a:r>
          </a:p>
        </p:txBody>
      </p:sp>
      <p:sp>
        <p:nvSpPr>
          <p:cNvPr id="245" name="Shape 245"/>
          <p:cNvSpPr/>
          <p:nvPr/>
        </p:nvSpPr>
        <p:spPr>
          <a:xfrm>
            <a:off x="4311077" y="1069699"/>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rPr lang="es-CO" dirty="0"/>
              <a:t>Análisis de Causas por cada tipo de problemas, e identificación de causas comunes a los diferentes problemas</a:t>
            </a:r>
          </a:p>
        </p:txBody>
      </p:sp>
      <p:sp>
        <p:nvSpPr>
          <p:cNvPr id="246" name="Shape 246"/>
          <p:cNvSpPr/>
          <p:nvPr/>
        </p:nvSpPr>
        <p:spPr>
          <a:xfrm>
            <a:off x="926700" y="604487"/>
            <a:ext cx="654770" cy="32874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INICIO</a:t>
            </a:r>
          </a:p>
        </p:txBody>
      </p:sp>
      <p:cxnSp>
        <p:nvCxnSpPr>
          <p:cNvPr id="247" name="Connector 247"/>
          <p:cNvCxnSpPr>
            <a:stCxn id="243" idx="3"/>
            <a:endCxn id="252" idx="1"/>
          </p:cNvCxnSpPr>
          <p:nvPr/>
        </p:nvCxnSpPr>
        <p:spPr>
          <a:xfrm>
            <a:off x="2057427" y="1641336"/>
            <a:ext cx="333436" cy="0"/>
          </a:xfrm>
          <a:prstGeom prst="straightConnector1">
            <a:avLst/>
          </a:prstGeom>
          <a:ln w="12700">
            <a:solidFill>
              <a:srgbClr val="000000"/>
            </a:solidFill>
            <a:tailEnd type="triangle"/>
          </a:ln>
        </p:spPr>
      </p:cxnSp>
      <p:cxnSp>
        <p:nvCxnSpPr>
          <p:cNvPr id="248" name="Connector 248"/>
          <p:cNvCxnSpPr>
            <a:stCxn id="245" idx="3"/>
            <a:endCxn id="310" idx="6"/>
          </p:cNvCxnSpPr>
          <p:nvPr/>
        </p:nvCxnSpPr>
        <p:spPr>
          <a:xfrm>
            <a:off x="5897855" y="1641336"/>
            <a:ext cx="420932" cy="9431"/>
          </a:xfrm>
          <a:prstGeom prst="straightConnector1">
            <a:avLst/>
          </a:prstGeom>
          <a:ln w="12700">
            <a:solidFill>
              <a:srgbClr val="000000"/>
            </a:solidFill>
            <a:tailEnd type="triangle"/>
          </a:ln>
        </p:spPr>
      </p:cxnSp>
      <p:cxnSp>
        <p:nvCxnSpPr>
          <p:cNvPr id="249" name="Connector 249"/>
          <p:cNvCxnSpPr>
            <a:endCxn id="243" idx="0"/>
          </p:cNvCxnSpPr>
          <p:nvPr/>
        </p:nvCxnSpPr>
        <p:spPr>
          <a:xfrm>
            <a:off x="1264038" y="933233"/>
            <a:ext cx="1" cy="136466"/>
          </a:xfrm>
          <a:prstGeom prst="straightConnector1">
            <a:avLst/>
          </a:prstGeom>
          <a:ln w="12700">
            <a:solidFill>
              <a:srgbClr val="000000"/>
            </a:solidFill>
            <a:tailEnd type="triangle"/>
          </a:ln>
        </p:spPr>
      </p:cxnSp>
      <p:cxnSp>
        <p:nvCxnSpPr>
          <p:cNvPr id="250" name="Connector 250"/>
          <p:cNvCxnSpPr>
            <a:stCxn id="252" idx="3"/>
            <a:endCxn id="245" idx="1"/>
          </p:cNvCxnSpPr>
          <p:nvPr/>
        </p:nvCxnSpPr>
        <p:spPr>
          <a:xfrm>
            <a:off x="3977641" y="1641336"/>
            <a:ext cx="333436" cy="0"/>
          </a:xfrm>
          <a:prstGeom prst="straightConnector1">
            <a:avLst/>
          </a:prstGeom>
          <a:ln w="12700">
            <a:solidFill>
              <a:srgbClr val="000000"/>
            </a:solidFill>
            <a:tailEnd type="triangle"/>
          </a:ln>
        </p:spPr>
      </p:cxnSp>
      <p:cxnSp>
        <p:nvCxnSpPr>
          <p:cNvPr id="251" name="Connector 251"/>
          <p:cNvCxnSpPr>
            <a:stCxn id="244" idx="2"/>
            <a:endCxn id="255" idx="0"/>
          </p:cNvCxnSpPr>
          <p:nvPr/>
        </p:nvCxnSpPr>
        <p:spPr>
          <a:xfrm>
            <a:off x="7408721" y="2212973"/>
            <a:ext cx="0" cy="204761"/>
          </a:xfrm>
          <a:prstGeom prst="straightConnector1">
            <a:avLst/>
          </a:prstGeom>
          <a:ln w="12700">
            <a:solidFill>
              <a:srgbClr val="000000"/>
            </a:solidFill>
            <a:tailEnd type="triangle"/>
          </a:ln>
        </p:spPr>
      </p:cxnSp>
      <p:sp>
        <p:nvSpPr>
          <p:cNvPr id="252" name="Shape 252"/>
          <p:cNvSpPr/>
          <p:nvPr/>
        </p:nvSpPr>
        <p:spPr>
          <a:xfrm>
            <a:off x="2390863" y="1069699"/>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rPr lang="es-CO" dirty="0"/>
              <a:t>Análisis de impacto de los problemas</a:t>
            </a:r>
          </a:p>
        </p:txBody>
      </p:sp>
      <p:cxnSp>
        <p:nvCxnSpPr>
          <p:cNvPr id="253" name="Connector 253"/>
          <p:cNvCxnSpPr/>
          <p:nvPr/>
        </p:nvCxnSpPr>
        <p:spPr>
          <a:xfrm flipV="1">
            <a:off x="4137314" y="1607628"/>
            <a:ext cx="2088877" cy="1293710"/>
          </a:xfrm>
          <a:prstGeom prst="bentConnector3">
            <a:avLst>
              <a:gd name="adj1" fmla="val 98639"/>
            </a:avLst>
          </a:prstGeom>
          <a:ln w="12700">
            <a:solidFill>
              <a:srgbClr val="000000"/>
            </a:solidFill>
            <a:tailEnd type="triangle"/>
          </a:ln>
        </p:spPr>
      </p:cxnSp>
      <p:sp>
        <p:nvSpPr>
          <p:cNvPr id="254" name="Shape 254"/>
          <p:cNvSpPr/>
          <p:nvPr/>
        </p:nvSpPr>
        <p:spPr>
          <a:xfrm>
            <a:off x="4599108" y="3730423"/>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Establecer controles y nuevas acciones</a:t>
            </a:r>
          </a:p>
        </p:txBody>
      </p:sp>
      <p:sp>
        <p:nvSpPr>
          <p:cNvPr id="255" name="Shape 255"/>
          <p:cNvSpPr/>
          <p:nvPr/>
        </p:nvSpPr>
        <p:spPr>
          <a:xfrm>
            <a:off x="6615332" y="2417734"/>
            <a:ext cx="1586778"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Analizar los riesgos de los cambios</a:t>
            </a:r>
          </a:p>
        </p:txBody>
      </p:sp>
      <p:sp>
        <p:nvSpPr>
          <p:cNvPr id="256" name="Shape 256"/>
          <p:cNvSpPr/>
          <p:nvPr/>
        </p:nvSpPr>
        <p:spPr>
          <a:xfrm>
            <a:off x="470649" y="5128167"/>
            <a:ext cx="1586778"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Presentar el plan de acción a la alta dirección</a:t>
            </a:r>
          </a:p>
        </p:txBody>
      </p:sp>
      <p:sp>
        <p:nvSpPr>
          <p:cNvPr id="257" name="Shape 257"/>
          <p:cNvSpPr/>
          <p:nvPr/>
        </p:nvSpPr>
        <p:spPr>
          <a:xfrm>
            <a:off x="3941789" y="5868360"/>
            <a:ext cx="227874"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SI</a:t>
            </a:r>
          </a:p>
        </p:txBody>
      </p:sp>
      <p:sp>
        <p:nvSpPr>
          <p:cNvPr id="258" name="Shape 258"/>
          <p:cNvSpPr/>
          <p:nvPr/>
        </p:nvSpPr>
        <p:spPr>
          <a:xfrm>
            <a:off x="2486234" y="5287878"/>
            <a:ext cx="1586779" cy="89773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¿Aprobado el plan de acción?</a:t>
            </a:r>
          </a:p>
        </p:txBody>
      </p:sp>
      <p:sp>
        <p:nvSpPr>
          <p:cNvPr id="259" name="Shape 259"/>
          <p:cNvSpPr/>
          <p:nvPr/>
        </p:nvSpPr>
        <p:spPr>
          <a:xfrm>
            <a:off x="2971933" y="6110597"/>
            <a:ext cx="333634"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NO</a:t>
            </a:r>
          </a:p>
        </p:txBody>
      </p:sp>
      <p:cxnSp>
        <p:nvCxnSpPr>
          <p:cNvPr id="260" name="Connector 260"/>
          <p:cNvCxnSpPr>
            <a:stCxn id="255" idx="1"/>
            <a:endCxn id="254" idx="0"/>
          </p:cNvCxnSpPr>
          <p:nvPr/>
        </p:nvCxnSpPr>
        <p:spPr>
          <a:xfrm rot="10800000" flipV="1">
            <a:off x="5392498" y="2989371"/>
            <a:ext cx="1222835" cy="741051"/>
          </a:xfrm>
          <a:prstGeom prst="bentConnector2">
            <a:avLst/>
          </a:prstGeom>
          <a:ln w="12700">
            <a:solidFill>
              <a:srgbClr val="000000"/>
            </a:solidFill>
            <a:tailEnd type="triangle"/>
          </a:ln>
        </p:spPr>
      </p:cxnSp>
      <p:cxnSp>
        <p:nvCxnSpPr>
          <p:cNvPr id="261" name="Connector 261"/>
          <p:cNvCxnSpPr>
            <a:stCxn id="254" idx="1"/>
            <a:endCxn id="264" idx="3"/>
          </p:cNvCxnSpPr>
          <p:nvPr/>
        </p:nvCxnSpPr>
        <p:spPr>
          <a:xfrm flipH="1">
            <a:off x="4167417" y="4302060"/>
            <a:ext cx="431691" cy="0"/>
          </a:xfrm>
          <a:prstGeom prst="straightConnector1">
            <a:avLst/>
          </a:prstGeom>
          <a:ln w="12700">
            <a:solidFill>
              <a:srgbClr val="000000"/>
            </a:solidFill>
            <a:tailEnd type="triangle"/>
          </a:ln>
        </p:spPr>
      </p:cxnSp>
      <p:cxnSp>
        <p:nvCxnSpPr>
          <p:cNvPr id="262" name="Connector 262"/>
          <p:cNvCxnSpPr>
            <a:stCxn id="259" idx="3"/>
            <a:endCxn id="269" idx="1"/>
          </p:cNvCxnSpPr>
          <p:nvPr/>
        </p:nvCxnSpPr>
        <p:spPr>
          <a:xfrm flipH="1" flipV="1">
            <a:off x="426458" y="2932957"/>
            <a:ext cx="2879109" cy="3245413"/>
          </a:xfrm>
          <a:prstGeom prst="bentConnector5">
            <a:avLst>
              <a:gd name="adj1" fmla="val -7940"/>
              <a:gd name="adj2" fmla="val -8299"/>
              <a:gd name="adj3" fmla="val 107940"/>
            </a:avLst>
          </a:prstGeom>
          <a:ln w="12700">
            <a:solidFill>
              <a:srgbClr val="000000"/>
            </a:solidFill>
            <a:tailEnd type="triangle"/>
          </a:ln>
        </p:spPr>
      </p:cxnSp>
      <p:cxnSp>
        <p:nvCxnSpPr>
          <p:cNvPr id="263" name="Connector 263"/>
          <p:cNvCxnSpPr>
            <a:endCxn id="266" idx="1"/>
          </p:cNvCxnSpPr>
          <p:nvPr/>
        </p:nvCxnSpPr>
        <p:spPr>
          <a:xfrm flipV="1">
            <a:off x="4073013" y="5699805"/>
            <a:ext cx="429446" cy="39504"/>
          </a:xfrm>
          <a:prstGeom prst="straightConnector1">
            <a:avLst/>
          </a:prstGeom>
          <a:ln w="12700">
            <a:solidFill>
              <a:srgbClr val="000000"/>
            </a:solidFill>
            <a:tailEnd type="triangle"/>
          </a:ln>
        </p:spPr>
      </p:cxnSp>
      <p:sp>
        <p:nvSpPr>
          <p:cNvPr id="264" name="Shape 264"/>
          <p:cNvSpPr/>
          <p:nvPr/>
        </p:nvSpPr>
        <p:spPr>
          <a:xfrm>
            <a:off x="2580639" y="3730423"/>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Establecer el presupuesto y la asignación de los recursos técnicos y humanos</a:t>
            </a:r>
          </a:p>
        </p:txBody>
      </p:sp>
      <p:cxnSp>
        <p:nvCxnSpPr>
          <p:cNvPr id="265" name="Connector 265"/>
          <p:cNvCxnSpPr>
            <a:stCxn id="264" idx="1"/>
            <a:endCxn id="275" idx="3"/>
          </p:cNvCxnSpPr>
          <p:nvPr/>
        </p:nvCxnSpPr>
        <p:spPr>
          <a:xfrm flipH="1">
            <a:off x="2057427" y="4302060"/>
            <a:ext cx="523212" cy="0"/>
          </a:xfrm>
          <a:prstGeom prst="straightConnector1">
            <a:avLst/>
          </a:prstGeom>
          <a:ln w="12700">
            <a:solidFill>
              <a:srgbClr val="000000"/>
            </a:solidFill>
            <a:tailEnd type="triangle"/>
          </a:ln>
        </p:spPr>
      </p:cxnSp>
      <p:sp>
        <p:nvSpPr>
          <p:cNvPr id="266" name="Shape 266"/>
          <p:cNvSpPr/>
          <p:nvPr/>
        </p:nvSpPr>
        <p:spPr>
          <a:xfrm>
            <a:off x="4502459" y="5128167"/>
            <a:ext cx="1586778"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Documentar el plan de acción en el SGI y asignar  los  trabajos a realizar a los responsables</a:t>
            </a:r>
          </a:p>
        </p:txBody>
      </p:sp>
      <p:cxnSp>
        <p:nvCxnSpPr>
          <p:cNvPr id="267" name="Connector 267"/>
          <p:cNvCxnSpPr>
            <a:stCxn id="266" idx="3"/>
            <a:endCxn id="276" idx="1"/>
          </p:cNvCxnSpPr>
          <p:nvPr/>
        </p:nvCxnSpPr>
        <p:spPr>
          <a:xfrm>
            <a:off x="6089237" y="5699805"/>
            <a:ext cx="526095" cy="0"/>
          </a:xfrm>
          <a:prstGeom prst="straightConnector1">
            <a:avLst/>
          </a:prstGeom>
          <a:ln w="12700">
            <a:solidFill>
              <a:srgbClr val="000000"/>
            </a:solidFill>
            <a:tailEnd type="triangle"/>
          </a:ln>
        </p:spPr>
      </p:cxnSp>
      <p:sp>
        <p:nvSpPr>
          <p:cNvPr id="331" name="Shape 331"/>
          <p:cNvSpPr/>
          <p:nvPr/>
        </p:nvSpPr>
        <p:spPr>
          <a:xfrm>
            <a:off x="4181042" y="9687352"/>
            <a:ext cx="34932" cy="5434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12700">
            <a:solidFill>
              <a:srgbClr val="000000"/>
            </a:solidFill>
            <a:tailEnd type="triangle"/>
          </a:ln>
        </p:spPr>
        <p:txBody>
          <a:bodyPr/>
          <a:lstStyle/>
          <a:p>
            <a:endParaRPr/>
          </a:p>
        </p:txBody>
      </p:sp>
      <p:sp>
        <p:nvSpPr>
          <p:cNvPr id="269" name="Shape 269"/>
          <p:cNvSpPr/>
          <p:nvPr/>
        </p:nvSpPr>
        <p:spPr>
          <a:xfrm>
            <a:off x="426458" y="2361320"/>
            <a:ext cx="1586777"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rPr lang="es-CO" dirty="0"/>
              <a:t>Analizar el motivo de no aprobación</a:t>
            </a:r>
          </a:p>
        </p:txBody>
      </p:sp>
      <p:sp>
        <p:nvSpPr>
          <p:cNvPr id="270" name="Shape 270"/>
          <p:cNvSpPr/>
          <p:nvPr/>
        </p:nvSpPr>
        <p:spPr>
          <a:xfrm>
            <a:off x="3013473" y="3395166"/>
            <a:ext cx="250554"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SI</a:t>
            </a:r>
          </a:p>
        </p:txBody>
      </p:sp>
      <p:sp>
        <p:nvSpPr>
          <p:cNvPr id="271" name="Shape 271"/>
          <p:cNvSpPr/>
          <p:nvPr/>
        </p:nvSpPr>
        <p:spPr>
          <a:xfrm>
            <a:off x="2580639" y="2452471"/>
            <a:ext cx="1586779" cy="89773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rPr dirty="0"/>
              <a:t>¿</a:t>
            </a:r>
            <a:r>
              <a:rPr lang="es-CO" dirty="0"/>
              <a:t>Es por presupuesto?</a:t>
            </a:r>
          </a:p>
        </p:txBody>
      </p:sp>
      <p:sp>
        <p:nvSpPr>
          <p:cNvPr id="272" name="Shape 272"/>
          <p:cNvSpPr/>
          <p:nvPr/>
        </p:nvSpPr>
        <p:spPr>
          <a:xfrm>
            <a:off x="4058381" y="3000954"/>
            <a:ext cx="303303"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rPr dirty="0"/>
              <a:t>NO</a:t>
            </a:r>
          </a:p>
        </p:txBody>
      </p:sp>
      <p:cxnSp>
        <p:nvCxnSpPr>
          <p:cNvPr id="273" name="Connector 273"/>
          <p:cNvCxnSpPr>
            <a:endCxn id="264" idx="0"/>
          </p:cNvCxnSpPr>
          <p:nvPr/>
        </p:nvCxnSpPr>
        <p:spPr>
          <a:xfrm>
            <a:off x="3374028" y="3350205"/>
            <a:ext cx="0" cy="380218"/>
          </a:xfrm>
          <a:prstGeom prst="straightConnector1">
            <a:avLst/>
          </a:prstGeom>
          <a:ln w="12700">
            <a:solidFill>
              <a:srgbClr val="000000"/>
            </a:solidFill>
            <a:tailEnd type="triangle"/>
          </a:ln>
        </p:spPr>
      </p:cxnSp>
      <p:cxnSp>
        <p:nvCxnSpPr>
          <p:cNvPr id="274" name="Connector 274"/>
          <p:cNvCxnSpPr>
            <a:stCxn id="269" idx="3"/>
          </p:cNvCxnSpPr>
          <p:nvPr/>
        </p:nvCxnSpPr>
        <p:spPr>
          <a:xfrm>
            <a:off x="2013235" y="2932957"/>
            <a:ext cx="557954" cy="4673"/>
          </a:xfrm>
          <a:prstGeom prst="straightConnector1">
            <a:avLst/>
          </a:prstGeom>
          <a:ln w="12700">
            <a:solidFill>
              <a:srgbClr val="000000"/>
            </a:solidFill>
            <a:tailEnd type="triangle"/>
          </a:ln>
        </p:spPr>
      </p:cxnSp>
      <p:sp>
        <p:nvSpPr>
          <p:cNvPr id="275" name="Shape 275"/>
          <p:cNvSpPr/>
          <p:nvPr/>
        </p:nvSpPr>
        <p:spPr>
          <a:xfrm>
            <a:off x="470649" y="3730423"/>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Ajustar la secuencia de implementación del plan de Acción con base en la disponibilidad de los recursos humanos y los programas de trabajo diario</a:t>
            </a:r>
          </a:p>
        </p:txBody>
      </p:sp>
      <p:sp>
        <p:nvSpPr>
          <p:cNvPr id="276" name="Shape 276"/>
          <p:cNvSpPr/>
          <p:nvPr/>
        </p:nvSpPr>
        <p:spPr>
          <a:xfrm>
            <a:off x="6615332" y="5128167"/>
            <a:ext cx="1586778"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Socializar el plan de acción, Solicitar las compras y Entrenamientos</a:t>
            </a:r>
          </a:p>
        </p:txBody>
      </p:sp>
      <p:grpSp>
        <p:nvGrpSpPr>
          <p:cNvPr id="279" name="Group 279"/>
          <p:cNvGrpSpPr/>
          <p:nvPr/>
        </p:nvGrpSpPr>
        <p:grpSpPr>
          <a:xfrm>
            <a:off x="7210376" y="8674920"/>
            <a:ext cx="1586778" cy="1143274"/>
            <a:chOff x="0" y="0"/>
            <a:chExt cx="1586776" cy="1143273"/>
          </a:xfrm>
        </p:grpSpPr>
        <p:sp>
          <p:nvSpPr>
            <p:cNvPr id="277" name="Shape 277"/>
            <p:cNvSpPr/>
            <p:nvPr/>
          </p:nvSpPr>
          <p:spPr>
            <a:xfrm>
              <a:off x="0" y="-1"/>
              <a:ext cx="1586777" cy="1143275"/>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78" name="Shape 278"/>
            <p:cNvSpPr/>
            <p:nvPr/>
          </p:nvSpPr>
          <p:spPr>
            <a:xfrm>
              <a:off x="0" y="503863"/>
              <a:ext cx="1586777" cy="135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000"/>
              </a:lvl1pPr>
            </a:lstStyle>
            <a:p>
              <a:r>
                <a:t>Implementar las acciones</a:t>
              </a:r>
            </a:p>
          </p:txBody>
        </p:sp>
      </p:grpSp>
      <p:cxnSp>
        <p:nvCxnSpPr>
          <p:cNvPr id="280" name="Connector 280"/>
          <p:cNvCxnSpPr>
            <a:stCxn id="276" idx="2"/>
            <a:endCxn id="329" idx="0"/>
          </p:cNvCxnSpPr>
          <p:nvPr/>
        </p:nvCxnSpPr>
        <p:spPr>
          <a:xfrm>
            <a:off x="7408721" y="6271442"/>
            <a:ext cx="1" cy="162383"/>
          </a:xfrm>
          <a:prstGeom prst="straightConnector1">
            <a:avLst/>
          </a:prstGeom>
          <a:ln w="12700">
            <a:solidFill>
              <a:srgbClr val="000000"/>
            </a:solidFill>
            <a:tailEnd type="triangle"/>
          </a:ln>
        </p:spPr>
      </p:cxnSp>
      <p:grpSp>
        <p:nvGrpSpPr>
          <p:cNvPr id="283" name="Group 283"/>
          <p:cNvGrpSpPr/>
          <p:nvPr/>
        </p:nvGrpSpPr>
        <p:grpSpPr>
          <a:xfrm>
            <a:off x="5270679" y="8674706"/>
            <a:ext cx="1586778" cy="1143274"/>
            <a:chOff x="0" y="0"/>
            <a:chExt cx="1586776" cy="1143273"/>
          </a:xfrm>
        </p:grpSpPr>
        <p:sp>
          <p:nvSpPr>
            <p:cNvPr id="281" name="Shape 281"/>
            <p:cNvSpPr/>
            <p:nvPr/>
          </p:nvSpPr>
          <p:spPr>
            <a:xfrm>
              <a:off x="0" y="-1"/>
              <a:ext cx="1586777" cy="1143275"/>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82" name="Shape 282"/>
            <p:cNvSpPr/>
            <p:nvPr/>
          </p:nvSpPr>
          <p:spPr>
            <a:xfrm>
              <a:off x="0" y="364163"/>
              <a:ext cx="1586777" cy="4149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000"/>
              </a:lvl1pPr>
            </a:lstStyle>
            <a:p>
              <a:r>
                <a:t>Seguimiento al cumplimiento del programa de implementación</a:t>
              </a:r>
            </a:p>
          </p:txBody>
        </p:sp>
      </p:grpSp>
      <p:grpSp>
        <p:nvGrpSpPr>
          <p:cNvPr id="289" name="Group 289"/>
          <p:cNvGrpSpPr/>
          <p:nvPr/>
        </p:nvGrpSpPr>
        <p:grpSpPr>
          <a:xfrm>
            <a:off x="3408088" y="8735766"/>
            <a:ext cx="1494441" cy="1102490"/>
            <a:chOff x="0" y="0"/>
            <a:chExt cx="1494440" cy="1102489"/>
          </a:xfrm>
        </p:grpSpPr>
        <p:grpSp>
          <p:nvGrpSpPr>
            <p:cNvPr id="286" name="Group 286"/>
            <p:cNvGrpSpPr/>
            <p:nvPr/>
          </p:nvGrpSpPr>
          <p:grpSpPr>
            <a:xfrm>
              <a:off x="134399" y="0"/>
              <a:ext cx="1360042" cy="1012854"/>
              <a:chOff x="0" y="0"/>
              <a:chExt cx="1360041" cy="1012853"/>
            </a:xfrm>
          </p:grpSpPr>
          <p:sp>
            <p:nvSpPr>
              <p:cNvPr id="284" name="Shape 284"/>
              <p:cNvSpPr/>
              <p:nvPr/>
            </p:nvSpPr>
            <p:spPr>
              <a:xfrm>
                <a:off x="-1" y="0"/>
                <a:ext cx="1360043" cy="10128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85" name="Shape 285"/>
              <p:cNvSpPr/>
              <p:nvPr/>
            </p:nvSpPr>
            <p:spPr>
              <a:xfrm>
                <a:off x="340010" y="298954"/>
                <a:ext cx="680021" cy="4149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000"/>
                </a:lvl1pPr>
              </a:lstStyle>
              <a:p>
                <a:r>
                  <a:t>¿Se cumplió el programa?</a:t>
                </a:r>
              </a:p>
            </p:txBody>
          </p:sp>
        </p:grpSp>
        <p:sp>
          <p:nvSpPr>
            <p:cNvPr id="287" name="Shape 287"/>
            <p:cNvSpPr/>
            <p:nvPr/>
          </p:nvSpPr>
          <p:spPr>
            <a:xfrm>
              <a:off x="891219" y="966943"/>
              <a:ext cx="299298" cy="135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1000" b="1"/>
              </a:lvl1pPr>
            </a:lstStyle>
            <a:p>
              <a:r>
                <a:t>SI</a:t>
              </a:r>
            </a:p>
          </p:txBody>
        </p:sp>
        <p:sp>
          <p:nvSpPr>
            <p:cNvPr id="288" name="Shape 288"/>
            <p:cNvSpPr/>
            <p:nvPr/>
          </p:nvSpPr>
          <p:spPr>
            <a:xfrm>
              <a:off x="0" y="642391"/>
              <a:ext cx="308722" cy="135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1000" b="1"/>
              </a:lvl1pPr>
            </a:lstStyle>
            <a:p>
              <a:r>
                <a:t>NO</a:t>
              </a:r>
            </a:p>
          </p:txBody>
        </p:sp>
      </p:grpSp>
      <p:sp>
        <p:nvSpPr>
          <p:cNvPr id="332" name="Shape 332"/>
          <p:cNvSpPr/>
          <p:nvPr/>
        </p:nvSpPr>
        <p:spPr>
          <a:xfrm>
            <a:off x="4735074" y="9263382"/>
            <a:ext cx="529256" cy="112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12700">
            <a:solidFill>
              <a:srgbClr val="000000"/>
            </a:solidFill>
            <a:tailEnd type="triangle"/>
          </a:ln>
        </p:spPr>
        <p:txBody>
          <a:bodyPr/>
          <a:lstStyle/>
          <a:p>
            <a:endParaRPr/>
          </a:p>
        </p:txBody>
      </p:sp>
      <p:sp>
        <p:nvSpPr>
          <p:cNvPr id="333" name="Shape 333"/>
          <p:cNvSpPr/>
          <p:nvPr/>
        </p:nvSpPr>
        <p:spPr>
          <a:xfrm>
            <a:off x="6863736" y="9246431"/>
            <a:ext cx="340291" cy="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12700">
            <a:solidFill>
              <a:srgbClr val="000000"/>
            </a:solidFill>
            <a:tailEnd type="triangle"/>
          </a:ln>
        </p:spPr>
        <p:txBody>
          <a:bodyPr/>
          <a:lstStyle/>
          <a:p>
            <a:endParaRPr/>
          </a:p>
        </p:txBody>
      </p:sp>
      <p:grpSp>
        <p:nvGrpSpPr>
          <p:cNvPr id="294" name="Group 294"/>
          <p:cNvGrpSpPr/>
          <p:nvPr/>
        </p:nvGrpSpPr>
        <p:grpSpPr>
          <a:xfrm>
            <a:off x="1142220" y="8666067"/>
            <a:ext cx="1586778" cy="1143274"/>
            <a:chOff x="0" y="0"/>
            <a:chExt cx="1586776" cy="1143273"/>
          </a:xfrm>
        </p:grpSpPr>
        <p:sp>
          <p:nvSpPr>
            <p:cNvPr id="292" name="Shape 292"/>
            <p:cNvSpPr/>
            <p:nvPr/>
          </p:nvSpPr>
          <p:spPr>
            <a:xfrm>
              <a:off x="0" y="-1"/>
              <a:ext cx="1586777" cy="1143275"/>
            </a:xfrm>
            <a:prstGeom prst="rect">
              <a:avLst/>
            </a:pr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93" name="Shape 293"/>
            <p:cNvSpPr/>
            <p:nvPr/>
          </p:nvSpPr>
          <p:spPr>
            <a:xfrm>
              <a:off x="0" y="503863"/>
              <a:ext cx="1586777" cy="135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000"/>
              </a:lvl1pPr>
            </a:lstStyle>
            <a:p>
              <a:r>
                <a:t>Ajustar el programa</a:t>
              </a:r>
            </a:p>
          </p:txBody>
        </p:sp>
      </p:grpSp>
      <p:sp>
        <p:nvSpPr>
          <p:cNvPr id="334" name="Shape 334"/>
          <p:cNvSpPr/>
          <p:nvPr/>
        </p:nvSpPr>
        <p:spPr>
          <a:xfrm>
            <a:off x="1964923" y="9815814"/>
            <a:ext cx="27973" cy="5516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12700">
            <a:solidFill>
              <a:srgbClr val="000000"/>
            </a:solidFill>
            <a:tailEnd type="triangle"/>
          </a:ln>
        </p:spPr>
        <p:txBody>
          <a:bodyPr/>
          <a:lstStyle/>
          <a:p>
            <a:endParaRPr/>
          </a:p>
        </p:txBody>
      </p:sp>
      <p:sp>
        <p:nvSpPr>
          <p:cNvPr id="335" name="Shape 335"/>
          <p:cNvSpPr/>
          <p:nvPr/>
        </p:nvSpPr>
        <p:spPr>
          <a:xfrm>
            <a:off x="2735277" y="9255467"/>
            <a:ext cx="700648" cy="1556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12700">
            <a:solidFill>
              <a:srgbClr val="000000"/>
            </a:solidFill>
            <a:tailEnd type="triangle"/>
          </a:ln>
        </p:spPr>
        <p:txBody>
          <a:bodyPr/>
          <a:lstStyle/>
          <a:p>
            <a:endParaRPr/>
          </a:p>
        </p:txBody>
      </p:sp>
      <p:cxnSp>
        <p:nvCxnSpPr>
          <p:cNvPr id="297" name="Connector 297"/>
          <p:cNvCxnSpPr>
            <a:endCxn id="276" idx="0"/>
          </p:cNvCxnSpPr>
          <p:nvPr/>
        </p:nvCxnSpPr>
        <p:spPr>
          <a:xfrm>
            <a:off x="7404100" y="4873697"/>
            <a:ext cx="4621" cy="254470"/>
          </a:xfrm>
          <a:prstGeom prst="straightConnector1">
            <a:avLst/>
          </a:prstGeom>
          <a:ln w="12700">
            <a:solidFill>
              <a:srgbClr val="000000"/>
            </a:solidFill>
          </a:ln>
        </p:spPr>
      </p:cxnSp>
      <p:grpSp>
        <p:nvGrpSpPr>
          <p:cNvPr id="300" name="Group 300"/>
          <p:cNvGrpSpPr/>
          <p:nvPr/>
        </p:nvGrpSpPr>
        <p:grpSpPr>
          <a:xfrm>
            <a:off x="6134775" y="10255939"/>
            <a:ext cx="1586778" cy="1143274"/>
            <a:chOff x="0" y="0"/>
            <a:chExt cx="1586776" cy="1143273"/>
          </a:xfrm>
        </p:grpSpPr>
        <p:sp>
          <p:nvSpPr>
            <p:cNvPr id="298" name="Shape 298"/>
            <p:cNvSpPr/>
            <p:nvPr/>
          </p:nvSpPr>
          <p:spPr>
            <a:xfrm flipH="1">
              <a:off x="0" y="0"/>
              <a:ext cx="1586778" cy="1143274"/>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2700" y="21600"/>
                  </a:lnTo>
                  <a:moveTo>
                    <a:pt x="18900" y="0"/>
                  </a:moveTo>
                  <a:lnTo>
                    <a:pt x="18900" y="21600"/>
                  </a:lnTo>
                  <a:moveTo>
                    <a:pt x="0" y="0"/>
                  </a:moveTo>
                  <a:lnTo>
                    <a:pt x="21600" y="0"/>
                  </a:lnTo>
                  <a:lnTo>
                    <a:pt x="21600" y="21600"/>
                  </a:lnTo>
                  <a:lnTo>
                    <a:pt x="0" y="21600"/>
                  </a:lnTo>
                  <a:close/>
                </a:path>
              </a:pathLst>
            </a:custGeom>
            <a:noFill/>
            <a:ln w="12700" cap="flat">
              <a:solidFill>
                <a:srgbClr val="000000"/>
              </a:solidFill>
              <a:prstDash val="solid"/>
              <a:round/>
            </a:ln>
            <a:effectLst/>
          </p:spPr>
          <p:txBody>
            <a:bodyPr wrap="square" lIns="45719" tIns="45719" rIns="45719" bIns="45719" numCol="1" anchor="ctr">
              <a:noAutofit/>
            </a:bodyPr>
            <a:lstStyle/>
            <a:p>
              <a:pPr algn="ctr"/>
              <a:endParaRPr/>
            </a:p>
          </p:txBody>
        </p:sp>
        <p:sp>
          <p:nvSpPr>
            <p:cNvPr id="299" name="Shape 299"/>
            <p:cNvSpPr/>
            <p:nvPr/>
          </p:nvSpPr>
          <p:spPr>
            <a:xfrm>
              <a:off x="198347" y="294313"/>
              <a:ext cx="1190084" cy="5546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a:defRPr sz="1000"/>
              </a:pPr>
              <a:r>
                <a:t>Proceso de Compras</a:t>
              </a:r>
            </a:p>
            <a:p>
              <a:pPr algn="ctr">
                <a:defRPr sz="1000"/>
              </a:pPr>
              <a:r>
                <a:t>Y</a:t>
              </a:r>
            </a:p>
            <a:p>
              <a:pPr algn="ctr">
                <a:defRPr sz="1000"/>
              </a:pPr>
              <a:r>
                <a:t>Proceso de RRHH</a:t>
              </a:r>
            </a:p>
          </p:txBody>
        </p:sp>
      </p:grpSp>
      <p:sp>
        <p:nvSpPr>
          <p:cNvPr id="336" name="Shape 336"/>
          <p:cNvSpPr/>
          <p:nvPr/>
        </p:nvSpPr>
        <p:spPr>
          <a:xfrm>
            <a:off x="2553154" y="10839623"/>
            <a:ext cx="3575272" cy="53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2700">
            <a:solidFill>
              <a:srgbClr val="000000"/>
            </a:solidFill>
            <a:tailEnd type="triangle"/>
          </a:ln>
        </p:spPr>
        <p:txBody>
          <a:bodyPr/>
          <a:lstStyle/>
          <a:p>
            <a:endParaRPr/>
          </a:p>
        </p:txBody>
      </p:sp>
      <p:grpSp>
        <p:nvGrpSpPr>
          <p:cNvPr id="307" name="Group 307"/>
          <p:cNvGrpSpPr/>
          <p:nvPr/>
        </p:nvGrpSpPr>
        <p:grpSpPr>
          <a:xfrm>
            <a:off x="1255334" y="10332598"/>
            <a:ext cx="1529285" cy="1137833"/>
            <a:chOff x="0" y="0"/>
            <a:chExt cx="1529283" cy="1137831"/>
          </a:xfrm>
        </p:grpSpPr>
        <p:grpSp>
          <p:nvGrpSpPr>
            <p:cNvPr id="304" name="Group 304"/>
            <p:cNvGrpSpPr/>
            <p:nvPr/>
          </p:nvGrpSpPr>
          <p:grpSpPr>
            <a:xfrm>
              <a:off x="-1" y="0"/>
              <a:ext cx="1360045" cy="1012854"/>
              <a:chOff x="0" y="0"/>
              <a:chExt cx="1360043" cy="1012853"/>
            </a:xfrm>
          </p:grpSpPr>
          <p:sp>
            <p:nvSpPr>
              <p:cNvPr id="302" name="Shape 302"/>
              <p:cNvSpPr/>
              <p:nvPr/>
            </p:nvSpPr>
            <p:spPr>
              <a:xfrm flipH="1">
                <a:off x="0" y="0"/>
                <a:ext cx="1360044" cy="10128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03" name="Shape 303"/>
              <p:cNvSpPr/>
              <p:nvPr/>
            </p:nvSpPr>
            <p:spPr>
              <a:xfrm>
                <a:off x="340010" y="254297"/>
                <a:ext cx="680022" cy="5042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900"/>
                </a:lvl1pPr>
              </a:lstStyle>
              <a:p>
                <a:r>
                  <a:t>¿Requiere nuevas compras o formación?</a:t>
                </a:r>
              </a:p>
            </p:txBody>
          </p:sp>
        </p:grpSp>
        <p:sp>
          <p:nvSpPr>
            <p:cNvPr id="305" name="Shape 305"/>
            <p:cNvSpPr/>
            <p:nvPr/>
          </p:nvSpPr>
          <p:spPr>
            <a:xfrm>
              <a:off x="267269" y="1002286"/>
              <a:ext cx="299298" cy="1355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1000" b="1"/>
              </a:lvl1pPr>
            </a:lstStyle>
            <a:p>
              <a:r>
                <a:t>NO</a:t>
              </a:r>
            </a:p>
          </p:txBody>
        </p:sp>
        <p:sp>
          <p:nvSpPr>
            <p:cNvPr id="306" name="Shape 306"/>
            <p:cNvSpPr/>
            <p:nvPr/>
          </p:nvSpPr>
          <p:spPr>
            <a:xfrm>
              <a:off x="1297333" y="245994"/>
              <a:ext cx="231951" cy="1355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1000" b="1"/>
              </a:lvl1pPr>
            </a:lstStyle>
            <a:p>
              <a:r>
                <a:t>SI</a:t>
              </a:r>
            </a:p>
          </p:txBody>
        </p:sp>
      </p:grpSp>
      <p:sp>
        <p:nvSpPr>
          <p:cNvPr id="337" name="Shape 337"/>
          <p:cNvSpPr/>
          <p:nvPr/>
        </p:nvSpPr>
        <p:spPr>
          <a:xfrm>
            <a:off x="1074420" y="10900410"/>
            <a:ext cx="1404620" cy="631191"/>
          </a:xfrm>
          <a:custGeom>
            <a:avLst/>
            <a:gdLst/>
            <a:ahLst/>
            <a:cxnLst>
              <a:cxn ang="0">
                <a:pos x="wd2" y="hd2"/>
              </a:cxn>
              <a:cxn ang="5400000">
                <a:pos x="wd2" y="hd2"/>
              </a:cxn>
              <a:cxn ang="10800000">
                <a:pos x="wd2" y="hd2"/>
              </a:cxn>
              <a:cxn ang="16200000">
                <a:pos x="wd2" y="hd2"/>
              </a:cxn>
            </a:cxnLst>
            <a:rect l="0" t="0" r="r" b="b"/>
            <a:pathLst>
              <a:path w="21600" h="21600" extrusionOk="0">
                <a:moveTo>
                  <a:pt x="3906" y="0"/>
                </a:moveTo>
                <a:lnTo>
                  <a:pt x="0" y="0"/>
                </a:lnTo>
                <a:lnTo>
                  <a:pt x="0" y="21600"/>
                </a:lnTo>
                <a:lnTo>
                  <a:pt x="21600" y="21600"/>
                </a:lnTo>
              </a:path>
            </a:pathLst>
          </a:custGeom>
          <a:ln w="12700">
            <a:solidFill>
              <a:srgbClr val="000000"/>
            </a:solidFill>
            <a:tailEnd type="triangle"/>
          </a:ln>
        </p:spPr>
        <p:txBody>
          <a:bodyPr/>
          <a:lstStyle/>
          <a:p>
            <a:endParaRPr/>
          </a:p>
        </p:txBody>
      </p:sp>
      <p:sp>
        <p:nvSpPr>
          <p:cNvPr id="338" name="Shape 338"/>
          <p:cNvSpPr/>
          <p:nvPr/>
        </p:nvSpPr>
        <p:spPr>
          <a:xfrm>
            <a:off x="7726679" y="9823450"/>
            <a:ext cx="276861" cy="10033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path>
            </a:pathLst>
          </a:custGeom>
          <a:ln w="12700">
            <a:solidFill>
              <a:srgbClr val="000000"/>
            </a:solidFill>
            <a:tailEnd type="triangle"/>
          </a:ln>
        </p:spPr>
        <p:txBody>
          <a:bodyPr/>
          <a:lstStyle/>
          <a:p>
            <a:endParaRPr/>
          </a:p>
        </p:txBody>
      </p:sp>
      <p:sp>
        <p:nvSpPr>
          <p:cNvPr id="310" name="Shape 310"/>
          <p:cNvSpPr/>
          <p:nvPr/>
        </p:nvSpPr>
        <p:spPr>
          <a:xfrm>
            <a:off x="6121712" y="1552229"/>
            <a:ext cx="197075" cy="197075"/>
          </a:xfrm>
          <a:prstGeom prst="ellipse">
            <a:avLst/>
          </a:prstGeom>
          <a:solidFill>
            <a:srgbClr val="000000"/>
          </a:solidFill>
          <a:ln w="12700">
            <a:solidFill>
              <a:srgbClr val="000000"/>
            </a:solidFill>
          </a:ln>
        </p:spPr>
        <p:txBody>
          <a:bodyPr lIns="45719" rIns="45719" anchor="ctr"/>
          <a:lstStyle/>
          <a:p>
            <a:pPr algn="ctr">
              <a:defRPr sz="2400">
                <a:solidFill>
                  <a:srgbClr val="FFFFFF"/>
                </a:solidFill>
              </a:defRPr>
            </a:pPr>
            <a:endParaRPr/>
          </a:p>
        </p:txBody>
      </p:sp>
      <p:cxnSp>
        <p:nvCxnSpPr>
          <p:cNvPr id="311" name="Connector 311"/>
          <p:cNvCxnSpPr>
            <a:stCxn id="310" idx="2"/>
            <a:endCxn id="244" idx="1"/>
          </p:cNvCxnSpPr>
          <p:nvPr/>
        </p:nvCxnSpPr>
        <p:spPr>
          <a:xfrm flipV="1">
            <a:off x="6121712" y="1641336"/>
            <a:ext cx="493620" cy="9431"/>
          </a:xfrm>
          <a:prstGeom prst="straightConnector1">
            <a:avLst/>
          </a:prstGeom>
          <a:ln w="12700">
            <a:solidFill>
              <a:srgbClr val="000000"/>
            </a:solidFill>
            <a:tailEnd type="triangle"/>
          </a:ln>
        </p:spPr>
      </p:cxnSp>
      <p:sp>
        <p:nvSpPr>
          <p:cNvPr id="312" name="Shape 312"/>
          <p:cNvSpPr/>
          <p:nvPr/>
        </p:nvSpPr>
        <p:spPr>
          <a:xfrm>
            <a:off x="6615332" y="3730423"/>
            <a:ext cx="1586778" cy="1143274"/>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2700" y="21600"/>
                </a:lnTo>
                <a:moveTo>
                  <a:pt x="18900" y="0"/>
                </a:moveTo>
                <a:lnTo>
                  <a:pt x="18900" y="21600"/>
                </a:lnTo>
                <a:moveTo>
                  <a:pt x="0" y="0"/>
                </a:moveTo>
                <a:lnTo>
                  <a:pt x="21600" y="0"/>
                </a:lnTo>
                <a:lnTo>
                  <a:pt x="21600" y="21600"/>
                </a:lnTo>
                <a:lnTo>
                  <a:pt x="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p>
            <a:pPr algn="ctr">
              <a:defRPr sz="1000"/>
            </a:pPr>
            <a:r>
              <a:rPr lang="es-CO" dirty="0"/>
              <a:t>Proceso de Compras y</a:t>
            </a:r>
          </a:p>
          <a:p>
            <a:pPr algn="ctr">
              <a:defRPr sz="1000"/>
            </a:pPr>
            <a:r>
              <a:rPr lang="es-CO" dirty="0"/>
              <a:t>Proceso de RRHH</a:t>
            </a:r>
          </a:p>
        </p:txBody>
      </p:sp>
      <p:grpSp>
        <p:nvGrpSpPr>
          <p:cNvPr id="315" name="Group 315"/>
          <p:cNvGrpSpPr/>
          <p:nvPr/>
        </p:nvGrpSpPr>
        <p:grpSpPr>
          <a:xfrm>
            <a:off x="3991750" y="10236596"/>
            <a:ext cx="480055" cy="480055"/>
            <a:chOff x="0" y="0"/>
            <a:chExt cx="480053" cy="480053"/>
          </a:xfrm>
        </p:grpSpPr>
        <p:sp>
          <p:nvSpPr>
            <p:cNvPr id="313" name="Shape 313"/>
            <p:cNvSpPr/>
            <p:nvPr/>
          </p:nvSpPr>
          <p:spPr>
            <a:xfrm>
              <a:off x="0" y="0"/>
              <a:ext cx="480054" cy="480054"/>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14" name="Shape 314"/>
            <p:cNvSpPr/>
            <p:nvPr/>
          </p:nvSpPr>
          <p:spPr>
            <a:xfrm>
              <a:off x="70302" y="129050"/>
              <a:ext cx="339449" cy="22195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600" b="1"/>
              </a:lvl1pPr>
            </a:lstStyle>
            <a:p>
              <a:r>
                <a:t>1</a:t>
              </a:r>
            </a:p>
          </p:txBody>
        </p:sp>
      </p:grpSp>
      <p:grpSp>
        <p:nvGrpSpPr>
          <p:cNvPr id="318" name="Group 318"/>
          <p:cNvGrpSpPr/>
          <p:nvPr/>
        </p:nvGrpSpPr>
        <p:grpSpPr>
          <a:xfrm>
            <a:off x="8312230" y="9307279"/>
            <a:ext cx="480055" cy="480055"/>
            <a:chOff x="0" y="0"/>
            <a:chExt cx="480053" cy="480053"/>
          </a:xfrm>
        </p:grpSpPr>
        <p:sp>
          <p:nvSpPr>
            <p:cNvPr id="316" name="Shape 316"/>
            <p:cNvSpPr/>
            <p:nvPr/>
          </p:nvSpPr>
          <p:spPr>
            <a:xfrm>
              <a:off x="0" y="0"/>
              <a:ext cx="480054" cy="480054"/>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17" name="Shape 317"/>
            <p:cNvSpPr/>
            <p:nvPr/>
          </p:nvSpPr>
          <p:spPr>
            <a:xfrm>
              <a:off x="70302" y="129050"/>
              <a:ext cx="339449" cy="22195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600" b="1"/>
              </a:lvl1pPr>
            </a:lstStyle>
            <a:p>
              <a:r>
                <a:t>2</a:t>
              </a:r>
            </a:p>
          </p:txBody>
        </p:sp>
      </p:grpSp>
      <p:grpSp>
        <p:nvGrpSpPr>
          <p:cNvPr id="321" name="Group 321"/>
          <p:cNvGrpSpPr/>
          <p:nvPr/>
        </p:nvGrpSpPr>
        <p:grpSpPr>
          <a:xfrm>
            <a:off x="2486368" y="11292715"/>
            <a:ext cx="480055" cy="480055"/>
            <a:chOff x="0" y="0"/>
            <a:chExt cx="480053" cy="480053"/>
          </a:xfrm>
        </p:grpSpPr>
        <p:sp>
          <p:nvSpPr>
            <p:cNvPr id="319" name="Shape 319"/>
            <p:cNvSpPr/>
            <p:nvPr/>
          </p:nvSpPr>
          <p:spPr>
            <a:xfrm>
              <a:off x="0" y="0"/>
              <a:ext cx="480054" cy="480054"/>
            </a:xfrm>
            <a:prstGeom prst="ellipse">
              <a:avLst/>
            </a:prstGeom>
            <a:noFill/>
            <a:ln w="1270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20" name="Shape 320"/>
            <p:cNvSpPr/>
            <p:nvPr/>
          </p:nvSpPr>
          <p:spPr>
            <a:xfrm>
              <a:off x="70302" y="129050"/>
              <a:ext cx="339449" cy="22195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1600" b="1"/>
              </a:lvl1pPr>
            </a:lstStyle>
            <a:p>
              <a:r>
                <a:t>2</a:t>
              </a:r>
            </a:p>
          </p:txBody>
        </p:sp>
      </p:grpSp>
      <p:sp>
        <p:nvSpPr>
          <p:cNvPr id="322" name="Shape 322"/>
          <p:cNvSpPr/>
          <p:nvPr/>
        </p:nvSpPr>
        <p:spPr>
          <a:xfrm>
            <a:off x="7259683" y="640503"/>
            <a:ext cx="298077" cy="298077"/>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b="1"/>
            </a:lvl1pPr>
          </a:lstStyle>
          <a:p>
            <a:r>
              <a:t>3</a:t>
            </a:r>
          </a:p>
        </p:txBody>
      </p:sp>
      <p:cxnSp>
        <p:nvCxnSpPr>
          <p:cNvPr id="323" name="Connector 323"/>
          <p:cNvCxnSpPr>
            <a:stCxn id="322" idx="4"/>
            <a:endCxn id="244" idx="0"/>
          </p:cNvCxnSpPr>
          <p:nvPr/>
        </p:nvCxnSpPr>
        <p:spPr>
          <a:xfrm flipH="1">
            <a:off x="7408721" y="938580"/>
            <a:ext cx="1" cy="131119"/>
          </a:xfrm>
          <a:prstGeom prst="straightConnector1">
            <a:avLst/>
          </a:prstGeom>
          <a:ln w="12700">
            <a:solidFill>
              <a:srgbClr val="000000"/>
            </a:solidFill>
          </a:ln>
        </p:spPr>
      </p:cxnSp>
      <p:sp>
        <p:nvSpPr>
          <p:cNvPr id="324" name="Shape 324"/>
          <p:cNvSpPr/>
          <p:nvPr/>
        </p:nvSpPr>
        <p:spPr>
          <a:xfrm>
            <a:off x="4955427" y="640503"/>
            <a:ext cx="298077" cy="298077"/>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b="1"/>
            </a:lvl1pPr>
          </a:lstStyle>
          <a:p>
            <a:r>
              <a:t>4</a:t>
            </a:r>
          </a:p>
        </p:txBody>
      </p:sp>
      <p:cxnSp>
        <p:nvCxnSpPr>
          <p:cNvPr id="325" name="Connector 325"/>
          <p:cNvCxnSpPr>
            <a:stCxn id="324" idx="4"/>
            <a:endCxn id="245" idx="0"/>
          </p:cNvCxnSpPr>
          <p:nvPr/>
        </p:nvCxnSpPr>
        <p:spPr>
          <a:xfrm>
            <a:off x="5104466" y="938580"/>
            <a:ext cx="0" cy="131119"/>
          </a:xfrm>
          <a:prstGeom prst="straightConnector1">
            <a:avLst/>
          </a:prstGeom>
          <a:ln w="12700">
            <a:solidFill>
              <a:srgbClr val="000000"/>
            </a:solidFill>
          </a:ln>
        </p:spPr>
      </p:cxnSp>
      <p:sp>
        <p:nvSpPr>
          <p:cNvPr id="326" name="Shape 326"/>
          <p:cNvSpPr/>
          <p:nvPr/>
        </p:nvSpPr>
        <p:spPr>
          <a:xfrm>
            <a:off x="8536440" y="5550766"/>
            <a:ext cx="298077" cy="298077"/>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b="1"/>
            </a:lvl1pPr>
          </a:lstStyle>
          <a:p>
            <a:r>
              <a:t>2</a:t>
            </a:r>
          </a:p>
        </p:txBody>
      </p:sp>
      <p:cxnSp>
        <p:nvCxnSpPr>
          <p:cNvPr id="327" name="Connector 327"/>
          <p:cNvCxnSpPr>
            <a:stCxn id="276" idx="3"/>
          </p:cNvCxnSpPr>
          <p:nvPr/>
        </p:nvCxnSpPr>
        <p:spPr>
          <a:xfrm>
            <a:off x="8202110" y="5699805"/>
            <a:ext cx="483369" cy="12943"/>
          </a:xfrm>
          <a:prstGeom prst="straightConnector1">
            <a:avLst/>
          </a:prstGeom>
          <a:ln w="25400">
            <a:solidFill>
              <a:schemeClr val="accent1"/>
            </a:solidFill>
            <a:tailEnd type="triangle"/>
          </a:ln>
        </p:spPr>
      </p:cxnSp>
      <p:cxnSp>
        <p:nvCxnSpPr>
          <p:cNvPr id="328" name="Connector 328"/>
          <p:cNvCxnSpPr>
            <a:endCxn id="326" idx="0"/>
          </p:cNvCxnSpPr>
          <p:nvPr/>
        </p:nvCxnSpPr>
        <p:spPr>
          <a:xfrm rot="16200000" flipH="1">
            <a:off x="7806185" y="4671471"/>
            <a:ext cx="1275219" cy="483369"/>
          </a:xfrm>
          <a:prstGeom prst="bentConnector3">
            <a:avLst>
              <a:gd name="adj1" fmla="val -80"/>
            </a:avLst>
          </a:prstGeom>
          <a:ln w="25400">
            <a:solidFill>
              <a:schemeClr val="accent1"/>
            </a:solidFill>
            <a:tailEnd type="triangle"/>
          </a:ln>
        </p:spPr>
      </p:cxnSp>
      <p:sp>
        <p:nvSpPr>
          <p:cNvPr id="329" name="Shape 329"/>
          <p:cNvSpPr/>
          <p:nvPr/>
        </p:nvSpPr>
        <p:spPr>
          <a:xfrm>
            <a:off x="7259683" y="6433825"/>
            <a:ext cx="298077" cy="298077"/>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b="1"/>
            </a:lvl1pPr>
          </a:lstStyle>
          <a:p>
            <a:r>
              <a:t>A</a:t>
            </a:r>
          </a:p>
        </p:txBody>
      </p:sp>
      <p:cxnSp>
        <p:nvCxnSpPr>
          <p:cNvPr id="330" name="Connector 330"/>
          <p:cNvCxnSpPr>
            <a:stCxn id="256" idx="0"/>
            <a:endCxn id="275" idx="2"/>
          </p:cNvCxnSpPr>
          <p:nvPr/>
        </p:nvCxnSpPr>
        <p:spPr>
          <a:xfrm flipV="1">
            <a:off x="1264038" y="4873697"/>
            <a:ext cx="0" cy="254470"/>
          </a:xfrm>
          <a:prstGeom prst="straightConnector1">
            <a:avLst/>
          </a:prstGeom>
          <a:ln>
            <a:solidFill>
              <a:srgbClr val="000000"/>
            </a:solidFill>
            <a:miter lim="400000"/>
            <a:headEnd type="triangle"/>
          </a:ln>
        </p:spPr>
      </p:cxn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26</a:t>
            </a:fld>
            <a:endParaRPr/>
          </a:p>
        </p:txBody>
      </p:sp>
      <p:sp>
        <p:nvSpPr>
          <p:cNvPr id="341" name="Shape 341"/>
          <p:cNvSpPr/>
          <p:nvPr/>
        </p:nvSpPr>
        <p:spPr>
          <a:xfrm>
            <a:off x="251520" y="116632"/>
            <a:ext cx="6768752" cy="5232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3 – INSTRUCTIVO DE ACCIONES PREVENTIVAS O CORRECTIVAS.</a:t>
            </a:r>
          </a:p>
        </p:txBody>
      </p:sp>
      <p:cxnSp>
        <p:nvCxnSpPr>
          <p:cNvPr id="342" name="Connector 342"/>
          <p:cNvCxnSpPr>
            <a:endCxn id="360" idx="0"/>
          </p:cNvCxnSpPr>
          <p:nvPr/>
        </p:nvCxnSpPr>
        <p:spPr>
          <a:xfrm>
            <a:off x="3556000" y="2558699"/>
            <a:ext cx="49107" cy="487976"/>
          </a:xfrm>
          <a:prstGeom prst="straightConnector1">
            <a:avLst/>
          </a:prstGeom>
          <a:ln w="12700">
            <a:solidFill>
              <a:srgbClr val="000000"/>
            </a:solidFill>
            <a:tailEnd type="triangle"/>
          </a:ln>
        </p:spPr>
      </p:cxnSp>
      <p:sp>
        <p:nvSpPr>
          <p:cNvPr id="343" name="Shape 343"/>
          <p:cNvSpPr/>
          <p:nvPr/>
        </p:nvSpPr>
        <p:spPr>
          <a:xfrm>
            <a:off x="6583704" y="1484998"/>
            <a:ext cx="1586778"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Implementar las acciones</a:t>
            </a:r>
          </a:p>
        </p:txBody>
      </p:sp>
      <p:sp>
        <p:nvSpPr>
          <p:cNvPr id="344" name="Shape 344"/>
          <p:cNvSpPr/>
          <p:nvPr/>
        </p:nvSpPr>
        <p:spPr>
          <a:xfrm>
            <a:off x="4644008" y="1484783"/>
            <a:ext cx="1586777"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Seguimiento al cumplimiento del programa de implementación</a:t>
            </a:r>
          </a:p>
        </p:txBody>
      </p:sp>
      <p:sp>
        <p:nvSpPr>
          <p:cNvPr id="345" name="Shape 345"/>
          <p:cNvSpPr/>
          <p:nvPr/>
        </p:nvSpPr>
        <p:spPr>
          <a:xfrm>
            <a:off x="2915815" y="1545845"/>
            <a:ext cx="1360042" cy="10128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¿Se cumplió el programa?</a:t>
            </a:r>
          </a:p>
        </p:txBody>
      </p:sp>
      <p:sp>
        <p:nvSpPr>
          <p:cNvPr id="346" name="Shape 346"/>
          <p:cNvSpPr/>
          <p:nvPr/>
        </p:nvSpPr>
        <p:spPr>
          <a:xfrm>
            <a:off x="3672635" y="2512788"/>
            <a:ext cx="299298" cy="135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SI</a:t>
            </a:r>
          </a:p>
        </p:txBody>
      </p:sp>
      <p:sp>
        <p:nvSpPr>
          <p:cNvPr id="347" name="Shape 347"/>
          <p:cNvSpPr/>
          <p:nvPr/>
        </p:nvSpPr>
        <p:spPr>
          <a:xfrm>
            <a:off x="2781416" y="2188236"/>
            <a:ext cx="308723" cy="135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NO</a:t>
            </a:r>
          </a:p>
        </p:txBody>
      </p:sp>
      <p:cxnSp>
        <p:nvCxnSpPr>
          <p:cNvPr id="348" name="Connector 348"/>
          <p:cNvCxnSpPr>
            <a:stCxn id="344" idx="1"/>
          </p:cNvCxnSpPr>
          <p:nvPr/>
        </p:nvCxnSpPr>
        <p:spPr>
          <a:xfrm flipH="1" flipV="1">
            <a:off x="4275857" y="2047781"/>
            <a:ext cx="368151" cy="8640"/>
          </a:xfrm>
          <a:prstGeom prst="straightConnector1">
            <a:avLst/>
          </a:prstGeom>
          <a:ln w="12700">
            <a:solidFill>
              <a:srgbClr val="000000"/>
            </a:solidFill>
            <a:tailEnd type="triangle"/>
          </a:ln>
        </p:spPr>
      </p:cxnSp>
      <p:cxnSp>
        <p:nvCxnSpPr>
          <p:cNvPr id="349" name="Connector 349"/>
          <p:cNvCxnSpPr>
            <a:stCxn id="343" idx="1"/>
            <a:endCxn id="344" idx="3"/>
          </p:cNvCxnSpPr>
          <p:nvPr/>
        </p:nvCxnSpPr>
        <p:spPr>
          <a:xfrm flipH="1" flipV="1">
            <a:off x="6230785" y="2056421"/>
            <a:ext cx="352919" cy="215"/>
          </a:xfrm>
          <a:prstGeom prst="straightConnector1">
            <a:avLst/>
          </a:prstGeom>
          <a:ln w="12700">
            <a:solidFill>
              <a:srgbClr val="000000"/>
            </a:solidFill>
            <a:tailEnd type="triangle"/>
          </a:ln>
        </p:spPr>
      </p:cxnSp>
      <p:sp>
        <p:nvSpPr>
          <p:cNvPr id="350" name="Shape 350"/>
          <p:cNvSpPr/>
          <p:nvPr/>
        </p:nvSpPr>
        <p:spPr>
          <a:xfrm>
            <a:off x="515549" y="1476144"/>
            <a:ext cx="1586777"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Ajustar el programa</a:t>
            </a:r>
          </a:p>
        </p:txBody>
      </p:sp>
      <p:cxnSp>
        <p:nvCxnSpPr>
          <p:cNvPr id="351" name="Connector 351"/>
          <p:cNvCxnSpPr>
            <a:stCxn id="350" idx="2"/>
          </p:cNvCxnSpPr>
          <p:nvPr/>
        </p:nvCxnSpPr>
        <p:spPr>
          <a:xfrm flipH="1">
            <a:off x="1308099" y="2619418"/>
            <a:ext cx="839" cy="523258"/>
          </a:xfrm>
          <a:prstGeom prst="straightConnector1">
            <a:avLst/>
          </a:prstGeom>
          <a:ln w="12700">
            <a:solidFill>
              <a:srgbClr val="000000"/>
            </a:solidFill>
            <a:tailEnd type="triangle"/>
          </a:ln>
        </p:spPr>
      </p:cxnSp>
      <p:cxnSp>
        <p:nvCxnSpPr>
          <p:cNvPr id="352" name="Connector 352"/>
          <p:cNvCxnSpPr>
            <a:endCxn id="350" idx="3"/>
          </p:cNvCxnSpPr>
          <p:nvPr/>
        </p:nvCxnSpPr>
        <p:spPr>
          <a:xfrm flipH="1">
            <a:off x="2102326" y="2047781"/>
            <a:ext cx="813489" cy="0"/>
          </a:xfrm>
          <a:prstGeom prst="straightConnector1">
            <a:avLst/>
          </a:prstGeom>
          <a:ln w="12700">
            <a:solidFill>
              <a:srgbClr val="000000"/>
            </a:solidFill>
            <a:tailEnd type="triangle"/>
          </a:ln>
        </p:spPr>
      </p:cxnSp>
      <p:sp>
        <p:nvSpPr>
          <p:cNvPr id="353" name="Shape 353"/>
          <p:cNvSpPr/>
          <p:nvPr/>
        </p:nvSpPr>
        <p:spPr>
          <a:xfrm>
            <a:off x="5508104" y="3066016"/>
            <a:ext cx="1586778" cy="1143274"/>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2700" y="21600"/>
                </a:lnTo>
                <a:moveTo>
                  <a:pt x="18900" y="0"/>
                </a:moveTo>
                <a:lnTo>
                  <a:pt x="18900" y="21600"/>
                </a:lnTo>
                <a:moveTo>
                  <a:pt x="0" y="0"/>
                </a:moveTo>
                <a:lnTo>
                  <a:pt x="21600" y="0"/>
                </a:lnTo>
                <a:lnTo>
                  <a:pt x="21600" y="21600"/>
                </a:lnTo>
                <a:lnTo>
                  <a:pt x="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Proceso de Compras y Proceso de RRHH</a:t>
            </a:r>
          </a:p>
        </p:txBody>
      </p:sp>
      <p:cxnSp>
        <p:nvCxnSpPr>
          <p:cNvPr id="354" name="Connector 354"/>
          <p:cNvCxnSpPr/>
          <p:nvPr/>
        </p:nvCxnSpPr>
        <p:spPr>
          <a:xfrm>
            <a:off x="1988706" y="3644900"/>
            <a:ext cx="3519398" cy="0"/>
          </a:xfrm>
          <a:prstGeom prst="straightConnector1">
            <a:avLst/>
          </a:prstGeom>
          <a:ln w="12700">
            <a:solidFill>
              <a:srgbClr val="000000"/>
            </a:solidFill>
            <a:tailEnd type="triangle"/>
          </a:ln>
        </p:spPr>
      </p:cxnSp>
      <p:sp>
        <p:nvSpPr>
          <p:cNvPr id="355" name="Shape 355"/>
          <p:cNvSpPr/>
          <p:nvPr/>
        </p:nvSpPr>
        <p:spPr>
          <a:xfrm>
            <a:off x="628662" y="3142676"/>
            <a:ext cx="1360044" cy="10128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900"/>
            </a:lvl1pPr>
          </a:lstStyle>
          <a:p>
            <a:r>
              <a:t>¿Requiere nuevas compras o formación?</a:t>
            </a:r>
          </a:p>
        </p:txBody>
      </p:sp>
      <p:sp>
        <p:nvSpPr>
          <p:cNvPr id="356" name="Shape 356"/>
          <p:cNvSpPr/>
          <p:nvPr/>
        </p:nvSpPr>
        <p:spPr>
          <a:xfrm>
            <a:off x="895931" y="4144963"/>
            <a:ext cx="299298"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NO</a:t>
            </a:r>
          </a:p>
        </p:txBody>
      </p:sp>
      <p:sp>
        <p:nvSpPr>
          <p:cNvPr id="357" name="Shape 357"/>
          <p:cNvSpPr/>
          <p:nvPr/>
        </p:nvSpPr>
        <p:spPr>
          <a:xfrm>
            <a:off x="1925995" y="3388671"/>
            <a:ext cx="231951"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SI</a:t>
            </a:r>
          </a:p>
        </p:txBody>
      </p:sp>
      <p:cxnSp>
        <p:nvCxnSpPr>
          <p:cNvPr id="358" name="Connector 358"/>
          <p:cNvCxnSpPr>
            <a:endCxn id="362" idx="0"/>
          </p:cNvCxnSpPr>
          <p:nvPr/>
        </p:nvCxnSpPr>
        <p:spPr>
          <a:xfrm>
            <a:off x="1308099" y="4144963"/>
            <a:ext cx="850950" cy="533826"/>
          </a:xfrm>
          <a:prstGeom prst="bentConnector2">
            <a:avLst/>
          </a:prstGeom>
          <a:ln w="12700">
            <a:solidFill>
              <a:srgbClr val="000000"/>
            </a:solidFill>
            <a:tailEnd type="triangle"/>
          </a:ln>
        </p:spPr>
      </p:cxnSp>
      <p:cxnSp>
        <p:nvCxnSpPr>
          <p:cNvPr id="359" name="Connector 359"/>
          <p:cNvCxnSpPr>
            <a:endCxn id="343" idx="2"/>
          </p:cNvCxnSpPr>
          <p:nvPr/>
        </p:nvCxnSpPr>
        <p:spPr>
          <a:xfrm rot="5400000" flipH="1" flipV="1">
            <a:off x="6727674" y="2995482"/>
            <a:ext cx="1016627" cy="282211"/>
          </a:xfrm>
          <a:prstGeom prst="bentConnector3">
            <a:avLst>
              <a:gd name="adj1" fmla="val 7169"/>
            </a:avLst>
          </a:prstGeom>
          <a:ln w="12700">
            <a:solidFill>
              <a:srgbClr val="000000"/>
            </a:solidFill>
            <a:tailEnd type="triangle"/>
          </a:ln>
        </p:spPr>
      </p:cxnSp>
      <p:sp>
        <p:nvSpPr>
          <p:cNvPr id="360" name="Shape 360"/>
          <p:cNvSpPr/>
          <p:nvPr/>
        </p:nvSpPr>
        <p:spPr>
          <a:xfrm>
            <a:off x="3365079" y="3046675"/>
            <a:ext cx="480055" cy="480055"/>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b="1"/>
            </a:lvl1pPr>
          </a:lstStyle>
          <a:p>
            <a:r>
              <a:t>1</a:t>
            </a:r>
          </a:p>
        </p:txBody>
      </p:sp>
      <p:sp>
        <p:nvSpPr>
          <p:cNvPr id="361" name="Shape 361"/>
          <p:cNvSpPr/>
          <p:nvPr/>
        </p:nvSpPr>
        <p:spPr>
          <a:xfrm>
            <a:off x="8436913" y="1809550"/>
            <a:ext cx="480055" cy="480055"/>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b="1"/>
            </a:lvl1pPr>
          </a:lstStyle>
          <a:p>
            <a:r>
              <a:t>2</a:t>
            </a:r>
          </a:p>
        </p:txBody>
      </p:sp>
      <p:sp>
        <p:nvSpPr>
          <p:cNvPr id="362" name="Shape 362"/>
          <p:cNvSpPr/>
          <p:nvPr/>
        </p:nvSpPr>
        <p:spPr>
          <a:xfrm>
            <a:off x="1919021" y="4678789"/>
            <a:ext cx="480055" cy="480055"/>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b="1"/>
            </a:lvl1pPr>
          </a:lstStyle>
          <a:p>
            <a:r>
              <a:t>2</a:t>
            </a:r>
          </a:p>
        </p:txBody>
      </p:sp>
      <p:sp>
        <p:nvSpPr>
          <p:cNvPr id="363" name="Shape 363"/>
          <p:cNvSpPr/>
          <p:nvPr/>
        </p:nvSpPr>
        <p:spPr>
          <a:xfrm>
            <a:off x="6516216" y="836712"/>
            <a:ext cx="480055" cy="480055"/>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b="1"/>
            </a:lvl1pPr>
          </a:lstStyle>
          <a:p>
            <a:r>
              <a:t>A</a:t>
            </a:r>
          </a:p>
        </p:txBody>
      </p:sp>
      <p:cxnSp>
        <p:nvCxnSpPr>
          <p:cNvPr id="364" name="Connector 364"/>
          <p:cNvCxnSpPr>
            <a:stCxn id="363" idx="6"/>
            <a:endCxn id="343" idx="0"/>
          </p:cNvCxnSpPr>
          <p:nvPr/>
        </p:nvCxnSpPr>
        <p:spPr>
          <a:xfrm>
            <a:off x="6996271" y="1076740"/>
            <a:ext cx="380822" cy="408258"/>
          </a:xfrm>
          <a:prstGeom prst="bentConnector2">
            <a:avLst/>
          </a:prstGeom>
          <a:ln w="12700">
            <a:solidFill>
              <a:srgbClr val="000000"/>
            </a:solidFill>
            <a:tailEnd type="triangle"/>
          </a:ln>
        </p:spPr>
      </p:cxnSp>
      <p:cxnSp>
        <p:nvCxnSpPr>
          <p:cNvPr id="365" name="Connector 365"/>
          <p:cNvCxnSpPr>
            <a:stCxn id="361" idx="2"/>
            <a:endCxn id="343" idx="3"/>
          </p:cNvCxnSpPr>
          <p:nvPr/>
        </p:nvCxnSpPr>
        <p:spPr>
          <a:xfrm flipH="1">
            <a:off x="8170482" y="2049578"/>
            <a:ext cx="266431" cy="7058"/>
          </a:xfrm>
          <a:prstGeom prst="straightConnector1">
            <a:avLst/>
          </a:prstGeom>
          <a:ln w="12700">
            <a:solidFill>
              <a:srgbClr val="000000"/>
            </a:solidFill>
            <a:tailEnd type="triangle"/>
          </a:ln>
        </p:spPr>
      </p:cxn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27</a:t>
            </a:fld>
            <a:endParaRPr/>
          </a:p>
        </p:txBody>
      </p:sp>
      <p:sp>
        <p:nvSpPr>
          <p:cNvPr id="368" name="Shape 368"/>
          <p:cNvSpPr/>
          <p:nvPr/>
        </p:nvSpPr>
        <p:spPr>
          <a:xfrm>
            <a:off x="347530" y="-2523659"/>
            <a:ext cx="5664631" cy="541993"/>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600" b="1">
                <a:solidFill>
                  <a:srgbClr val="F2F2F2"/>
                </a:solidFill>
              </a:defRPr>
            </a:lvl1pPr>
          </a:lstStyle>
          <a:p>
            <a:r>
              <a:t>INSTRUCTIVO 3 – INSTRUCTIVO DE ACCIONES PREVENTIVAS O CORRECTIVAS.</a:t>
            </a:r>
          </a:p>
        </p:txBody>
      </p:sp>
      <p:cxnSp>
        <p:nvCxnSpPr>
          <p:cNvPr id="369" name="Connector 369"/>
          <p:cNvCxnSpPr>
            <a:stCxn id="386" idx="2"/>
            <a:endCxn id="372" idx="0"/>
          </p:cNvCxnSpPr>
          <p:nvPr/>
        </p:nvCxnSpPr>
        <p:spPr>
          <a:xfrm rot="16200000" flipH="1">
            <a:off x="5394297" y="2460347"/>
            <a:ext cx="1349647" cy="660495"/>
          </a:xfrm>
          <a:prstGeom prst="bentConnector3">
            <a:avLst>
              <a:gd name="adj1" fmla="val 50000"/>
            </a:avLst>
          </a:prstGeom>
          <a:ln w="12700">
            <a:solidFill>
              <a:srgbClr val="000000"/>
            </a:solidFill>
            <a:tailEnd type="triangle"/>
          </a:ln>
        </p:spPr>
      </p:cxnSp>
      <p:cxnSp>
        <p:nvCxnSpPr>
          <p:cNvPr id="370" name="Connector 370"/>
          <p:cNvCxnSpPr>
            <a:endCxn id="384" idx="6"/>
          </p:cNvCxnSpPr>
          <p:nvPr/>
        </p:nvCxnSpPr>
        <p:spPr>
          <a:xfrm flipH="1">
            <a:off x="1347346" y="4037056"/>
            <a:ext cx="542711" cy="6094"/>
          </a:xfrm>
          <a:prstGeom prst="straightConnector1">
            <a:avLst/>
          </a:prstGeom>
          <a:ln w="12700">
            <a:solidFill>
              <a:srgbClr val="000000"/>
            </a:solidFill>
            <a:tailEnd type="triangle"/>
          </a:ln>
        </p:spPr>
      </p:cxnSp>
      <p:sp>
        <p:nvSpPr>
          <p:cNvPr id="371" name="Shape 371"/>
          <p:cNvSpPr/>
          <p:nvPr/>
        </p:nvSpPr>
        <p:spPr>
          <a:xfrm>
            <a:off x="849829" y="5508842"/>
            <a:ext cx="556157" cy="331170"/>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400"/>
            </a:lvl1pPr>
          </a:lstStyle>
          <a:p>
            <a:r>
              <a:t>fin</a:t>
            </a:r>
          </a:p>
        </p:txBody>
      </p:sp>
      <p:sp>
        <p:nvSpPr>
          <p:cNvPr id="372" name="Shape 372"/>
          <p:cNvSpPr/>
          <p:nvPr/>
        </p:nvSpPr>
        <p:spPr>
          <a:xfrm>
            <a:off x="5605979" y="3465419"/>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Documentar  las lecciones aprendidas en “banco de lecciones aprendidas por proceso”</a:t>
            </a:r>
          </a:p>
        </p:txBody>
      </p:sp>
      <p:sp>
        <p:nvSpPr>
          <p:cNvPr id="373" name="Shape 373"/>
          <p:cNvSpPr/>
          <p:nvPr/>
        </p:nvSpPr>
        <p:spPr>
          <a:xfrm>
            <a:off x="7492025" y="3591816"/>
            <a:ext cx="1190216" cy="861701"/>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Registro de Lecciones Aprendidas</a:t>
            </a:r>
          </a:p>
        </p:txBody>
      </p:sp>
      <p:cxnSp>
        <p:nvCxnSpPr>
          <p:cNvPr id="374" name="Connector 374"/>
          <p:cNvCxnSpPr>
            <a:stCxn id="372" idx="3"/>
          </p:cNvCxnSpPr>
          <p:nvPr/>
        </p:nvCxnSpPr>
        <p:spPr>
          <a:xfrm>
            <a:off x="7192757" y="4037056"/>
            <a:ext cx="299268" cy="0"/>
          </a:xfrm>
          <a:prstGeom prst="straightConnector1">
            <a:avLst/>
          </a:prstGeom>
          <a:ln w="12700">
            <a:solidFill>
              <a:srgbClr val="000000"/>
            </a:solidFill>
          </a:ln>
        </p:spPr>
      </p:cxnSp>
      <p:sp>
        <p:nvSpPr>
          <p:cNvPr id="375" name="Shape 375"/>
          <p:cNvSpPr/>
          <p:nvPr/>
        </p:nvSpPr>
        <p:spPr>
          <a:xfrm>
            <a:off x="3634649" y="3465419"/>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Se realza seguimiento a los datos del SIG posterior al cierre del programa implementado hasta por un año</a:t>
            </a:r>
          </a:p>
        </p:txBody>
      </p:sp>
      <p:sp>
        <p:nvSpPr>
          <p:cNvPr id="376" name="Shape 376"/>
          <p:cNvSpPr/>
          <p:nvPr/>
        </p:nvSpPr>
        <p:spPr>
          <a:xfrm>
            <a:off x="1890057" y="3535753"/>
            <a:ext cx="1360039" cy="10128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¿Se Presenta nuevamente el problema?</a:t>
            </a:r>
          </a:p>
        </p:txBody>
      </p:sp>
      <p:sp>
        <p:nvSpPr>
          <p:cNvPr id="377" name="Shape 377"/>
          <p:cNvSpPr/>
          <p:nvPr/>
        </p:nvSpPr>
        <p:spPr>
          <a:xfrm>
            <a:off x="2167187" y="4551817"/>
            <a:ext cx="319723"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NO</a:t>
            </a:r>
          </a:p>
        </p:txBody>
      </p:sp>
      <p:sp>
        <p:nvSpPr>
          <p:cNvPr id="378" name="Shape 378"/>
          <p:cNvSpPr/>
          <p:nvPr/>
        </p:nvSpPr>
        <p:spPr>
          <a:xfrm>
            <a:off x="1735035" y="3874021"/>
            <a:ext cx="240380" cy="135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SI</a:t>
            </a:r>
          </a:p>
        </p:txBody>
      </p:sp>
      <p:cxnSp>
        <p:nvCxnSpPr>
          <p:cNvPr id="379" name="Connector 379"/>
          <p:cNvCxnSpPr>
            <a:stCxn id="375" idx="1"/>
          </p:cNvCxnSpPr>
          <p:nvPr/>
        </p:nvCxnSpPr>
        <p:spPr>
          <a:xfrm flipH="1">
            <a:off x="3213962" y="4037056"/>
            <a:ext cx="420687" cy="0"/>
          </a:xfrm>
          <a:prstGeom prst="straightConnector1">
            <a:avLst/>
          </a:prstGeom>
          <a:ln w="12700">
            <a:solidFill>
              <a:srgbClr val="000000"/>
            </a:solidFill>
            <a:tailEnd type="triangle"/>
          </a:ln>
        </p:spPr>
      </p:cxnSp>
      <p:cxnSp>
        <p:nvCxnSpPr>
          <p:cNvPr id="380" name="Connector 380"/>
          <p:cNvCxnSpPr>
            <a:stCxn id="372" idx="1"/>
            <a:endCxn id="375" idx="3"/>
          </p:cNvCxnSpPr>
          <p:nvPr/>
        </p:nvCxnSpPr>
        <p:spPr>
          <a:xfrm flipH="1">
            <a:off x="5221427" y="4037056"/>
            <a:ext cx="384552" cy="0"/>
          </a:xfrm>
          <a:prstGeom prst="straightConnector1">
            <a:avLst/>
          </a:prstGeom>
          <a:ln w="12700">
            <a:solidFill>
              <a:srgbClr val="000000"/>
            </a:solidFill>
            <a:tailEnd type="triangle"/>
          </a:ln>
        </p:spPr>
      </p:cxnSp>
      <p:cxnSp>
        <p:nvCxnSpPr>
          <p:cNvPr id="381" name="Connector 381"/>
          <p:cNvCxnSpPr>
            <a:endCxn id="382" idx="0"/>
          </p:cNvCxnSpPr>
          <p:nvPr/>
        </p:nvCxnSpPr>
        <p:spPr>
          <a:xfrm flipH="1">
            <a:off x="2582505" y="4548608"/>
            <a:ext cx="1" cy="545431"/>
          </a:xfrm>
          <a:prstGeom prst="straightConnector1">
            <a:avLst/>
          </a:prstGeom>
          <a:ln w="12700">
            <a:solidFill>
              <a:srgbClr val="000000"/>
            </a:solidFill>
            <a:tailEnd type="triangle"/>
          </a:ln>
        </p:spPr>
      </p:cxnSp>
      <p:sp>
        <p:nvSpPr>
          <p:cNvPr id="382" name="Shape 382"/>
          <p:cNvSpPr/>
          <p:nvPr/>
        </p:nvSpPr>
        <p:spPr>
          <a:xfrm>
            <a:off x="1789116" y="5094039"/>
            <a:ext cx="1586778" cy="1143274"/>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Se realza el cierre con eficacia de la acción tomada</a:t>
            </a:r>
          </a:p>
        </p:txBody>
      </p:sp>
      <p:cxnSp>
        <p:nvCxnSpPr>
          <p:cNvPr id="383" name="Connector 383"/>
          <p:cNvCxnSpPr>
            <a:stCxn id="382" idx="1"/>
          </p:cNvCxnSpPr>
          <p:nvPr/>
        </p:nvCxnSpPr>
        <p:spPr>
          <a:xfrm flipH="1" flipV="1">
            <a:off x="1424264" y="5660571"/>
            <a:ext cx="364852" cy="5105"/>
          </a:xfrm>
          <a:prstGeom prst="straightConnector1">
            <a:avLst/>
          </a:prstGeom>
          <a:ln w="12700">
            <a:solidFill>
              <a:srgbClr val="000000"/>
            </a:solidFill>
            <a:tailEnd type="triangle"/>
          </a:ln>
        </p:spPr>
      </p:cxnSp>
      <p:sp>
        <p:nvSpPr>
          <p:cNvPr id="384" name="Shape 384"/>
          <p:cNvSpPr/>
          <p:nvPr/>
        </p:nvSpPr>
        <p:spPr>
          <a:xfrm>
            <a:off x="867292" y="3803122"/>
            <a:ext cx="480054" cy="480055"/>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b="1"/>
            </a:lvl1pPr>
          </a:lstStyle>
          <a:p>
            <a:r>
              <a:t>4</a:t>
            </a:r>
          </a:p>
        </p:txBody>
      </p:sp>
      <p:cxnSp>
        <p:nvCxnSpPr>
          <p:cNvPr id="385" name="Connector 385"/>
          <p:cNvCxnSpPr>
            <a:endCxn id="397" idx="0"/>
          </p:cNvCxnSpPr>
          <p:nvPr/>
        </p:nvCxnSpPr>
        <p:spPr>
          <a:xfrm rot="10800000" flipV="1">
            <a:off x="3248815" y="2060421"/>
            <a:ext cx="645167" cy="235285"/>
          </a:xfrm>
          <a:prstGeom prst="bentConnector2">
            <a:avLst/>
          </a:prstGeom>
          <a:ln w="12700">
            <a:solidFill>
              <a:srgbClr val="000000"/>
            </a:solidFill>
            <a:tailEnd type="triangle"/>
          </a:ln>
        </p:spPr>
      </p:cxnSp>
      <p:sp>
        <p:nvSpPr>
          <p:cNvPr id="386" name="Shape 386"/>
          <p:cNvSpPr/>
          <p:nvPr/>
        </p:nvSpPr>
        <p:spPr>
          <a:xfrm>
            <a:off x="4945484" y="972497"/>
            <a:ext cx="1586778"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Socializar, formar y concientizar a las personas sobre  las lecciones aprendidas</a:t>
            </a:r>
          </a:p>
        </p:txBody>
      </p:sp>
      <p:sp>
        <p:nvSpPr>
          <p:cNvPr id="387" name="Shape 387"/>
          <p:cNvSpPr/>
          <p:nvPr/>
        </p:nvSpPr>
        <p:spPr>
          <a:xfrm>
            <a:off x="6849212" y="972497"/>
            <a:ext cx="1586778" cy="1143275"/>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2700" y="21600"/>
                </a:lnTo>
                <a:moveTo>
                  <a:pt x="18900" y="0"/>
                </a:moveTo>
                <a:lnTo>
                  <a:pt x="18900" y="21600"/>
                </a:lnTo>
                <a:moveTo>
                  <a:pt x="0" y="0"/>
                </a:moveTo>
                <a:lnTo>
                  <a:pt x="21600" y="0"/>
                </a:lnTo>
                <a:lnTo>
                  <a:pt x="21600" y="21600"/>
                </a:lnTo>
                <a:lnTo>
                  <a:pt x="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Proceso de formación y desarrollo</a:t>
            </a:r>
          </a:p>
        </p:txBody>
      </p:sp>
      <p:cxnSp>
        <p:nvCxnSpPr>
          <p:cNvPr id="388" name="Connector 388"/>
          <p:cNvCxnSpPr>
            <a:stCxn id="386" idx="3"/>
          </p:cNvCxnSpPr>
          <p:nvPr/>
        </p:nvCxnSpPr>
        <p:spPr>
          <a:xfrm flipV="1">
            <a:off x="6532262" y="1544134"/>
            <a:ext cx="316950" cy="1"/>
          </a:xfrm>
          <a:prstGeom prst="straightConnector1">
            <a:avLst/>
          </a:prstGeom>
          <a:ln w="12700">
            <a:solidFill>
              <a:srgbClr val="000000"/>
            </a:solidFill>
          </a:ln>
        </p:spPr>
      </p:cxnSp>
      <p:sp>
        <p:nvSpPr>
          <p:cNvPr id="389" name="Shape 389"/>
          <p:cNvSpPr/>
          <p:nvPr/>
        </p:nvSpPr>
        <p:spPr>
          <a:xfrm>
            <a:off x="3213961" y="1047568"/>
            <a:ext cx="1360041" cy="10128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¿Se eliminaron las causas?</a:t>
            </a:r>
          </a:p>
        </p:txBody>
      </p:sp>
      <p:sp>
        <p:nvSpPr>
          <p:cNvPr id="390" name="Shape 390"/>
          <p:cNvSpPr/>
          <p:nvPr/>
        </p:nvSpPr>
        <p:spPr>
          <a:xfrm>
            <a:off x="3553161" y="2021975"/>
            <a:ext cx="319723"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NO</a:t>
            </a:r>
          </a:p>
        </p:txBody>
      </p:sp>
      <p:sp>
        <p:nvSpPr>
          <p:cNvPr id="391" name="Shape 391"/>
          <p:cNvSpPr/>
          <p:nvPr/>
        </p:nvSpPr>
        <p:spPr>
          <a:xfrm>
            <a:off x="4448946" y="1623687"/>
            <a:ext cx="240379" cy="13554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000" b="1"/>
            </a:lvl1pPr>
          </a:lstStyle>
          <a:p>
            <a:r>
              <a:t>SI</a:t>
            </a:r>
          </a:p>
        </p:txBody>
      </p:sp>
      <p:sp>
        <p:nvSpPr>
          <p:cNvPr id="392" name="Shape 392"/>
          <p:cNvSpPr/>
          <p:nvPr/>
        </p:nvSpPr>
        <p:spPr>
          <a:xfrm>
            <a:off x="1229985" y="978511"/>
            <a:ext cx="1586778" cy="1143275"/>
          </a:xfrm>
          <a:prstGeom prst="rect">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Evaluar la eficacia en la Eliminación de las Causas comunes y específicas</a:t>
            </a:r>
          </a:p>
        </p:txBody>
      </p:sp>
      <p:cxnSp>
        <p:nvCxnSpPr>
          <p:cNvPr id="393" name="Connector 393"/>
          <p:cNvCxnSpPr>
            <a:endCxn id="386" idx="1"/>
          </p:cNvCxnSpPr>
          <p:nvPr/>
        </p:nvCxnSpPr>
        <p:spPr>
          <a:xfrm>
            <a:off x="4574002" y="1544134"/>
            <a:ext cx="371482" cy="1"/>
          </a:xfrm>
          <a:prstGeom prst="straightConnector1">
            <a:avLst/>
          </a:prstGeom>
          <a:ln w="12700">
            <a:solidFill>
              <a:srgbClr val="000000"/>
            </a:solidFill>
            <a:tailEnd type="triangle"/>
          </a:ln>
        </p:spPr>
      </p:cxnSp>
      <p:cxnSp>
        <p:nvCxnSpPr>
          <p:cNvPr id="394" name="Connector 394"/>
          <p:cNvCxnSpPr>
            <a:stCxn id="392" idx="3"/>
          </p:cNvCxnSpPr>
          <p:nvPr/>
        </p:nvCxnSpPr>
        <p:spPr>
          <a:xfrm flipV="1">
            <a:off x="2816763" y="1544134"/>
            <a:ext cx="433333" cy="6015"/>
          </a:xfrm>
          <a:prstGeom prst="straightConnector1">
            <a:avLst/>
          </a:prstGeom>
          <a:ln w="12700">
            <a:solidFill>
              <a:srgbClr val="000000"/>
            </a:solidFill>
            <a:tailEnd type="triangle"/>
          </a:ln>
        </p:spPr>
      </p:cxnSp>
      <p:sp>
        <p:nvSpPr>
          <p:cNvPr id="395" name="Shape 395"/>
          <p:cNvSpPr/>
          <p:nvPr/>
        </p:nvSpPr>
        <p:spPr>
          <a:xfrm>
            <a:off x="1424264" y="2295707"/>
            <a:ext cx="1190217" cy="861702"/>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000"/>
            </a:lvl1pPr>
          </a:lstStyle>
          <a:p>
            <a:r>
              <a:t>Instructivo de Auditoría Interna e Inspecciones</a:t>
            </a:r>
          </a:p>
        </p:txBody>
      </p:sp>
      <p:cxnSp>
        <p:nvCxnSpPr>
          <p:cNvPr id="396" name="Connector 396"/>
          <p:cNvCxnSpPr>
            <a:endCxn id="392" idx="2"/>
          </p:cNvCxnSpPr>
          <p:nvPr/>
        </p:nvCxnSpPr>
        <p:spPr>
          <a:xfrm flipV="1">
            <a:off x="2023374" y="2121786"/>
            <a:ext cx="0" cy="173921"/>
          </a:xfrm>
          <a:prstGeom prst="straightConnector1">
            <a:avLst/>
          </a:prstGeom>
          <a:ln w="12700">
            <a:solidFill>
              <a:srgbClr val="000000"/>
            </a:solidFill>
          </a:ln>
        </p:spPr>
      </p:cxnSp>
      <p:sp>
        <p:nvSpPr>
          <p:cNvPr id="397" name="Shape 397"/>
          <p:cNvSpPr/>
          <p:nvPr/>
        </p:nvSpPr>
        <p:spPr>
          <a:xfrm>
            <a:off x="3008786" y="2295707"/>
            <a:ext cx="480055" cy="480055"/>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b="1"/>
            </a:lvl1pPr>
          </a:lstStyle>
          <a:p>
            <a:r>
              <a:t>3</a:t>
            </a:r>
          </a:p>
        </p:txBody>
      </p:sp>
      <p:sp>
        <p:nvSpPr>
          <p:cNvPr id="398" name="Shape 398"/>
          <p:cNvSpPr/>
          <p:nvPr/>
        </p:nvSpPr>
        <p:spPr>
          <a:xfrm>
            <a:off x="448529" y="1308083"/>
            <a:ext cx="480054" cy="480055"/>
          </a:xfrm>
          <a:prstGeom prst="ellipse">
            <a:avLst/>
          </a:pr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b="1"/>
            </a:lvl1pPr>
          </a:lstStyle>
          <a:p>
            <a:r>
              <a:t>1</a:t>
            </a:r>
          </a:p>
        </p:txBody>
      </p:sp>
      <p:cxnSp>
        <p:nvCxnSpPr>
          <p:cNvPr id="399" name="Connector 399"/>
          <p:cNvCxnSpPr>
            <a:stCxn id="398" idx="6"/>
            <a:endCxn id="392" idx="1"/>
          </p:cNvCxnSpPr>
          <p:nvPr/>
        </p:nvCxnSpPr>
        <p:spPr>
          <a:xfrm>
            <a:off x="928583" y="1548111"/>
            <a:ext cx="301402" cy="2038"/>
          </a:xfrm>
          <a:prstGeom prst="straightConnector1">
            <a:avLst/>
          </a:prstGeom>
          <a:ln w="12700">
            <a:solidFill>
              <a:srgbClr val="000000"/>
            </a:solidFill>
            <a:tailEnd type="triangle"/>
          </a:ln>
        </p:spPr>
      </p:cxnSp>
      <p:sp>
        <p:nvSpPr>
          <p:cNvPr id="400" name="Shape 400"/>
          <p:cNvSpPr/>
          <p:nvPr/>
        </p:nvSpPr>
        <p:spPr>
          <a:xfrm>
            <a:off x="251520" y="116632"/>
            <a:ext cx="6768752" cy="5232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3 – INSTRUCTIVO DE ACCIONES PREVENTIVAS O CORRECTIVAS.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28</a:t>
            </a:fld>
            <a:endParaRPr/>
          </a:p>
        </p:txBody>
      </p:sp>
      <p:sp>
        <p:nvSpPr>
          <p:cNvPr id="403" name="Shape 403"/>
          <p:cNvSpPr/>
          <p:nvPr/>
        </p:nvSpPr>
        <p:spPr>
          <a:xfrm>
            <a:off x="370704" y="476672"/>
            <a:ext cx="3039578" cy="307341"/>
          </a:xfrm>
          <a:prstGeom prst="rect">
            <a:avLst/>
          </a:prstGeom>
          <a:solidFill>
            <a:srgbClr val="193374"/>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a:solidFill>
                  <a:srgbClr val="FFFFFF"/>
                </a:solidFill>
                <a:latin typeface="HandelGothic BT"/>
                <a:ea typeface="HandelGothic BT"/>
                <a:cs typeface="HandelGothic BT"/>
                <a:sym typeface="HandelGothic BT"/>
              </a:defRPr>
            </a:lvl1pPr>
          </a:lstStyle>
          <a:p>
            <a:r>
              <a:t>Descripción del accidente o incidente</a:t>
            </a:r>
          </a:p>
        </p:txBody>
      </p:sp>
      <p:sp>
        <p:nvSpPr>
          <p:cNvPr id="404" name="Shape 404"/>
          <p:cNvSpPr/>
          <p:nvPr/>
        </p:nvSpPr>
        <p:spPr>
          <a:xfrm>
            <a:off x="370704" y="1124744"/>
            <a:ext cx="8424938" cy="332398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En la primera etapa de la AC, “Toma de datos de diferentes fuentes”, en caso de incidentes, accidentes o enfermedad profesional, se registrarán los relatos completos y detallados de los hechos relacionados, de acuerdo con la inspección realizada al sitio de trabajo y las versiones de los testigos, involucrando.  En esta etapa es importante que se recupere toda información documentada sobre el trabajador, tales como exámenes médicos de ingreso, periódicos, extraordinarios, controles de vigilancia epidemiológica,  pagos de seguridad social y ARL, pagos o condiciones establecidas para el transporte (cuando el caso está relacionado con accidentes de tránsito, es decir, todo aquello que se considere importante o que aporte información para determinar las causas específicas del accidente, incidente o enfermedad, tales como cuándo ocurrió, dónde se encontraba el trabajador, qué actividad estaba realizando y qué pasó, por qué realizaba la actividad, para qué, con quién se encontraba, cómo sucedió y sus condiciones médicas y de control de vigilancia epidemiológica.</a:t>
            </a:r>
          </a:p>
          <a:p>
            <a:pPr algn="just">
              <a:defRPr sz="1400"/>
            </a:pPr>
            <a:endParaRPr lang="es-CO" dirty="0"/>
          </a:p>
          <a:p>
            <a:pPr algn="just">
              <a:defRPr sz="1400"/>
            </a:pPr>
            <a:r>
              <a:rPr lang="es-CO" dirty="0"/>
              <a:t>Para obtener la información, inmediatamente ocurre el incidente se acude al reconocimiento del área involucrada, entrevista a testigos, fotografías, videos, diagramas, revisión de documentos y demás técnicas que sean necesarias.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a:p>
        </p:txBody>
      </p:sp>
      <p:sp>
        <p:nvSpPr>
          <p:cNvPr id="407" name="Shape 407"/>
          <p:cNvSpPr/>
          <p:nvPr/>
        </p:nvSpPr>
        <p:spPr>
          <a:xfrm>
            <a:off x="323528" y="476672"/>
            <a:ext cx="3771005" cy="307341"/>
          </a:xfrm>
          <a:prstGeom prst="rect">
            <a:avLst/>
          </a:prstGeom>
          <a:solidFill>
            <a:srgbClr val="193374"/>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just">
              <a:defRPr sz="1400">
                <a:solidFill>
                  <a:srgbClr val="FFFFFF"/>
                </a:solidFill>
                <a:latin typeface="HandelGothic BT"/>
                <a:ea typeface="HandelGothic BT"/>
                <a:cs typeface="HandelGothic BT"/>
                <a:sym typeface="HandelGothic BT"/>
              </a:defRPr>
            </a:lvl1pPr>
          </a:lstStyle>
          <a:p>
            <a:r>
              <a:t>Análisis de Causas en Incidentes y Accidentes</a:t>
            </a:r>
          </a:p>
        </p:txBody>
      </p:sp>
      <p:sp>
        <p:nvSpPr>
          <p:cNvPr id="408" name="Shape 408"/>
          <p:cNvSpPr/>
          <p:nvPr/>
        </p:nvSpPr>
        <p:spPr>
          <a:xfrm>
            <a:off x="287523" y="1081230"/>
            <a:ext cx="8424938"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sz="1400"/>
            </a:lvl1pPr>
          </a:lstStyle>
          <a:p>
            <a:r>
              <a:rPr lang="es-CO" dirty="0"/>
              <a:t>En la etapa de la AC, “Análisis de Causas por cada tipo de problemas, e identificación de causas comunes a los diferentes problemas”, en caso de incidentes, accidentes o enfermedad profesional, se hace énfasis entre otros con los procedimientos y métodos de trabajo, en las condiciones de trabajo, en las funciones del trabajador y en las ordenes de trabajo realizada.</a:t>
            </a:r>
          </a:p>
        </p:txBody>
      </p:sp>
      <p:sp>
        <p:nvSpPr>
          <p:cNvPr id="409" name="Shape 409"/>
          <p:cNvSpPr/>
          <p:nvPr/>
        </p:nvSpPr>
        <p:spPr>
          <a:xfrm>
            <a:off x="323526" y="2276872"/>
            <a:ext cx="6469159" cy="307777"/>
          </a:xfrm>
          <a:prstGeom prst="rect">
            <a:avLst/>
          </a:prstGeom>
          <a:solidFill>
            <a:srgbClr val="193374"/>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defRPr sz="1400">
                <a:solidFill>
                  <a:srgbClr val="FFFFFF"/>
                </a:solidFill>
                <a:latin typeface="HandelGothic BT"/>
                <a:ea typeface="HandelGothic BT"/>
                <a:cs typeface="HandelGothic BT"/>
                <a:sym typeface="HandelGothic BT"/>
              </a:defRPr>
            </a:lvl1pPr>
          </a:lstStyle>
          <a:p>
            <a:r>
              <a:rPr dirty="0" err="1"/>
              <a:t>Datos</a:t>
            </a:r>
            <a:r>
              <a:rPr dirty="0"/>
              <a:t> </a:t>
            </a:r>
            <a:r>
              <a:rPr dirty="0" err="1"/>
              <a:t>especiales</a:t>
            </a:r>
            <a:r>
              <a:rPr dirty="0"/>
              <a:t> </a:t>
            </a:r>
            <a:r>
              <a:rPr dirty="0" err="1"/>
              <a:t>en</a:t>
            </a:r>
            <a:r>
              <a:rPr dirty="0"/>
              <a:t> el </a:t>
            </a:r>
            <a:r>
              <a:rPr dirty="0" err="1"/>
              <a:t>informe</a:t>
            </a:r>
            <a:r>
              <a:rPr dirty="0"/>
              <a:t> de AC para </a:t>
            </a:r>
            <a:r>
              <a:rPr dirty="0" err="1"/>
              <a:t>Incidentes</a:t>
            </a:r>
            <a:r>
              <a:rPr dirty="0"/>
              <a:t> y </a:t>
            </a:r>
            <a:r>
              <a:rPr dirty="0" err="1"/>
              <a:t>Accidentes</a:t>
            </a:r>
            <a:endParaRPr dirty="0"/>
          </a:p>
        </p:txBody>
      </p:sp>
      <p:sp>
        <p:nvSpPr>
          <p:cNvPr id="410" name="Shape 410"/>
          <p:cNvSpPr/>
          <p:nvPr/>
        </p:nvSpPr>
        <p:spPr>
          <a:xfrm>
            <a:off x="323527" y="2834351"/>
            <a:ext cx="8352930" cy="7386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sz="1400"/>
            </a:lvl1pPr>
          </a:lstStyle>
          <a:p>
            <a:r>
              <a:rPr lang="es-CO" dirty="0"/>
              <a:t>En el informe se relaciona entre otros, el lugar, la dirección, las fecha(s) y hora(s) en que se realiza la investigación; los nombres, cargos, identificación y firmas de los investigadores y del representante legal.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32" name="Shape 32"/>
          <p:cNvSpPr/>
          <p:nvPr/>
        </p:nvSpPr>
        <p:spPr>
          <a:xfrm>
            <a:off x="452386" y="1461193"/>
            <a:ext cx="8256917" cy="2181383"/>
          </a:xfrm>
          <a:prstGeom prst="rect">
            <a:avLst/>
          </a:prstGeom>
          <a:ln w="57150">
            <a:solidFill>
              <a:srgbClr val="FFFFFF"/>
            </a:solidFill>
            <a:prstDash val="dashDot"/>
          </a:ln>
          <a:extLst>
            <a:ext uri="{C572A759-6A51-4108-AA02-DFA0A04FC94B}">
              <ma14:wrappingTextBoxFlag xmlns:ma14="http://schemas.microsoft.com/office/mac/drawingml/2011/main" xmlns="" val="1"/>
            </a:ext>
          </a:extLst>
        </p:spPr>
        <p:txBody>
          <a:bodyPr lIns="13343" tIns="13343" rIns="13343" bIns="13343">
            <a:spAutoFit/>
          </a:bodyPr>
          <a:lstStyle/>
          <a:p>
            <a:pPr marL="342900" lvl="0" indent="-342900">
              <a:buFont typeface="+mj-lt"/>
              <a:buAutoNum type="arabicPeriod"/>
            </a:pPr>
            <a:r>
              <a:rPr lang="es-CO" sz="1400" dirty="0"/>
              <a:t>Las Acciones Preventivas o Correctivas, se desarrollan en el nivel gerencial y está relacionado a que en este nivel se puede estudiar con mayor amplitud  de concepto de empresa los cambios y determinar los costos de dichos cambios. </a:t>
            </a:r>
            <a:endParaRPr lang="es-ES" sz="1400" dirty="0"/>
          </a:p>
          <a:p>
            <a:pPr marL="342900" lvl="0" indent="-342900">
              <a:buFont typeface="+mj-lt"/>
              <a:buAutoNum type="arabicPeriod"/>
            </a:pPr>
            <a:r>
              <a:rPr lang="es-CO" sz="1400" dirty="0"/>
              <a:t>Los Tipos de Cambio que se pueden presentar en la organización son:</a:t>
            </a:r>
          </a:p>
          <a:p>
            <a:pPr marL="342900" lvl="0" indent="-342900">
              <a:buFont typeface="+mj-lt"/>
              <a:buAutoNum type="arabicPeriod"/>
            </a:pPr>
            <a:endParaRPr lang="es-ES" sz="1400" dirty="0"/>
          </a:p>
          <a:p>
            <a:r>
              <a:rPr lang="es-CO" sz="1400" dirty="0"/>
              <a:t>Permanente: Aquel que implica cambios en metodologías </a:t>
            </a:r>
            <a:r>
              <a:rPr lang="es-CO" sz="1400" dirty="0" err="1"/>
              <a:t>ó</a:t>
            </a:r>
            <a:r>
              <a:rPr lang="es-CO" sz="1400" dirty="0"/>
              <a:t>  procesos y se considera que permanecerá indefinidamente.</a:t>
            </a:r>
            <a:endParaRPr lang="es-ES" sz="1400" dirty="0"/>
          </a:p>
          <a:p>
            <a:r>
              <a:rPr lang="es-CO" sz="1400" dirty="0"/>
              <a:t>Temporal: Aquel que es planeado y efectuado con la intención de retornar a las condiciones de diseño originales después de un tiempo específico. Este cambio debe ser revisado y aprobado por el Gerente para condiciones administrativas, En todo caso se debe definir su tiempo de vigencia. </a:t>
            </a:r>
            <a:endParaRPr lang="es-ES" sz="1400" dirty="0"/>
          </a:p>
        </p:txBody>
      </p:sp>
      <p:sp>
        <p:nvSpPr>
          <p:cNvPr id="33" name="Shape 33"/>
          <p:cNvSpPr/>
          <p:nvPr/>
        </p:nvSpPr>
        <p:spPr>
          <a:xfrm>
            <a:off x="452386" y="590968"/>
            <a:ext cx="7948007" cy="457834"/>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wrap="square" lIns="13343" tIns="13343" rIns="13343" bIns="13343">
            <a:spAutoFit/>
          </a:bodyPr>
          <a:lstStyle>
            <a:lvl1pPr>
              <a:defRPr sz="1400">
                <a:solidFill>
                  <a:srgbClr val="F2F2F2"/>
                </a:solidFill>
                <a:latin typeface="HandelGothic BT"/>
                <a:ea typeface="HandelGothic BT"/>
                <a:cs typeface="HandelGothic BT"/>
                <a:sym typeface="HandelGothic BT"/>
              </a:defRPr>
            </a:lvl1pPr>
          </a:lstStyle>
          <a:p>
            <a:r>
              <a:rPr lang="es-CO" dirty="0"/>
              <a:t>POLITICAS ESPECIFICAS PARA ASEGURAR LOS PROCESOS DE MEJORAMIENTO</a:t>
            </a:r>
            <a:endParaRPr lang="es-ES" dirty="0"/>
          </a:p>
          <a:p>
            <a:endParaRPr dirty="0"/>
          </a:p>
        </p:txBody>
      </p:sp>
    </p:spTree>
    <p:extLst>
      <p:ext uri="{BB962C8B-B14F-4D97-AF65-F5344CB8AC3E}">
        <p14:creationId xmlns:p14="http://schemas.microsoft.com/office/powerpoint/2010/main" val="342744973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30</a:t>
            </a:fld>
            <a:endParaRPr/>
          </a:p>
        </p:txBody>
      </p:sp>
      <p:sp>
        <p:nvSpPr>
          <p:cNvPr id="413" name="Shape 413"/>
          <p:cNvSpPr/>
          <p:nvPr/>
        </p:nvSpPr>
        <p:spPr>
          <a:xfrm>
            <a:off x="320509" y="221158"/>
            <a:ext cx="5664631" cy="21590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solidFill>
                  <a:srgbClr val="F2F2F2"/>
                </a:solidFill>
                <a:latin typeface="HandelGothic BT"/>
                <a:ea typeface="HandelGothic BT"/>
                <a:cs typeface="HandelGothic BT"/>
                <a:sym typeface="HandelGothic BT"/>
              </a:defRPr>
            </a:lvl1pPr>
          </a:lstStyle>
          <a:p>
            <a:r>
              <a:t>ACTUALIZAR LA DOCUMENTACIÓN DEL SISTEMA DE GESTIÓN </a:t>
            </a:r>
          </a:p>
        </p:txBody>
      </p:sp>
      <p:sp>
        <p:nvSpPr>
          <p:cNvPr id="414" name="Shape 414"/>
          <p:cNvSpPr/>
          <p:nvPr/>
        </p:nvSpPr>
        <p:spPr>
          <a:xfrm>
            <a:off x="323527" y="980728"/>
            <a:ext cx="8448941" cy="4005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1400"/>
            </a:pPr>
            <a:r>
              <a:t>Los ocho (8) pasos a seguir al momento de necesitar actualizar el Sistema de Gestión debido a los cambios en los “</a:t>
            </a:r>
            <a:r>
              <a:rPr b="1" u="sng">
                <a:solidFill>
                  <a:srgbClr val="FF0000"/>
                </a:solidFill>
              </a:rPr>
              <a:t>debes</a:t>
            </a:r>
            <a:r>
              <a:t>” normativos.</a:t>
            </a:r>
          </a:p>
        </p:txBody>
      </p:sp>
      <p:grpSp>
        <p:nvGrpSpPr>
          <p:cNvPr id="417" name="Group 417"/>
          <p:cNvGrpSpPr/>
          <p:nvPr/>
        </p:nvGrpSpPr>
        <p:grpSpPr>
          <a:xfrm>
            <a:off x="248502" y="2090802"/>
            <a:ext cx="714130" cy="714129"/>
            <a:chOff x="0" y="0"/>
            <a:chExt cx="714128" cy="714128"/>
          </a:xfrm>
        </p:grpSpPr>
        <p:sp>
          <p:nvSpPr>
            <p:cNvPr id="415" name="Shape 415"/>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6" name="Shape 416"/>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1</a:t>
              </a:r>
            </a:p>
          </p:txBody>
        </p:sp>
      </p:grpSp>
      <p:grpSp>
        <p:nvGrpSpPr>
          <p:cNvPr id="420" name="Group 420"/>
          <p:cNvGrpSpPr/>
          <p:nvPr/>
        </p:nvGrpSpPr>
        <p:grpSpPr>
          <a:xfrm>
            <a:off x="251520" y="3525008"/>
            <a:ext cx="714130" cy="714129"/>
            <a:chOff x="0" y="0"/>
            <a:chExt cx="714128" cy="714128"/>
          </a:xfrm>
        </p:grpSpPr>
        <p:sp>
          <p:nvSpPr>
            <p:cNvPr id="418" name="Shape 418"/>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9" name="Shape 419"/>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2</a:t>
              </a:r>
            </a:p>
          </p:txBody>
        </p:sp>
      </p:grpSp>
      <p:sp>
        <p:nvSpPr>
          <p:cNvPr id="421" name="Shape 421"/>
          <p:cNvSpPr/>
          <p:nvPr/>
        </p:nvSpPr>
        <p:spPr>
          <a:xfrm>
            <a:off x="1115615" y="1844824"/>
            <a:ext cx="7677837" cy="1077218"/>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a:defRPr sz="1400"/>
            </a:pPr>
            <a:r>
              <a:rPr lang="es-CO" dirty="0"/>
              <a:t>Vaya a la tabla </a:t>
            </a:r>
            <a:r>
              <a:rPr lang="es-CO" b="1" dirty="0"/>
              <a:t>DOC-SG-01</a:t>
            </a:r>
            <a:r>
              <a:rPr lang="es-CO" dirty="0"/>
              <a:t> “Selección Normativa” e Incluya elimine o modifique el (los) “</a:t>
            </a:r>
            <a:r>
              <a:rPr lang="es-CO" b="1" u="sng" dirty="0">
                <a:solidFill>
                  <a:srgbClr val="FF0000"/>
                </a:solidFill>
              </a:rPr>
              <a:t>debe(s)</a:t>
            </a:r>
            <a:r>
              <a:rPr lang="es-CO" dirty="0"/>
              <a:t>” que corresponda. Tenga cuidado de mantener una copia del registro sin modificaciones que permita seguir al paso 2. </a:t>
            </a:r>
          </a:p>
          <a:p>
            <a:pPr algn="just">
              <a:defRPr sz="1400"/>
            </a:pPr>
            <a:endParaRPr lang="es-CO" dirty="0"/>
          </a:p>
          <a:p>
            <a:pPr algn="just">
              <a:defRPr sz="1400"/>
            </a:pPr>
            <a:r>
              <a:rPr lang="es-CO" dirty="0"/>
              <a:t>Si son normas nuevas, se hace una nueva hoja conservando la estructura del documento.</a:t>
            </a:r>
          </a:p>
        </p:txBody>
      </p:sp>
      <p:sp>
        <p:nvSpPr>
          <p:cNvPr id="422" name="Shape 422"/>
          <p:cNvSpPr/>
          <p:nvPr/>
        </p:nvSpPr>
        <p:spPr>
          <a:xfrm>
            <a:off x="1115616" y="3428999"/>
            <a:ext cx="7680853" cy="861774"/>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a:defRPr sz="1400"/>
            </a:pPr>
            <a:r>
              <a:rPr lang="es-CO" dirty="0"/>
              <a:t>Busque e</a:t>
            </a:r>
            <a:r>
              <a:rPr dirty="0"/>
              <a:t>n </a:t>
            </a:r>
            <a:r>
              <a:rPr lang="es-CO" b="1" dirty="0"/>
              <a:t>DOC-SG-02</a:t>
            </a:r>
            <a:r>
              <a:rPr dirty="0"/>
              <a:t> “</a:t>
            </a:r>
            <a:r>
              <a:rPr lang="es-CO" dirty="0"/>
              <a:t>Planificación</a:t>
            </a:r>
            <a:r>
              <a:rPr dirty="0"/>
              <a:t> de</a:t>
            </a:r>
            <a:r>
              <a:rPr lang="es-CO" dirty="0"/>
              <a:t> Requisitos Normativos por temas</a:t>
            </a:r>
            <a:r>
              <a:rPr dirty="0"/>
              <a:t> el (</a:t>
            </a:r>
            <a:r>
              <a:rPr dirty="0" err="1"/>
              <a:t>los</a:t>
            </a:r>
            <a:r>
              <a:rPr dirty="0"/>
              <a:t>) </a:t>
            </a:r>
            <a:r>
              <a:rPr b="1" u="sng" dirty="0" err="1">
                <a:solidFill>
                  <a:srgbClr val="FF0000"/>
                </a:solidFill>
              </a:rPr>
              <a:t>debe</a:t>
            </a:r>
            <a:r>
              <a:rPr b="1" u="sng" dirty="0">
                <a:solidFill>
                  <a:srgbClr val="FF0000"/>
                </a:solidFill>
              </a:rPr>
              <a:t>(s)</a:t>
            </a:r>
            <a:r>
              <a:rPr dirty="0"/>
              <a:t>” que se </a:t>
            </a:r>
            <a:r>
              <a:rPr dirty="0" err="1"/>
              <a:t>modifican</a:t>
            </a:r>
            <a:r>
              <a:rPr dirty="0"/>
              <a:t> y </a:t>
            </a:r>
            <a:r>
              <a:rPr dirty="0" err="1"/>
              <a:t>analice</a:t>
            </a:r>
            <a:r>
              <a:rPr dirty="0"/>
              <a:t> contra </a:t>
            </a:r>
            <a:r>
              <a:rPr dirty="0" err="1"/>
              <a:t>los</a:t>
            </a:r>
            <a:r>
              <a:rPr dirty="0"/>
              <a:t> </a:t>
            </a:r>
            <a:r>
              <a:rPr dirty="0" err="1"/>
              <a:t>debes</a:t>
            </a:r>
            <a:r>
              <a:rPr dirty="0"/>
              <a:t> </a:t>
            </a:r>
            <a:r>
              <a:rPr dirty="0" err="1"/>
              <a:t>integrados</a:t>
            </a:r>
            <a:r>
              <a:rPr dirty="0"/>
              <a:t> para:</a:t>
            </a:r>
          </a:p>
          <a:p>
            <a:pPr marL="304783" indent="-304783" algn="just">
              <a:buSzPct val="100000"/>
              <a:buAutoNum type="alphaLcParenR"/>
              <a:defRPr sz="1400"/>
            </a:pPr>
            <a:r>
              <a:rPr dirty="0"/>
              <a:t>Si el </a:t>
            </a:r>
            <a:r>
              <a:rPr b="1" u="sng" dirty="0" err="1">
                <a:solidFill>
                  <a:srgbClr val="FF0000"/>
                </a:solidFill>
              </a:rPr>
              <a:t>debe</a:t>
            </a:r>
            <a:r>
              <a:rPr dirty="0"/>
              <a:t> </a:t>
            </a:r>
            <a:r>
              <a:rPr dirty="0" err="1"/>
              <a:t>es</a:t>
            </a:r>
            <a:r>
              <a:rPr dirty="0"/>
              <a:t> </a:t>
            </a:r>
            <a:r>
              <a:rPr dirty="0" err="1"/>
              <a:t>nuevo</a:t>
            </a:r>
            <a:r>
              <a:rPr dirty="0"/>
              <a:t>, </a:t>
            </a:r>
            <a:r>
              <a:rPr dirty="0" err="1"/>
              <a:t>incluirlo</a:t>
            </a:r>
            <a:r>
              <a:rPr dirty="0"/>
              <a:t> a </a:t>
            </a:r>
            <a:r>
              <a:rPr dirty="0" err="1"/>
              <a:t>través</a:t>
            </a:r>
            <a:r>
              <a:rPr dirty="0"/>
              <a:t> de un </a:t>
            </a:r>
            <a:r>
              <a:rPr b="1" u="sng" dirty="0" err="1">
                <a:solidFill>
                  <a:srgbClr val="FF0000"/>
                </a:solidFill>
              </a:rPr>
              <a:t>debe</a:t>
            </a:r>
            <a:r>
              <a:rPr dirty="0"/>
              <a:t> </a:t>
            </a:r>
            <a:r>
              <a:rPr dirty="0" err="1"/>
              <a:t>ya</a:t>
            </a:r>
            <a:r>
              <a:rPr dirty="0"/>
              <a:t> </a:t>
            </a:r>
            <a:r>
              <a:rPr dirty="0" err="1"/>
              <a:t>existente</a:t>
            </a:r>
            <a:r>
              <a:rPr dirty="0"/>
              <a:t> y que sea </a:t>
            </a:r>
            <a:r>
              <a:rPr dirty="0" err="1"/>
              <a:t>igual</a:t>
            </a:r>
            <a:r>
              <a:rPr dirty="0"/>
              <a:t> o </a:t>
            </a:r>
            <a:r>
              <a:rPr dirty="0" err="1"/>
              <a:t>equivalente</a:t>
            </a:r>
            <a:r>
              <a:rPr dirty="0"/>
              <a:t>.</a:t>
            </a:r>
          </a:p>
          <a:p>
            <a:pPr marL="304783" indent="-304783" algn="just">
              <a:buSzPct val="100000"/>
              <a:buAutoNum type="alphaLcParenR"/>
              <a:defRPr sz="1400"/>
            </a:pPr>
            <a:r>
              <a:rPr dirty="0"/>
              <a:t>Si el </a:t>
            </a:r>
            <a:r>
              <a:rPr b="1" u="sng" dirty="0" err="1">
                <a:solidFill>
                  <a:srgbClr val="FF0000"/>
                </a:solidFill>
              </a:rPr>
              <a:t>debe</a:t>
            </a:r>
            <a:r>
              <a:rPr dirty="0"/>
              <a:t> </a:t>
            </a:r>
            <a:r>
              <a:rPr dirty="0" err="1"/>
              <a:t>es</a:t>
            </a:r>
            <a:r>
              <a:rPr dirty="0"/>
              <a:t> para </a:t>
            </a:r>
            <a:r>
              <a:rPr dirty="0" err="1"/>
              <a:t>modificar</a:t>
            </a:r>
            <a:r>
              <a:rPr dirty="0"/>
              <a:t>, </a:t>
            </a:r>
            <a:r>
              <a:rPr dirty="0" err="1"/>
              <a:t>busque</a:t>
            </a:r>
            <a:r>
              <a:rPr dirty="0"/>
              <a:t> el numeral y </a:t>
            </a:r>
            <a:r>
              <a:rPr dirty="0" err="1"/>
              <a:t>actualice</a:t>
            </a:r>
            <a:r>
              <a:rPr dirty="0"/>
              <a:t> el </a:t>
            </a:r>
            <a:r>
              <a:rPr b="1" u="sng" dirty="0" err="1">
                <a:solidFill>
                  <a:srgbClr val="FF0000"/>
                </a:solidFill>
              </a:rPr>
              <a:t>debe</a:t>
            </a:r>
            <a:r>
              <a:rPr dirty="0"/>
              <a:t> </a:t>
            </a:r>
            <a:r>
              <a:rPr dirty="0" err="1"/>
              <a:t>en</a:t>
            </a:r>
            <a:r>
              <a:rPr dirty="0"/>
              <a:t> la </a:t>
            </a:r>
            <a:r>
              <a:rPr dirty="0" err="1"/>
              <a:t>tabla</a:t>
            </a:r>
            <a:r>
              <a:rPr dirty="0"/>
              <a:t>.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31</a:t>
            </a:fld>
            <a:endParaRPr/>
          </a:p>
        </p:txBody>
      </p:sp>
      <p:sp>
        <p:nvSpPr>
          <p:cNvPr id="425" name="Shape 425"/>
          <p:cNvSpPr/>
          <p:nvPr/>
        </p:nvSpPr>
        <p:spPr>
          <a:xfrm>
            <a:off x="491546" y="293166"/>
            <a:ext cx="5664631" cy="21590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solidFill>
                  <a:srgbClr val="F2F2F2"/>
                </a:solidFill>
                <a:latin typeface="HandelGothic BT"/>
                <a:ea typeface="HandelGothic BT"/>
                <a:cs typeface="HandelGothic BT"/>
                <a:sym typeface="HandelGothic BT"/>
              </a:defRPr>
            </a:lvl1pPr>
          </a:lstStyle>
          <a:p>
            <a:r>
              <a:t>ACTUALIZAR LA DOCUMENTACIÓN DEL SISTEMA DE GESTIÓN </a:t>
            </a:r>
          </a:p>
        </p:txBody>
      </p:sp>
      <p:grpSp>
        <p:nvGrpSpPr>
          <p:cNvPr id="428" name="Group 428"/>
          <p:cNvGrpSpPr/>
          <p:nvPr/>
        </p:nvGrpSpPr>
        <p:grpSpPr>
          <a:xfrm>
            <a:off x="395536" y="2444889"/>
            <a:ext cx="714130" cy="714129"/>
            <a:chOff x="0" y="0"/>
            <a:chExt cx="714128" cy="714128"/>
          </a:xfrm>
        </p:grpSpPr>
        <p:sp>
          <p:nvSpPr>
            <p:cNvPr id="426" name="Shape 426"/>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7" name="Shape 427"/>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3</a:t>
              </a:r>
            </a:p>
          </p:txBody>
        </p:sp>
      </p:grpSp>
      <p:grpSp>
        <p:nvGrpSpPr>
          <p:cNvPr id="431" name="Group 431"/>
          <p:cNvGrpSpPr/>
          <p:nvPr/>
        </p:nvGrpSpPr>
        <p:grpSpPr>
          <a:xfrm>
            <a:off x="395536" y="4533122"/>
            <a:ext cx="714130" cy="714129"/>
            <a:chOff x="0" y="0"/>
            <a:chExt cx="714128" cy="714128"/>
          </a:xfrm>
        </p:grpSpPr>
        <p:sp>
          <p:nvSpPr>
            <p:cNvPr id="429" name="Shape 429"/>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0" name="Shape 430"/>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4</a:t>
              </a:r>
            </a:p>
          </p:txBody>
        </p:sp>
      </p:grpSp>
      <p:sp>
        <p:nvSpPr>
          <p:cNvPr id="432" name="Shape 432"/>
          <p:cNvSpPr/>
          <p:nvPr/>
        </p:nvSpPr>
        <p:spPr>
          <a:xfrm>
            <a:off x="1259631" y="1484784"/>
            <a:ext cx="7677837" cy="2369880"/>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a:defRPr sz="1400"/>
            </a:pPr>
            <a:r>
              <a:rPr lang="es-CO" dirty="0"/>
              <a:t>En</a:t>
            </a:r>
            <a:r>
              <a:rPr dirty="0"/>
              <a:t> </a:t>
            </a:r>
            <a:r>
              <a:rPr lang="es-CO" b="1" dirty="0"/>
              <a:t>DOC-SG-02</a:t>
            </a:r>
            <a:r>
              <a:rPr lang="es-CO" dirty="0"/>
              <a:t> “Planificación de Requisitos Normativos por temas al haber realizado el cambio conforme al punto 2, verifique en la fila modificada:</a:t>
            </a:r>
          </a:p>
          <a:p>
            <a:pPr marL="304783" indent="-304783" algn="just">
              <a:buSzPct val="100000"/>
              <a:buAutoNum type="alphaLcParenR"/>
              <a:defRPr sz="1400"/>
            </a:pPr>
            <a:r>
              <a:rPr dirty="0"/>
              <a:t>Si el control </a:t>
            </a:r>
            <a:r>
              <a:rPr lang="es-CO" dirty="0"/>
              <a:t>establecido se debe modificar, crear o eliminar según sea el caso.</a:t>
            </a:r>
          </a:p>
          <a:p>
            <a:pPr marL="304783" indent="-304783" algn="just">
              <a:buSzPct val="100000"/>
              <a:buAutoNum type="alphaLcParenR"/>
              <a:defRPr sz="1400"/>
            </a:pPr>
            <a:r>
              <a:rPr lang="es-CO" dirty="0"/>
              <a:t>Si el proceso actual indicado mantendré el control sobre el “debe” o si se debe asignar otro proceso debido a la naturaleza del “debe”.</a:t>
            </a:r>
          </a:p>
          <a:p>
            <a:pPr marL="304783" indent="-304783" algn="just">
              <a:buSzPct val="100000"/>
              <a:buAutoNum type="alphaLcParenR"/>
              <a:defRPr sz="1400"/>
            </a:pPr>
            <a:r>
              <a:rPr lang="es-CO" dirty="0"/>
              <a:t>Si el responsable y la autoridad permanecen para este “debe” o si se requiere incluir otro responsable u otra autoridad.</a:t>
            </a:r>
          </a:p>
          <a:p>
            <a:pPr marL="304783" indent="-304783" algn="just">
              <a:buSzPct val="100000"/>
              <a:buAutoNum type="alphaLcParenR"/>
              <a:defRPr sz="1400"/>
            </a:pPr>
            <a:r>
              <a:rPr lang="es-CO" dirty="0"/>
              <a:t>Si lo planificado para evidenciar la aplicación del “debe” se mantienen, modifica o elimina según sea el caso.</a:t>
            </a:r>
          </a:p>
          <a:p>
            <a:pPr marL="304783" indent="-304783" algn="just">
              <a:buSzPct val="100000"/>
              <a:buAutoNum type="alphaLcParenR"/>
              <a:defRPr sz="1400"/>
            </a:pPr>
            <a:r>
              <a:rPr lang="es-CO" dirty="0"/>
              <a:t>Si los documentos y formatos planificados para la aplicación del “debe” se mantienen, modifica, crean nuevos o elimina según sea el caso.</a:t>
            </a:r>
          </a:p>
        </p:txBody>
      </p:sp>
      <p:sp>
        <p:nvSpPr>
          <p:cNvPr id="433" name="Shape 433"/>
          <p:cNvSpPr/>
          <p:nvPr/>
        </p:nvSpPr>
        <p:spPr>
          <a:xfrm>
            <a:off x="1259632" y="4725144"/>
            <a:ext cx="7680853" cy="430887"/>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r>
              <a:rPr lang="es-CO" dirty="0"/>
              <a:t>En caso de tener que modificar</a:t>
            </a:r>
            <a:r>
              <a:rPr dirty="0"/>
              <a:t>, </a:t>
            </a:r>
            <a:r>
              <a:rPr lang="es-CO" dirty="0"/>
              <a:t>crear o eliminar el control establecido vaya </a:t>
            </a:r>
            <a:r>
              <a:rPr dirty="0"/>
              <a:t>a </a:t>
            </a:r>
            <a:r>
              <a:rPr b="1" dirty="0"/>
              <a:t>DOC-SG-0</a:t>
            </a:r>
            <a:r>
              <a:rPr lang="es-CO" b="1" dirty="0"/>
              <a:t>5</a:t>
            </a:r>
            <a:r>
              <a:rPr dirty="0"/>
              <a:t> “Plan de control </a:t>
            </a:r>
            <a:r>
              <a:rPr lang="es-CO" dirty="0"/>
              <a:t>operacional y realice la actualización del plan de control operacional</a:t>
            </a:r>
            <a:r>
              <a:rPr dirty="0"/>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Shape 435"/>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sp>
        <p:nvSpPr>
          <p:cNvPr id="436" name="Shape 436"/>
          <p:cNvSpPr/>
          <p:nvPr/>
        </p:nvSpPr>
        <p:spPr>
          <a:xfrm>
            <a:off x="467543" y="332655"/>
            <a:ext cx="5664631" cy="21590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solidFill>
                  <a:srgbClr val="F2F2F2"/>
                </a:solidFill>
                <a:latin typeface="HandelGothic BT"/>
                <a:ea typeface="HandelGothic BT"/>
                <a:cs typeface="HandelGothic BT"/>
                <a:sym typeface="HandelGothic BT"/>
              </a:defRPr>
            </a:lvl1pPr>
          </a:lstStyle>
          <a:p>
            <a:r>
              <a:t>ACTUALIZAR LA DOCUMENTACIÓN DEL SISTEMA DE GESTIÓN </a:t>
            </a:r>
          </a:p>
        </p:txBody>
      </p:sp>
      <p:grpSp>
        <p:nvGrpSpPr>
          <p:cNvPr id="439" name="Group 439"/>
          <p:cNvGrpSpPr/>
          <p:nvPr/>
        </p:nvGrpSpPr>
        <p:grpSpPr>
          <a:xfrm>
            <a:off x="467544" y="1820821"/>
            <a:ext cx="714130" cy="714130"/>
            <a:chOff x="0" y="0"/>
            <a:chExt cx="714128" cy="714128"/>
          </a:xfrm>
        </p:grpSpPr>
        <p:sp>
          <p:nvSpPr>
            <p:cNvPr id="437" name="Shape 437"/>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8" name="Shape 438"/>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5</a:t>
              </a:r>
            </a:p>
          </p:txBody>
        </p:sp>
      </p:grpSp>
      <p:grpSp>
        <p:nvGrpSpPr>
          <p:cNvPr id="442" name="Group 442"/>
          <p:cNvGrpSpPr/>
          <p:nvPr/>
        </p:nvGrpSpPr>
        <p:grpSpPr>
          <a:xfrm>
            <a:off x="467544" y="4125078"/>
            <a:ext cx="714130" cy="714129"/>
            <a:chOff x="0" y="0"/>
            <a:chExt cx="714128" cy="714128"/>
          </a:xfrm>
        </p:grpSpPr>
        <p:sp>
          <p:nvSpPr>
            <p:cNvPr id="440" name="Shape 440"/>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1" name="Shape 441"/>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6</a:t>
              </a:r>
            </a:p>
          </p:txBody>
        </p:sp>
      </p:grpSp>
      <p:sp>
        <p:nvSpPr>
          <p:cNvPr id="443" name="Shape 443"/>
          <p:cNvSpPr/>
          <p:nvPr/>
        </p:nvSpPr>
        <p:spPr>
          <a:xfrm>
            <a:off x="1235628" y="1340767"/>
            <a:ext cx="7677837" cy="150810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1400"/>
            </a:pPr>
            <a:r>
              <a:rPr lang="es-CO" dirty="0"/>
              <a:t>En caso de tener que modificar, crear o eliminar el control establecido, vaya </a:t>
            </a:r>
            <a:r>
              <a:rPr dirty="0"/>
              <a:t>a </a:t>
            </a:r>
            <a:r>
              <a:rPr b="1" dirty="0"/>
              <a:t>DOC-SG-0</a:t>
            </a:r>
            <a:r>
              <a:rPr lang="es-CO" b="1" dirty="0"/>
              <a:t>5</a:t>
            </a:r>
            <a:r>
              <a:rPr dirty="0"/>
              <a:t> Plan de </a:t>
            </a:r>
            <a:r>
              <a:rPr lang="es-CO" dirty="0"/>
              <a:t>control operacional y realice la actualización.</a:t>
            </a:r>
          </a:p>
          <a:p>
            <a:pPr>
              <a:defRPr sz="1400"/>
            </a:pPr>
            <a:endParaRPr dirty="0"/>
          </a:p>
          <a:p>
            <a:pPr>
              <a:defRPr sz="1400"/>
            </a:pPr>
            <a:r>
              <a:rPr lang="es-CO" dirty="0"/>
              <a:t>Si el control se transfiere a otro proceso o se crea en otro proceso, vaya al manual técnico que describe dicho proceso y actualice el </a:t>
            </a:r>
            <a:r>
              <a:rPr lang="es-CO" b="1" u="sng" dirty="0">
                <a:solidFill>
                  <a:srgbClr val="FF0000"/>
                </a:solidFill>
              </a:rPr>
              <a:t>“como” </a:t>
            </a:r>
            <a:r>
              <a:rPr lang="es-CO" dirty="0"/>
              <a:t>se realiza el control.</a:t>
            </a:r>
          </a:p>
          <a:p>
            <a:pPr>
              <a:defRPr sz="1400"/>
            </a:pPr>
            <a:endParaRPr lang="es-CO" dirty="0"/>
          </a:p>
          <a:p>
            <a:pPr>
              <a:defRPr sz="1400"/>
            </a:pPr>
            <a:r>
              <a:rPr lang="es-CO" dirty="0"/>
              <a:t>Confirme también si es necesario actualizar reglamentos y contratos.</a:t>
            </a:r>
          </a:p>
        </p:txBody>
      </p:sp>
      <p:sp>
        <p:nvSpPr>
          <p:cNvPr id="444" name="Shape 444"/>
          <p:cNvSpPr/>
          <p:nvPr/>
        </p:nvSpPr>
        <p:spPr>
          <a:xfrm>
            <a:off x="1235629" y="3572628"/>
            <a:ext cx="7680853" cy="2369880"/>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1400"/>
            </a:pPr>
            <a:r>
              <a:rPr lang="es-CO" dirty="0"/>
              <a:t>Si el responsable y la autoridad permanecen para este “debe” o si se requiere incluir otro responsable u otra autoridad, ahora deberá modificar el perfil del cargo </a:t>
            </a:r>
            <a:r>
              <a:rPr lang="es-CO" b="1" dirty="0"/>
              <a:t>DOC-GP-02 </a:t>
            </a:r>
            <a:r>
              <a:rPr lang="es-CO" dirty="0"/>
              <a:t>Perfiles de Cargo y Ro</a:t>
            </a:r>
            <a:r>
              <a:rPr lang="es-CO" b="1" dirty="0"/>
              <a:t>l</a:t>
            </a:r>
            <a:r>
              <a:rPr lang="es-CO" dirty="0"/>
              <a:t>, y habrá que verificar si este cambio origina cambios en el reglamento interno de trabajo </a:t>
            </a:r>
            <a:r>
              <a:rPr lang="es-CO" b="1" dirty="0"/>
              <a:t>DOC-GP-03 </a:t>
            </a:r>
            <a:r>
              <a:rPr lang="es-CO" dirty="0"/>
              <a:t>y en los contratos internos </a:t>
            </a:r>
            <a:r>
              <a:rPr lang="es-CO" b="1" dirty="0"/>
              <a:t>DOC-GP-04 </a:t>
            </a:r>
            <a:r>
              <a:rPr lang="es-CO" dirty="0"/>
              <a:t>Contrato de Trabajo y con contratistas </a:t>
            </a:r>
            <a:r>
              <a:rPr lang="es-CO" b="1" dirty="0"/>
              <a:t>DOC-CO-02 </a:t>
            </a:r>
            <a:r>
              <a:rPr lang="es-CO" dirty="0"/>
              <a:t>Contrato de Alquiler de Equipos de Medida. por lo cual se deberá hacer el cambio.</a:t>
            </a:r>
          </a:p>
          <a:p>
            <a:pPr>
              <a:defRPr sz="1400"/>
            </a:pPr>
            <a:endParaRPr lang="es-CO" dirty="0"/>
          </a:p>
          <a:p>
            <a:pPr>
              <a:defRPr sz="1400"/>
            </a:pPr>
            <a:r>
              <a:rPr lang="es-CO" dirty="0"/>
              <a:t>Si cambian los perfiles posiblemente cambiarían los soportes y formatos, por lo que se deberán realizar los ajustes a todos los documentos y formatos de Gestión de Personal aplicables.</a:t>
            </a:r>
          </a:p>
          <a:p>
            <a:pPr>
              <a:defRPr sz="1400"/>
            </a:pPr>
            <a:endParaRPr lang="es-CO" dirty="0"/>
          </a:p>
          <a:p>
            <a:pPr>
              <a:defRPr sz="1400"/>
            </a:pPr>
            <a:r>
              <a:rPr lang="es-CO" dirty="0"/>
              <a:t>Se programa re-entrenamiento a las personas que estén en cargos asociados al “</a:t>
            </a:r>
            <a:r>
              <a:rPr lang="es-CO" b="1" u="sng" dirty="0">
                <a:solidFill>
                  <a:srgbClr val="FF0000"/>
                </a:solidFill>
              </a:rPr>
              <a:t>Debe</a:t>
            </a:r>
            <a:r>
              <a:rPr lang="es-CO" dirty="0"/>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
        <p:nvSpPr>
          <p:cNvPr id="447" name="Shape 447"/>
          <p:cNvSpPr/>
          <p:nvPr/>
        </p:nvSpPr>
        <p:spPr>
          <a:xfrm>
            <a:off x="467543" y="332655"/>
            <a:ext cx="5664631" cy="21590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solidFill>
                  <a:srgbClr val="F2F2F2"/>
                </a:solidFill>
                <a:latin typeface="HandelGothic BT"/>
                <a:ea typeface="HandelGothic BT"/>
                <a:cs typeface="HandelGothic BT"/>
                <a:sym typeface="HandelGothic BT"/>
              </a:defRPr>
            </a:lvl1pPr>
          </a:lstStyle>
          <a:p>
            <a:r>
              <a:t>ACTUALIZAR LA DOCUMENTACIÓN DEL SISTEMA DE GESTIÓN </a:t>
            </a:r>
          </a:p>
        </p:txBody>
      </p:sp>
      <p:grpSp>
        <p:nvGrpSpPr>
          <p:cNvPr id="450" name="Group 450"/>
          <p:cNvGrpSpPr/>
          <p:nvPr/>
        </p:nvGrpSpPr>
        <p:grpSpPr>
          <a:xfrm>
            <a:off x="347531" y="1514737"/>
            <a:ext cx="714130" cy="714129"/>
            <a:chOff x="0" y="0"/>
            <a:chExt cx="714128" cy="714128"/>
          </a:xfrm>
        </p:grpSpPr>
        <p:sp>
          <p:nvSpPr>
            <p:cNvPr id="448" name="Shape 448"/>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9" name="Shape 449"/>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7</a:t>
              </a:r>
            </a:p>
          </p:txBody>
        </p:sp>
      </p:grpSp>
      <p:grpSp>
        <p:nvGrpSpPr>
          <p:cNvPr id="453" name="Group 453"/>
          <p:cNvGrpSpPr/>
          <p:nvPr/>
        </p:nvGrpSpPr>
        <p:grpSpPr>
          <a:xfrm>
            <a:off x="347531" y="4149078"/>
            <a:ext cx="714130" cy="714129"/>
            <a:chOff x="0" y="0"/>
            <a:chExt cx="714128" cy="714128"/>
          </a:xfrm>
        </p:grpSpPr>
        <p:sp>
          <p:nvSpPr>
            <p:cNvPr id="451" name="Shape 451"/>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52" name="Shape 452"/>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9</a:t>
              </a:r>
            </a:p>
          </p:txBody>
        </p:sp>
      </p:grpSp>
      <p:grpSp>
        <p:nvGrpSpPr>
          <p:cNvPr id="456" name="Group 456"/>
          <p:cNvGrpSpPr/>
          <p:nvPr/>
        </p:nvGrpSpPr>
        <p:grpSpPr>
          <a:xfrm>
            <a:off x="347531" y="2804929"/>
            <a:ext cx="714130" cy="714129"/>
            <a:chOff x="0" y="0"/>
            <a:chExt cx="714128" cy="714128"/>
          </a:xfrm>
        </p:grpSpPr>
        <p:sp>
          <p:nvSpPr>
            <p:cNvPr id="454" name="Shape 454"/>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55" name="Shape 455"/>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8</a:t>
              </a:r>
            </a:p>
          </p:txBody>
        </p:sp>
      </p:grpSp>
      <p:sp>
        <p:nvSpPr>
          <p:cNvPr id="457" name="Shape 457"/>
          <p:cNvSpPr/>
          <p:nvPr/>
        </p:nvSpPr>
        <p:spPr>
          <a:xfrm>
            <a:off x="1115616" y="1509703"/>
            <a:ext cx="7680853" cy="646331"/>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a:defRPr sz="1400"/>
            </a:pPr>
            <a:r>
              <a:rPr lang="es-CO" dirty="0"/>
              <a:t>Si los documentos y formatos utilizados como medio para describir y evidenciar la  aplicación del “</a:t>
            </a:r>
            <a:r>
              <a:rPr lang="es-CO" b="1" u="sng" dirty="0">
                <a:solidFill>
                  <a:srgbClr val="FF0000"/>
                </a:solidFill>
              </a:rPr>
              <a:t>debe</a:t>
            </a:r>
            <a:r>
              <a:rPr lang="es-CO" dirty="0"/>
              <a:t>” se mantienen, modifica o elimina se procede a realizar los cambios conforme a lo establecido en el </a:t>
            </a:r>
            <a:r>
              <a:rPr lang="es-CO" b="1" dirty="0"/>
              <a:t>MT-SG-02</a:t>
            </a:r>
            <a:r>
              <a:rPr lang="es-CO" dirty="0"/>
              <a:t>  Manual de Gestión de la Documentación.</a:t>
            </a:r>
          </a:p>
        </p:txBody>
      </p:sp>
      <p:sp>
        <p:nvSpPr>
          <p:cNvPr id="458" name="Shape 458"/>
          <p:cNvSpPr/>
          <p:nvPr/>
        </p:nvSpPr>
        <p:spPr>
          <a:xfrm>
            <a:off x="1115616" y="3068959"/>
            <a:ext cx="7680853" cy="430887"/>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r>
              <a:rPr lang="es-CO" dirty="0"/>
              <a:t>Se validan los cambios conforme al método establecido en </a:t>
            </a:r>
            <a:r>
              <a:rPr lang="es-CO" b="1" dirty="0"/>
              <a:t>MT-SG-02</a:t>
            </a:r>
            <a:r>
              <a:rPr lang="es-CO" dirty="0"/>
              <a:t>  Manual de Gestión de la Documentación</a:t>
            </a:r>
            <a:endParaRPr dirty="0"/>
          </a:p>
        </p:txBody>
      </p:sp>
      <p:sp>
        <p:nvSpPr>
          <p:cNvPr id="459" name="Shape 459"/>
          <p:cNvSpPr/>
          <p:nvPr/>
        </p:nvSpPr>
        <p:spPr>
          <a:xfrm>
            <a:off x="1115616" y="4293096"/>
            <a:ext cx="7680853" cy="430887"/>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r>
              <a:rPr lang="es-CO" dirty="0"/>
              <a:t>Aplicar el proceso durante un tiempo consistente con la naturaleza del cambio y programar auditoría interna para confirmar que la aplicación se hace de manera controlada</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hape 461"/>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34</a:t>
            </a:fld>
            <a:endParaRPr/>
          </a:p>
        </p:txBody>
      </p:sp>
      <p:sp>
        <p:nvSpPr>
          <p:cNvPr id="462" name="Shape 462"/>
          <p:cNvSpPr/>
          <p:nvPr/>
        </p:nvSpPr>
        <p:spPr>
          <a:xfrm>
            <a:off x="323527" y="404663"/>
            <a:ext cx="5664631" cy="21590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solidFill>
                  <a:srgbClr val="F2F2F2"/>
                </a:solidFill>
                <a:latin typeface="HandelGothic BT"/>
                <a:ea typeface="HandelGothic BT"/>
                <a:cs typeface="HandelGothic BT"/>
                <a:sym typeface="HandelGothic BT"/>
              </a:defRPr>
            </a:lvl1pPr>
          </a:lstStyle>
          <a:p>
            <a:r>
              <a:t>ACTUALIZAR LA DOCUMENTACIÓN DEL SISTEMA DE GESTIÓN </a:t>
            </a:r>
          </a:p>
        </p:txBody>
      </p:sp>
      <p:sp>
        <p:nvSpPr>
          <p:cNvPr id="463" name="Shape 463"/>
          <p:cNvSpPr/>
          <p:nvPr/>
        </p:nvSpPr>
        <p:spPr>
          <a:xfrm>
            <a:off x="323527" y="1196751"/>
            <a:ext cx="8448941" cy="43088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pPr algn="just"/>
            <a:r>
              <a:rPr lang="es-CO" dirty="0"/>
              <a:t>Los cinco (5) pasos a seguir al momento de necesitar actualizar el Sistema de Gestión debido a los cambios por mejoras implementadas</a:t>
            </a:r>
          </a:p>
        </p:txBody>
      </p:sp>
      <p:grpSp>
        <p:nvGrpSpPr>
          <p:cNvPr id="466" name="Group 466"/>
          <p:cNvGrpSpPr/>
          <p:nvPr/>
        </p:nvGrpSpPr>
        <p:grpSpPr>
          <a:xfrm>
            <a:off x="323528" y="2090803"/>
            <a:ext cx="714130" cy="714129"/>
            <a:chOff x="0" y="0"/>
            <a:chExt cx="714128" cy="714128"/>
          </a:xfrm>
        </p:grpSpPr>
        <p:sp>
          <p:nvSpPr>
            <p:cNvPr id="464" name="Shape 464"/>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65" name="Shape 465"/>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1</a:t>
              </a:r>
            </a:p>
          </p:txBody>
        </p:sp>
      </p:grpSp>
      <p:grpSp>
        <p:nvGrpSpPr>
          <p:cNvPr id="469" name="Group 469"/>
          <p:cNvGrpSpPr/>
          <p:nvPr/>
        </p:nvGrpSpPr>
        <p:grpSpPr>
          <a:xfrm>
            <a:off x="323528" y="3765039"/>
            <a:ext cx="714130" cy="714129"/>
            <a:chOff x="0" y="0"/>
            <a:chExt cx="714128" cy="714128"/>
          </a:xfrm>
        </p:grpSpPr>
        <p:sp>
          <p:nvSpPr>
            <p:cNvPr id="467" name="Shape 467"/>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68" name="Shape 468"/>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2</a:t>
              </a:r>
            </a:p>
          </p:txBody>
        </p:sp>
      </p:grpSp>
      <p:sp>
        <p:nvSpPr>
          <p:cNvPr id="470" name="Shape 470"/>
          <p:cNvSpPr/>
          <p:nvPr/>
        </p:nvSpPr>
        <p:spPr>
          <a:xfrm>
            <a:off x="1187623" y="2132856"/>
            <a:ext cx="7677837" cy="646331"/>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r>
              <a:rPr lang="es-CO" dirty="0"/>
              <a:t>Con base en el plan de trabajo establecido en el documento que se construye a partir del formato </a:t>
            </a:r>
            <a:r>
              <a:rPr lang="es-CO" b="1" dirty="0"/>
              <a:t>F-SG-06</a:t>
            </a:r>
            <a:r>
              <a:rPr lang="es-CO" dirty="0"/>
              <a:t> “Acción de Mejora” se deberá determinar Si se originan cambios en metodologías, formatos y conocimientos. Para cada caso se deberá seguir los siguiente:</a:t>
            </a:r>
          </a:p>
        </p:txBody>
      </p:sp>
      <p:sp>
        <p:nvSpPr>
          <p:cNvPr id="471" name="Shape 471"/>
          <p:cNvSpPr/>
          <p:nvPr/>
        </p:nvSpPr>
        <p:spPr>
          <a:xfrm>
            <a:off x="1187624" y="3380997"/>
            <a:ext cx="7680853" cy="1292662"/>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p>
            <a:pPr>
              <a:defRPr sz="1400"/>
            </a:pPr>
            <a:r>
              <a:rPr lang="es-CO" dirty="0"/>
              <a:t>Busque el (los) dato(s) que se modificarán en los siguientes documento de planificación</a:t>
            </a:r>
          </a:p>
          <a:p>
            <a:pPr>
              <a:defRPr sz="1400"/>
            </a:pPr>
            <a:r>
              <a:rPr lang="es-CO" b="1" dirty="0"/>
              <a:t>DOC-SG-02</a:t>
            </a:r>
            <a:r>
              <a:rPr lang="es-CO" dirty="0"/>
              <a:t> “Planificación de Requisitos Normativos por Temas“ </a:t>
            </a:r>
          </a:p>
          <a:p>
            <a:pPr>
              <a:defRPr sz="1400"/>
            </a:pPr>
            <a:r>
              <a:rPr lang="es-CO" b="1" dirty="0"/>
              <a:t>DOC-SG-05</a:t>
            </a:r>
            <a:r>
              <a:rPr lang="es-CO" dirty="0"/>
              <a:t> “Plan de Control Operacional”</a:t>
            </a:r>
          </a:p>
          <a:p>
            <a:pPr>
              <a:defRPr sz="1400"/>
            </a:pPr>
            <a:r>
              <a:rPr lang="es-CO" b="1" dirty="0"/>
              <a:t>DOC-GP-02</a:t>
            </a:r>
            <a:r>
              <a:rPr lang="es-CO" dirty="0"/>
              <a:t> “Perfiles de Cargo y Rol”</a:t>
            </a:r>
          </a:p>
          <a:p>
            <a:pPr>
              <a:defRPr sz="1400"/>
            </a:pPr>
            <a:r>
              <a:rPr lang="es-CO" b="1" dirty="0"/>
              <a:t>DOC-GE-01</a:t>
            </a:r>
            <a:r>
              <a:rPr lang="es-CO" dirty="0"/>
              <a:t> “Políticas del SG-EMPSII”</a:t>
            </a:r>
          </a:p>
          <a:p>
            <a:pPr>
              <a:defRPr sz="1400"/>
            </a:pPr>
            <a:r>
              <a:rPr lang="es-CO" b="1" dirty="0"/>
              <a:t>DOC-GR-01</a:t>
            </a:r>
            <a:r>
              <a:rPr lang="es-CO" dirty="0"/>
              <a:t> “Análisis de Riesgos”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35</a:t>
            </a:fld>
            <a:endParaRPr/>
          </a:p>
        </p:txBody>
      </p:sp>
      <p:sp>
        <p:nvSpPr>
          <p:cNvPr id="474" name="Shape 474"/>
          <p:cNvSpPr/>
          <p:nvPr/>
        </p:nvSpPr>
        <p:spPr>
          <a:xfrm>
            <a:off x="323527" y="404663"/>
            <a:ext cx="5664631" cy="21590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solidFill>
                  <a:srgbClr val="F2F2F2"/>
                </a:solidFill>
                <a:latin typeface="HandelGothic BT"/>
                <a:ea typeface="HandelGothic BT"/>
                <a:cs typeface="HandelGothic BT"/>
                <a:sym typeface="HandelGothic BT"/>
              </a:defRPr>
            </a:lvl1pPr>
          </a:lstStyle>
          <a:p>
            <a:r>
              <a:t>ACTUALIZAR LA DOCUMENTACIÓN DEL SISTEMA DE GESTIÓN </a:t>
            </a:r>
          </a:p>
        </p:txBody>
      </p:sp>
      <p:grpSp>
        <p:nvGrpSpPr>
          <p:cNvPr id="477" name="Group 477"/>
          <p:cNvGrpSpPr/>
          <p:nvPr/>
        </p:nvGrpSpPr>
        <p:grpSpPr>
          <a:xfrm>
            <a:off x="275523" y="1796818"/>
            <a:ext cx="714130" cy="714129"/>
            <a:chOff x="0" y="0"/>
            <a:chExt cx="714128" cy="714128"/>
          </a:xfrm>
        </p:grpSpPr>
        <p:sp>
          <p:nvSpPr>
            <p:cNvPr id="475" name="Shape 475"/>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76" name="Shape 476"/>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3</a:t>
              </a:r>
            </a:p>
          </p:txBody>
        </p:sp>
      </p:grpSp>
      <p:sp>
        <p:nvSpPr>
          <p:cNvPr id="478" name="Shape 478"/>
          <p:cNvSpPr/>
          <p:nvPr/>
        </p:nvSpPr>
        <p:spPr>
          <a:xfrm>
            <a:off x="1139618" y="1988840"/>
            <a:ext cx="7677837" cy="430887"/>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r>
              <a:rPr lang="es-CO" dirty="0"/>
              <a:t>Con base en lo anterior, se tendrá que revisar los documentos, manuales, procedimientos y formatos que estén asociados y Realizar las modificaciones</a:t>
            </a:r>
          </a:p>
        </p:txBody>
      </p:sp>
      <p:grpSp>
        <p:nvGrpSpPr>
          <p:cNvPr id="481" name="Group 481"/>
          <p:cNvGrpSpPr/>
          <p:nvPr/>
        </p:nvGrpSpPr>
        <p:grpSpPr>
          <a:xfrm>
            <a:off x="275523" y="4293096"/>
            <a:ext cx="714130" cy="714129"/>
            <a:chOff x="0" y="0"/>
            <a:chExt cx="714128" cy="714128"/>
          </a:xfrm>
        </p:grpSpPr>
        <p:sp>
          <p:nvSpPr>
            <p:cNvPr id="479" name="Shape 479"/>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80" name="Shape 480"/>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5</a:t>
              </a:r>
            </a:p>
          </p:txBody>
        </p:sp>
      </p:grpSp>
      <p:grpSp>
        <p:nvGrpSpPr>
          <p:cNvPr id="484" name="Group 484"/>
          <p:cNvGrpSpPr/>
          <p:nvPr/>
        </p:nvGrpSpPr>
        <p:grpSpPr>
          <a:xfrm>
            <a:off x="275523" y="2948945"/>
            <a:ext cx="714130" cy="714129"/>
            <a:chOff x="0" y="0"/>
            <a:chExt cx="714128" cy="714128"/>
          </a:xfrm>
        </p:grpSpPr>
        <p:sp>
          <p:nvSpPr>
            <p:cNvPr id="482" name="Shape 482"/>
            <p:cNvSpPr/>
            <p:nvPr/>
          </p:nvSpPr>
          <p:spPr>
            <a:xfrm>
              <a:off x="-1" y="-1"/>
              <a:ext cx="714130" cy="714130"/>
            </a:xfrm>
            <a:prstGeom prst="ellipse">
              <a:avLst/>
            </a:prstGeom>
            <a:solidFill>
              <a:srgbClr val="19337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83" name="Shape 483"/>
            <p:cNvSpPr/>
            <p:nvPr/>
          </p:nvSpPr>
          <p:spPr>
            <a:xfrm>
              <a:off x="104582" y="98050"/>
              <a:ext cx="504964" cy="5180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defRPr sz="3700" b="1">
                  <a:solidFill>
                    <a:srgbClr val="FFFFFF"/>
                  </a:solidFill>
                </a:defRPr>
              </a:lvl1pPr>
            </a:lstStyle>
            <a:p>
              <a:r>
                <a:t>4</a:t>
              </a:r>
            </a:p>
          </p:txBody>
        </p:sp>
      </p:grpSp>
      <p:sp>
        <p:nvSpPr>
          <p:cNvPr id="485" name="Shape 485"/>
          <p:cNvSpPr/>
          <p:nvPr/>
        </p:nvSpPr>
        <p:spPr>
          <a:xfrm>
            <a:off x="1043608" y="2948945"/>
            <a:ext cx="7680853" cy="430887"/>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r>
              <a:rPr lang="es-CO" dirty="0"/>
              <a:t>Se validan los cambios conforme al método establecido en </a:t>
            </a:r>
            <a:r>
              <a:rPr lang="es-CO" b="1" dirty="0"/>
              <a:t>MT-SG-02</a:t>
            </a:r>
            <a:r>
              <a:rPr lang="es-CO" dirty="0"/>
              <a:t>  Manual de Gestión de la Documentación.</a:t>
            </a:r>
          </a:p>
        </p:txBody>
      </p:sp>
      <p:sp>
        <p:nvSpPr>
          <p:cNvPr id="486" name="Shape 486"/>
          <p:cNvSpPr/>
          <p:nvPr/>
        </p:nvSpPr>
        <p:spPr>
          <a:xfrm>
            <a:off x="1043608" y="4293096"/>
            <a:ext cx="7680853" cy="430887"/>
          </a:xfrm>
          <a:prstGeom prst="rect">
            <a:avLst/>
          </a:prstGeom>
          <a:solidFill>
            <a:srgbClr val="E5F3FC"/>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1400"/>
            </a:lvl1pPr>
          </a:lstStyle>
          <a:p>
            <a:r>
              <a:rPr lang="es-CO" dirty="0"/>
              <a:t>Aplicar el proceso durante un tiempo consistente con la naturaleza del cambio y programar  auditoría interna para confirmar que la aplicación se hace de manera controlada</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grpSp>
        <p:nvGrpSpPr>
          <p:cNvPr id="491" name="Group 491"/>
          <p:cNvGrpSpPr/>
          <p:nvPr/>
        </p:nvGrpSpPr>
        <p:grpSpPr>
          <a:xfrm>
            <a:off x="0" y="720472"/>
            <a:ext cx="9144000" cy="548289"/>
            <a:chOff x="0" y="0"/>
            <a:chExt cx="9144000" cy="548287"/>
          </a:xfrm>
        </p:grpSpPr>
        <p:sp>
          <p:nvSpPr>
            <p:cNvPr id="489" name="Shape 489"/>
            <p:cNvSpPr/>
            <p:nvPr/>
          </p:nvSpPr>
          <p:spPr>
            <a:xfrm>
              <a:off x="0" y="0"/>
              <a:ext cx="9144000" cy="548288"/>
            </a:xfrm>
            <a:prstGeom prst="rect">
              <a:avLst/>
            </a:prstGeom>
            <a:solidFill>
              <a:srgbClr val="333333"/>
            </a:solidFill>
            <a:ln w="12700" cap="flat">
              <a:noFill/>
              <a:miter lim="400000"/>
            </a:ln>
            <a:effectLst/>
          </p:spPr>
          <p:txBody>
            <a:bodyPr wrap="square" lIns="45719" tIns="45719" rIns="45719" bIns="45719" numCol="1" anchor="ctr">
              <a:noAutofit/>
            </a:bodyPr>
            <a:lstStyle/>
            <a:p>
              <a:pPr algn="ctr" defTabSz="4176338">
                <a:defRPr>
                  <a:solidFill>
                    <a:srgbClr val="FFFFFF"/>
                  </a:solidFill>
                  <a:latin typeface="HandelGothic BT"/>
                  <a:ea typeface="HandelGothic BT"/>
                  <a:cs typeface="HandelGothic BT"/>
                  <a:sym typeface="HandelGothic BT"/>
                </a:defRPr>
              </a:pPr>
              <a:endParaRPr/>
            </a:p>
          </p:txBody>
        </p:sp>
        <p:sp>
          <p:nvSpPr>
            <p:cNvPr id="490" name="Shape 490"/>
            <p:cNvSpPr/>
            <p:nvPr/>
          </p:nvSpPr>
          <p:spPr>
            <a:xfrm>
              <a:off x="0" y="73497"/>
              <a:ext cx="9144000" cy="401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47" tIns="60947" rIns="60947" bIns="60947" numCol="1" anchor="ctr">
              <a:spAutoFit/>
            </a:bodyPr>
            <a:lstStyle>
              <a:lvl1pPr algn="ctr" defTabSz="4176338">
                <a:defRPr>
                  <a:solidFill>
                    <a:srgbClr val="FFFFFF"/>
                  </a:solidFill>
                  <a:latin typeface="HandelGothic BT"/>
                  <a:ea typeface="HandelGothic BT"/>
                  <a:cs typeface="HandelGothic BT"/>
                  <a:sym typeface="HandelGothic BT"/>
                </a:defRPr>
              </a:lvl1pPr>
            </a:lstStyle>
            <a:p>
              <a:r>
                <a:t>INSTRUCTIVO 4 – ATENCIÓN DE QUEJAS</a:t>
              </a:r>
            </a:p>
          </p:txBody>
        </p:sp>
      </p:grpSp>
      <p:sp>
        <p:nvSpPr>
          <p:cNvPr id="492" name="Shape 492"/>
          <p:cNvSpPr/>
          <p:nvPr/>
        </p:nvSpPr>
        <p:spPr>
          <a:xfrm>
            <a:off x="263521" y="4328231"/>
            <a:ext cx="8489724" cy="673277"/>
          </a:xfrm>
          <a:prstGeom prst="rect">
            <a:avLst/>
          </a:prstGeom>
          <a:ln w="12700">
            <a:miter lim="400000"/>
          </a:ln>
          <a:extLst>
            <a:ext uri="{C572A759-6A51-4108-AA02-DFA0A04FC94B}">
              <ma14:wrappingTextBoxFlag xmlns:ma14="http://schemas.microsoft.com/office/mac/drawingml/2011/main" xmlns="" val="1"/>
            </a:ext>
          </a:extLst>
        </p:spPr>
        <p:txBody>
          <a:bodyPr lIns="13343" tIns="13343" rIns="13343" bIns="13343" anchor="ctr">
            <a:spAutoFit/>
          </a:bodyPr>
          <a:lstStyle/>
          <a:p>
            <a:pPr indent="50038" algn="just">
              <a:defRPr sz="1400"/>
            </a:pPr>
            <a:r>
              <a:rPr dirty="0"/>
              <a:t> </a:t>
            </a:r>
          </a:p>
          <a:p>
            <a:pPr algn="just">
              <a:defRPr sz="1400"/>
            </a:pPr>
            <a:r>
              <a:rPr lang="es-CO" dirty="0"/>
              <a:t>Describe la metodología para realizar acciones debidas a diferentes factores están relacionados con las Quejas de los clientes</a:t>
            </a:r>
          </a:p>
        </p:txBody>
      </p:sp>
      <p:pic>
        <p:nvPicPr>
          <p:cNvPr id="493" name="image3.png"/>
          <p:cNvPicPr>
            <a:picLocks noChangeAspect="1"/>
          </p:cNvPicPr>
          <p:nvPr/>
        </p:nvPicPr>
        <p:blipFill>
          <a:blip r:embed="rId2">
            <a:extLst/>
          </a:blip>
          <a:stretch>
            <a:fillRect/>
          </a:stretch>
        </p:blipFill>
        <p:spPr>
          <a:xfrm>
            <a:off x="179511" y="1268761"/>
            <a:ext cx="8657744" cy="2592289"/>
          </a:xfrm>
          <a:prstGeom prst="rect">
            <a:avLst/>
          </a:prstGeom>
          <a:ln w="12700">
            <a:miter lim="400000"/>
          </a:ln>
        </p:spPr>
      </p:pic>
      <p:sp>
        <p:nvSpPr>
          <p:cNvPr id="494" name="Shape 494"/>
          <p:cNvSpPr/>
          <p:nvPr/>
        </p:nvSpPr>
        <p:spPr>
          <a:xfrm>
            <a:off x="251520" y="5267178"/>
            <a:ext cx="8489724" cy="833673"/>
          </a:xfrm>
          <a:prstGeom prst="rect">
            <a:avLst/>
          </a:prstGeom>
          <a:ln w="12700">
            <a:miter lim="400000"/>
          </a:ln>
          <a:extLst>
            <a:ext uri="{C572A759-6A51-4108-AA02-DFA0A04FC94B}">
              <ma14:wrappingTextBoxFlag xmlns:ma14="http://schemas.microsoft.com/office/mac/drawingml/2011/main" xmlns="" val="1"/>
            </a:ext>
          </a:extLst>
        </p:spPr>
        <p:txBody>
          <a:bodyPr lIns="13343" tIns="13343" rIns="13343" bIns="13343" anchor="ctr">
            <a:spAutoFit/>
          </a:bodyPr>
          <a:lstStyle/>
          <a:p>
            <a:pPr algn="just">
              <a:defRPr sz="1400"/>
            </a:pPr>
            <a:r>
              <a:rPr dirty="0" err="1"/>
              <a:t>Aplican</a:t>
            </a:r>
            <a:r>
              <a:rPr dirty="0"/>
              <a:t> </a:t>
            </a:r>
            <a:r>
              <a:rPr dirty="0" err="1"/>
              <a:t>los</a:t>
            </a:r>
            <a:r>
              <a:rPr dirty="0"/>
              <a:t> </a:t>
            </a:r>
            <a:r>
              <a:rPr dirty="0" err="1"/>
              <a:t>requisitos</a:t>
            </a:r>
            <a:r>
              <a:rPr dirty="0"/>
              <a:t> </a:t>
            </a:r>
            <a:r>
              <a:rPr dirty="0" err="1"/>
              <a:t>establecidos</a:t>
            </a:r>
            <a:r>
              <a:rPr dirty="0"/>
              <a:t> </a:t>
            </a:r>
            <a:r>
              <a:rPr dirty="0" err="1"/>
              <a:t>en</a:t>
            </a:r>
            <a:r>
              <a:rPr dirty="0"/>
              <a:t> </a:t>
            </a:r>
            <a:r>
              <a:rPr dirty="0" err="1"/>
              <a:t>los</a:t>
            </a:r>
            <a:r>
              <a:rPr dirty="0"/>
              <a:t> </a:t>
            </a:r>
            <a:r>
              <a:rPr dirty="0" err="1"/>
              <a:t>numerales</a:t>
            </a:r>
            <a:r>
              <a:rPr dirty="0"/>
              <a:t> </a:t>
            </a:r>
          </a:p>
          <a:p>
            <a:pPr algn="just">
              <a:defRPr sz="1400"/>
            </a:pPr>
            <a:r>
              <a:rPr dirty="0"/>
              <a:t>4.6 de la </a:t>
            </a:r>
            <a:r>
              <a:rPr dirty="0" err="1"/>
              <a:t>norma</a:t>
            </a:r>
            <a:r>
              <a:rPr dirty="0"/>
              <a:t> NTC-OHSAS 18001 </a:t>
            </a:r>
          </a:p>
          <a:p>
            <a:pPr algn="just">
              <a:defRPr sz="1400"/>
            </a:pPr>
            <a:r>
              <a:rPr dirty="0"/>
              <a:t>8.2.1 de ISO 9001</a:t>
            </a:r>
          </a:p>
          <a:p>
            <a:pPr algn="just">
              <a:defRPr sz="1400"/>
            </a:pPr>
            <a:r>
              <a:rPr dirty="0"/>
              <a:t>7.1.10 – 9.1.2 - 10.2.1 de </a:t>
            </a:r>
            <a:r>
              <a:rPr dirty="0" err="1"/>
              <a:t>Empsii</a:t>
            </a:r>
            <a:endParaRPr dirty="0"/>
          </a:p>
        </p:txBody>
      </p:sp>
      <p:sp>
        <p:nvSpPr>
          <p:cNvPr id="495" name="Shape 495"/>
          <p:cNvSpPr/>
          <p:nvPr/>
        </p:nvSpPr>
        <p:spPr>
          <a:xfrm>
            <a:off x="179511" y="4117949"/>
            <a:ext cx="5664631"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rPr dirty="0"/>
              <a:t>PROP</a:t>
            </a:r>
            <a:r>
              <a:rPr lang="es-CO" dirty="0" err="1"/>
              <a:t>Ó</a:t>
            </a:r>
            <a:r>
              <a:rPr dirty="0"/>
              <a:t>SITO DEL INSTRUCTIVO</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Shape 497"/>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37</a:t>
            </a:fld>
            <a:endParaRPr/>
          </a:p>
        </p:txBody>
      </p:sp>
      <p:sp>
        <p:nvSpPr>
          <p:cNvPr id="498" name="Shape 498"/>
          <p:cNvSpPr/>
          <p:nvPr/>
        </p:nvSpPr>
        <p:spPr>
          <a:xfrm>
            <a:off x="275522" y="332656"/>
            <a:ext cx="5664631"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4 - ATENCIÓN DE QUEJAS</a:t>
            </a:r>
          </a:p>
        </p:txBody>
      </p:sp>
      <p:sp>
        <p:nvSpPr>
          <p:cNvPr id="499" name="Shape 499"/>
          <p:cNvSpPr/>
          <p:nvPr/>
        </p:nvSpPr>
        <p:spPr>
          <a:xfrm>
            <a:off x="315562" y="928465"/>
            <a:ext cx="8640962" cy="32316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a:defRPr sz="1400"/>
            </a:pPr>
            <a:r>
              <a:rPr lang="es-CO" dirty="0"/>
              <a:t>El Responsable General del SG-EMPSII (Representante del SG) como responsable del desarrollo y trámite para el ejercicio de los derechos de los clientes internos y externos y otras partes de interés en materia de SST, atenderá y gestionará cualquier solicitud a través del correo electrónico</a:t>
            </a:r>
            <a:r>
              <a:rPr lang="es-CO" dirty="0">
                <a:solidFill>
                  <a:srgbClr val="FF0000"/>
                </a:solidFill>
              </a:rPr>
              <a:t> </a:t>
            </a:r>
            <a:r>
              <a:rPr lang="es-CO" u="sng" dirty="0">
                <a:solidFill>
                  <a:srgbClr val="8DA440"/>
                </a:solidFill>
                <a:uFill>
                  <a:solidFill>
                    <a:srgbClr val="8DA440"/>
                  </a:solidFill>
                </a:uFill>
                <a:hlinkClick r:id="rId2"/>
              </a:rPr>
              <a:t>mercadeo@empsii.com</a:t>
            </a:r>
            <a:r>
              <a:rPr lang="es-CO" dirty="0"/>
              <a:t>, </a:t>
            </a:r>
            <a:r>
              <a:rPr lang="es-CO" u="sng" dirty="0">
                <a:solidFill>
                  <a:srgbClr val="8DA440"/>
                </a:solidFill>
                <a:uFill>
                  <a:solidFill>
                    <a:srgbClr val="8DA440"/>
                  </a:solidFill>
                </a:uFill>
                <a:hlinkClick r:id="rId3"/>
              </a:rPr>
              <a:t>smejia@empsii.com</a:t>
            </a:r>
            <a:r>
              <a:rPr lang="es-CO" dirty="0"/>
              <a:t> o por medio de la línea de atención al cliente: Cali (57 2) 3701098.</a:t>
            </a:r>
          </a:p>
          <a:p>
            <a:pPr algn="just">
              <a:defRPr sz="1400"/>
            </a:pPr>
            <a:endParaRPr lang="es-CO" dirty="0"/>
          </a:p>
          <a:p>
            <a:pPr algn="just">
              <a:defRPr sz="1400" b="1"/>
            </a:pPr>
            <a:r>
              <a:rPr lang="es-CO" dirty="0"/>
              <a:t>Contenido de la Queja: </a:t>
            </a:r>
            <a:r>
              <a:rPr lang="es-CO" b="0" dirty="0"/>
              <a:t>La Queja del titular deberá contener la siguiente información:</a:t>
            </a:r>
          </a:p>
          <a:p>
            <a:pPr marL="228593" indent="-228593" algn="just">
              <a:buSzPct val="100000"/>
              <a:buFont typeface="Arial"/>
              <a:buChar char="•"/>
              <a:defRPr sz="1400"/>
            </a:pPr>
            <a:r>
              <a:rPr lang="es-CO" dirty="0"/>
              <a:t>Identificación del Titular (Nombres y apellidos, número de identificación). </a:t>
            </a:r>
          </a:p>
          <a:p>
            <a:pPr marL="228593" indent="-228593" algn="just">
              <a:buSzPct val="100000"/>
              <a:buFont typeface="Arial"/>
              <a:buChar char="•"/>
              <a:defRPr sz="1400"/>
            </a:pPr>
            <a:r>
              <a:rPr lang="es-CO" dirty="0"/>
              <a:t>Datos de localización del titular (dirección y teléfono). </a:t>
            </a:r>
          </a:p>
          <a:p>
            <a:pPr marL="228593" indent="-228593" algn="just">
              <a:buSzPct val="100000"/>
              <a:buFont typeface="Arial"/>
              <a:buChar char="•"/>
              <a:defRPr sz="1400"/>
            </a:pPr>
            <a:r>
              <a:rPr lang="es-CO" dirty="0"/>
              <a:t>Descripción de los hechos que dan lugar a la queja y documentos y/o pruebas que lo soportan. </a:t>
            </a:r>
          </a:p>
          <a:p>
            <a:pPr marL="228593" indent="-228593" algn="just">
              <a:buSzPct val="100000"/>
              <a:buFont typeface="Arial"/>
              <a:buChar char="•"/>
              <a:defRPr sz="1400"/>
            </a:pPr>
            <a:r>
              <a:rPr lang="es-CO" dirty="0"/>
              <a:t>Firma del titular o su representante (si actúa por medio de representante, anexar poder o autorización especial).</a:t>
            </a:r>
          </a:p>
          <a:p>
            <a:pPr marL="228593" indent="-228593" algn="just">
              <a:buSzPct val="100000"/>
              <a:buFont typeface="Arial"/>
              <a:buChar char="•"/>
              <a:defRPr sz="1400"/>
            </a:pPr>
            <a:endParaRPr lang="es-CO" dirty="0"/>
          </a:p>
          <a:p>
            <a:pPr algn="just">
              <a:defRPr sz="1400" b="1"/>
            </a:pPr>
            <a:r>
              <a:rPr lang="es-CO" dirty="0"/>
              <a:t>Registro</a:t>
            </a:r>
            <a:r>
              <a:rPr lang="es-CO" b="0" dirty="0"/>
              <a:t>: Se registra en </a:t>
            </a:r>
            <a:r>
              <a:rPr lang="es-CO" b="1" dirty="0"/>
              <a:t>DOC-SG-04 </a:t>
            </a:r>
            <a:r>
              <a:rPr lang="es-CO" b="0" dirty="0"/>
              <a:t>Base de Datos de Q,A,EL,D,NC,AP,AC con el fin de llevar un listado numerado de los eventos junto con la fecha y hora en que fue radicada y que el titular pueda hacer seguimiento.</a:t>
            </a:r>
          </a:p>
        </p:txBody>
      </p:sp>
      <p:sp>
        <p:nvSpPr>
          <p:cNvPr id="500" name="Shape 500"/>
          <p:cNvSpPr/>
          <p:nvPr/>
        </p:nvSpPr>
        <p:spPr>
          <a:xfrm>
            <a:off x="323527" y="4293096"/>
            <a:ext cx="8448941" cy="172354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a:defRPr sz="1400"/>
            </a:pPr>
            <a:r>
              <a:rPr lang="es-CO" dirty="0"/>
              <a:t>Cuando se trate de una queja anónima, in-admitida por no existir pruebas suficientes para iniciar su trámite, se registrará lo pertinente en </a:t>
            </a:r>
            <a:r>
              <a:rPr lang="es-CO" b="1" dirty="0"/>
              <a:t>DOC-SG-04 </a:t>
            </a:r>
            <a:r>
              <a:rPr lang="es-CO" dirty="0"/>
              <a:t>Base de Datos de Q,A,EL,D,NC,AP,AC . En los demás casos, culminado el trámite, se evaluará lo actuado, estableciendo si la Quejas estaba fundamentada; </a:t>
            </a:r>
          </a:p>
          <a:p>
            <a:pPr algn="just">
              <a:defRPr sz="1400"/>
            </a:pPr>
            <a:endParaRPr lang="es-CO" dirty="0"/>
          </a:p>
          <a:p>
            <a:pPr marL="228593" indent="-105831" algn="just">
              <a:buSzPct val="100000"/>
              <a:buFont typeface="Arial"/>
              <a:buChar char="•"/>
              <a:defRPr sz="1400"/>
            </a:pPr>
            <a:r>
              <a:rPr lang="es-CO" dirty="0"/>
              <a:t>si la Quejas presentada es conveniente y viable; </a:t>
            </a:r>
          </a:p>
          <a:p>
            <a:pPr marL="228593" indent="-105831" algn="just">
              <a:buSzPct val="100000"/>
              <a:buFont typeface="Arial"/>
              <a:buChar char="•"/>
              <a:defRPr sz="1400"/>
            </a:pPr>
            <a:r>
              <a:rPr lang="es-CO" dirty="0"/>
              <a:t>si el trámite que se le dio a la Quejas y  fue el adecuado; </a:t>
            </a:r>
          </a:p>
          <a:p>
            <a:pPr marL="228593" indent="-105831" algn="just">
              <a:buSzPct val="100000"/>
              <a:buFont typeface="Arial"/>
              <a:buChar char="•"/>
              <a:defRPr sz="1400"/>
            </a:pPr>
            <a:r>
              <a:rPr lang="es-CO" dirty="0"/>
              <a:t>si se actúa dentro de los términos reglamentarios establecidos y </a:t>
            </a:r>
          </a:p>
          <a:p>
            <a:pPr marL="228593" indent="-105831" algn="just">
              <a:buSzPct val="100000"/>
              <a:buFont typeface="Arial"/>
              <a:buChar char="•"/>
              <a:defRPr sz="1400"/>
            </a:pPr>
            <a:r>
              <a:rPr lang="es-CO" dirty="0"/>
              <a:t>si hay lugar o no, a alguna clase de responsabilidad o medida de mejoramiento.</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hape 502"/>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38</a:t>
            </a:fld>
            <a:endParaRPr/>
          </a:p>
        </p:txBody>
      </p:sp>
      <p:sp>
        <p:nvSpPr>
          <p:cNvPr id="503" name="Shape 503"/>
          <p:cNvSpPr/>
          <p:nvPr/>
        </p:nvSpPr>
        <p:spPr>
          <a:xfrm>
            <a:off x="251519" y="884326"/>
            <a:ext cx="8448941" cy="38779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a:defRPr sz="1400"/>
            </a:pPr>
            <a:r>
              <a:rPr lang="es-CO" dirty="0"/>
              <a:t>Con base en la información obtenida se realizarán las siguientes acciones:</a:t>
            </a:r>
          </a:p>
          <a:p>
            <a:pPr algn="just">
              <a:defRPr sz="1400"/>
            </a:pPr>
            <a:endParaRPr lang="es-CO" dirty="0"/>
          </a:p>
          <a:p>
            <a:pPr marL="228593" indent="-105831" algn="just">
              <a:buSzPct val="100000"/>
              <a:buFont typeface="Arial"/>
              <a:buChar char="•"/>
              <a:defRPr sz="1400"/>
            </a:pPr>
            <a:r>
              <a:rPr lang="es-CO" dirty="0"/>
              <a:t>Se aplica el instructivo de correcciones establecido en el manual técnico </a:t>
            </a:r>
            <a:r>
              <a:rPr lang="es-CO" b="1" dirty="0"/>
              <a:t>MT-SG-01</a:t>
            </a:r>
            <a:r>
              <a:rPr lang="es-CO" dirty="0"/>
              <a:t> Manual de Gestión de Quejas, No Conforme, el Cambio y la Mejora para establecer las estrategias de atención del servicio, las cuales serán estudiadas, validadas e implementadas, con el Director y la Gerencia, cuando sea del caso.</a:t>
            </a:r>
          </a:p>
          <a:p>
            <a:pPr marL="228593" indent="-105831" algn="just">
              <a:buSzPct val="100000"/>
              <a:buFont typeface="Arial"/>
              <a:buChar char="•"/>
              <a:defRPr sz="1400"/>
            </a:pPr>
            <a:r>
              <a:rPr lang="es-CO" dirty="0"/>
              <a:t>Si </a:t>
            </a:r>
            <a:r>
              <a:rPr lang="es-CO" u="sng" dirty="0"/>
              <a:t>es procedente</a:t>
            </a:r>
            <a:r>
              <a:rPr lang="es-CO" dirty="0"/>
              <a:t> a un proceso disciplinario, se aplicará de acuerdo al régimen correspondiente </a:t>
            </a:r>
            <a:r>
              <a:rPr lang="es-CO" b="1" dirty="0"/>
              <a:t>DOC-GP-03</a:t>
            </a:r>
            <a:r>
              <a:rPr lang="es-CO" dirty="0"/>
              <a:t> Reglamento Interno de Trabajo según </a:t>
            </a:r>
            <a:r>
              <a:rPr lang="es-CO" b="1" dirty="0"/>
              <a:t>MT-GP-01</a:t>
            </a:r>
            <a:r>
              <a:rPr lang="es-CO" dirty="0"/>
              <a:t> Manual Gestión del Personal, ítem Sanciones Disciplinarias.</a:t>
            </a:r>
          </a:p>
          <a:p>
            <a:pPr marL="228593" indent="-105831" algn="just">
              <a:buSzPct val="100000"/>
              <a:buFont typeface="Arial"/>
              <a:buChar char="•"/>
              <a:defRPr sz="1400"/>
            </a:pPr>
            <a:r>
              <a:rPr lang="es-CO" dirty="0"/>
              <a:t>Si la Quejas  no está fundamentada o no amerita la aplicación de medidas de mejoramiento o disciplinarias, se archivará.</a:t>
            </a:r>
          </a:p>
          <a:p>
            <a:pPr algn="just">
              <a:defRPr sz="1400"/>
            </a:pPr>
            <a:r>
              <a:rPr lang="es-CO" dirty="0"/>
              <a:t> </a:t>
            </a:r>
          </a:p>
          <a:p>
            <a:pPr algn="just">
              <a:defRPr sz="1400"/>
            </a:pPr>
            <a:r>
              <a:rPr lang="es-CO" dirty="0"/>
              <a:t>En cualquiera de estos casos, también se le solicita al cliente diligenciar la Encuesta de Satisfacción del Cliente, las cuales serán utilizadas para obtener una percepción real de la opinión de los clientes respecto a la satisfacción en la calidad del servicio brindado y en el trámite de las Quejas  que interponen ante el EMPSII S.A.S . La Gerencia o quien designe realizará el respectivo análisis de resultados que ayudará a tomar decisiones acertadas sobre las cuales puede, entonces diseñarse una estrategia para mejorar las condiciones relacionadas con SST que requiera el cliente.</a:t>
            </a:r>
          </a:p>
        </p:txBody>
      </p:sp>
      <p:sp>
        <p:nvSpPr>
          <p:cNvPr id="504" name="Shape 504"/>
          <p:cNvSpPr/>
          <p:nvPr/>
        </p:nvSpPr>
        <p:spPr>
          <a:xfrm>
            <a:off x="275522" y="332656"/>
            <a:ext cx="5664631"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4 - ATENCIÓN DE QUEJAS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hape 506"/>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39</a:t>
            </a:fld>
            <a:endParaRPr/>
          </a:p>
        </p:txBody>
      </p:sp>
      <p:sp>
        <p:nvSpPr>
          <p:cNvPr id="507" name="Shape 507"/>
          <p:cNvSpPr/>
          <p:nvPr/>
        </p:nvSpPr>
        <p:spPr>
          <a:xfrm>
            <a:off x="2200650" y="5634992"/>
            <a:ext cx="10009" cy="320228"/>
          </a:xfrm>
          <a:prstGeom prst="line">
            <a:avLst/>
          </a:prstGeom>
          <a:ln w="12700">
            <a:solidFill>
              <a:srgbClr val="000000"/>
            </a:solidFill>
            <a:miter/>
            <a:tailEnd type="triangle"/>
          </a:ln>
        </p:spPr>
        <p:txBody>
          <a:bodyPr lIns="45719" rIns="45719"/>
          <a:lstStyle/>
          <a:p>
            <a:endParaRPr/>
          </a:p>
        </p:txBody>
      </p:sp>
      <p:sp>
        <p:nvSpPr>
          <p:cNvPr id="508" name="Shape 508"/>
          <p:cNvSpPr/>
          <p:nvPr/>
        </p:nvSpPr>
        <p:spPr>
          <a:xfrm flipH="1" flipV="1">
            <a:off x="2992447" y="3848072"/>
            <a:ext cx="397199" cy="4298"/>
          </a:xfrm>
          <a:prstGeom prst="line">
            <a:avLst/>
          </a:prstGeom>
          <a:ln w="12700">
            <a:solidFill>
              <a:srgbClr val="000000"/>
            </a:solidFill>
            <a:miter/>
            <a:tailEnd type="triangle"/>
          </a:ln>
        </p:spPr>
        <p:txBody>
          <a:bodyPr lIns="45719" rIns="45719"/>
          <a:lstStyle/>
          <a:p>
            <a:endParaRPr/>
          </a:p>
        </p:txBody>
      </p:sp>
      <p:sp>
        <p:nvSpPr>
          <p:cNvPr id="509" name="Shape 509"/>
          <p:cNvSpPr/>
          <p:nvPr/>
        </p:nvSpPr>
        <p:spPr>
          <a:xfrm flipH="1">
            <a:off x="7871929" y="1827843"/>
            <a:ext cx="3406" cy="1486427"/>
          </a:xfrm>
          <a:prstGeom prst="line">
            <a:avLst/>
          </a:prstGeom>
          <a:ln w="12700">
            <a:solidFill>
              <a:srgbClr val="000000"/>
            </a:solidFill>
            <a:miter/>
            <a:tailEnd type="triangle"/>
          </a:ln>
        </p:spPr>
        <p:txBody>
          <a:bodyPr lIns="45719" rIns="45719"/>
          <a:lstStyle/>
          <a:p>
            <a:endParaRPr/>
          </a:p>
        </p:txBody>
      </p:sp>
      <p:sp>
        <p:nvSpPr>
          <p:cNvPr id="510" name="Shape 510"/>
          <p:cNvSpPr/>
          <p:nvPr/>
        </p:nvSpPr>
        <p:spPr>
          <a:xfrm>
            <a:off x="3389644" y="3413947"/>
            <a:ext cx="1365128" cy="8768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miter/>
            <a:tailEnd type="triangle"/>
          </a:ln>
          <a:extLst>
            <a:ext uri="{C572A759-6A51-4108-AA02-DFA0A04FC94B}">
              <ma14:wrappingTextBoxFlag xmlns:ma14="http://schemas.microsoft.com/office/mac/drawingml/2011/main" xmlns="" val="1"/>
            </a:ext>
          </a:extLst>
        </p:spPr>
        <p:txBody>
          <a:bodyPr lIns="45719" rIns="45719" anchor="ctr"/>
          <a:lstStyle>
            <a:lvl1pPr algn="ctr">
              <a:lnSpc>
                <a:spcPct val="90000"/>
              </a:lnSpc>
              <a:defRPr sz="800"/>
            </a:lvl1pPr>
          </a:lstStyle>
          <a:p>
            <a:r>
              <a:t>7. ¿Cliente Satisfecho?</a:t>
            </a:r>
          </a:p>
        </p:txBody>
      </p:sp>
      <p:sp>
        <p:nvSpPr>
          <p:cNvPr id="511" name="Shape 511"/>
          <p:cNvSpPr/>
          <p:nvPr/>
        </p:nvSpPr>
        <p:spPr>
          <a:xfrm>
            <a:off x="3725856" y="3335955"/>
            <a:ext cx="270083"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900" b="1"/>
            </a:lvl1pPr>
          </a:lstStyle>
          <a:p>
            <a:r>
              <a:t>NO</a:t>
            </a:r>
          </a:p>
        </p:txBody>
      </p:sp>
      <p:sp>
        <p:nvSpPr>
          <p:cNvPr id="512" name="Shape 512"/>
          <p:cNvSpPr/>
          <p:nvPr/>
        </p:nvSpPr>
        <p:spPr>
          <a:xfrm>
            <a:off x="3323862" y="3616244"/>
            <a:ext cx="223208"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lnSpcReduction="10000"/>
          </a:bodyPr>
          <a:lstStyle>
            <a:lvl1pPr algn="ctr">
              <a:defRPr sz="900" b="1"/>
            </a:lvl1pPr>
          </a:lstStyle>
          <a:p>
            <a:r>
              <a:t>SI</a:t>
            </a:r>
          </a:p>
        </p:txBody>
      </p:sp>
      <p:sp>
        <p:nvSpPr>
          <p:cNvPr id="513" name="Shape 513"/>
          <p:cNvSpPr/>
          <p:nvPr/>
        </p:nvSpPr>
        <p:spPr>
          <a:xfrm flipH="1">
            <a:off x="4862054" y="1299819"/>
            <a:ext cx="331415" cy="1"/>
          </a:xfrm>
          <a:prstGeom prst="line">
            <a:avLst/>
          </a:prstGeom>
          <a:ln w="12700">
            <a:solidFill>
              <a:srgbClr val="000000"/>
            </a:solidFill>
            <a:headEnd type="triangle"/>
          </a:ln>
        </p:spPr>
        <p:txBody>
          <a:bodyPr lIns="45719" rIns="45719"/>
          <a:lstStyle/>
          <a:p>
            <a:endParaRPr/>
          </a:p>
        </p:txBody>
      </p:sp>
      <p:sp>
        <p:nvSpPr>
          <p:cNvPr id="514" name="Shape 514"/>
          <p:cNvSpPr/>
          <p:nvPr/>
        </p:nvSpPr>
        <p:spPr>
          <a:xfrm flipV="1">
            <a:off x="6781405" y="1296274"/>
            <a:ext cx="299529" cy="3546"/>
          </a:xfrm>
          <a:prstGeom prst="line">
            <a:avLst/>
          </a:prstGeom>
          <a:ln w="12700">
            <a:solidFill>
              <a:srgbClr val="000000"/>
            </a:solidFill>
            <a:tailEnd type="triangle"/>
          </a:ln>
        </p:spPr>
        <p:txBody>
          <a:bodyPr lIns="45719" rIns="45719"/>
          <a:lstStyle/>
          <a:p>
            <a:endParaRPr/>
          </a:p>
        </p:txBody>
      </p:sp>
      <p:sp>
        <p:nvSpPr>
          <p:cNvPr id="515" name="Shape 515"/>
          <p:cNvSpPr/>
          <p:nvPr/>
        </p:nvSpPr>
        <p:spPr>
          <a:xfrm>
            <a:off x="2988106" y="1299819"/>
            <a:ext cx="285147" cy="1"/>
          </a:xfrm>
          <a:prstGeom prst="line">
            <a:avLst/>
          </a:prstGeom>
          <a:ln w="12700">
            <a:solidFill>
              <a:srgbClr val="000000"/>
            </a:solidFill>
            <a:miter/>
            <a:tailEnd type="triangle"/>
          </a:ln>
        </p:spPr>
        <p:txBody>
          <a:bodyPr lIns="45719" rIns="45719"/>
          <a:lstStyle/>
          <a:p>
            <a:endParaRPr/>
          </a:p>
        </p:txBody>
      </p:sp>
      <p:sp>
        <p:nvSpPr>
          <p:cNvPr id="516" name="Shape 516"/>
          <p:cNvSpPr/>
          <p:nvPr/>
        </p:nvSpPr>
        <p:spPr>
          <a:xfrm>
            <a:off x="251519" y="1115278"/>
            <a:ext cx="768086" cy="384043"/>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FFFFFF"/>
          </a:solidFill>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200" b="1"/>
            </a:lvl1pPr>
          </a:lstStyle>
          <a:p>
            <a:r>
              <a:t>inicio</a:t>
            </a:r>
          </a:p>
        </p:txBody>
      </p:sp>
      <p:sp>
        <p:nvSpPr>
          <p:cNvPr id="517" name="Shape 517"/>
          <p:cNvSpPr/>
          <p:nvPr/>
        </p:nvSpPr>
        <p:spPr>
          <a:xfrm flipV="1">
            <a:off x="1019605" y="1299819"/>
            <a:ext cx="379702" cy="7481"/>
          </a:xfrm>
          <a:prstGeom prst="line">
            <a:avLst/>
          </a:prstGeom>
          <a:ln w="12700">
            <a:solidFill>
              <a:srgbClr val="000000"/>
            </a:solidFill>
            <a:miter/>
            <a:tailEnd type="triangle"/>
          </a:ln>
        </p:spPr>
        <p:txBody>
          <a:bodyPr lIns="45719" rIns="45719"/>
          <a:lstStyle/>
          <a:p>
            <a:endParaRPr/>
          </a:p>
        </p:txBody>
      </p:sp>
      <p:sp>
        <p:nvSpPr>
          <p:cNvPr id="518" name="Shape 518"/>
          <p:cNvSpPr/>
          <p:nvPr/>
        </p:nvSpPr>
        <p:spPr>
          <a:xfrm flipH="1">
            <a:off x="6832873" y="3845841"/>
            <a:ext cx="244657" cy="1"/>
          </a:xfrm>
          <a:prstGeom prst="line">
            <a:avLst/>
          </a:prstGeom>
          <a:ln w="12700">
            <a:solidFill>
              <a:srgbClr val="000000"/>
            </a:solidFill>
            <a:tailEnd type="triangle"/>
          </a:ln>
        </p:spPr>
        <p:txBody>
          <a:bodyPr lIns="45719" rIns="45719"/>
          <a:lstStyle/>
          <a:p>
            <a:endParaRPr/>
          </a:p>
        </p:txBody>
      </p:sp>
      <p:sp>
        <p:nvSpPr>
          <p:cNvPr id="519" name="Shape 519"/>
          <p:cNvSpPr/>
          <p:nvPr/>
        </p:nvSpPr>
        <p:spPr>
          <a:xfrm flipH="1">
            <a:off x="4754772" y="3845841"/>
            <a:ext cx="489302" cy="6529"/>
          </a:xfrm>
          <a:prstGeom prst="line">
            <a:avLst/>
          </a:prstGeom>
          <a:ln w="12700">
            <a:solidFill>
              <a:srgbClr val="000000"/>
            </a:solidFill>
            <a:tailEnd type="triangle"/>
          </a:ln>
        </p:spPr>
        <p:txBody>
          <a:bodyPr lIns="45719" rIns="45719"/>
          <a:lstStyle/>
          <a:p>
            <a:endParaRPr/>
          </a:p>
        </p:txBody>
      </p:sp>
      <p:sp>
        <p:nvSpPr>
          <p:cNvPr id="520" name="Shape 520"/>
          <p:cNvSpPr/>
          <p:nvPr/>
        </p:nvSpPr>
        <p:spPr>
          <a:xfrm flipH="1" flipV="1">
            <a:off x="4067653" y="1831389"/>
            <a:ext cx="4557" cy="1582559"/>
          </a:xfrm>
          <a:prstGeom prst="line">
            <a:avLst/>
          </a:prstGeom>
          <a:ln w="12700">
            <a:solidFill>
              <a:srgbClr val="000000"/>
            </a:solidFill>
            <a:tailEnd type="triangle"/>
          </a:ln>
        </p:spPr>
        <p:txBody>
          <a:bodyPr lIns="45719" rIns="45719"/>
          <a:lstStyle/>
          <a:p>
            <a:endParaRPr/>
          </a:p>
        </p:txBody>
      </p:sp>
      <p:sp>
        <p:nvSpPr>
          <p:cNvPr id="521" name="Shape 521"/>
          <p:cNvSpPr/>
          <p:nvPr/>
        </p:nvSpPr>
        <p:spPr>
          <a:xfrm>
            <a:off x="1826617" y="5955218"/>
            <a:ext cx="768086" cy="384043"/>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1200" b="1"/>
            </a:lvl1pPr>
          </a:lstStyle>
          <a:p>
            <a:r>
              <a:t>fin</a:t>
            </a:r>
          </a:p>
        </p:txBody>
      </p:sp>
      <p:sp>
        <p:nvSpPr>
          <p:cNvPr id="522" name="Shape 522"/>
          <p:cNvSpPr/>
          <p:nvPr/>
        </p:nvSpPr>
        <p:spPr>
          <a:xfrm>
            <a:off x="2198046" y="4379640"/>
            <a:ext cx="2607" cy="378458"/>
          </a:xfrm>
          <a:prstGeom prst="line">
            <a:avLst/>
          </a:prstGeom>
          <a:ln w="12700">
            <a:solidFill>
              <a:srgbClr val="000000"/>
            </a:solidFill>
            <a:miter/>
            <a:tailEnd type="triangle"/>
          </a:ln>
        </p:spPr>
        <p:txBody>
          <a:bodyPr lIns="45719" rIns="45719"/>
          <a:lstStyle/>
          <a:p>
            <a:endParaRPr/>
          </a:p>
        </p:txBody>
      </p:sp>
      <p:sp>
        <p:nvSpPr>
          <p:cNvPr id="523" name="Shape 523"/>
          <p:cNvSpPr/>
          <p:nvPr/>
        </p:nvSpPr>
        <p:spPr>
          <a:xfrm>
            <a:off x="1399306" y="768249"/>
            <a:ext cx="1588801" cy="1063141"/>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lnSpc>
                <a:spcPct val="90000"/>
              </a:lnSpc>
              <a:defRPr sz="1000"/>
            </a:lvl1pPr>
          </a:lstStyle>
          <a:p>
            <a:r>
              <a:t>1. Recibir la Queja, registrarla en base de datos de mejoramiento, se acusa recibo al cliente y  se asigna al responsables por la atención.</a:t>
            </a:r>
          </a:p>
        </p:txBody>
      </p:sp>
      <p:sp>
        <p:nvSpPr>
          <p:cNvPr id="524" name="Shape 524"/>
          <p:cNvSpPr/>
          <p:nvPr/>
        </p:nvSpPr>
        <p:spPr>
          <a:xfrm>
            <a:off x="7080934" y="764703"/>
            <a:ext cx="1588801" cy="1063141"/>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4. Implementar las acciones inmediatas</a:t>
            </a:r>
          </a:p>
        </p:txBody>
      </p:sp>
      <p:sp>
        <p:nvSpPr>
          <p:cNvPr id="525" name="Shape 525"/>
          <p:cNvSpPr/>
          <p:nvPr/>
        </p:nvSpPr>
        <p:spPr>
          <a:xfrm>
            <a:off x="5193470" y="768249"/>
            <a:ext cx="1587938" cy="1063141"/>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3. Comunicar al cliente el estado y el tiempo que se tomará dar respuesta a la queja</a:t>
            </a:r>
          </a:p>
        </p:txBody>
      </p:sp>
      <p:sp>
        <p:nvSpPr>
          <p:cNvPr id="526" name="Shape 526"/>
          <p:cNvSpPr/>
          <p:nvPr/>
        </p:nvSpPr>
        <p:spPr>
          <a:xfrm>
            <a:off x="5244073" y="3314270"/>
            <a:ext cx="1588801" cy="1063141"/>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6. Comunicar al cliente los resultados de la implementación</a:t>
            </a:r>
          </a:p>
        </p:txBody>
      </p:sp>
      <p:sp>
        <p:nvSpPr>
          <p:cNvPr id="527" name="Shape 527"/>
          <p:cNvSpPr/>
          <p:nvPr/>
        </p:nvSpPr>
        <p:spPr>
          <a:xfrm>
            <a:off x="1403646" y="3316501"/>
            <a:ext cx="1588801" cy="1063141"/>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8. Actualizar el Registro de Quejas en la base de datos y determinar si es necesaria una acción Correctiva</a:t>
            </a:r>
          </a:p>
        </p:txBody>
      </p:sp>
      <p:sp>
        <p:nvSpPr>
          <p:cNvPr id="528" name="Shape 528"/>
          <p:cNvSpPr/>
          <p:nvPr/>
        </p:nvSpPr>
        <p:spPr>
          <a:xfrm>
            <a:off x="3273253" y="768249"/>
            <a:ext cx="1588801" cy="1063141"/>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2 Se valida e investiga la queja y se determina la acción inmediata a seguir</a:t>
            </a:r>
          </a:p>
        </p:txBody>
      </p:sp>
      <p:sp>
        <p:nvSpPr>
          <p:cNvPr id="529" name="Shape 529"/>
          <p:cNvSpPr/>
          <p:nvPr/>
        </p:nvSpPr>
        <p:spPr>
          <a:xfrm>
            <a:off x="7077529" y="3314270"/>
            <a:ext cx="1588801" cy="1063141"/>
          </a:xfrm>
          <a:prstGeom prst="rect">
            <a:avLst/>
          </a:prstGeom>
          <a:ln w="12700">
            <a:solidFill>
              <a:srgbClr val="000000"/>
            </a:solidFill>
            <a:miter/>
          </a:ln>
          <a:extLst>
            <a:ext uri="{C572A759-6A51-4108-AA02-DFA0A04FC94B}">
              <ma14:wrappingTextBoxFlag xmlns:ma14="http://schemas.microsoft.com/office/mac/drawingml/2011/main" xmlns="" val="1"/>
            </a:ext>
          </a:extLst>
        </p:spPr>
        <p:txBody>
          <a:bodyPr lIns="0" tIns="0" rIns="0" bIns="0" anchor="ctr">
            <a:normAutofit/>
          </a:bodyPr>
          <a:lstStyle>
            <a:lvl1pPr algn="ctr">
              <a:defRPr sz="1000"/>
            </a:lvl1pPr>
          </a:lstStyle>
          <a:p>
            <a:r>
              <a:t>5. Evaluar la eficacia de la corrección implementada</a:t>
            </a:r>
          </a:p>
        </p:txBody>
      </p:sp>
      <p:sp>
        <p:nvSpPr>
          <p:cNvPr id="530" name="Shape 530"/>
          <p:cNvSpPr/>
          <p:nvPr/>
        </p:nvSpPr>
        <p:spPr>
          <a:xfrm>
            <a:off x="1691679" y="2171395"/>
            <a:ext cx="1007605" cy="557930"/>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miter lim="400000"/>
          </a:ln>
        </p:spPr>
        <p:txBody>
          <a:bodyPr lIns="45719" rIns="45719" anchor="ctr"/>
          <a:lstStyle/>
          <a:p>
            <a:pPr algn="ctr"/>
            <a:endParaRPr/>
          </a:p>
        </p:txBody>
      </p:sp>
      <p:sp>
        <p:nvSpPr>
          <p:cNvPr id="531" name="Shape 531"/>
          <p:cNvSpPr/>
          <p:nvPr/>
        </p:nvSpPr>
        <p:spPr>
          <a:xfrm>
            <a:off x="1691679" y="2171395"/>
            <a:ext cx="1007605" cy="557930"/>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ln w="12700">
            <a:solidFill>
              <a:srgbClr val="000000"/>
            </a:solidFill>
          </a:ln>
          <a:extLst>
            <a:ext uri="{C572A759-6A51-4108-AA02-DFA0A04FC94B}">
              <ma14:wrappingTextBoxFlag xmlns:ma14="http://schemas.microsoft.com/office/mac/drawingml/2011/main" xmlns="" val="1"/>
            </a:ext>
          </a:extLst>
        </p:spPr>
        <p:txBody>
          <a:bodyPr lIns="45719" rIns="45719" anchor="ctr"/>
          <a:lstStyle>
            <a:lvl1pPr algn="ctr">
              <a:defRPr sz="900" b="1"/>
            </a:lvl1pPr>
          </a:lstStyle>
          <a:p>
            <a:r>
              <a:t>BD Q,A,D,NC</a:t>
            </a:r>
          </a:p>
        </p:txBody>
      </p:sp>
      <p:sp>
        <p:nvSpPr>
          <p:cNvPr id="532" name="Shape 532"/>
          <p:cNvSpPr/>
          <p:nvPr/>
        </p:nvSpPr>
        <p:spPr>
          <a:xfrm>
            <a:off x="2193706" y="1831389"/>
            <a:ext cx="1" cy="396743"/>
          </a:xfrm>
          <a:prstGeom prst="line">
            <a:avLst/>
          </a:prstGeom>
          <a:ln w="12700">
            <a:solidFill>
              <a:srgbClr val="000000"/>
            </a:solidFill>
            <a:miter/>
          </a:ln>
        </p:spPr>
        <p:txBody>
          <a:bodyPr lIns="45719" rIns="45719"/>
          <a:lstStyle/>
          <a:p>
            <a:endParaRPr/>
          </a:p>
        </p:txBody>
      </p:sp>
      <p:sp>
        <p:nvSpPr>
          <p:cNvPr id="533" name="Shape 533"/>
          <p:cNvSpPr/>
          <p:nvPr/>
        </p:nvSpPr>
        <p:spPr>
          <a:xfrm>
            <a:off x="2198046" y="2745872"/>
            <a:ext cx="1" cy="570630"/>
          </a:xfrm>
          <a:prstGeom prst="line">
            <a:avLst/>
          </a:prstGeom>
          <a:ln w="12700">
            <a:solidFill>
              <a:srgbClr val="000000"/>
            </a:solidFill>
            <a:miter/>
          </a:ln>
        </p:spPr>
        <p:txBody>
          <a:bodyPr lIns="45719" rIns="45719"/>
          <a:lstStyle/>
          <a:p>
            <a:endParaRPr/>
          </a:p>
        </p:txBody>
      </p:sp>
      <p:sp>
        <p:nvSpPr>
          <p:cNvPr id="534" name="Shape 534"/>
          <p:cNvSpPr/>
          <p:nvPr/>
        </p:nvSpPr>
        <p:spPr>
          <a:xfrm>
            <a:off x="1518087" y="4758146"/>
            <a:ext cx="1365128" cy="87684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miter/>
            <a:tailEnd type="triangle"/>
          </a:ln>
          <a:extLst>
            <a:ext uri="{C572A759-6A51-4108-AA02-DFA0A04FC94B}">
              <ma14:wrappingTextBoxFlag xmlns:ma14="http://schemas.microsoft.com/office/mac/drawingml/2011/main" xmlns="" val="1"/>
            </a:ext>
          </a:extLst>
        </p:spPr>
        <p:txBody>
          <a:bodyPr lIns="45719" rIns="45719" anchor="ctr"/>
          <a:lstStyle/>
          <a:p>
            <a:pPr algn="ctr">
              <a:lnSpc>
                <a:spcPct val="90000"/>
              </a:lnSpc>
              <a:defRPr sz="800"/>
            </a:pPr>
            <a:r>
              <a:t>9. ¿Acción</a:t>
            </a:r>
            <a:endParaRPr sz="900"/>
          </a:p>
          <a:p>
            <a:pPr algn="ctr">
              <a:lnSpc>
                <a:spcPct val="90000"/>
              </a:lnSpc>
              <a:defRPr sz="800"/>
            </a:pPr>
            <a:r>
              <a:t>Correctiva</a:t>
            </a:r>
            <a:endParaRPr sz="900"/>
          </a:p>
          <a:p>
            <a:pPr algn="ctr">
              <a:lnSpc>
                <a:spcPct val="90000"/>
              </a:lnSpc>
              <a:defRPr sz="800"/>
            </a:pPr>
            <a:r>
              <a:t>individual?</a:t>
            </a:r>
          </a:p>
        </p:txBody>
      </p:sp>
      <p:sp>
        <p:nvSpPr>
          <p:cNvPr id="535" name="Shape 535"/>
          <p:cNvSpPr/>
          <p:nvPr/>
        </p:nvSpPr>
        <p:spPr>
          <a:xfrm>
            <a:off x="1901650" y="5601331"/>
            <a:ext cx="270083"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ctr">
              <a:defRPr sz="900" b="1"/>
            </a:lvl1pPr>
          </a:lstStyle>
          <a:p>
            <a:r>
              <a:t>NO</a:t>
            </a:r>
          </a:p>
        </p:txBody>
      </p:sp>
      <p:sp>
        <p:nvSpPr>
          <p:cNvPr id="536" name="Shape 536"/>
          <p:cNvSpPr/>
          <p:nvPr/>
        </p:nvSpPr>
        <p:spPr>
          <a:xfrm>
            <a:off x="2747797" y="4997530"/>
            <a:ext cx="223208" cy="12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lnSpcReduction="10000"/>
          </a:bodyPr>
          <a:lstStyle>
            <a:lvl1pPr algn="ctr">
              <a:defRPr sz="900" b="1"/>
            </a:lvl1pPr>
          </a:lstStyle>
          <a:p>
            <a:r>
              <a:t>SI</a:t>
            </a:r>
          </a:p>
        </p:txBody>
      </p:sp>
      <p:sp>
        <p:nvSpPr>
          <p:cNvPr id="537" name="Shape 537"/>
          <p:cNvSpPr/>
          <p:nvPr/>
        </p:nvSpPr>
        <p:spPr>
          <a:xfrm>
            <a:off x="3240549" y="4790577"/>
            <a:ext cx="1007605" cy="88926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ln w="12700">
            <a:solidFill>
              <a:srgbClr val="000000"/>
            </a:solidFill>
            <a:miter/>
            <a:tailEnd type="triangle"/>
          </a:ln>
          <a:extLst>
            <a:ext uri="{C572A759-6A51-4108-AA02-DFA0A04FC94B}">
              <ma14:wrappingTextBoxFlag xmlns:ma14="http://schemas.microsoft.com/office/mac/drawingml/2011/main" xmlns="" val="1"/>
            </a:ext>
          </a:extLst>
        </p:spPr>
        <p:txBody>
          <a:bodyPr lIns="45719" rIns="45719" anchor="ctr"/>
          <a:lstStyle/>
          <a:p>
            <a:pPr algn="ctr">
              <a:lnSpc>
                <a:spcPct val="80000"/>
              </a:lnSpc>
              <a:defRPr sz="900"/>
            </a:pPr>
            <a:r>
              <a:rPr lang="es-CO" dirty="0"/>
              <a:t>13. Instructivo </a:t>
            </a:r>
            <a:endParaRPr lang="es-CO" sz="1300" dirty="0"/>
          </a:p>
          <a:p>
            <a:pPr algn="ctr">
              <a:lnSpc>
                <a:spcPct val="80000"/>
              </a:lnSpc>
              <a:defRPr sz="900"/>
            </a:pPr>
            <a:r>
              <a:rPr lang="es-CO" dirty="0"/>
              <a:t>Nº 1 de MT-SG-01  Manual de Quejas, No Conforme, el Cambio y la Mejora </a:t>
            </a:r>
          </a:p>
        </p:txBody>
      </p:sp>
      <p:sp>
        <p:nvSpPr>
          <p:cNvPr id="538" name="Shape 538"/>
          <p:cNvSpPr/>
          <p:nvPr/>
        </p:nvSpPr>
        <p:spPr>
          <a:xfrm>
            <a:off x="2883214" y="5196569"/>
            <a:ext cx="344635" cy="1"/>
          </a:xfrm>
          <a:prstGeom prst="line">
            <a:avLst/>
          </a:prstGeom>
          <a:ln w="12700">
            <a:solidFill>
              <a:srgbClr val="000000"/>
            </a:solidFill>
            <a:miter/>
            <a:tailEnd type="triangle"/>
          </a:ln>
        </p:spPr>
        <p:txBody>
          <a:bodyPr lIns="45719" rIns="45719"/>
          <a:lstStyle/>
          <a:p>
            <a:endParaRPr/>
          </a:p>
        </p:txBody>
      </p:sp>
      <p:sp>
        <p:nvSpPr>
          <p:cNvPr id="539" name="Shape 539"/>
          <p:cNvSpPr/>
          <p:nvPr/>
        </p:nvSpPr>
        <p:spPr>
          <a:xfrm>
            <a:off x="223216" y="182461"/>
            <a:ext cx="5664631"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4 - ATENCIÓN DE QUEJAS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40" name="Shape 40"/>
          <p:cNvSpPr/>
          <p:nvPr/>
        </p:nvSpPr>
        <p:spPr>
          <a:xfrm>
            <a:off x="1737607" y="3512637"/>
            <a:ext cx="1824204" cy="441987"/>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92B514"/>
          </a:solidFill>
          <a:ln w="12700">
            <a:solidFill>
              <a:srgbClr val="A5CC12"/>
            </a:solidFill>
          </a:ln>
          <a:extLst>
            <a:ext uri="{C572A759-6A51-4108-AA02-DFA0A04FC94B}">
              <ma14:wrappingTextBoxFlag xmlns:ma14="http://schemas.microsoft.com/office/mac/drawingml/2011/main" xmlns="" val="1"/>
            </a:ext>
          </a:extLst>
        </p:spPr>
        <p:txBody>
          <a:bodyPr lIns="45719" rIns="45719" anchor="ctr"/>
          <a:lstStyle>
            <a:lvl1pPr algn="ctr">
              <a:defRPr b="1">
                <a:solidFill>
                  <a:srgbClr val="FFFFFF"/>
                </a:solidFill>
              </a:defRPr>
            </a:lvl1pPr>
          </a:lstStyle>
          <a:p>
            <a:r>
              <a:rPr lang="es-CO" dirty="0"/>
              <a:t>Falla</a:t>
            </a:r>
            <a:r>
              <a:rPr dirty="0"/>
              <a:t> Real</a:t>
            </a:r>
          </a:p>
        </p:txBody>
      </p:sp>
      <p:sp>
        <p:nvSpPr>
          <p:cNvPr id="41" name="Shape 41"/>
          <p:cNvSpPr/>
          <p:nvPr/>
        </p:nvSpPr>
        <p:spPr>
          <a:xfrm>
            <a:off x="6180718" y="3550775"/>
            <a:ext cx="1824204" cy="768088"/>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92B514"/>
          </a:solidFill>
          <a:ln w="12700">
            <a:solidFill>
              <a:srgbClr val="A5CC12"/>
            </a:solidFill>
          </a:ln>
          <a:extLst>
            <a:ext uri="{C572A759-6A51-4108-AA02-DFA0A04FC94B}">
              <ma14:wrappingTextBoxFlag xmlns:ma14="http://schemas.microsoft.com/office/mac/drawingml/2011/main" xmlns="" val="1"/>
            </a:ext>
          </a:extLst>
        </p:spPr>
        <p:txBody>
          <a:bodyPr lIns="45719" rIns="45719" anchor="ctr"/>
          <a:lstStyle/>
          <a:p>
            <a:pPr algn="ctr">
              <a:defRPr b="1">
                <a:solidFill>
                  <a:srgbClr val="FFFFFF"/>
                </a:solidFill>
              </a:defRPr>
            </a:pPr>
            <a:r>
              <a:t>Falla </a:t>
            </a:r>
          </a:p>
          <a:p>
            <a:pPr algn="ctr">
              <a:defRPr b="1">
                <a:solidFill>
                  <a:srgbClr val="FFFFFF"/>
                </a:solidFill>
              </a:defRPr>
            </a:pPr>
            <a:r>
              <a:t>Posible</a:t>
            </a:r>
          </a:p>
        </p:txBody>
      </p:sp>
      <p:sp>
        <p:nvSpPr>
          <p:cNvPr id="42" name="Shape 42"/>
          <p:cNvSpPr/>
          <p:nvPr/>
        </p:nvSpPr>
        <p:spPr>
          <a:xfrm>
            <a:off x="299525" y="420203"/>
            <a:ext cx="7968885" cy="310854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Las fallas se analizan en dos tiempos: tiempo real, “Pasó algo” o tiempo futuro, “Puede que algo falle” para los dos eventos se surten unos pasos relacionados con la gestión de cambio y la mejora.</a:t>
            </a:r>
          </a:p>
          <a:p>
            <a:pPr algn="just">
              <a:defRPr sz="1400"/>
            </a:pPr>
            <a:endParaRPr lang="es-CO" dirty="0"/>
          </a:p>
          <a:p>
            <a:pPr algn="just">
              <a:defRPr sz="1400"/>
            </a:pPr>
            <a:r>
              <a:rPr lang="es-CO" dirty="0"/>
              <a:t>Ejemplos: hubo un incidente es algo real, o al analizar los riesgos uno dice que potencialmente habría un accidente entonces es una posible falla, es futuro.</a:t>
            </a:r>
          </a:p>
          <a:p>
            <a:pPr algn="just">
              <a:defRPr sz="1400"/>
            </a:pPr>
            <a:endParaRPr lang="es-CO" dirty="0"/>
          </a:p>
          <a:p>
            <a:pPr algn="just">
              <a:defRPr sz="1400"/>
            </a:pPr>
            <a:r>
              <a:rPr lang="es-CO" dirty="0"/>
              <a:t>En las acciones de futuro están las relacionadas también con “posiblemente cambie una norma legal, una tecnología…” pero si el personal que opera el SG-EMPSII no realizó las actividades de anticipación a los cambios y se encontraron con una modificación de ley ya vigente o por entrar en vigencia, o cambiaron líneas de servicio, distribución de las personas, las tecnologías usadas en el trabajo... En este momento ya deja de ser algo futuro y pasa a ser algo ya sucedido, por lo cual configura la Falla Real.</a:t>
            </a:r>
          </a:p>
          <a:p>
            <a:pPr algn="just">
              <a:defRPr sz="1400"/>
            </a:pPr>
            <a:endParaRPr lang="es-CO" dirty="0"/>
          </a:p>
          <a:p>
            <a:pPr algn="just">
              <a:defRPr sz="1400"/>
            </a:pPr>
            <a:r>
              <a:rPr lang="es-CO" dirty="0"/>
              <a:t>Para los dos casos se Sigue el siguiente Esquema General:</a:t>
            </a:r>
          </a:p>
        </p:txBody>
      </p:sp>
      <p:sp>
        <p:nvSpPr>
          <p:cNvPr id="43" name="Shape 43"/>
          <p:cNvSpPr/>
          <p:nvPr/>
        </p:nvSpPr>
        <p:spPr>
          <a:xfrm>
            <a:off x="1353565" y="4210621"/>
            <a:ext cx="2592289" cy="44198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275" y="0"/>
                  <a:pt x="614" y="0"/>
                </a:cubicBezTo>
                <a:lnTo>
                  <a:pt x="20986" y="0"/>
                </a:lnTo>
                <a:cubicBezTo>
                  <a:pt x="21325" y="0"/>
                  <a:pt x="21600" y="1612"/>
                  <a:pt x="21600" y="3600"/>
                </a:cubicBezTo>
                <a:lnTo>
                  <a:pt x="21600" y="18000"/>
                </a:lnTo>
                <a:cubicBezTo>
                  <a:pt x="21600" y="19988"/>
                  <a:pt x="21325" y="21600"/>
                  <a:pt x="20986" y="21600"/>
                </a:cubicBezTo>
                <a:lnTo>
                  <a:pt x="614" y="21600"/>
                </a:lnTo>
                <a:cubicBezTo>
                  <a:pt x="275" y="21600"/>
                  <a:pt x="0" y="19988"/>
                  <a:pt x="0" y="18000"/>
                </a:cubicBezTo>
                <a:close/>
              </a:path>
            </a:pathLst>
          </a:custGeom>
          <a:solidFill>
            <a:srgbClr val="92B514"/>
          </a:solidFill>
          <a:ln w="12700">
            <a:solidFill>
              <a:srgbClr val="A5CC12"/>
            </a:solidFill>
          </a:ln>
          <a:extLst>
            <a:ext uri="{C572A759-6A51-4108-AA02-DFA0A04FC94B}">
              <ma14:wrappingTextBoxFlag xmlns:ma14="http://schemas.microsoft.com/office/mac/drawingml/2011/main" xmlns="" val="1"/>
            </a:ext>
          </a:extLst>
        </p:spPr>
        <p:txBody>
          <a:bodyPr lIns="45719" rIns="45719" anchor="ctr"/>
          <a:lstStyle>
            <a:lvl1pPr algn="ctr">
              <a:defRPr>
                <a:solidFill>
                  <a:srgbClr val="FFFFFF"/>
                </a:solidFill>
              </a:defRPr>
            </a:lvl1pPr>
          </a:lstStyle>
          <a:p>
            <a:r>
              <a:rPr lang="es-CO" dirty="0"/>
              <a:t>Corrección</a:t>
            </a:r>
          </a:p>
        </p:txBody>
      </p:sp>
      <p:sp>
        <p:nvSpPr>
          <p:cNvPr id="44" name="Shape 44"/>
          <p:cNvSpPr/>
          <p:nvPr/>
        </p:nvSpPr>
        <p:spPr>
          <a:xfrm>
            <a:off x="1353565" y="4822488"/>
            <a:ext cx="2592289" cy="9481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92B514"/>
          </a:solidFill>
          <a:ln w="12700">
            <a:solidFill>
              <a:srgbClr val="A5CC12"/>
            </a:solidFill>
          </a:ln>
          <a:extLst>
            <a:ext uri="{C572A759-6A51-4108-AA02-DFA0A04FC94B}">
              <ma14:wrappingTextBoxFlag xmlns:ma14="http://schemas.microsoft.com/office/mac/drawingml/2011/main" xmlns="" val="1"/>
            </a:ext>
          </a:extLst>
        </p:spPr>
        <p:txBody>
          <a:bodyPr lIns="45719" rIns="45719" anchor="ctr"/>
          <a:lstStyle>
            <a:lvl1pPr algn="ctr">
              <a:defRPr sz="1600" b="1">
                <a:solidFill>
                  <a:srgbClr val="FFFFFF"/>
                </a:solidFill>
              </a:defRPr>
            </a:lvl1pPr>
          </a:lstStyle>
          <a:p>
            <a:r>
              <a:t>¿Investigación?</a:t>
            </a:r>
          </a:p>
        </p:txBody>
      </p:sp>
      <p:sp>
        <p:nvSpPr>
          <p:cNvPr id="45" name="Shape 45"/>
          <p:cNvSpPr/>
          <p:nvPr/>
        </p:nvSpPr>
        <p:spPr>
          <a:xfrm>
            <a:off x="1353565" y="6026591"/>
            <a:ext cx="2592290" cy="453923"/>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282" y="0"/>
                  <a:pt x="630" y="0"/>
                </a:cubicBezTo>
                <a:lnTo>
                  <a:pt x="20970" y="0"/>
                </a:lnTo>
                <a:cubicBezTo>
                  <a:pt x="21318" y="0"/>
                  <a:pt x="21600" y="1612"/>
                  <a:pt x="21600" y="3600"/>
                </a:cubicBezTo>
                <a:lnTo>
                  <a:pt x="21600" y="18000"/>
                </a:lnTo>
                <a:cubicBezTo>
                  <a:pt x="21600" y="19988"/>
                  <a:pt x="21318" y="21600"/>
                  <a:pt x="20970" y="21600"/>
                </a:cubicBezTo>
                <a:lnTo>
                  <a:pt x="630" y="21600"/>
                </a:lnTo>
                <a:cubicBezTo>
                  <a:pt x="282" y="21600"/>
                  <a:pt x="0" y="19988"/>
                  <a:pt x="0" y="18000"/>
                </a:cubicBezTo>
                <a:close/>
              </a:path>
            </a:pathLst>
          </a:custGeom>
          <a:solidFill>
            <a:srgbClr val="92B514"/>
          </a:solidFill>
          <a:ln w="12700">
            <a:solidFill>
              <a:srgbClr val="A5CC12"/>
            </a:solidFill>
          </a:ln>
          <a:extLst>
            <a:ext uri="{C572A759-6A51-4108-AA02-DFA0A04FC94B}">
              <ma14:wrappingTextBoxFlag xmlns:ma14="http://schemas.microsoft.com/office/mac/drawingml/2011/main" xmlns="" val="1"/>
            </a:ext>
          </a:extLst>
        </p:spPr>
        <p:txBody>
          <a:bodyPr lIns="45719" rIns="45719" anchor="ctr"/>
          <a:lstStyle>
            <a:lvl1pPr algn="ctr">
              <a:defRPr>
                <a:solidFill>
                  <a:srgbClr val="FFFFFF"/>
                </a:solidFill>
              </a:defRPr>
            </a:lvl1pPr>
          </a:lstStyle>
          <a:p>
            <a:r>
              <a:t>Acción Correctiva</a:t>
            </a:r>
          </a:p>
        </p:txBody>
      </p:sp>
      <p:sp>
        <p:nvSpPr>
          <p:cNvPr id="46" name="Shape 46"/>
          <p:cNvSpPr/>
          <p:nvPr/>
        </p:nvSpPr>
        <p:spPr>
          <a:xfrm>
            <a:off x="4404521" y="5047786"/>
            <a:ext cx="768086" cy="552063"/>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rgbClr val="92B514"/>
          </a:solidFill>
          <a:ln w="12700">
            <a:solidFill>
              <a:srgbClr val="A5CC12"/>
            </a:solidFill>
          </a:ln>
          <a:extLst>
            <a:ext uri="{C572A759-6A51-4108-AA02-DFA0A04FC94B}">
              <ma14:wrappingTextBoxFlag xmlns:ma14="http://schemas.microsoft.com/office/mac/drawingml/2011/main" xmlns="" val="1"/>
            </a:ext>
          </a:extLst>
        </p:spPr>
        <p:txBody>
          <a:bodyPr lIns="45719" rIns="45719" anchor="ctr"/>
          <a:lstStyle>
            <a:lvl1pPr algn="ctr">
              <a:defRPr>
                <a:solidFill>
                  <a:srgbClr val="FFFFFF"/>
                </a:solidFill>
              </a:defRPr>
            </a:lvl1pPr>
          </a:lstStyle>
          <a:p>
            <a:r>
              <a:rPr dirty="0"/>
              <a:t>Fin</a:t>
            </a:r>
          </a:p>
        </p:txBody>
      </p:sp>
      <p:sp>
        <p:nvSpPr>
          <p:cNvPr id="47" name="Shape 47"/>
          <p:cNvSpPr/>
          <p:nvPr/>
        </p:nvSpPr>
        <p:spPr>
          <a:xfrm>
            <a:off x="5796677" y="4770326"/>
            <a:ext cx="2592289" cy="7680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78" y="0"/>
                  <a:pt x="1067" y="0"/>
                </a:cubicBezTo>
                <a:lnTo>
                  <a:pt x="20533" y="0"/>
                </a:lnTo>
                <a:cubicBezTo>
                  <a:pt x="21122" y="0"/>
                  <a:pt x="21600" y="1612"/>
                  <a:pt x="21600" y="3600"/>
                </a:cubicBezTo>
                <a:lnTo>
                  <a:pt x="21600" y="18000"/>
                </a:lnTo>
                <a:cubicBezTo>
                  <a:pt x="21600" y="19988"/>
                  <a:pt x="21122" y="21600"/>
                  <a:pt x="20533" y="21600"/>
                </a:cubicBezTo>
                <a:lnTo>
                  <a:pt x="1067" y="21600"/>
                </a:lnTo>
                <a:cubicBezTo>
                  <a:pt x="478" y="21600"/>
                  <a:pt x="0" y="19988"/>
                  <a:pt x="0" y="18000"/>
                </a:cubicBezTo>
                <a:close/>
              </a:path>
            </a:pathLst>
          </a:custGeom>
          <a:solidFill>
            <a:srgbClr val="92B514"/>
          </a:solidFill>
          <a:ln w="12700">
            <a:solidFill>
              <a:srgbClr val="A5CC12"/>
            </a:solidFill>
          </a:ln>
          <a:extLst>
            <a:ext uri="{C572A759-6A51-4108-AA02-DFA0A04FC94B}">
              <ma14:wrappingTextBoxFlag xmlns:ma14="http://schemas.microsoft.com/office/mac/drawingml/2011/main" xmlns="" val="1"/>
            </a:ext>
          </a:extLst>
        </p:spPr>
        <p:txBody>
          <a:bodyPr lIns="45719" rIns="45719" anchor="ctr"/>
          <a:lstStyle>
            <a:lvl1pPr algn="ctr">
              <a:defRPr b="1">
                <a:solidFill>
                  <a:srgbClr val="FFFFFF"/>
                </a:solidFill>
              </a:defRPr>
            </a:lvl1pPr>
          </a:lstStyle>
          <a:p>
            <a:r>
              <a:t>Acción Preventiva</a:t>
            </a:r>
          </a:p>
        </p:txBody>
      </p:sp>
      <p:cxnSp>
        <p:nvCxnSpPr>
          <p:cNvPr id="48" name="Connector 48"/>
          <p:cNvCxnSpPr/>
          <p:nvPr/>
        </p:nvCxnSpPr>
        <p:spPr>
          <a:xfrm>
            <a:off x="7092819" y="4340892"/>
            <a:ext cx="1" cy="429434"/>
          </a:xfrm>
          <a:prstGeom prst="straightConnector1">
            <a:avLst/>
          </a:prstGeom>
          <a:ln w="25400">
            <a:solidFill>
              <a:schemeClr val="accent1"/>
            </a:solidFill>
            <a:tailEnd type="triangle"/>
          </a:ln>
        </p:spPr>
      </p:cxnSp>
      <p:sp>
        <p:nvSpPr>
          <p:cNvPr id="49" name="Shape 49"/>
          <p:cNvSpPr/>
          <p:nvPr/>
        </p:nvSpPr>
        <p:spPr>
          <a:xfrm>
            <a:off x="300065" y="204212"/>
            <a:ext cx="6648200" cy="242589"/>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13343" tIns="13343" rIns="13343" bIns="13343">
            <a:spAutoFit/>
          </a:bodyPr>
          <a:lstStyle>
            <a:lvl1pPr>
              <a:defRPr sz="1400">
                <a:solidFill>
                  <a:srgbClr val="F2F2F2"/>
                </a:solidFill>
                <a:latin typeface="HandelGothic BT"/>
                <a:ea typeface="HandelGothic BT"/>
                <a:cs typeface="HandelGothic BT"/>
                <a:sym typeface="HandelGothic BT"/>
              </a:defRPr>
            </a:lvl1pPr>
          </a:lstStyle>
          <a:p>
            <a:r>
              <a:t>CONCEPTUALIZACION</a:t>
            </a:r>
          </a:p>
        </p:txBody>
      </p:sp>
      <p:cxnSp>
        <p:nvCxnSpPr>
          <p:cNvPr id="50" name="Connector 50"/>
          <p:cNvCxnSpPr/>
          <p:nvPr/>
        </p:nvCxnSpPr>
        <p:spPr>
          <a:xfrm>
            <a:off x="2649709" y="3954624"/>
            <a:ext cx="0" cy="255997"/>
          </a:xfrm>
          <a:prstGeom prst="straightConnector1">
            <a:avLst/>
          </a:prstGeom>
          <a:ln w="25400">
            <a:solidFill>
              <a:schemeClr val="accent1"/>
            </a:solidFill>
            <a:tailEnd type="triangle"/>
          </a:ln>
        </p:spPr>
      </p:cxnSp>
      <p:cxnSp>
        <p:nvCxnSpPr>
          <p:cNvPr id="51" name="Connector 51"/>
          <p:cNvCxnSpPr/>
          <p:nvPr/>
        </p:nvCxnSpPr>
        <p:spPr>
          <a:xfrm>
            <a:off x="3945854" y="5323817"/>
            <a:ext cx="458667" cy="0"/>
          </a:xfrm>
          <a:prstGeom prst="straightConnector1">
            <a:avLst/>
          </a:prstGeom>
          <a:ln w="25400">
            <a:solidFill>
              <a:schemeClr val="accent1"/>
            </a:solidFill>
            <a:tailEnd type="triangle"/>
          </a:ln>
        </p:spPr>
      </p:cxnSp>
      <p:cxnSp>
        <p:nvCxnSpPr>
          <p:cNvPr id="52" name="Connector 52"/>
          <p:cNvCxnSpPr/>
          <p:nvPr/>
        </p:nvCxnSpPr>
        <p:spPr>
          <a:xfrm flipV="1">
            <a:off x="2649709" y="4636499"/>
            <a:ext cx="0" cy="133827"/>
          </a:xfrm>
          <a:prstGeom prst="straightConnector1">
            <a:avLst/>
          </a:prstGeom>
          <a:ln w="25400">
            <a:solidFill>
              <a:schemeClr val="accent1"/>
            </a:solidFill>
            <a:headEnd type="triangle"/>
          </a:ln>
        </p:spPr>
      </p:cxnSp>
      <p:cxnSp>
        <p:nvCxnSpPr>
          <p:cNvPr id="53" name="Connector 53"/>
          <p:cNvCxnSpPr/>
          <p:nvPr/>
        </p:nvCxnSpPr>
        <p:spPr>
          <a:xfrm flipV="1">
            <a:off x="2649709" y="5770595"/>
            <a:ext cx="1" cy="248753"/>
          </a:xfrm>
          <a:prstGeom prst="straightConnector1">
            <a:avLst/>
          </a:prstGeom>
          <a:ln w="25400">
            <a:solidFill>
              <a:schemeClr val="accent1"/>
            </a:solidFill>
            <a:headEnd type="triangle"/>
          </a:ln>
        </p:spPr>
      </p:cxnSp>
      <p:sp>
        <p:nvSpPr>
          <p:cNvPr id="2" name="CuadroTexto 1"/>
          <p:cNvSpPr txBox="1"/>
          <p:nvPr/>
        </p:nvSpPr>
        <p:spPr>
          <a:xfrm>
            <a:off x="1508273" y="5543215"/>
            <a:ext cx="4586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es-ES" sz="1800" b="0" i="0" u="none" strike="noStrike" cap="none" spc="0" normalizeH="0" baseline="0" dirty="0">
                <a:ln>
                  <a:noFill/>
                </a:ln>
                <a:solidFill>
                  <a:srgbClr val="000000"/>
                </a:solidFill>
                <a:effectLst/>
                <a:uFillTx/>
                <a:latin typeface="Arial"/>
                <a:ea typeface="Arial"/>
                <a:cs typeface="Arial"/>
                <a:sym typeface="Arial"/>
              </a:rPr>
              <a:t>Si</a:t>
            </a:r>
          </a:p>
        </p:txBody>
      </p:sp>
      <p:sp>
        <p:nvSpPr>
          <p:cNvPr id="19" name="CuadroTexto 18"/>
          <p:cNvSpPr txBox="1"/>
          <p:nvPr/>
        </p:nvSpPr>
        <p:spPr>
          <a:xfrm>
            <a:off x="3945853" y="4859500"/>
            <a:ext cx="4586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es-ES" sz="1800" b="0" i="0" u="none" strike="noStrike" cap="none" spc="0" normalizeH="0" baseline="0" dirty="0">
                <a:ln>
                  <a:noFill/>
                </a:ln>
                <a:solidFill>
                  <a:srgbClr val="000000"/>
                </a:solidFill>
                <a:effectLst/>
                <a:uFillTx/>
                <a:latin typeface="Arial"/>
                <a:ea typeface="Arial"/>
                <a:cs typeface="Arial"/>
                <a:sym typeface="Arial"/>
              </a:rPr>
              <a:t>No</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hape 541"/>
          <p:cNvSpPr>
            <a:spLocks noGrp="1"/>
          </p:cNvSpPr>
          <p:nvPr>
            <p:ph type="sldNum" sz="quarter" idx="2"/>
          </p:nvPr>
        </p:nvSpPr>
        <p:spPr>
          <a:xfrm>
            <a:off x="8675415" y="6546463"/>
            <a:ext cx="194778"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40</a:t>
            </a:fld>
            <a:endParaRPr/>
          </a:p>
        </p:txBody>
      </p:sp>
      <p:sp>
        <p:nvSpPr>
          <p:cNvPr id="542" name="Shape 542"/>
          <p:cNvSpPr/>
          <p:nvPr/>
        </p:nvSpPr>
        <p:spPr>
          <a:xfrm>
            <a:off x="395536" y="836711"/>
            <a:ext cx="8040893" cy="397031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04792" indent="-304792" algn="just">
              <a:buSzPct val="100000"/>
              <a:buAutoNum type="arabicPeriod"/>
              <a:defRPr sz="1400" b="1"/>
            </a:pPr>
            <a:r>
              <a:rPr lang="es-CO" dirty="0"/>
              <a:t>Recepción</a:t>
            </a:r>
            <a:r>
              <a:rPr lang="es-CO" b="0" dirty="0"/>
              <a:t>: El titular o causahabiente, deberá diligenciar la solicitud conforme a los mínimos indicados en contenido de la queja. Se acusa recibo de la queja al cliente.</a:t>
            </a:r>
          </a:p>
          <a:p>
            <a:pPr marL="304792" indent="-304792" algn="just">
              <a:buSzPct val="100000"/>
              <a:buAutoNum type="arabicPeriod"/>
              <a:defRPr sz="1400" b="1"/>
            </a:pPr>
            <a:endParaRPr lang="es-CO" b="0" dirty="0"/>
          </a:p>
          <a:p>
            <a:pPr marL="304792" indent="-304792" algn="just">
              <a:buSzPct val="100000"/>
              <a:buAutoNum type="arabicPeriod" startAt="2"/>
              <a:defRPr sz="1400" b="1"/>
            </a:pPr>
            <a:r>
              <a:rPr lang="es-CO" dirty="0"/>
              <a:t>Validación e Investigación</a:t>
            </a:r>
            <a:r>
              <a:rPr lang="es-CO" b="0" dirty="0"/>
              <a:t>: Se valida la queja teniendo en cuenta que corresponda al alcance del sistema de gestión y/o a temas de la organización EMPSII S.A.S. se investiga con base en la evidencia aportada por el titular a fin de precisar los eventos que dieron origen a la queja (análisis de causas) y los descargos por parte de los responsables del proceso o actividad donde se da origen a la queja.  La decisión sobre las acciones a implementar dependerán de la causa origen, lo cual generará en primera instancia la corrección inmediata y posteriormente se analiza la necesidad de establecer una acción correctiva. En caso de requerirse se realiza mediante la metodología establecida en el instructivo de Acciones Correctivas.</a:t>
            </a:r>
          </a:p>
          <a:p>
            <a:pPr marL="304792" indent="-304792" algn="just">
              <a:buSzPct val="100000"/>
              <a:buAutoNum type="arabicPeriod" startAt="2"/>
              <a:defRPr sz="1400" b="1"/>
            </a:pPr>
            <a:endParaRPr lang="es-CO" b="0" dirty="0"/>
          </a:p>
          <a:p>
            <a:pPr marL="304792" indent="-304792" algn="just">
              <a:buSzPct val="100000"/>
              <a:buAutoNum type="arabicPeriod" startAt="3"/>
              <a:defRPr sz="1400" b="1"/>
            </a:pPr>
            <a:r>
              <a:rPr lang="es-CO" dirty="0"/>
              <a:t>Eficacia</a:t>
            </a:r>
            <a:r>
              <a:rPr lang="es-CO" b="0" dirty="0"/>
              <a:t>: Se evalúa la eficacia de la acción tomada mediante los siguientes mecanismo, cuando apliquen:</a:t>
            </a:r>
          </a:p>
          <a:p>
            <a:pPr marL="913953" lvl="1" indent="-304792" algn="just">
              <a:buSzPct val="100000"/>
              <a:buAutoNum type="alphaLcPeriod"/>
              <a:defRPr sz="1400"/>
            </a:pPr>
            <a:r>
              <a:rPr lang="es-CO" dirty="0"/>
              <a:t>Que se modifiquen los actos que dieron origen a la queja</a:t>
            </a:r>
          </a:p>
          <a:p>
            <a:pPr marL="913953" lvl="1" indent="-304792" algn="just">
              <a:buSzPct val="100000"/>
              <a:buAutoNum type="alphaLcPeriod"/>
              <a:defRPr sz="1400"/>
            </a:pPr>
            <a:r>
              <a:rPr lang="es-CO" dirty="0"/>
              <a:t>Que se realicen los actos administrativos con el personal que diese lugar tales como el llamado de atención, el re-entrenamiento, la suspensión o destitución. </a:t>
            </a:r>
          </a:p>
          <a:p>
            <a:pPr marL="913953" lvl="1" indent="-304792" algn="just">
              <a:buSzPct val="100000"/>
              <a:buAutoNum type="alphaLcPeriod"/>
              <a:defRPr sz="1400"/>
            </a:pPr>
            <a:r>
              <a:rPr lang="es-CO" dirty="0"/>
              <a:t>Que el cliente quede satisfecho con la acción tomada.</a:t>
            </a:r>
          </a:p>
        </p:txBody>
      </p:sp>
      <p:sp>
        <p:nvSpPr>
          <p:cNvPr id="543" name="Shape 543"/>
          <p:cNvSpPr/>
          <p:nvPr/>
        </p:nvSpPr>
        <p:spPr>
          <a:xfrm>
            <a:off x="251519" y="260647"/>
            <a:ext cx="5664631"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4 - ATENCIÓN DE QUEJAS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41</a:t>
            </a:fld>
            <a:endParaRPr/>
          </a:p>
        </p:txBody>
      </p:sp>
      <p:sp>
        <p:nvSpPr>
          <p:cNvPr id="546" name="Shape 546"/>
          <p:cNvSpPr/>
          <p:nvPr/>
        </p:nvSpPr>
        <p:spPr>
          <a:xfrm>
            <a:off x="251519" y="260647"/>
            <a:ext cx="5664631"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4 - GESTIÓN DEL CAMBIO</a:t>
            </a:r>
          </a:p>
        </p:txBody>
      </p:sp>
      <p:sp>
        <p:nvSpPr>
          <p:cNvPr id="547" name="Shape 547"/>
          <p:cNvSpPr/>
          <p:nvPr/>
        </p:nvSpPr>
        <p:spPr>
          <a:xfrm>
            <a:off x="524655" y="1077653"/>
            <a:ext cx="8345537" cy="369331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just" defTabSz="457200">
              <a:spcBef>
                <a:spcPts val="1200"/>
              </a:spcBef>
              <a:defRPr sz="1600" b="1"/>
            </a:pPr>
            <a:r>
              <a:rPr lang="es-CO" sz="1400" dirty="0">
                <a:latin typeface="Arial" panose="020B0604020202020204" pitchFamily="34" charset="0"/>
                <a:cs typeface="Arial" panose="020B0604020202020204" pitchFamily="34" charset="0"/>
              </a:rPr>
              <a:t>PROPÓSITO</a:t>
            </a:r>
            <a:endParaRPr lang="es-CO" sz="1400" b="0" dirty="0">
              <a:latin typeface="Arial" panose="020B0604020202020204" pitchFamily="34" charset="0"/>
              <a:ea typeface="Times"/>
              <a:cs typeface="Arial" panose="020B0604020202020204" pitchFamily="34" charset="0"/>
              <a:sym typeface="Times"/>
            </a:endParaRPr>
          </a:p>
          <a:p>
            <a:pPr algn="just" defTabSz="457200">
              <a:spcBef>
                <a:spcPts val="1200"/>
              </a:spcBef>
              <a:defRPr sz="1600"/>
            </a:pPr>
            <a:r>
              <a:rPr lang="es-CO" sz="1400" dirty="0">
                <a:latin typeface="Arial" panose="020B0604020202020204" pitchFamily="34" charset="0"/>
                <a:cs typeface="Arial" panose="020B0604020202020204" pitchFamily="34" charset="0"/>
              </a:rPr>
              <a:t>Garantizar la oportuna identificación y control de los riesgos e impactos asociados a proyectos y/o cambios generados en la organización que impactan el cumplimiento de la legislación, al cliente, la salud de los empleados, contratistas, visitantes, la calidad del producto de software o el servicio.</a:t>
            </a:r>
            <a:endParaRPr lang="es-CO" sz="1400" dirty="0">
              <a:latin typeface="Arial" panose="020B0604020202020204" pitchFamily="34" charset="0"/>
              <a:ea typeface="Times"/>
              <a:cs typeface="Arial" panose="020B0604020202020204" pitchFamily="34" charset="0"/>
              <a:sym typeface="Times"/>
            </a:endParaRPr>
          </a:p>
          <a:p>
            <a:pPr algn="just" defTabSz="457200">
              <a:spcBef>
                <a:spcPts val="1200"/>
              </a:spcBef>
              <a:defRPr sz="1600" b="1"/>
            </a:pPr>
            <a:r>
              <a:rPr lang="es-CO" sz="1400" dirty="0">
                <a:latin typeface="Arial" panose="020B0604020202020204" pitchFamily="34" charset="0"/>
                <a:cs typeface="Arial" panose="020B0604020202020204" pitchFamily="34" charset="0"/>
              </a:rPr>
              <a:t>DEFINICIONES ESPECÍFICAS</a:t>
            </a:r>
            <a:endParaRPr lang="es-CO" sz="1400" dirty="0">
              <a:latin typeface="Arial" panose="020B0604020202020204" pitchFamily="34" charset="0"/>
              <a:ea typeface="Times"/>
              <a:cs typeface="Arial" panose="020B0604020202020204" pitchFamily="34" charset="0"/>
              <a:sym typeface="Times"/>
            </a:endParaRPr>
          </a:p>
          <a:p>
            <a:pPr algn="just" defTabSz="457200">
              <a:spcBef>
                <a:spcPts val="1200"/>
              </a:spcBef>
              <a:defRPr sz="1600"/>
            </a:pPr>
            <a:r>
              <a:rPr lang="es-CO" sz="1400" b="1" dirty="0">
                <a:latin typeface="Arial" panose="020B0604020202020204" pitchFamily="34" charset="0"/>
                <a:cs typeface="Arial" panose="020B0604020202020204" pitchFamily="34" charset="0"/>
              </a:rPr>
              <a:t>Cambio: </a:t>
            </a:r>
            <a:r>
              <a:rPr lang="es-CO" sz="1400" dirty="0">
                <a:latin typeface="Arial" panose="020B0604020202020204" pitchFamily="34" charset="0"/>
                <a:cs typeface="Arial" panose="020B0604020202020204" pitchFamily="34" charset="0"/>
              </a:rPr>
              <a:t>Cualquier adición, eliminación, modificación o reemplazo en las operaciones, instalaciones, equipos, proveedores, contratistas y/o sus productos, personal o cambios de cualquier otra índole no cubiertos actualmente en la empresa. </a:t>
            </a:r>
            <a:endParaRPr lang="es-CO" sz="1400" dirty="0">
              <a:latin typeface="Arial" panose="020B0604020202020204" pitchFamily="34" charset="0"/>
              <a:ea typeface="Times"/>
              <a:cs typeface="Arial" panose="020B0604020202020204" pitchFamily="34" charset="0"/>
              <a:sym typeface="Times"/>
            </a:endParaRPr>
          </a:p>
          <a:p>
            <a:pPr algn="just" defTabSz="457200">
              <a:spcBef>
                <a:spcPts val="1200"/>
              </a:spcBef>
              <a:defRPr sz="1600"/>
            </a:pPr>
            <a:r>
              <a:rPr lang="es-CO" sz="1400" b="1" dirty="0">
                <a:latin typeface="Arial" panose="020B0604020202020204" pitchFamily="34" charset="0"/>
                <a:cs typeface="Arial" panose="020B0604020202020204" pitchFamily="34" charset="0"/>
              </a:rPr>
              <a:t>Análisis del cambio: </a:t>
            </a:r>
            <a:r>
              <a:rPr lang="es-CO" sz="1400" dirty="0">
                <a:latin typeface="Arial" panose="020B0604020202020204" pitchFamily="34" charset="0"/>
                <a:cs typeface="Arial" panose="020B0604020202020204" pitchFamily="34" charset="0"/>
              </a:rPr>
              <a:t>proceso que permite reconocer la existencia y características de los peligros para evaluar la magnitud de los riesgos asociados en los cambios o nuevos proyectos para su implementación en la empresa. </a:t>
            </a:r>
            <a:endParaRPr lang="es-CO" sz="1400" dirty="0">
              <a:latin typeface="Arial" panose="020B0604020202020204" pitchFamily="34" charset="0"/>
              <a:ea typeface="Times"/>
              <a:cs typeface="Arial" panose="020B0604020202020204" pitchFamily="34" charset="0"/>
              <a:sym typeface="Times"/>
            </a:endParaRPr>
          </a:p>
          <a:p>
            <a:pPr algn="just" defTabSz="457200">
              <a:spcBef>
                <a:spcPts val="1200"/>
              </a:spcBef>
              <a:defRPr sz="1600"/>
            </a:pPr>
            <a:r>
              <a:rPr lang="es-CO" sz="1400" b="1" dirty="0">
                <a:latin typeface="Arial" panose="020B0604020202020204" pitchFamily="34" charset="0"/>
                <a:cs typeface="Arial" panose="020B0604020202020204" pitchFamily="34" charset="0"/>
              </a:rPr>
              <a:t>Gestión del cambio: </a:t>
            </a:r>
            <a:r>
              <a:rPr lang="es-CO" sz="1400" dirty="0">
                <a:latin typeface="Arial" panose="020B0604020202020204" pitchFamily="34" charset="0"/>
                <a:cs typeface="Arial" panose="020B0604020202020204" pitchFamily="34" charset="0"/>
              </a:rPr>
              <a:t>aplicación sistemática de procesos y procedimientos para identificar, evaluar, controlar y monitorear los riesgos en los cambios y nuevos proyectos</a:t>
            </a:r>
            <a:r>
              <a:rPr lang="es-CO" dirty="0">
                <a:latin typeface="Arial" panose="020B0604020202020204" pitchFamily="34" charset="0"/>
                <a:cs typeface="Arial" panose="020B0604020202020204" pitchFamily="34" charset="0"/>
              </a:rPr>
              <a:t>. </a:t>
            </a:r>
            <a:endParaRPr lang="es-CO" sz="1200" dirty="0">
              <a:latin typeface="Arial" panose="020B0604020202020204" pitchFamily="34" charset="0"/>
              <a:ea typeface="Times"/>
              <a:cs typeface="Arial" panose="020B0604020202020204" pitchFamily="34" charset="0"/>
              <a:sym typeface="Times"/>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Shape 54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42</a:t>
            </a:fld>
            <a:endParaRPr/>
          </a:p>
        </p:txBody>
      </p:sp>
      <p:sp>
        <p:nvSpPr>
          <p:cNvPr id="550" name="Shape 550"/>
          <p:cNvSpPr/>
          <p:nvPr/>
        </p:nvSpPr>
        <p:spPr>
          <a:xfrm>
            <a:off x="507870" y="617110"/>
            <a:ext cx="8282743" cy="49064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457200">
              <a:lnSpc>
                <a:spcPts val="3700"/>
              </a:lnSpc>
              <a:spcBef>
                <a:spcPts val="1200"/>
              </a:spcBef>
              <a:defRPr sz="1600"/>
            </a:pPr>
            <a:r>
              <a:rPr lang="es-CO" sz="1400" dirty="0">
                <a:latin typeface="Arial" panose="020B0604020202020204" pitchFamily="34" charset="0"/>
                <a:cs typeface="Arial" panose="020B0604020202020204" pitchFamily="34" charset="0"/>
              </a:rPr>
              <a:t>Buenas prácticas para gestionar el cambio: </a:t>
            </a:r>
            <a:endParaRPr lang="es-CO" sz="1400" dirty="0">
              <a:latin typeface="Arial" panose="020B0604020202020204" pitchFamily="34" charset="0"/>
              <a:ea typeface="Times"/>
              <a:cs typeface="Arial" panose="020B0604020202020204" pitchFamily="34" charset="0"/>
              <a:sym typeface="Times"/>
            </a:endParaRPr>
          </a:p>
          <a:p>
            <a:pPr marL="317500" indent="-190500" defTabSz="457200">
              <a:spcBef>
                <a:spcPts val="1200"/>
              </a:spcBef>
              <a:buSzPct val="60000"/>
              <a:buBlip>
                <a:blip r:embed="rId2"/>
              </a:buBlip>
              <a:tabLst>
                <a:tab pos="139700" algn="l"/>
                <a:tab pos="457200" algn="l"/>
              </a:tabLst>
              <a:defRPr sz="1600"/>
            </a:pPr>
            <a:r>
              <a:rPr lang="es-CO" sz="1400" dirty="0">
                <a:latin typeface="Arial" panose="020B0604020202020204" pitchFamily="34" charset="0"/>
                <a:cs typeface="Arial" panose="020B0604020202020204" pitchFamily="34" charset="0"/>
              </a:rPr>
              <a:t>Definir bien la necesidad del cambio: Lo que hemos llamado “cargarse de razones”. Hacer el hincapié necesario en las necesidades que nos conducen a implantar este “Proyecto”. Que todo el mundo sepa “por qué nos metemos en esto”. </a:t>
            </a:r>
            <a:br>
              <a:rPr lang="es-CO" sz="1400" dirty="0">
                <a:latin typeface="Arial" panose="020B0604020202020204" pitchFamily="34" charset="0"/>
                <a:ea typeface="Times"/>
                <a:cs typeface="Arial" panose="020B0604020202020204" pitchFamily="34" charset="0"/>
                <a:sym typeface="Times"/>
              </a:rPr>
            </a:br>
            <a:endParaRPr lang="es-CO" sz="1400" dirty="0">
              <a:latin typeface="Arial" panose="020B0604020202020204" pitchFamily="34" charset="0"/>
              <a:ea typeface="Times"/>
              <a:cs typeface="Arial" panose="020B0604020202020204" pitchFamily="34" charset="0"/>
              <a:sym typeface="Times"/>
            </a:endParaRPr>
          </a:p>
          <a:p>
            <a:pPr marL="317500" indent="-190500" defTabSz="457200">
              <a:spcBef>
                <a:spcPts val="1200"/>
              </a:spcBef>
              <a:buSzPct val="60000"/>
              <a:buBlip>
                <a:blip r:embed="rId2"/>
              </a:buBlip>
              <a:tabLst>
                <a:tab pos="139700" algn="l"/>
                <a:tab pos="457200" algn="l"/>
              </a:tabLst>
              <a:defRPr sz="1600"/>
            </a:pPr>
            <a:r>
              <a:rPr lang="es-CO" sz="1400" dirty="0">
                <a:latin typeface="Arial" panose="020B0604020202020204" pitchFamily="34" charset="0"/>
                <a:cs typeface="Arial" panose="020B0604020202020204" pitchFamily="34" charset="0"/>
              </a:rPr>
              <a:t>Que el Proyecto nazca con el respaldo suficiente: Buscar y contar con los “responsables” de liderar las iniciativas más adecuados y que desde el principio dejen claro el respaldo al proyecto, integrándolo en el día a día de todos. </a:t>
            </a:r>
            <a:br>
              <a:rPr lang="es-CO" sz="1400" dirty="0">
                <a:latin typeface="Arial" panose="020B0604020202020204" pitchFamily="34" charset="0"/>
                <a:ea typeface="Times"/>
                <a:cs typeface="Arial" panose="020B0604020202020204" pitchFamily="34" charset="0"/>
                <a:sym typeface="Times"/>
              </a:rPr>
            </a:br>
            <a:endParaRPr lang="es-CO" sz="1400" dirty="0">
              <a:latin typeface="Arial" panose="020B0604020202020204" pitchFamily="34" charset="0"/>
              <a:ea typeface="Times"/>
              <a:cs typeface="Arial" panose="020B0604020202020204" pitchFamily="34" charset="0"/>
              <a:sym typeface="Times"/>
            </a:endParaRPr>
          </a:p>
          <a:p>
            <a:pPr marL="317500" indent="-190500" defTabSz="457200">
              <a:spcBef>
                <a:spcPts val="1200"/>
              </a:spcBef>
              <a:buSzPct val="60000"/>
              <a:buBlip>
                <a:blip r:embed="rId2"/>
              </a:buBlip>
              <a:tabLst>
                <a:tab pos="139700" algn="l"/>
                <a:tab pos="457200" algn="l"/>
              </a:tabLst>
              <a:defRPr sz="1600"/>
            </a:pPr>
            <a:r>
              <a:rPr lang="es-CO" sz="1400" dirty="0">
                <a:latin typeface="Arial" panose="020B0604020202020204" pitchFamily="34" charset="0"/>
                <a:cs typeface="Arial" panose="020B0604020202020204" pitchFamily="34" charset="0"/>
              </a:rPr>
              <a:t>Que haya una buena estrategia de comunicación: Comunicar los mensajes clave necesarios para buscar el apoyo del mayor número de personas posibles al proyecto. </a:t>
            </a:r>
            <a:br>
              <a:rPr lang="es-CO" sz="1400" dirty="0">
                <a:latin typeface="Arial" panose="020B0604020202020204" pitchFamily="34" charset="0"/>
                <a:ea typeface="Times"/>
                <a:cs typeface="Arial" panose="020B0604020202020204" pitchFamily="34" charset="0"/>
                <a:sym typeface="Times"/>
              </a:rPr>
            </a:br>
            <a:endParaRPr lang="es-CO" sz="1400" dirty="0">
              <a:latin typeface="Arial" panose="020B0604020202020204" pitchFamily="34" charset="0"/>
              <a:ea typeface="Times"/>
              <a:cs typeface="Arial" panose="020B0604020202020204" pitchFamily="34" charset="0"/>
              <a:sym typeface="Times"/>
            </a:endParaRPr>
          </a:p>
          <a:p>
            <a:pPr marL="317500" indent="-190500" defTabSz="457200">
              <a:spcBef>
                <a:spcPts val="1200"/>
              </a:spcBef>
              <a:buSzPct val="60000"/>
              <a:buBlip>
                <a:blip r:embed="rId2"/>
              </a:buBlip>
              <a:tabLst>
                <a:tab pos="139700" algn="l"/>
                <a:tab pos="457200" algn="l"/>
              </a:tabLst>
              <a:defRPr sz="1600"/>
            </a:pPr>
            <a:r>
              <a:rPr lang="es-CO" sz="1400" dirty="0">
                <a:latin typeface="Arial" panose="020B0604020202020204" pitchFamily="34" charset="0"/>
                <a:cs typeface="Arial" panose="020B0604020202020204" pitchFamily="34" charset="0"/>
              </a:rPr>
              <a:t>Desde el principio se tiene que tener una visión global del Proyecto, características, metodología, cronograma. </a:t>
            </a:r>
            <a:br>
              <a:rPr lang="es-CO" sz="1400" dirty="0">
                <a:latin typeface="Arial" panose="020B0604020202020204" pitchFamily="34" charset="0"/>
                <a:ea typeface="Times"/>
                <a:cs typeface="Arial" panose="020B0604020202020204" pitchFamily="34" charset="0"/>
                <a:sym typeface="Times"/>
              </a:rPr>
            </a:br>
            <a:endParaRPr lang="es-CO" sz="1400" dirty="0">
              <a:latin typeface="Arial" panose="020B0604020202020204" pitchFamily="34" charset="0"/>
              <a:ea typeface="Times"/>
              <a:cs typeface="Arial" panose="020B0604020202020204" pitchFamily="34" charset="0"/>
              <a:sym typeface="Times"/>
            </a:endParaRPr>
          </a:p>
          <a:p>
            <a:pPr marL="317500" indent="-190500" defTabSz="457200">
              <a:spcBef>
                <a:spcPts val="1200"/>
              </a:spcBef>
              <a:buSzPct val="60000"/>
              <a:buBlip>
                <a:blip r:embed="rId2"/>
              </a:buBlip>
              <a:tabLst>
                <a:tab pos="139700" algn="l"/>
                <a:tab pos="457200" algn="l"/>
              </a:tabLst>
              <a:defRPr sz="1600"/>
            </a:pPr>
            <a:r>
              <a:rPr lang="es-CO" sz="1400" dirty="0">
                <a:latin typeface="Arial" panose="020B0604020202020204" pitchFamily="34" charset="0"/>
                <a:cs typeface="Arial" panose="020B0604020202020204" pitchFamily="34" charset="0"/>
              </a:rPr>
              <a:t>Unir los cambios a la estructura de la empresa: Crear formas de trabajo adecuadas (trabajo en equipo, delegación de responsabilidades, fomentar la creatividad e innovación y formar a las personas en su utilización).</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43</a:t>
            </a:fld>
            <a:endParaRPr/>
          </a:p>
        </p:txBody>
      </p:sp>
      <p:sp>
        <p:nvSpPr>
          <p:cNvPr id="553" name="Shape 553"/>
          <p:cNvSpPr/>
          <p:nvPr/>
        </p:nvSpPr>
        <p:spPr>
          <a:xfrm>
            <a:off x="426710" y="373380"/>
            <a:ext cx="4356962" cy="80021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defTabSz="457200">
              <a:spcBef>
                <a:spcPts val="1200"/>
              </a:spcBef>
              <a:tabLst>
                <a:tab pos="139700" algn="l"/>
                <a:tab pos="457200" algn="l"/>
              </a:tabLst>
              <a:defRPr sz="1600"/>
            </a:pPr>
            <a:r>
              <a:rPr lang="es-CO" sz="1400" b="1" dirty="0">
                <a:latin typeface="Arial" panose="020B0604020202020204" pitchFamily="34" charset="0"/>
                <a:cs typeface="Arial" panose="020B0604020202020204" pitchFamily="34" charset="0"/>
              </a:rPr>
              <a:t>FORMATOS </a:t>
            </a:r>
            <a:br>
              <a:rPr lang="es-CO" sz="1400" dirty="0">
                <a:latin typeface="Arial" panose="020B0604020202020204" pitchFamily="34" charset="0"/>
                <a:ea typeface="Times"/>
                <a:cs typeface="Arial" panose="020B0604020202020204" pitchFamily="34" charset="0"/>
                <a:sym typeface="Times"/>
              </a:rPr>
            </a:br>
            <a:endParaRPr lang="es-CO" sz="1400" dirty="0">
              <a:latin typeface="Arial" panose="020B0604020202020204" pitchFamily="34" charset="0"/>
              <a:ea typeface="Times"/>
              <a:cs typeface="Arial" panose="020B0604020202020204" pitchFamily="34" charset="0"/>
              <a:sym typeface="Times"/>
            </a:endParaRPr>
          </a:p>
          <a:p>
            <a:pPr defTabSz="457200">
              <a:spcBef>
                <a:spcPts val="1200"/>
              </a:spcBef>
              <a:tabLst>
                <a:tab pos="139700" algn="l"/>
                <a:tab pos="457200" algn="l"/>
              </a:tabLst>
              <a:defRPr sz="1600"/>
            </a:pPr>
            <a:r>
              <a:rPr lang="es-CO" sz="1400" b="1" dirty="0">
                <a:latin typeface="Arial" panose="020B0604020202020204" pitchFamily="34" charset="0"/>
                <a:cs typeface="Arial" panose="020B0604020202020204" pitchFamily="34" charset="0"/>
              </a:rPr>
              <a:t>F-SG-08</a:t>
            </a:r>
            <a:r>
              <a:rPr lang="es-CO" sz="1400" dirty="0">
                <a:latin typeface="Arial" panose="020B0604020202020204" pitchFamily="34" charset="0"/>
                <a:cs typeface="Arial" panose="020B0604020202020204" pitchFamily="34" charset="0"/>
              </a:rPr>
              <a:t> Lista de Chequeo para la Gestión del Cambio</a:t>
            </a:r>
          </a:p>
        </p:txBody>
      </p:sp>
      <p:sp>
        <p:nvSpPr>
          <p:cNvPr id="554" name="Shape 554"/>
          <p:cNvSpPr/>
          <p:nvPr/>
        </p:nvSpPr>
        <p:spPr>
          <a:xfrm>
            <a:off x="426710" y="1286538"/>
            <a:ext cx="3188991" cy="22195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defTabSz="457200">
              <a:spcBef>
                <a:spcPts val="1200"/>
              </a:spcBef>
              <a:defRPr sz="1600" b="1"/>
            </a:lvl1pPr>
          </a:lstStyle>
          <a:p>
            <a:r>
              <a:rPr dirty="0"/>
              <a:t>DESCRIPCIÓN DE ACTIVIDADES</a:t>
            </a:r>
          </a:p>
        </p:txBody>
      </p:sp>
      <p:sp>
        <p:nvSpPr>
          <p:cNvPr id="555" name="Shape 555"/>
          <p:cNvSpPr/>
          <p:nvPr/>
        </p:nvSpPr>
        <p:spPr>
          <a:xfrm>
            <a:off x="426710" y="1773950"/>
            <a:ext cx="8428446" cy="47397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457200">
              <a:spcBef>
                <a:spcPts val="1200"/>
              </a:spcBef>
              <a:defRPr sz="1300"/>
            </a:pPr>
            <a:r>
              <a:rPr lang="es-CO" sz="1400" dirty="0"/>
              <a:t>Cada vez que al interior de EMPSII S.A.S. exista la necesidad de realizar un cambio en situaciones en las que resulten impactos a los clientes en el servicio o el producto, a los empleados, contratistas o visitantes, se deben definir los peligros y analizar los riesgos, la secuencia e interacción de los procesos para lo cual debemos preguntarnos: </a:t>
            </a:r>
          </a:p>
          <a:p>
            <a:pPr defTabSz="457200">
              <a:spcBef>
                <a:spcPts val="1200"/>
              </a:spcBef>
              <a:defRPr sz="1300"/>
            </a:pPr>
            <a:r>
              <a:rPr lang="es-CO" sz="1400" dirty="0"/>
              <a:t>¿Qué acciones o cambios ocurrirán?</a:t>
            </a:r>
            <a:br>
              <a:rPr lang="es-CO" sz="1400" dirty="0"/>
            </a:br>
            <a:r>
              <a:rPr lang="es-CO" sz="1400" dirty="0"/>
              <a:t>¿Quién(es) llevara(n) a cabo esos cambios?</a:t>
            </a:r>
            <a:br>
              <a:rPr lang="es-CO" sz="1400" dirty="0"/>
            </a:br>
            <a:r>
              <a:rPr lang="es-CO" sz="1400" dirty="0"/>
              <a:t>¿Cuándo y donde tendrán lugar y durante cuánto tiempo?</a:t>
            </a:r>
            <a:br>
              <a:rPr lang="es-CO" sz="1400" dirty="0"/>
            </a:br>
            <a:r>
              <a:rPr lang="es-CO" sz="1400" dirty="0"/>
              <a:t>¿Qué recursos se necesitan para llevar a cabo dichos cambios? ¿Quién o quienes deberían estar informados de dichos cambios? </a:t>
            </a:r>
          </a:p>
          <a:p>
            <a:pPr algn="just" defTabSz="457200">
              <a:spcBef>
                <a:spcPts val="1200"/>
              </a:spcBef>
              <a:defRPr sz="1300"/>
            </a:pPr>
            <a:r>
              <a:rPr lang="es-CO" sz="1400" dirty="0"/>
              <a:t>Para planificar adecuadamente los cambios y así evitar incumplimientos legales, contractuales o normativos, debemos realizar un diagnóstico de la situación actual para lo cual el o los procesos involucrados deben diligenciar el formato </a:t>
            </a:r>
            <a:r>
              <a:rPr lang="es-CO" sz="1400" b="1" dirty="0"/>
              <a:t>F-SG-08</a:t>
            </a:r>
            <a:r>
              <a:rPr lang="es-CO" sz="1400" dirty="0"/>
              <a:t> Lista de chequeo para la Gestión del Cambio”. </a:t>
            </a:r>
          </a:p>
          <a:p>
            <a:pPr defTabSz="457200">
              <a:spcBef>
                <a:spcPts val="1200"/>
              </a:spcBef>
              <a:defRPr sz="1300"/>
            </a:pPr>
            <a:r>
              <a:rPr lang="es-CO" sz="1400" dirty="0"/>
              <a:t>Los cambios a los que nos podemos ver expuestos y que requieren un análisis previo son: </a:t>
            </a:r>
          </a:p>
          <a:p>
            <a:pPr marL="200526" indent="-200526" defTabSz="457200">
              <a:spcBef>
                <a:spcPts val="1200"/>
              </a:spcBef>
              <a:buSzPct val="100000"/>
              <a:buAutoNum type="arabicPeriod"/>
              <a:defRPr sz="1300"/>
            </a:pPr>
            <a:r>
              <a:rPr lang="es-CO" sz="1400" dirty="0"/>
              <a:t>Cambios en la estructura organizacional (Ampliación o Nueva infraestructura (oficinas) </a:t>
            </a:r>
          </a:p>
          <a:p>
            <a:pPr marL="200526" indent="-200526" defTabSz="457200">
              <a:spcBef>
                <a:spcPts val="1200"/>
              </a:spcBef>
              <a:buSzPct val="100000"/>
              <a:buAutoNum type="arabicPeriod"/>
              <a:defRPr sz="1300"/>
            </a:pPr>
            <a:r>
              <a:rPr lang="es-CO" sz="1400" dirty="0"/>
              <a:t>Cambio o adquisición de equipos o materiales de trabajo</a:t>
            </a:r>
          </a:p>
          <a:p>
            <a:pPr marL="200526" indent="-200526" defTabSz="457200">
              <a:spcBef>
                <a:spcPts val="1200"/>
              </a:spcBef>
              <a:buSzPct val="100000"/>
              <a:buAutoNum type="arabicPeriod"/>
              <a:defRPr sz="1300"/>
            </a:pPr>
            <a:r>
              <a:rPr lang="es-CO" sz="1400" dirty="0"/>
              <a:t>Cambio o adquisición de nuevas tecnologías o Sistemas de Información </a:t>
            </a:r>
          </a:p>
          <a:p>
            <a:pPr marL="200526" indent="-200526" defTabSz="457200">
              <a:spcBef>
                <a:spcPts val="1200"/>
              </a:spcBef>
              <a:buSzPct val="100000"/>
              <a:buAutoNum type="arabicPeriod"/>
              <a:defRPr sz="1300"/>
            </a:pPr>
            <a:r>
              <a:rPr lang="es-CO" sz="1400" dirty="0"/>
              <a:t>Inclusión de nuevas líneas de negocio</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55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44</a:t>
            </a:fld>
            <a:endParaRPr/>
          </a:p>
        </p:txBody>
      </p:sp>
      <p:sp>
        <p:nvSpPr>
          <p:cNvPr id="558" name="Shape 558"/>
          <p:cNvSpPr/>
          <p:nvPr/>
        </p:nvSpPr>
        <p:spPr>
          <a:xfrm>
            <a:off x="320745" y="371743"/>
            <a:ext cx="8549448" cy="255454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173789" indent="-173789" defTabSz="457200">
              <a:spcBef>
                <a:spcPts val="1200"/>
              </a:spcBef>
              <a:buSzPct val="100000"/>
              <a:buAutoNum type="arabicPeriod" startAt="5"/>
              <a:defRPr sz="1300"/>
            </a:pPr>
            <a:r>
              <a:rPr lang="es-CO" sz="1400" dirty="0"/>
              <a:t>Cambios o inclusiones de requisitos legales, contractuales y/o Normatividad que afecte directa o indirectamente los servicios que presta la organización y que no se encuentran identificados en la Matriz de Selección Normativa </a:t>
            </a:r>
          </a:p>
          <a:p>
            <a:pPr marL="173789" indent="-173789" defTabSz="457200">
              <a:spcBef>
                <a:spcPts val="1200"/>
              </a:spcBef>
              <a:buSzPct val="100000"/>
              <a:buAutoNum type="arabicPeriod" startAt="5"/>
              <a:defRPr sz="1300"/>
            </a:pPr>
            <a:r>
              <a:rPr lang="es-CO" sz="1400" dirty="0"/>
              <a:t>Nuevos proyectos comerciales (Funcionalidad, instalaciones, requerimientos de clientes, productos nuevos </a:t>
            </a:r>
            <a:r>
              <a:rPr lang="es-CO" sz="1400" dirty="0" err="1"/>
              <a:t>etc</a:t>
            </a:r>
            <a:r>
              <a:rPr lang="es-CO" sz="1400" dirty="0"/>
              <a:t>) </a:t>
            </a:r>
          </a:p>
          <a:p>
            <a:pPr marL="173789" indent="-173789" defTabSz="457200">
              <a:spcBef>
                <a:spcPts val="1200"/>
              </a:spcBef>
              <a:buSzPct val="100000"/>
              <a:buAutoNum type="arabicPeriod" startAt="5"/>
              <a:defRPr sz="1300"/>
            </a:pPr>
            <a:r>
              <a:rPr lang="es-CO" sz="1400" dirty="0"/>
              <a:t>Análisis de Tendencias de No conformes, reclamos, garantías, resultados de auditorías, resultados de indicadores de gestión, evaluaciones de competencia, entre otros. </a:t>
            </a:r>
          </a:p>
          <a:p>
            <a:pPr marL="173789" indent="-173789" defTabSz="457200">
              <a:spcBef>
                <a:spcPts val="1200"/>
              </a:spcBef>
              <a:buSzPct val="100000"/>
              <a:buAutoNum type="arabicPeriod" startAt="5"/>
              <a:defRPr sz="1300"/>
            </a:pPr>
            <a:r>
              <a:rPr lang="es-CO" sz="1400" dirty="0"/>
              <a:t> Estructura documental</a:t>
            </a:r>
          </a:p>
          <a:p>
            <a:pPr marL="173789" indent="-173789" defTabSz="457200">
              <a:spcBef>
                <a:spcPts val="1200"/>
              </a:spcBef>
              <a:buSzPct val="100000"/>
              <a:buAutoNum type="arabicPeriod" startAt="5"/>
              <a:defRPr sz="1300"/>
            </a:pPr>
            <a:r>
              <a:rPr lang="es-CO" sz="1400" dirty="0"/>
              <a:t>Cambios en la misión, visión, políticas, alcances del Sistema Integrado de Gestión </a:t>
            </a:r>
          </a:p>
        </p:txBody>
      </p:sp>
      <p:sp>
        <p:nvSpPr>
          <p:cNvPr id="559" name="Shape 559"/>
          <p:cNvSpPr/>
          <p:nvPr/>
        </p:nvSpPr>
        <p:spPr>
          <a:xfrm>
            <a:off x="230639" y="3037810"/>
            <a:ext cx="8444776" cy="35086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defTabSz="457200">
              <a:spcBef>
                <a:spcPts val="1200"/>
              </a:spcBef>
              <a:defRPr sz="1300"/>
            </a:pPr>
            <a:r>
              <a:rPr lang="es-CO" sz="1400" dirty="0"/>
              <a:t>La persona responsable del cambio, proyecto o mejora debe documentarlo e incluir los siguientes ítems: </a:t>
            </a:r>
          </a:p>
          <a:p>
            <a:pPr marL="241300" indent="-177800" defTabSz="457200">
              <a:spcBef>
                <a:spcPts val="1200"/>
              </a:spcBef>
              <a:buSzPct val="100000"/>
              <a:buAutoNum type="arabicPeriod"/>
              <a:defRPr sz="1300"/>
            </a:pPr>
            <a:r>
              <a:rPr lang="es-CO" sz="1400" b="1" dirty="0"/>
              <a:t>Planteamiento del problema o Situación presentada</a:t>
            </a:r>
            <a:r>
              <a:rPr lang="es-CO" sz="1400" dirty="0"/>
              <a:t>: Describir cuál es la situación presentada que genera la necesidad del cambio, proyecto o mejora. </a:t>
            </a:r>
          </a:p>
          <a:p>
            <a:pPr marL="241300" indent="-177800" defTabSz="457200">
              <a:spcBef>
                <a:spcPts val="1200"/>
              </a:spcBef>
              <a:buSzPct val="100000"/>
              <a:buAutoNum type="arabicPeriod"/>
              <a:defRPr sz="1300"/>
            </a:pPr>
            <a:r>
              <a:rPr lang="es-CO" sz="1400" b="1" dirty="0"/>
              <a:t>Objetivo</a:t>
            </a:r>
            <a:r>
              <a:rPr lang="es-CO" sz="1400" dirty="0"/>
              <a:t>: Que se pretende lograr con el cambio, proyecto o mejora.</a:t>
            </a:r>
          </a:p>
          <a:p>
            <a:pPr marL="241300" indent="-177800" defTabSz="457200">
              <a:spcBef>
                <a:spcPts val="1200"/>
              </a:spcBef>
              <a:buSzPct val="100000"/>
              <a:buAutoNum type="arabicPeriod"/>
              <a:defRPr sz="1300"/>
            </a:pPr>
            <a:r>
              <a:rPr lang="es-CO" sz="1400" b="1" dirty="0"/>
              <a:t>Alcance</a:t>
            </a:r>
            <a:r>
              <a:rPr lang="es-CO" sz="1400" dirty="0"/>
              <a:t>: Cual es el cubrimiento del cambio, proyecto o mejora.</a:t>
            </a:r>
          </a:p>
          <a:p>
            <a:pPr marL="241300" indent="-177800" defTabSz="457200">
              <a:spcBef>
                <a:spcPts val="1200"/>
              </a:spcBef>
              <a:buSzPct val="100000"/>
              <a:buAutoNum type="arabicPeriod"/>
              <a:defRPr sz="1300"/>
            </a:pPr>
            <a:r>
              <a:rPr lang="es-CO" sz="1400" b="1" dirty="0"/>
              <a:t>Requisitos legales</a:t>
            </a:r>
            <a:r>
              <a:rPr lang="es-CO" sz="1400" dirty="0"/>
              <a:t>: Cuales son los requisitos legales que le aplican al cambio, proyecto o mejora.</a:t>
            </a:r>
          </a:p>
          <a:p>
            <a:pPr marL="241300" indent="-177800" defTabSz="457200">
              <a:spcBef>
                <a:spcPts val="1200"/>
              </a:spcBef>
              <a:buSzPct val="100000"/>
              <a:buAutoNum type="arabicPeriod"/>
              <a:defRPr sz="1300"/>
            </a:pPr>
            <a:r>
              <a:rPr lang="es-CO" sz="1400" b="1" dirty="0"/>
              <a:t>Análisis de Riesgos</a:t>
            </a:r>
            <a:r>
              <a:rPr lang="es-CO" sz="1400" dirty="0"/>
              <a:t>: Cuales son los riesgos que se pueden presentar durante la planeación, ejecución y mantenimiento del cambio, proyecto o mejora. Tener en cuenta cantidad de usuarios afectados antes y después del cambio, procesos, impacto en el cumplimiento de los acuerdos de niveles de servicio, entre otros.</a:t>
            </a:r>
          </a:p>
          <a:p>
            <a:pPr marL="241300" indent="-177800" defTabSz="457200">
              <a:spcBef>
                <a:spcPts val="1200"/>
              </a:spcBef>
              <a:buSzPct val="100000"/>
              <a:buAutoNum type="arabicPeriod"/>
              <a:defRPr sz="1300"/>
            </a:pPr>
            <a:r>
              <a:rPr lang="es-CO" sz="1400" b="1" dirty="0"/>
              <a:t>Actividades y/o Tareas (Gantt)</a:t>
            </a:r>
            <a:r>
              <a:rPr lang="es-CO" sz="1400" dirty="0"/>
              <a:t>: Por cada una de las actividades definir los responsables de cada actividad y fecha para ejecutar la actividad.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45</a:t>
            </a:fld>
            <a:endParaRPr/>
          </a:p>
        </p:txBody>
      </p:sp>
      <p:sp>
        <p:nvSpPr>
          <p:cNvPr id="562" name="Shape 562"/>
          <p:cNvSpPr/>
          <p:nvPr/>
        </p:nvSpPr>
        <p:spPr>
          <a:xfrm>
            <a:off x="385540" y="177459"/>
            <a:ext cx="8484653" cy="276998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92100" indent="-292100" algn="just" defTabSz="457200">
              <a:spcBef>
                <a:spcPts val="1200"/>
              </a:spcBef>
              <a:buSzPct val="100000"/>
              <a:buAutoNum type="arabicPeriod" startAt="7"/>
              <a:defRPr sz="1300"/>
            </a:pPr>
            <a:r>
              <a:rPr lang="es-CO" sz="1400" b="1" dirty="0"/>
              <a:t>Seguimiento y Medición</a:t>
            </a:r>
            <a:r>
              <a:rPr lang="es-CO" sz="1400" dirty="0"/>
              <a:t>: De acuerdo a los objetivos y actividades establecidas definir cuál es la metodología o forma como se va a medir el grado de avance del cambio, proyecto o mejora. </a:t>
            </a:r>
          </a:p>
          <a:p>
            <a:pPr marL="292100" indent="-292100" algn="just" defTabSz="457200">
              <a:spcBef>
                <a:spcPts val="1200"/>
              </a:spcBef>
              <a:buSzPct val="100000"/>
              <a:buAutoNum type="arabicPeriod" startAt="7"/>
              <a:defRPr sz="1300"/>
            </a:pPr>
            <a:r>
              <a:rPr lang="es-CO" sz="1400" b="1" dirty="0"/>
              <a:t>Presupuesto y otros recursos requeridos</a:t>
            </a:r>
            <a:r>
              <a:rPr lang="es-CO" sz="1400" dirty="0"/>
              <a:t> (Personas, equipos, materiales, insumos, comunicaciones, sistemas de información, hardware, software entre otros). </a:t>
            </a:r>
          </a:p>
          <a:p>
            <a:pPr marL="292100" indent="-292100" algn="just" defTabSz="457200">
              <a:spcBef>
                <a:spcPts val="1200"/>
              </a:spcBef>
              <a:buSzPct val="100000"/>
              <a:buAutoNum type="arabicPeriod" startAt="7"/>
              <a:defRPr sz="1300"/>
            </a:pPr>
            <a:r>
              <a:rPr lang="es-CO" sz="1400" b="1" dirty="0"/>
              <a:t>Cambios Documentales</a:t>
            </a:r>
            <a:r>
              <a:rPr lang="es-CO" sz="1400" dirty="0"/>
              <a:t>: Incluir o modificar los documentos o flujos de proceso. Entre los documentos a actualizar se encuentran </a:t>
            </a:r>
            <a:r>
              <a:rPr lang="es-CO" sz="1400" b="1" dirty="0"/>
              <a:t>DOC-SG-01</a:t>
            </a:r>
            <a:r>
              <a:rPr lang="es-CO" sz="1400" dirty="0"/>
              <a:t> Selección Normativa, </a:t>
            </a:r>
            <a:r>
              <a:rPr lang="es-CO" sz="1400" b="1" dirty="0"/>
              <a:t>DOC-SG-02</a:t>
            </a:r>
            <a:r>
              <a:rPr lang="es-CO" sz="1400" dirty="0"/>
              <a:t> Planificación de Requisitos Normativos por Temas, y </a:t>
            </a:r>
            <a:r>
              <a:rPr lang="es-CO" sz="1400" b="1" dirty="0"/>
              <a:t>DOC-GR-01</a:t>
            </a:r>
            <a:r>
              <a:rPr lang="es-CO" sz="1400" dirty="0"/>
              <a:t> Análisis de Riesgos. </a:t>
            </a:r>
          </a:p>
          <a:p>
            <a:pPr marL="292100" indent="-292100" algn="just" defTabSz="457200">
              <a:spcBef>
                <a:spcPts val="1200"/>
              </a:spcBef>
              <a:buSzPct val="100000"/>
              <a:buAutoNum type="arabicPeriod" startAt="7"/>
              <a:defRPr sz="1300"/>
            </a:pPr>
            <a:r>
              <a:rPr lang="es-CO" sz="1400" b="1" dirty="0"/>
              <a:t>Programa de formación</a:t>
            </a:r>
            <a:r>
              <a:rPr lang="es-CO" sz="1400" dirty="0"/>
              <a:t>: Cual será el programa de formación para socializar el cambio, proyecto o mejora </a:t>
            </a:r>
          </a:p>
          <a:p>
            <a:pPr marL="292100" indent="-292100" algn="just" defTabSz="457200">
              <a:spcBef>
                <a:spcPts val="1200"/>
              </a:spcBef>
              <a:buSzPct val="100000"/>
              <a:buAutoNum type="arabicPeriod" startAt="7"/>
              <a:defRPr sz="1300"/>
            </a:pPr>
            <a:r>
              <a:rPr lang="es-CO" sz="1400" b="1" dirty="0"/>
              <a:t>Plan de Divulgación</a:t>
            </a:r>
            <a:r>
              <a:rPr lang="es-CO" sz="1400" dirty="0"/>
              <a:t>: Medios por los cuales se dará a conocer el cambio, proyecto o mejora. </a:t>
            </a:r>
          </a:p>
        </p:txBody>
      </p:sp>
      <p:sp>
        <p:nvSpPr>
          <p:cNvPr id="563" name="Shape 563"/>
          <p:cNvSpPr/>
          <p:nvPr/>
        </p:nvSpPr>
        <p:spPr>
          <a:xfrm>
            <a:off x="288151" y="3223461"/>
            <a:ext cx="8484653" cy="30469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lgn="just" defTabSz="457200">
              <a:spcBef>
                <a:spcPts val="1200"/>
              </a:spcBef>
              <a:defRPr sz="1300"/>
            </a:pPr>
            <a:r>
              <a:rPr lang="es-CO" sz="1400" dirty="0"/>
              <a:t>Para el análisis del cambio se pueden tener en cuenta planos, fichas técnicas, hojas de seguridad, registro fotográfico entre otros, esta información permitirá a los Responsables de los procesos revisar adecuadamente las condiciones y normatividad aplicable al cambio. </a:t>
            </a:r>
          </a:p>
          <a:p>
            <a:pPr algn="just" defTabSz="457200">
              <a:spcBef>
                <a:spcPts val="1200"/>
              </a:spcBef>
              <a:defRPr sz="1300"/>
            </a:pPr>
            <a:r>
              <a:rPr lang="es-CO" sz="1400" dirty="0"/>
              <a:t>Dentro de la planeación se debe incluir el diligenciamiento del formato </a:t>
            </a:r>
            <a:r>
              <a:rPr lang="es-CO" sz="1400" b="1" dirty="0"/>
              <a:t>F-SG-08</a:t>
            </a:r>
            <a:r>
              <a:rPr lang="es-CO" sz="1400" dirty="0"/>
              <a:t> Lista de chequeo para la Gestión del Cambio. El responsable del proyecto debe calificar adecuadamente cada ítem para lo cual puede solicitar el apoyo de expertos técnicos</a:t>
            </a:r>
          </a:p>
          <a:p>
            <a:pPr algn="just" defTabSz="457200">
              <a:spcBef>
                <a:spcPts val="1200"/>
              </a:spcBef>
              <a:defRPr sz="1300"/>
            </a:pPr>
            <a:r>
              <a:rPr lang="es-CO" sz="1400" dirty="0"/>
              <a:t>Una vez se haya realizado la planeación y se haya diligenciado el formato deben reportarlo al responsable del proceso (Gerente).  Una vez aprobado el cambio, proyecto o mejora por él, el responsable del proyecto deberá hacer seguimiento al cumplimiento de los planes de acción propuestos y debe velar por</a:t>
            </a:r>
            <a:r>
              <a:rPr sz="1400" dirty="0"/>
              <a:t> que las personas </a:t>
            </a:r>
            <a:r>
              <a:rPr lang="es-CO" sz="1400" dirty="0"/>
              <a:t>responsables de las tareas cumplan con los tiempos y objetivos establecidos</a:t>
            </a:r>
            <a:r>
              <a:rPr sz="1400" dirty="0"/>
              <a:t>.</a:t>
            </a:r>
            <a:endParaRPr lang="es-CO" sz="1400" dirty="0"/>
          </a:p>
          <a:p>
            <a:pPr algn="just" defTabSz="457200">
              <a:spcBef>
                <a:spcPts val="1200"/>
              </a:spcBef>
              <a:defRPr sz="1300"/>
            </a:pPr>
            <a:r>
              <a:rPr lang="es-CO" sz="1400" dirty="0"/>
              <a:t>Al diligenciar el formato </a:t>
            </a:r>
            <a:r>
              <a:rPr lang="es-CO" sz="1400" b="1" dirty="0"/>
              <a:t>F-SG-08</a:t>
            </a:r>
            <a:r>
              <a:rPr lang="es-CO" sz="1400" dirty="0"/>
              <a:t> Lista de chequeo para la Gestión del Cambio va adjunto al </a:t>
            </a:r>
            <a:r>
              <a:rPr lang="es-CO" sz="1400" b="1" dirty="0"/>
              <a:t>DOC-SG-04</a:t>
            </a:r>
            <a:r>
              <a:rPr lang="es-CO" sz="1400" dirty="0"/>
              <a:t> Base de datos de Q,A,EL,D,NC,AP,AC.</a:t>
            </a:r>
            <a:endParaRPr sz="14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56" name="Shape 56"/>
          <p:cNvSpPr/>
          <p:nvPr/>
        </p:nvSpPr>
        <p:spPr>
          <a:xfrm>
            <a:off x="317580" y="836712"/>
            <a:ext cx="8646909" cy="5413036"/>
          </a:xfrm>
          <a:prstGeom prst="rect">
            <a:avLst/>
          </a:prstGeom>
          <a:solidFill>
            <a:srgbClr val="E5F3FC"/>
          </a:solidFill>
          <a:ln w="25400">
            <a:solidFill>
              <a:srgbClr val="FFFFFF"/>
            </a:solidFill>
            <a:prstDash val="dashDot"/>
          </a:ln>
          <a:extLst>
            <a:ext uri="{C572A759-6A51-4108-AA02-DFA0A04FC94B}">
              <ma14:wrappingTextBoxFlag xmlns:ma14="http://schemas.microsoft.com/office/mac/drawingml/2011/main" xmlns="" val="1"/>
            </a:ext>
          </a:extLst>
        </p:spPr>
        <p:txBody>
          <a:bodyPr lIns="13343" tIns="13343" rIns="13343" bIns="13343">
            <a:spAutoFit/>
          </a:bodyPr>
          <a:lstStyle/>
          <a:p>
            <a:pPr>
              <a:defRPr sz="1400"/>
            </a:pPr>
            <a:r>
              <a:rPr lang="es-CO" dirty="0"/>
              <a:t>La metodología de Acciones Preventivas se utiliza para eliminar causas de potenciales fallas, por lo cual se deben analizar las siguientes fuentes de información para el análisis: </a:t>
            </a:r>
          </a:p>
          <a:p>
            <a:pPr>
              <a:defRPr sz="1400"/>
            </a:pPr>
            <a:endParaRPr lang="es-CO" dirty="0"/>
          </a:p>
          <a:p>
            <a:pPr marL="166793" indent="-166793">
              <a:buSzPct val="100000"/>
              <a:buFont typeface="Arial"/>
              <a:buChar char="•"/>
              <a:defRPr sz="1400"/>
            </a:pPr>
            <a:r>
              <a:rPr lang="es-CO" dirty="0"/>
              <a:t>Análisis del Estado de Satisfacción del Cliente y otras partes interesadas con relación a la  aplicación del SG-EMPSII, </a:t>
            </a:r>
          </a:p>
          <a:p>
            <a:pPr marL="166793" indent="-166793">
              <a:buSzPct val="100000"/>
              <a:buFont typeface="Arial"/>
              <a:buChar char="•"/>
              <a:defRPr sz="1400"/>
            </a:pPr>
            <a:r>
              <a:rPr lang="es-CO" dirty="0"/>
              <a:t>Cambios en:</a:t>
            </a:r>
          </a:p>
          <a:p>
            <a:pPr marL="344705" lvl="2" indent="-166793">
              <a:buSzPct val="100000"/>
              <a:buFont typeface="Courier New"/>
              <a:buChar char="o"/>
              <a:defRPr sz="1400"/>
            </a:pPr>
            <a:r>
              <a:rPr lang="es-CO" dirty="0"/>
              <a:t>Requisitos del cliente y otras partes interesadas, </a:t>
            </a:r>
          </a:p>
          <a:p>
            <a:pPr marL="344705" lvl="2" indent="-166793">
              <a:buSzPct val="100000"/>
              <a:buFont typeface="Courier New"/>
              <a:buChar char="o"/>
              <a:defRPr sz="1400"/>
            </a:pPr>
            <a:r>
              <a:rPr lang="es-CO" dirty="0"/>
              <a:t>Las normas legales y voluntarias que rigen el Sistema de Gestión</a:t>
            </a:r>
          </a:p>
          <a:p>
            <a:pPr marL="344705" lvl="2" indent="-166793">
              <a:buSzPct val="100000"/>
              <a:buFont typeface="Courier New"/>
              <a:buChar char="o"/>
              <a:defRPr sz="1400"/>
            </a:pPr>
            <a:r>
              <a:rPr lang="es-CO" dirty="0"/>
              <a:t>Los criterios técnicos o cambios tecnológicos</a:t>
            </a:r>
          </a:p>
          <a:p>
            <a:pPr marL="344705" lvl="2" indent="-166793">
              <a:buSzPct val="100000"/>
              <a:buFont typeface="Courier New"/>
              <a:buChar char="o"/>
              <a:defRPr sz="1400"/>
            </a:pPr>
            <a:r>
              <a:rPr lang="es-CO" dirty="0"/>
              <a:t>La misión, visión, políticas, objetivos y programas </a:t>
            </a:r>
          </a:p>
          <a:p>
            <a:pPr marL="344705" lvl="2" indent="-166793">
              <a:buSzPct val="100000"/>
              <a:buFont typeface="Courier New"/>
              <a:buChar char="o"/>
              <a:defRPr sz="1400"/>
            </a:pPr>
            <a:r>
              <a:rPr lang="es-CO" dirty="0"/>
              <a:t>La estructura organizacional</a:t>
            </a:r>
          </a:p>
          <a:p>
            <a:pPr marL="344705" lvl="2" indent="-166793">
              <a:buSzPct val="100000"/>
              <a:buFont typeface="Courier New"/>
              <a:buChar char="o"/>
              <a:defRPr sz="1400"/>
            </a:pPr>
            <a:r>
              <a:rPr lang="es-CO" dirty="0"/>
              <a:t>Infraestructura</a:t>
            </a:r>
          </a:p>
          <a:p>
            <a:pPr marL="344705" lvl="2" indent="-166793">
              <a:buSzPct val="100000"/>
              <a:buFont typeface="Courier New"/>
              <a:buChar char="o"/>
              <a:defRPr sz="1400"/>
            </a:pPr>
            <a:r>
              <a:rPr lang="es-CO" dirty="0"/>
              <a:t>Los alcances del Sistema de Gestión</a:t>
            </a:r>
          </a:p>
          <a:p>
            <a:pPr marL="344705" lvl="2" indent="-166793">
              <a:buSzPct val="100000"/>
              <a:buFont typeface="Courier New"/>
              <a:buChar char="o"/>
              <a:defRPr sz="1400"/>
            </a:pPr>
            <a:r>
              <a:rPr lang="es-CO" dirty="0"/>
              <a:t>Las líneas de negocios</a:t>
            </a:r>
          </a:p>
          <a:p>
            <a:pPr marL="344705" lvl="2" indent="-166793">
              <a:buSzPct val="100000"/>
              <a:buFont typeface="Courier New"/>
              <a:buChar char="o"/>
              <a:defRPr sz="1400"/>
            </a:pPr>
            <a:r>
              <a:rPr lang="es-CO" dirty="0"/>
              <a:t>Riesgos al SG y Riesgos Operacionales</a:t>
            </a:r>
          </a:p>
          <a:p>
            <a:pPr marL="166793" indent="-166793">
              <a:buSzPct val="100000"/>
              <a:buFont typeface="Arial"/>
              <a:buChar char="•"/>
              <a:defRPr sz="1400"/>
            </a:pPr>
            <a:r>
              <a:rPr lang="es-CO" dirty="0"/>
              <a:t>Seguimiento a los procesos y al servicio.</a:t>
            </a:r>
          </a:p>
          <a:p>
            <a:pPr marL="166793" indent="-166793">
              <a:buSzPct val="100000"/>
              <a:buFont typeface="Arial"/>
              <a:buChar char="•"/>
              <a:defRPr sz="1400"/>
            </a:pPr>
            <a:r>
              <a:rPr lang="es-CO" dirty="0"/>
              <a:t>Resultados de Auditorías e Inspecciones internas y externas cuando se presenten aspectos por mejorar u observaciones.</a:t>
            </a:r>
          </a:p>
          <a:p>
            <a:pPr marL="166793" indent="-166793">
              <a:buSzPct val="100000"/>
              <a:buFont typeface="Arial"/>
              <a:buChar char="•"/>
              <a:defRPr sz="1400"/>
            </a:pPr>
            <a:r>
              <a:rPr lang="es-CO" dirty="0"/>
              <a:t>Sugerencias de personal interno, contratistas y de otras partes interesadas.</a:t>
            </a:r>
          </a:p>
          <a:p>
            <a:pPr marL="166793" indent="-166793">
              <a:buSzPct val="100000"/>
              <a:buFont typeface="Arial"/>
              <a:buChar char="•"/>
              <a:defRPr sz="1400"/>
            </a:pPr>
            <a:r>
              <a:rPr lang="es-CO" dirty="0"/>
              <a:t>Evaluación de competencias del personal y de la supervisión</a:t>
            </a:r>
          </a:p>
          <a:p>
            <a:pPr marL="166793" indent="-166793">
              <a:buSzPct val="100000"/>
              <a:buFont typeface="Arial"/>
              <a:buChar char="•"/>
              <a:defRPr sz="1400"/>
            </a:pPr>
            <a:r>
              <a:rPr lang="es-CO" dirty="0"/>
              <a:t>Entrevistas de retiro de los colaboradores</a:t>
            </a:r>
          </a:p>
          <a:p>
            <a:pPr marL="166793" indent="-166793">
              <a:buSzPct val="100000"/>
              <a:buFont typeface="Arial"/>
              <a:buChar char="•"/>
              <a:defRPr sz="1400"/>
            </a:pPr>
            <a:r>
              <a:rPr lang="es-CO" dirty="0"/>
              <a:t>Cambios en las características técnicas de </a:t>
            </a:r>
            <a:r>
              <a:rPr lang="es-CO" dirty="0" err="1"/>
              <a:t>EPP’s</a:t>
            </a:r>
            <a:r>
              <a:rPr lang="es-CO" dirty="0"/>
              <a:t> y Equipos de prevención de fallas y atención de emergencias. </a:t>
            </a:r>
          </a:p>
          <a:p>
            <a:pPr marL="166793" indent="-166793">
              <a:buSzPct val="100000"/>
              <a:buFont typeface="Arial"/>
              <a:buChar char="•"/>
              <a:defRPr sz="1400"/>
            </a:pPr>
            <a:r>
              <a:rPr lang="es-CO" dirty="0"/>
              <a:t>Posterior a los resultados de Simulacros y otras acciones de entrenamiento para mitigar los efectos en las emergencias.</a:t>
            </a:r>
          </a:p>
        </p:txBody>
      </p:sp>
      <p:sp>
        <p:nvSpPr>
          <p:cNvPr id="57" name="Shape 57"/>
          <p:cNvSpPr/>
          <p:nvPr/>
        </p:nvSpPr>
        <p:spPr>
          <a:xfrm>
            <a:off x="317581" y="116920"/>
            <a:ext cx="7316933" cy="307777"/>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1400">
                <a:solidFill>
                  <a:srgbClr val="F2F2F2"/>
                </a:solidFill>
                <a:latin typeface="HandelGothic BT"/>
                <a:ea typeface="HandelGothic BT"/>
                <a:cs typeface="HandelGothic BT"/>
                <a:sym typeface="HandelGothic BT"/>
              </a:defRPr>
            </a:lvl1pPr>
          </a:lstStyle>
          <a:p>
            <a:r>
              <a:rPr dirty="0"/>
              <a:t>CAMPO DE APLICACIÓN DE LAS ACCIONES PREVENTIVAS </a:t>
            </a:r>
            <a:r>
              <a:rPr lang="es-CO" dirty="0"/>
              <a:t>Y</a:t>
            </a:r>
            <a:r>
              <a:rPr dirty="0"/>
              <a:t> CORRECTIVAS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60" name="Shape 60"/>
          <p:cNvSpPr/>
          <p:nvPr/>
        </p:nvSpPr>
        <p:spPr>
          <a:xfrm>
            <a:off x="317580" y="164107"/>
            <a:ext cx="7360477" cy="307777"/>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1400">
                <a:solidFill>
                  <a:srgbClr val="F2F2F2"/>
                </a:solidFill>
                <a:latin typeface="HandelGothic BT"/>
                <a:ea typeface="HandelGothic BT"/>
                <a:cs typeface="HandelGothic BT"/>
                <a:sym typeface="HandelGothic BT"/>
              </a:defRPr>
            </a:lvl1pPr>
          </a:lstStyle>
          <a:p>
            <a:r>
              <a:t>CAMPO DE APLICACIÓN DE LAS ACCIONES PREVENTIVAS Y CORRECTIVAS</a:t>
            </a:r>
          </a:p>
        </p:txBody>
      </p:sp>
      <p:sp>
        <p:nvSpPr>
          <p:cNvPr id="61" name="Shape 61"/>
          <p:cNvSpPr/>
          <p:nvPr/>
        </p:nvSpPr>
        <p:spPr>
          <a:xfrm>
            <a:off x="317580" y="692695"/>
            <a:ext cx="8646909" cy="2462213"/>
          </a:xfrm>
          <a:prstGeom prst="rect">
            <a:avLst/>
          </a:prstGeom>
          <a:solidFill>
            <a:srgbClr val="FFF7C7"/>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a:pPr>
            <a:r>
              <a:rPr lang="es-CO" dirty="0"/>
              <a:t>La metodología de Acciones Correctivas se utiliza para eliminar causas de fallas ya existentes, por lo cual se deben analizar las siguientes fuentes de información para el análisis: </a:t>
            </a:r>
          </a:p>
          <a:p>
            <a:pPr marL="166793" indent="-166793" algn="just">
              <a:buSzPct val="100000"/>
              <a:buFont typeface="Arial"/>
              <a:buChar char="•"/>
              <a:defRPr sz="1400"/>
            </a:pPr>
            <a:r>
              <a:rPr lang="es-CO" dirty="0"/>
              <a:t>No Conformidades durante el ciclo de vida del servicio pero antes de ser un incidente o accidente.</a:t>
            </a:r>
          </a:p>
          <a:p>
            <a:pPr marL="166793" indent="-166793" algn="just">
              <a:buSzPct val="100000"/>
              <a:buFont typeface="Arial"/>
              <a:buChar char="•"/>
              <a:defRPr sz="1400"/>
            </a:pPr>
            <a:r>
              <a:rPr lang="es-CO" dirty="0"/>
              <a:t>Quejas de los Clientes y otras partes interesadas sobre aspectos de SST, en el Servicio pero que no tienen que ver con resultaros en incidentes o accidentes.</a:t>
            </a:r>
          </a:p>
          <a:p>
            <a:pPr marL="166793" indent="-166793" algn="just">
              <a:buSzPct val="100000"/>
              <a:buFont typeface="Arial"/>
              <a:buChar char="•"/>
              <a:defRPr sz="1400"/>
            </a:pPr>
            <a:r>
              <a:rPr lang="es-CO" dirty="0"/>
              <a:t>Demandas Legales.</a:t>
            </a:r>
          </a:p>
          <a:p>
            <a:pPr marL="166793" indent="-166793" algn="just">
              <a:buSzPct val="100000"/>
              <a:buFont typeface="Arial"/>
              <a:buChar char="•"/>
              <a:defRPr sz="1400"/>
            </a:pPr>
            <a:r>
              <a:rPr lang="es-CO" dirty="0"/>
              <a:t>Seguimiento a los procesos y al servicio cuando se presenten desviaciones a los objetivos y las políticas de gestión.</a:t>
            </a:r>
          </a:p>
          <a:p>
            <a:pPr marL="166793" indent="-166793" algn="just">
              <a:buSzPct val="100000"/>
              <a:buFont typeface="Arial"/>
              <a:buChar char="•"/>
              <a:defRPr sz="1400"/>
            </a:pPr>
            <a:r>
              <a:rPr lang="es-CO" dirty="0"/>
              <a:t>Resultados de Auditorías e Inspecciones internas y externas cuando se presenten no conformidades.</a:t>
            </a:r>
          </a:p>
          <a:p>
            <a:pPr marL="166793" indent="-166793" algn="just">
              <a:buSzPct val="100000"/>
              <a:buFont typeface="Arial"/>
              <a:buChar char="•"/>
              <a:defRPr sz="1400"/>
            </a:pPr>
            <a:r>
              <a:rPr lang="es-CO" dirty="0"/>
              <a:t>Evaluación de competencias del personal y la supervisión</a:t>
            </a:r>
          </a:p>
          <a:p>
            <a:pPr marL="166793" indent="-166793" algn="just">
              <a:buSzPct val="100000"/>
              <a:buFont typeface="Arial"/>
              <a:buChar char="•"/>
              <a:defRPr sz="1400"/>
            </a:pPr>
            <a:r>
              <a:rPr lang="es-CO" dirty="0"/>
              <a:t>Cuando se presenten Incidentes repetitivos y Accidentes.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64" name="Shape 64"/>
          <p:cNvSpPr/>
          <p:nvPr/>
        </p:nvSpPr>
        <p:spPr>
          <a:xfrm>
            <a:off x="395535" y="836712"/>
            <a:ext cx="8412827" cy="2612270"/>
          </a:xfrm>
          <a:prstGeom prst="rect">
            <a:avLst/>
          </a:prstGeom>
          <a:solidFill>
            <a:srgbClr val="ECEFE2"/>
          </a:solidFill>
          <a:ln w="25400">
            <a:solidFill>
              <a:srgbClr val="FFFFFF"/>
            </a:solidFill>
            <a:prstDash val="dashDot"/>
          </a:ln>
          <a:extLst>
            <a:ext uri="{C572A759-6A51-4108-AA02-DFA0A04FC94B}">
              <ma14:wrappingTextBoxFlag xmlns:ma14="http://schemas.microsoft.com/office/mac/drawingml/2011/main" xmlns="" val="1"/>
            </a:ext>
          </a:extLst>
        </p:spPr>
        <p:txBody>
          <a:bodyPr lIns="13343" tIns="13343" rIns="13343" bIns="13343">
            <a:spAutoFit/>
          </a:bodyPr>
          <a:lstStyle/>
          <a:p>
            <a:pPr algn="just">
              <a:defRPr sz="1400"/>
            </a:pPr>
            <a:r>
              <a:rPr lang="es-CO" dirty="0"/>
              <a:t>La metodología de las correcciones (tratamientos a no conformes) corresponde a cualquier operación o conjunto de operaciones sobre el alcance del sistema de gestión que se utiliza para dar solución inmediata a un problema específico en un tiempo oportuno. Estos aplican en las siguientes situaciones: </a:t>
            </a:r>
          </a:p>
          <a:p>
            <a:pPr algn="just">
              <a:defRPr sz="1400"/>
            </a:pPr>
            <a:endParaRPr lang="es-CO" dirty="0"/>
          </a:p>
          <a:p>
            <a:pPr marL="166793" indent="-166793" algn="just">
              <a:buSzPct val="100000"/>
              <a:buFont typeface="Arial"/>
              <a:buChar char="•"/>
              <a:defRPr sz="1400"/>
            </a:pPr>
            <a:r>
              <a:rPr lang="es-CO" dirty="0"/>
              <a:t>No Conformidades operacionales durante el ciclo de vida del servicio. </a:t>
            </a:r>
          </a:p>
          <a:p>
            <a:pPr marL="166793" indent="-166793" algn="just">
              <a:buSzPct val="100000"/>
              <a:buFont typeface="Arial"/>
              <a:buChar char="•"/>
              <a:defRPr sz="1400"/>
            </a:pPr>
            <a:r>
              <a:rPr lang="es-CO" dirty="0"/>
              <a:t>No Conformidades operacionales pero antes de incidentes o accidentes.</a:t>
            </a:r>
          </a:p>
          <a:p>
            <a:pPr marL="166793" indent="-166793" algn="just">
              <a:buSzPct val="100000"/>
              <a:buFont typeface="Arial"/>
              <a:buChar char="•"/>
              <a:defRPr sz="1400"/>
            </a:pPr>
            <a:r>
              <a:rPr lang="es-CO" dirty="0"/>
              <a:t>Quejas de los Clientes y otras partes interesadas sobre aspectos de Calidad del Servicio, Calidad del Producto o de SST en el Servicio pero que no generan incidentes o accidentes</a:t>
            </a:r>
          </a:p>
          <a:p>
            <a:pPr marL="166793" indent="-166793" algn="just">
              <a:buSzPct val="100000"/>
              <a:buFont typeface="Arial"/>
              <a:buChar char="•"/>
              <a:defRPr sz="1400"/>
            </a:pPr>
            <a:r>
              <a:rPr lang="es-CO" dirty="0"/>
              <a:t>Resultados de Auditorías e Inspecciones internas y externas cuando se presenten no conformidades.</a:t>
            </a:r>
          </a:p>
          <a:p>
            <a:pPr marL="166793" indent="-166793" algn="just">
              <a:buSzPct val="100000"/>
              <a:buFont typeface="Arial"/>
              <a:buChar char="•"/>
              <a:defRPr sz="1400"/>
            </a:pPr>
            <a:r>
              <a:rPr lang="es-CO" dirty="0"/>
              <a:t>Evaluación de competencias del personal y la supervisión.</a:t>
            </a:r>
          </a:p>
          <a:p>
            <a:pPr marL="166793" indent="-166793" algn="just">
              <a:buSzPct val="100000"/>
              <a:buFont typeface="Arial"/>
              <a:buChar char="•"/>
              <a:defRPr sz="1400"/>
            </a:pPr>
            <a:r>
              <a:rPr lang="es-CO" dirty="0"/>
              <a:t>Contingencias.</a:t>
            </a:r>
          </a:p>
          <a:p>
            <a:pPr marL="166793" indent="-166793" algn="just">
              <a:buSzPct val="100000"/>
              <a:buFont typeface="Arial"/>
              <a:buChar char="•"/>
              <a:defRPr sz="1400"/>
            </a:pPr>
            <a:r>
              <a:rPr lang="es-CO" dirty="0"/>
              <a:t>Incidentes y accidentes.</a:t>
            </a:r>
          </a:p>
        </p:txBody>
      </p:sp>
      <p:sp>
        <p:nvSpPr>
          <p:cNvPr id="65" name="Shape 65"/>
          <p:cNvSpPr/>
          <p:nvPr/>
        </p:nvSpPr>
        <p:spPr>
          <a:xfrm>
            <a:off x="395535" y="332656"/>
            <a:ext cx="5664631"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CAMPO DE APLICACIÓN DE LAS ACCIONES DE CORRECCIÓN</a:t>
            </a:r>
          </a:p>
        </p:txBody>
      </p:sp>
      <p:sp>
        <p:nvSpPr>
          <p:cNvPr id="66" name="Shape 66"/>
          <p:cNvSpPr/>
          <p:nvPr/>
        </p:nvSpPr>
        <p:spPr>
          <a:xfrm>
            <a:off x="395535" y="4077072"/>
            <a:ext cx="8352930" cy="1600438"/>
          </a:xfrm>
          <a:prstGeom prst="rect">
            <a:avLst/>
          </a:prstGeom>
          <a:solidFill>
            <a:srgbClr val="FFF7C7"/>
          </a:solidFill>
          <a:ln w="12700">
            <a:miter lim="400000"/>
          </a:ln>
          <a:extLst>
            <a:ext uri="{C572A759-6A51-4108-AA02-DFA0A04FC94B}">
              <ma14:wrappingTextBoxFlag xmlns:ma14="http://schemas.microsoft.com/office/mac/drawingml/2011/main" xmlns="" val="1"/>
            </a:ext>
          </a:extLst>
        </p:spPr>
        <p:txBody>
          <a:bodyPr lIns="45719" rIns="45719">
            <a:spAutoFit/>
          </a:bodyPr>
          <a:lstStyle/>
          <a:p>
            <a:pPr algn="just">
              <a:defRPr sz="1400" b="1"/>
            </a:pPr>
            <a:r>
              <a:rPr lang="es-CO" dirty="0"/>
              <a:t>Registro</a:t>
            </a:r>
            <a:r>
              <a:rPr lang="es-CO" b="0" dirty="0"/>
              <a:t>: Los hallazgos debido a que en EMPSII S.A.S se desvíe en la aplicación de requisitos, se registran  </a:t>
            </a:r>
            <a:r>
              <a:rPr lang="es-CO" b="0"/>
              <a:t>en el </a:t>
            </a:r>
            <a:r>
              <a:rPr lang="es-CO" b="0" dirty="0"/>
              <a:t>formato </a:t>
            </a:r>
            <a:r>
              <a:rPr lang="es-CO" b="1" dirty="0"/>
              <a:t>F-SG-07</a:t>
            </a:r>
            <a:r>
              <a:rPr lang="es-CO" dirty="0"/>
              <a:t> Registro de No Conformidad Interna y </a:t>
            </a:r>
            <a:r>
              <a:rPr lang="es-CO" b="0" dirty="0"/>
              <a:t>posteriormente se incluye en </a:t>
            </a:r>
            <a:r>
              <a:rPr lang="es-CO" b="1" dirty="0"/>
              <a:t>DOC-SG-04 </a:t>
            </a:r>
            <a:r>
              <a:rPr lang="es-CO" dirty="0"/>
              <a:t>Base de datos de Q,A,EL,D,NC,AP,AC</a:t>
            </a:r>
            <a:r>
              <a:rPr lang="es-CO" b="0" dirty="0"/>
              <a:t>.</a:t>
            </a:r>
          </a:p>
          <a:p>
            <a:pPr algn="just">
              <a:defRPr sz="1400"/>
            </a:pPr>
            <a:endParaRPr lang="es-CO" b="0" dirty="0"/>
          </a:p>
          <a:p>
            <a:pPr algn="just">
              <a:defRPr sz="1400"/>
            </a:pPr>
            <a:r>
              <a:rPr lang="es-CO" dirty="0"/>
              <a:t>Recuerde, que en caso de que existan casos con clientes donde se debió realizar concesiones, en los soportes del tratamiento, se incluye esta información y se controlan los soportes de la concesión junto con el formato </a:t>
            </a:r>
            <a:r>
              <a:rPr lang="es-CO" b="1" dirty="0"/>
              <a:t>F-SG-07</a:t>
            </a:r>
            <a:r>
              <a:rPr lang="es-CO" dirty="0"/>
              <a:t> Registro de No Conformidad Interna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69" name="Shape 69"/>
          <p:cNvSpPr/>
          <p:nvPr/>
        </p:nvSpPr>
        <p:spPr>
          <a:xfrm>
            <a:off x="0" y="2492896"/>
            <a:ext cx="7830295" cy="17297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600">
                <a:solidFill>
                  <a:srgbClr val="F2F2F2"/>
                </a:solidFill>
                <a:latin typeface="HandelGothic BT"/>
                <a:ea typeface="HandelGothic BT"/>
                <a:cs typeface="HandelGothic BT"/>
                <a:sym typeface="HandelGothic BT"/>
              </a:defRPr>
            </a:lvl1pPr>
          </a:lstStyle>
          <a:p>
            <a:r>
              <a:t>INSTRUCTIVO 1 –TRATAMIENTO DEL NO CONFORME OPERACIONAL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sldNum" sz="quarter" idx="2"/>
          </p:nvPr>
        </p:nvSpPr>
        <p:spPr>
          <a:xfrm>
            <a:off x="8709303" y="6546463"/>
            <a:ext cx="127001" cy="19178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72" name="Shape 72"/>
          <p:cNvSpPr/>
          <p:nvPr/>
        </p:nvSpPr>
        <p:spPr>
          <a:xfrm>
            <a:off x="364346" y="217431"/>
            <a:ext cx="6367895"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2F2F2"/>
                </a:solidFill>
                <a:latin typeface="HandelGothic BT"/>
                <a:ea typeface="HandelGothic BT"/>
                <a:cs typeface="HandelGothic BT"/>
                <a:sym typeface="HandelGothic BT"/>
              </a:defRPr>
            </a:lvl1pPr>
          </a:lstStyle>
          <a:p>
            <a:r>
              <a:t>INSTRUCTIVO 1 –TRATAMIENTO DEL NO CONFORME OPERACIONAL</a:t>
            </a:r>
          </a:p>
        </p:txBody>
      </p:sp>
      <p:sp>
        <p:nvSpPr>
          <p:cNvPr id="73" name="Shape 73"/>
          <p:cNvSpPr/>
          <p:nvPr/>
        </p:nvSpPr>
        <p:spPr>
          <a:xfrm>
            <a:off x="364347" y="692695"/>
            <a:ext cx="8256917" cy="38779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2" indent="0" algn="just">
              <a:defRPr sz="1400" b="1"/>
            </a:pPr>
            <a:r>
              <a:rPr lang="es-CO" dirty="0"/>
              <a:t>Evaluar si está predefinido</a:t>
            </a:r>
          </a:p>
          <a:p>
            <a:pPr algn="just">
              <a:defRPr sz="1400"/>
            </a:pPr>
            <a:r>
              <a:rPr lang="es-CO" dirty="0"/>
              <a:t>El director correspondiente  identifica cómo se debe tratar el problema, quién es el responsable de ejecutar la acción y de la aprobación.</a:t>
            </a:r>
          </a:p>
          <a:p>
            <a:pPr algn="just">
              <a:defRPr sz="1400"/>
            </a:pPr>
            <a:r>
              <a:rPr lang="es-CO" dirty="0"/>
              <a:t> </a:t>
            </a:r>
          </a:p>
          <a:p>
            <a:pPr lvl="2" indent="0" algn="just">
              <a:defRPr sz="1400" b="1"/>
            </a:pPr>
            <a:r>
              <a:rPr lang="es-CO" dirty="0"/>
              <a:t>Ejecutar y verificar la disposición del no conforme operacional</a:t>
            </a:r>
          </a:p>
          <a:p>
            <a:pPr algn="just">
              <a:defRPr sz="1400"/>
            </a:pPr>
            <a:r>
              <a:rPr lang="es-CO" dirty="0"/>
              <a:t>La persona encargada ejecuta la disposición, verifica que la acción del tratamiento al no conforme operacional cumple con lo planificado</a:t>
            </a:r>
            <a:r>
              <a:rPr lang="es-CO" b="1" dirty="0"/>
              <a:t> </a:t>
            </a:r>
            <a:r>
              <a:rPr lang="es-CO" dirty="0"/>
              <a:t>y registra la no conformidad en la base de datos los resultados obtenidos. Al analizar el no conforme, se determina si el no conforme requiere que el cliente conceda o de permiso de desviación a lo acordado (esto solo para lo que no corresponde a criterios legales). La concesión se solicita para que el cliente autorice la liberación del no conforme operacional con relación a lo especificado en el contrato y el permiso de desviación se solicita durante la etapa contractual o antes de iniciar el proyecto,  para apartarse de alguno de los criterios del contrato. </a:t>
            </a:r>
          </a:p>
          <a:p>
            <a:pPr algn="just">
              <a:defRPr sz="1400"/>
            </a:pPr>
            <a:endParaRPr lang="es-CO" dirty="0"/>
          </a:p>
          <a:p>
            <a:pPr algn="just">
              <a:defRPr sz="1400" b="1"/>
            </a:pPr>
            <a:r>
              <a:rPr lang="es-CO" dirty="0"/>
              <a:t>Realizar análisis de los  resultados </a:t>
            </a:r>
          </a:p>
          <a:p>
            <a:pPr algn="just">
              <a:defRPr sz="1400"/>
            </a:pPr>
            <a:r>
              <a:rPr lang="es-CO" dirty="0"/>
              <a:t>El comité de mejoramiento genera un informe del no conforme operacional tratado, elabora su medición y realiza el respectivo análisis, de porqué </a:t>
            </a:r>
            <a:r>
              <a:rPr lang="es-CO"/>
              <a:t>se presentó </a:t>
            </a:r>
            <a:r>
              <a:rPr lang="es-CO" dirty="0"/>
              <a:t>la no conformidad, las correcciones tomadas y las posibles acciones correctivas a ejecutar. Luego, si observa que el tratamiento (corrección) fue suficiente, libera la actividad o producto.</a:t>
            </a:r>
          </a:p>
        </p:txBody>
      </p:sp>
      <p:sp>
        <p:nvSpPr>
          <p:cNvPr id="74" name="Shape 74"/>
          <p:cNvSpPr/>
          <p:nvPr/>
        </p:nvSpPr>
        <p:spPr>
          <a:xfrm>
            <a:off x="364347" y="4738168"/>
            <a:ext cx="8256917" cy="10772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2" indent="0" algn="just">
              <a:defRPr sz="1400"/>
            </a:pPr>
            <a:r>
              <a:rPr lang="es-CO" dirty="0"/>
              <a:t>Las correcciones a las no conformidades en el servicio, pueden dar lugar a:</a:t>
            </a:r>
          </a:p>
          <a:p>
            <a:pPr lvl="2" indent="0" algn="just">
              <a:defRPr sz="1400" b="1"/>
            </a:pPr>
            <a:endParaRPr lang="es-CO" dirty="0"/>
          </a:p>
          <a:p>
            <a:pPr lvl="2" indent="0" algn="just">
              <a:defRPr sz="1400" b="1"/>
            </a:pPr>
            <a:r>
              <a:rPr lang="es-CO" dirty="0"/>
              <a:t>Reprocesar: </a:t>
            </a:r>
            <a:r>
              <a:rPr lang="es-CO" b="0" dirty="0"/>
              <a:t>Se origina cuando se debe volver a realizar la actividad sea comercial o de servicio.</a:t>
            </a:r>
          </a:p>
          <a:p>
            <a:pPr lvl="2" indent="0" algn="just">
              <a:defRPr sz="1400" b="1"/>
            </a:pPr>
            <a:endParaRPr lang="es-CO" b="0" dirty="0"/>
          </a:p>
          <a:p>
            <a:pPr lvl="2" indent="0" algn="just">
              <a:defRPr sz="1400" b="1"/>
            </a:pPr>
            <a:r>
              <a:rPr lang="es-CO" dirty="0"/>
              <a:t>Corregir</a:t>
            </a:r>
            <a:r>
              <a:rPr lang="es-CO" b="0" dirty="0"/>
              <a:t>: Se origina cuando hay que corregir datos específicos en los productos de software.</a:t>
            </a:r>
          </a:p>
        </p:txBody>
      </p:sp>
    </p:spTree>
  </p:cSld>
  <p:clrMapOvr>
    <a:masterClrMapping/>
  </p:clrMapOvr>
  <p:transition spd="med"/>
</p:sld>
</file>

<file path=ppt/theme/theme1.xml><?xml version="1.0" encoding="utf-8"?>
<a:theme xmlns:a="http://schemas.openxmlformats.org/drawingml/2006/main" name="Perception">
  <a:themeElements>
    <a:clrScheme name="Perception">
      <a:dk1>
        <a:srgbClr val="000000"/>
      </a:dk1>
      <a:lt1>
        <a:srgbClr val="FFFFFF"/>
      </a:lt1>
      <a:dk2>
        <a:srgbClr val="A7A7A7"/>
      </a:dk2>
      <a:lt2>
        <a:srgbClr val="535353"/>
      </a:lt2>
      <a:accent1>
        <a:srgbClr val="A2C816"/>
      </a:accent1>
      <a:accent2>
        <a:srgbClr val="E07602"/>
      </a:accent2>
      <a:accent3>
        <a:srgbClr val="E4C402"/>
      </a:accent3>
      <a:accent4>
        <a:srgbClr val="7DC1EF"/>
      </a:accent4>
      <a:accent5>
        <a:srgbClr val="21449B"/>
      </a:accent5>
      <a:accent6>
        <a:srgbClr val="A2B170"/>
      </a:accent6>
      <a:hlink>
        <a:srgbClr val="0000FF"/>
      </a:hlink>
      <a:folHlink>
        <a:srgbClr val="FF00FF"/>
      </a:folHlink>
    </a:clrScheme>
    <a:fontScheme name="Perception">
      <a:majorFont>
        <a:latin typeface="Calibri"/>
        <a:ea typeface="Calibri"/>
        <a:cs typeface="Calibri"/>
      </a:majorFont>
      <a:minorFont>
        <a:latin typeface="Helvetica"/>
        <a:ea typeface="Helvetica"/>
        <a:cs typeface="Helvetica"/>
      </a:minorFont>
    </a:fontScheme>
    <a:fmtScheme name="Percep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erception">
  <a:themeElements>
    <a:clrScheme name="Perception">
      <a:dk1>
        <a:srgbClr val="000000"/>
      </a:dk1>
      <a:lt1>
        <a:srgbClr val="FFFFFF"/>
      </a:lt1>
      <a:dk2>
        <a:srgbClr val="A7A7A7"/>
      </a:dk2>
      <a:lt2>
        <a:srgbClr val="535353"/>
      </a:lt2>
      <a:accent1>
        <a:srgbClr val="A2C816"/>
      </a:accent1>
      <a:accent2>
        <a:srgbClr val="E07602"/>
      </a:accent2>
      <a:accent3>
        <a:srgbClr val="E4C402"/>
      </a:accent3>
      <a:accent4>
        <a:srgbClr val="7DC1EF"/>
      </a:accent4>
      <a:accent5>
        <a:srgbClr val="21449B"/>
      </a:accent5>
      <a:accent6>
        <a:srgbClr val="A2B170"/>
      </a:accent6>
      <a:hlink>
        <a:srgbClr val="0000FF"/>
      </a:hlink>
      <a:folHlink>
        <a:srgbClr val="FF00FF"/>
      </a:folHlink>
    </a:clrScheme>
    <a:fontScheme name="Perception">
      <a:majorFont>
        <a:latin typeface="Calibri"/>
        <a:ea typeface="Calibri"/>
        <a:cs typeface="Calibri"/>
      </a:majorFont>
      <a:minorFont>
        <a:latin typeface="Helvetica"/>
        <a:ea typeface="Helvetica"/>
        <a:cs typeface="Helvetica"/>
      </a:minorFont>
    </a:fontScheme>
    <a:fmtScheme name="Percep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TotalTime>
  <Words>6494</Words>
  <Application>Microsoft Office PowerPoint</Application>
  <PresentationFormat>Presentación en pantalla (4:3)</PresentationFormat>
  <Paragraphs>584</Paragraphs>
  <Slides>45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Arial</vt:lpstr>
      <vt:lpstr>Arial (Cuerpo)</vt:lpstr>
      <vt:lpstr>Calibri</vt:lpstr>
      <vt:lpstr>Courier New</vt:lpstr>
      <vt:lpstr>HandelGothic BT</vt:lpstr>
      <vt:lpstr>Times</vt:lpstr>
      <vt:lpstr>Wingdings 2</vt:lpstr>
      <vt:lpstr>Perception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38</cp:revision>
  <dcterms:modified xsi:type="dcterms:W3CDTF">2017-03-16T14:55:30Z</dcterms:modified>
</cp:coreProperties>
</file>