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9" r:id="rId2"/>
  </p:sldMasterIdLst>
  <p:notesMasterIdLst>
    <p:notesMasterId r:id="rId50"/>
  </p:notesMasterIdLst>
  <p:handoutMasterIdLst>
    <p:handoutMasterId r:id="rId51"/>
  </p:handoutMasterIdLst>
  <p:sldIdLst>
    <p:sldId id="262" r:id="rId3"/>
    <p:sldId id="305" r:id="rId4"/>
    <p:sldId id="285" r:id="rId5"/>
    <p:sldId id="336" r:id="rId6"/>
    <p:sldId id="335" r:id="rId7"/>
    <p:sldId id="295" r:id="rId8"/>
    <p:sldId id="290" r:id="rId9"/>
    <p:sldId id="296" r:id="rId10"/>
    <p:sldId id="297" r:id="rId11"/>
    <p:sldId id="298" r:id="rId12"/>
    <p:sldId id="299" r:id="rId13"/>
    <p:sldId id="300" r:id="rId14"/>
    <p:sldId id="301" r:id="rId15"/>
    <p:sldId id="303" r:id="rId16"/>
    <p:sldId id="304" r:id="rId17"/>
    <p:sldId id="286" r:id="rId18"/>
    <p:sldId id="291" r:id="rId19"/>
    <p:sldId id="292" r:id="rId20"/>
    <p:sldId id="293" r:id="rId21"/>
    <p:sldId id="294" r:id="rId22"/>
    <p:sldId id="264" r:id="rId23"/>
    <p:sldId id="315" r:id="rId24"/>
    <p:sldId id="307" r:id="rId25"/>
    <p:sldId id="287" r:id="rId26"/>
    <p:sldId id="266" r:id="rId27"/>
    <p:sldId id="326" r:id="rId28"/>
    <p:sldId id="267" r:id="rId29"/>
    <p:sldId id="308" r:id="rId30"/>
    <p:sldId id="268" r:id="rId31"/>
    <p:sldId id="327" r:id="rId32"/>
    <p:sldId id="269" r:id="rId33"/>
    <p:sldId id="328" r:id="rId34"/>
    <p:sldId id="270" r:id="rId35"/>
    <p:sldId id="288" r:id="rId36"/>
    <p:sldId id="309" r:id="rId37"/>
    <p:sldId id="272" r:id="rId38"/>
    <p:sldId id="329" r:id="rId39"/>
    <p:sldId id="330" r:id="rId40"/>
    <p:sldId id="331" r:id="rId41"/>
    <p:sldId id="332" r:id="rId42"/>
    <p:sldId id="333" r:id="rId43"/>
    <p:sldId id="334" r:id="rId44"/>
    <p:sldId id="274" r:id="rId45"/>
    <p:sldId id="312" r:id="rId46"/>
    <p:sldId id="275" r:id="rId47"/>
    <p:sldId id="313" r:id="rId48"/>
    <p:sldId id="317" r:id="rId49"/>
  </p:sldIdLst>
  <p:sldSz cx="9144000" cy="6858000" type="screen4x3"/>
  <p:notesSz cx="9144000" cy="6858000"/>
  <p:defaultTextStyle>
    <a:defPPr>
      <a:defRPr lang="es-CO"/>
    </a:defPPr>
    <a:lvl1pPr marL="0" algn="l" defTabSz="913765" rtl="0" eaLnBrk="1" latinLnBrk="0" hangingPunct="1">
      <a:defRPr sz="1800" kern="1200">
        <a:solidFill>
          <a:schemeClr val="tx1"/>
        </a:solidFill>
        <a:latin typeface="+mn-lt"/>
        <a:ea typeface="+mn-ea"/>
        <a:cs typeface="+mn-cs"/>
      </a:defRPr>
    </a:lvl1pPr>
    <a:lvl2pPr marL="456882"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646" algn="l" defTabSz="913765" rtl="0" eaLnBrk="1" latinLnBrk="0" hangingPunct="1">
      <a:defRPr sz="1800" kern="1200">
        <a:solidFill>
          <a:schemeClr val="tx1"/>
        </a:solidFill>
        <a:latin typeface="+mn-lt"/>
        <a:ea typeface="+mn-ea"/>
        <a:cs typeface="+mn-cs"/>
      </a:defRPr>
    </a:lvl4pPr>
    <a:lvl5pPr marL="1827528" algn="l" defTabSz="913765" rtl="0" eaLnBrk="1" latinLnBrk="0" hangingPunct="1">
      <a:defRPr sz="1800" kern="1200">
        <a:solidFill>
          <a:schemeClr val="tx1"/>
        </a:solidFill>
        <a:latin typeface="+mn-lt"/>
        <a:ea typeface="+mn-ea"/>
        <a:cs typeface="+mn-cs"/>
      </a:defRPr>
    </a:lvl5pPr>
    <a:lvl6pPr marL="2284410" algn="l" defTabSz="913765" rtl="0" eaLnBrk="1" latinLnBrk="0" hangingPunct="1">
      <a:defRPr sz="1800" kern="1200">
        <a:solidFill>
          <a:schemeClr val="tx1"/>
        </a:solidFill>
        <a:latin typeface="+mn-lt"/>
        <a:ea typeface="+mn-ea"/>
        <a:cs typeface="+mn-cs"/>
      </a:defRPr>
    </a:lvl6pPr>
    <a:lvl7pPr marL="2741292" algn="l" defTabSz="913765" rtl="0" eaLnBrk="1" latinLnBrk="0" hangingPunct="1">
      <a:defRPr sz="1800" kern="1200">
        <a:solidFill>
          <a:schemeClr val="tx1"/>
        </a:solidFill>
        <a:latin typeface="+mn-lt"/>
        <a:ea typeface="+mn-ea"/>
        <a:cs typeface="+mn-cs"/>
      </a:defRPr>
    </a:lvl7pPr>
    <a:lvl8pPr marL="3198174" algn="l" defTabSz="913765" rtl="0" eaLnBrk="1" latinLnBrk="0" hangingPunct="1">
      <a:defRPr sz="1800" kern="1200">
        <a:solidFill>
          <a:schemeClr val="tx1"/>
        </a:solidFill>
        <a:latin typeface="+mn-lt"/>
        <a:ea typeface="+mn-ea"/>
        <a:cs typeface="+mn-cs"/>
      </a:defRPr>
    </a:lvl8pPr>
    <a:lvl9pPr marL="3655056"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p15:clr>
            <a:srgbClr val="A4A3A4"/>
          </p15:clr>
        </p15:guide>
        <p15:guide id="2" pos="2160">
          <p15:clr>
            <a:srgbClr val="A4A3A4"/>
          </p15:clr>
        </p15:guide>
        <p15:guide id="3" orient="horz" pos="216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ván Portela Guauque" initials="IP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clrMode="bw"/>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0000" autoAdjust="0"/>
    <p:restoredTop sz="99822" autoAdjust="0"/>
  </p:normalViewPr>
  <p:slideViewPr>
    <p:cSldViewPr>
      <p:cViewPr varScale="1">
        <p:scale>
          <a:sx n="72" d="100"/>
          <a:sy n="72" d="100"/>
        </p:scale>
        <p:origin x="1554" y="54"/>
      </p:cViewPr>
      <p:guideLst>
        <p:guide orient="horz" pos="2881"/>
        <p:guide pos="2160"/>
        <p:guide orient="horz" pos="2161"/>
        <p:guide pos="2880"/>
      </p:guideLst>
    </p:cSldViewPr>
  </p:slideViewPr>
  <p:notesTextViewPr>
    <p:cViewPr>
      <p:scale>
        <a:sx n="1" d="1"/>
        <a:sy n="1" d="1"/>
      </p:scale>
      <p:origin x="0" y="0"/>
    </p:cViewPr>
  </p:notesTextViewPr>
  <p:notesViewPr>
    <p:cSldViewPr>
      <p:cViewPr varScale="1">
        <p:scale>
          <a:sx n="71" d="100"/>
          <a:sy n="71" d="100"/>
        </p:scale>
        <p:origin x="192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5E2E0ECB-B00A-0646-A13F-646EC27DC7A2}" type="datetime1">
              <a:rPr lang="es-CO" smtClean="0"/>
              <a:t>16/03/2017</a:t>
            </a:fld>
            <a:endParaRPr lang="es-CO"/>
          </a:p>
        </p:txBody>
      </p:sp>
      <p:sp>
        <p:nvSpPr>
          <p:cNvPr id="4" name="Marcador de pie de página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CB83661-3BAF-304B-B879-926B5884C9D1}" type="slidenum">
              <a:rPr lang="es-CO" smtClean="0"/>
              <a:t>‹Nº›</a:t>
            </a:fld>
            <a:endParaRPr lang="es-CO"/>
          </a:p>
        </p:txBody>
      </p:sp>
    </p:spTree>
    <p:extLst>
      <p:ext uri="{BB962C8B-B14F-4D97-AF65-F5344CB8AC3E}">
        <p14:creationId xmlns:p14="http://schemas.microsoft.com/office/powerpoint/2010/main" val="298131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A4442E2-EFF6-B649-953B-4B008A702BF0}" type="datetime1">
              <a:rPr lang="es-CO" smtClean="0"/>
              <a:t>16/03/2017</a:t>
            </a:fld>
            <a:endParaRPr lang="es-CO"/>
          </a:p>
        </p:txBody>
      </p:sp>
      <p:sp>
        <p:nvSpPr>
          <p:cNvPr id="4" name="3 Marcador de imagen de diapositiva"/>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8CAB64-CBFE-4D5F-8F4F-DE3C5E492BB8}" type="slidenum">
              <a:rPr lang="es-CO" smtClean="0"/>
              <a:t>‹Nº›</a:t>
            </a:fld>
            <a:endParaRPr lang="es-CO"/>
          </a:p>
        </p:txBody>
      </p:sp>
    </p:spTree>
    <p:extLst>
      <p:ext uri="{BB962C8B-B14F-4D97-AF65-F5344CB8AC3E}">
        <p14:creationId xmlns:p14="http://schemas.microsoft.com/office/powerpoint/2010/main" val="262829936"/>
      </p:ext>
    </p:extLst>
  </p:cSld>
  <p:clrMap bg1="lt1" tx1="dk1" bg2="lt2" tx2="dk2" accent1="accent1" accent2="accent2" accent3="accent3" accent4="accent4" accent5="accent5" accent6="accent6" hlink="hlink" folHlink="folHlink"/>
  <p:hf hdr="0" ftr="0" dt="0"/>
  <p:notesStyle>
    <a:lvl1pPr marL="0" algn="l" defTabSz="913765" rtl="0" eaLnBrk="1" latinLnBrk="0" hangingPunct="1">
      <a:defRPr sz="1200" kern="1200">
        <a:solidFill>
          <a:schemeClr val="tx1"/>
        </a:solidFill>
        <a:latin typeface="+mn-lt"/>
        <a:ea typeface="+mn-ea"/>
        <a:cs typeface="+mn-cs"/>
      </a:defRPr>
    </a:lvl1pPr>
    <a:lvl2pPr marL="456882" algn="l" defTabSz="913765" rtl="0" eaLnBrk="1" latinLnBrk="0" hangingPunct="1">
      <a:defRPr sz="1200" kern="1200">
        <a:solidFill>
          <a:schemeClr val="tx1"/>
        </a:solidFill>
        <a:latin typeface="+mn-lt"/>
        <a:ea typeface="+mn-ea"/>
        <a:cs typeface="+mn-cs"/>
      </a:defRPr>
    </a:lvl2pPr>
    <a:lvl3pPr marL="913765" algn="l" defTabSz="913765" rtl="0" eaLnBrk="1" latinLnBrk="0" hangingPunct="1">
      <a:defRPr sz="1200" kern="1200">
        <a:solidFill>
          <a:schemeClr val="tx1"/>
        </a:solidFill>
        <a:latin typeface="+mn-lt"/>
        <a:ea typeface="+mn-ea"/>
        <a:cs typeface="+mn-cs"/>
      </a:defRPr>
    </a:lvl3pPr>
    <a:lvl4pPr marL="1370646" algn="l" defTabSz="913765" rtl="0" eaLnBrk="1" latinLnBrk="0" hangingPunct="1">
      <a:defRPr sz="1200" kern="1200">
        <a:solidFill>
          <a:schemeClr val="tx1"/>
        </a:solidFill>
        <a:latin typeface="+mn-lt"/>
        <a:ea typeface="+mn-ea"/>
        <a:cs typeface="+mn-cs"/>
      </a:defRPr>
    </a:lvl4pPr>
    <a:lvl5pPr marL="1827528" algn="l" defTabSz="913765" rtl="0" eaLnBrk="1" latinLnBrk="0" hangingPunct="1">
      <a:defRPr sz="1200" kern="1200">
        <a:solidFill>
          <a:schemeClr val="tx1"/>
        </a:solidFill>
        <a:latin typeface="+mn-lt"/>
        <a:ea typeface="+mn-ea"/>
        <a:cs typeface="+mn-cs"/>
      </a:defRPr>
    </a:lvl5pPr>
    <a:lvl6pPr marL="2284410" algn="l" defTabSz="913765" rtl="0" eaLnBrk="1" latinLnBrk="0" hangingPunct="1">
      <a:defRPr sz="1200" kern="1200">
        <a:solidFill>
          <a:schemeClr val="tx1"/>
        </a:solidFill>
        <a:latin typeface="+mn-lt"/>
        <a:ea typeface="+mn-ea"/>
        <a:cs typeface="+mn-cs"/>
      </a:defRPr>
    </a:lvl6pPr>
    <a:lvl7pPr marL="2741292" algn="l" defTabSz="913765" rtl="0" eaLnBrk="1" latinLnBrk="0" hangingPunct="1">
      <a:defRPr sz="1200" kern="1200">
        <a:solidFill>
          <a:schemeClr val="tx1"/>
        </a:solidFill>
        <a:latin typeface="+mn-lt"/>
        <a:ea typeface="+mn-ea"/>
        <a:cs typeface="+mn-cs"/>
      </a:defRPr>
    </a:lvl7pPr>
    <a:lvl8pPr marL="3198174" algn="l" defTabSz="913765" rtl="0" eaLnBrk="1" latinLnBrk="0" hangingPunct="1">
      <a:defRPr sz="1200" kern="1200">
        <a:solidFill>
          <a:schemeClr val="tx1"/>
        </a:solidFill>
        <a:latin typeface="+mn-lt"/>
        <a:ea typeface="+mn-ea"/>
        <a:cs typeface="+mn-cs"/>
      </a:defRPr>
    </a:lvl8pPr>
    <a:lvl9pPr marL="3655056"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857500" y="514350"/>
            <a:ext cx="3429000" cy="257175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B08CAB64-CBFE-4D5F-8F4F-DE3C5E492BB8}" type="slidenum">
              <a:rPr lang="es-CO" smtClean="0"/>
              <a:t>1</a:t>
            </a:fld>
            <a:endParaRPr lang="es-CO" dirty="0"/>
          </a:p>
        </p:txBody>
      </p:sp>
    </p:spTree>
    <p:extLst>
      <p:ext uri="{BB962C8B-B14F-4D97-AF65-F5344CB8AC3E}">
        <p14:creationId xmlns:p14="http://schemas.microsoft.com/office/powerpoint/2010/main" val="228301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En blanco">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‹Nº›</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Tree>
    <p:extLst>
      <p:ext uri="{BB962C8B-B14F-4D97-AF65-F5344CB8AC3E}">
        <p14:creationId xmlns:p14="http://schemas.microsoft.com/office/powerpoint/2010/main" val="97890627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06" y="1422699"/>
            <a:ext cx="8913813" cy="914400"/>
          </a:xfrm>
          <a:prstGeom prst="rect">
            <a:avLst/>
          </a:prstGeom>
          <a:solidFill>
            <a:schemeClr val="tx2"/>
          </a:solidFill>
        </p:spPr>
        <p:txBody>
          <a:bodyPr vert="horz" lIns="1188461" tIns="45710" rIns="274260" bIns="45710" rtlCol="0" anchor="ctr">
            <a:normAutofit/>
          </a:bodyPr>
          <a:lstStyle/>
          <a:p>
            <a:r>
              <a:rPr lang="es-ES_tradnl" dirty="0"/>
              <a:t>Clic para editar título</a:t>
            </a:r>
            <a:endParaRPr dirty="0"/>
          </a:p>
        </p:txBody>
      </p:sp>
      <p:sp>
        <p:nvSpPr>
          <p:cNvPr id="16" name="Marcador de texto 5"/>
          <p:cNvSpPr txBox="1">
            <a:spLocks/>
          </p:cNvSpPr>
          <p:nvPr userDrawn="1"/>
        </p:nvSpPr>
        <p:spPr>
          <a:xfrm>
            <a:off x="8401605" y="6561348"/>
            <a:ext cx="742396" cy="162018"/>
          </a:xfrm>
          <a:prstGeom prst="rect">
            <a:avLst/>
          </a:prstGeom>
        </p:spPr>
        <p:txBody>
          <a:bodyPr vert="horz" lIns="20016" tIns="10008" rIns="20016" bIns="10008" anchor="ctr"/>
          <a:lstStyle>
            <a:lvl1pPr marL="0" indent="0" algn="ctr" defTabSz="4176339" rtl="0" eaLnBrk="1" latinLnBrk="0" hangingPunct="1">
              <a:spcBef>
                <a:spcPts val="9135"/>
              </a:spcBef>
              <a:buClr>
                <a:schemeClr val="accent1"/>
              </a:buClr>
              <a:buFont typeface="Wingdings 2" pitchFamily="18" charset="2"/>
              <a:buNone/>
              <a:defRPr sz="7200" b="1" kern="1200">
                <a:solidFill>
                  <a:srgbClr val="000000"/>
                </a:solidFill>
                <a:latin typeface="+mn-lt"/>
                <a:ea typeface="+mn-ea"/>
                <a:cs typeface="+mn-cs"/>
              </a:defRPr>
            </a:lvl1pPr>
            <a:lvl2pPr marL="3132254" indent="-1537125" algn="l" defTabSz="4176339" rtl="0" eaLnBrk="1" latinLnBrk="0" hangingPunct="1">
              <a:spcBef>
                <a:spcPts val="2740"/>
              </a:spcBef>
              <a:buClr>
                <a:schemeClr val="accent1">
                  <a:lumMod val="50000"/>
                </a:schemeClr>
              </a:buClr>
              <a:buFont typeface="Wingdings 2" pitchFamily="18" charset="2"/>
              <a:buChar char=""/>
              <a:defRPr sz="8200" kern="1200">
                <a:solidFill>
                  <a:schemeClr val="tx1">
                    <a:lumMod val="65000"/>
                    <a:lumOff val="35000"/>
                  </a:schemeClr>
                </a:solidFill>
                <a:latin typeface="+mn-lt"/>
                <a:ea typeface="+mn-ea"/>
                <a:cs typeface="+mn-cs"/>
              </a:defRPr>
            </a:lvl2pPr>
            <a:lvl3pPr marL="4727384" indent="-1595130" algn="l" defTabSz="4176339" rtl="0" eaLnBrk="1" latinLnBrk="0" hangingPunct="1">
              <a:spcBef>
                <a:spcPts val="2740"/>
              </a:spcBef>
              <a:buClr>
                <a:schemeClr val="accent1"/>
              </a:buClr>
              <a:buFont typeface="Wingdings 2" pitchFamily="18" charset="2"/>
              <a:buChar char=""/>
              <a:defRPr sz="8200" kern="1200">
                <a:solidFill>
                  <a:schemeClr val="tx1">
                    <a:lumMod val="65000"/>
                    <a:lumOff val="35000"/>
                  </a:schemeClr>
                </a:solidFill>
                <a:latin typeface="+mn-lt"/>
                <a:ea typeface="+mn-ea"/>
                <a:cs typeface="+mn-cs"/>
              </a:defRPr>
            </a:lvl3pPr>
            <a:lvl4pPr marL="6264509" indent="-1537125" algn="l" defTabSz="4176339" rtl="0" eaLnBrk="1" latinLnBrk="0" hangingPunct="1">
              <a:spcBef>
                <a:spcPts val="2740"/>
              </a:spcBef>
              <a:buClr>
                <a:schemeClr val="accent1">
                  <a:lumMod val="50000"/>
                </a:schemeClr>
              </a:buClr>
              <a:buFont typeface="Wingdings 2" pitchFamily="18" charset="2"/>
              <a:buChar char=""/>
              <a:defRPr sz="8200" kern="1200">
                <a:solidFill>
                  <a:schemeClr val="tx1">
                    <a:lumMod val="65000"/>
                    <a:lumOff val="35000"/>
                  </a:schemeClr>
                </a:solidFill>
                <a:latin typeface="+mn-lt"/>
                <a:ea typeface="+mn-ea"/>
                <a:cs typeface="+mn-cs"/>
              </a:defRPr>
            </a:lvl4pPr>
            <a:lvl5pPr marL="7859638" indent="-1595130" algn="l" defTabSz="4176339" rtl="0" eaLnBrk="1" latinLnBrk="0" hangingPunct="1">
              <a:spcBef>
                <a:spcPts val="2740"/>
              </a:spcBef>
              <a:buClr>
                <a:schemeClr val="accent1"/>
              </a:buClr>
              <a:buFont typeface="Wingdings 2" pitchFamily="18" charset="2"/>
              <a:buChar char=""/>
              <a:defRPr sz="8200" kern="1200">
                <a:solidFill>
                  <a:schemeClr val="tx1">
                    <a:lumMod val="65000"/>
                    <a:lumOff val="35000"/>
                  </a:schemeClr>
                </a:solidFill>
                <a:latin typeface="+mn-lt"/>
                <a:ea typeface="+mn-ea"/>
                <a:cs typeface="+mn-cs"/>
              </a:defRPr>
            </a:lvl5pPr>
            <a:lvl6pPr marL="9389515" indent="-1573380" algn="l" defTabSz="4176339" rtl="0" eaLnBrk="1" latinLnBrk="0" hangingPunct="1">
              <a:spcBef>
                <a:spcPct val="20000"/>
              </a:spcBef>
              <a:buClr>
                <a:schemeClr val="accent1">
                  <a:lumMod val="50000"/>
                </a:schemeClr>
              </a:buClr>
              <a:buFont typeface="Wingdings 2" pitchFamily="18" charset="2"/>
              <a:buChar char=""/>
              <a:defRPr lang="en-US" sz="8200" kern="1200" dirty="0" smtClean="0">
                <a:solidFill>
                  <a:schemeClr val="tx1">
                    <a:lumMod val="65000"/>
                    <a:lumOff val="35000"/>
                  </a:schemeClr>
                </a:solidFill>
                <a:latin typeface="+mn-lt"/>
                <a:ea typeface="+mn-ea"/>
                <a:cs typeface="+mn-cs"/>
              </a:defRPr>
            </a:lvl6pPr>
            <a:lvl7pPr marL="10955642" indent="-1573380" algn="l" defTabSz="4176339" rtl="0" eaLnBrk="1" latinLnBrk="0" hangingPunct="1">
              <a:spcBef>
                <a:spcPct val="20000"/>
              </a:spcBef>
              <a:buClr>
                <a:schemeClr val="accent1"/>
              </a:buClr>
              <a:buFont typeface="Wingdings 2" pitchFamily="18" charset="2"/>
              <a:buChar char=""/>
              <a:defRPr lang="en-US" sz="8200" kern="1200" dirty="0" smtClean="0">
                <a:solidFill>
                  <a:schemeClr val="tx1">
                    <a:lumMod val="65000"/>
                    <a:lumOff val="35000"/>
                  </a:schemeClr>
                </a:solidFill>
                <a:latin typeface="+mn-lt"/>
                <a:ea typeface="+mn-ea"/>
                <a:cs typeface="+mn-cs"/>
              </a:defRPr>
            </a:lvl7pPr>
            <a:lvl8pPr marL="12529017" indent="-1573380" algn="l" defTabSz="4176339" rtl="0" eaLnBrk="1" latinLnBrk="0" hangingPunct="1">
              <a:spcBef>
                <a:spcPct val="20000"/>
              </a:spcBef>
              <a:buClr>
                <a:schemeClr val="accent1">
                  <a:lumMod val="50000"/>
                </a:schemeClr>
              </a:buClr>
              <a:buFont typeface="Wingdings 2" pitchFamily="18" charset="2"/>
              <a:buChar char=""/>
              <a:defRPr lang="en-US" sz="8200" kern="1200" dirty="0" smtClean="0">
                <a:solidFill>
                  <a:schemeClr val="tx1">
                    <a:lumMod val="65000"/>
                    <a:lumOff val="35000"/>
                  </a:schemeClr>
                </a:solidFill>
                <a:latin typeface="+mn-lt"/>
                <a:ea typeface="+mn-ea"/>
                <a:cs typeface="+mn-cs"/>
              </a:defRPr>
            </a:lvl8pPr>
            <a:lvl9pPr marL="14102397" indent="-1573380" algn="l" defTabSz="4176339" rtl="0" eaLnBrk="1" latinLnBrk="0" hangingPunct="1">
              <a:spcBef>
                <a:spcPct val="20000"/>
              </a:spcBef>
              <a:buClr>
                <a:schemeClr val="accent1"/>
              </a:buClr>
              <a:buFont typeface="Wingdings 2" pitchFamily="18" charset="2"/>
              <a:buChar char=""/>
              <a:defRPr lang="en-US" sz="8200" kern="1200" dirty="0">
                <a:solidFill>
                  <a:schemeClr val="tx1">
                    <a:lumMod val="65000"/>
                    <a:lumOff val="35000"/>
                  </a:schemeClr>
                </a:solidFill>
                <a:latin typeface="+mn-lt"/>
                <a:ea typeface="+mn-ea"/>
                <a:cs typeface="+mn-cs"/>
              </a:defRPr>
            </a:lvl9pPr>
          </a:lstStyle>
          <a:p>
            <a:fld id="{CD2365E7-BFD5-3347-A8B3-16320843DC3B}" type="slidenum">
              <a:rPr lang="es-CO" sz="1100" b="0" smtClean="0">
                <a:latin typeface="HandelGothic BT" panose="04030805030B02020C03" pitchFamily="82" charset="0"/>
              </a:rPr>
              <a:pPr/>
              <a:t>‹Nº›</a:t>
            </a:fld>
            <a:endParaRPr lang="es-CO" sz="1100" b="0" dirty="0">
              <a:latin typeface="HandelGothic BT" panose="04030805030B02020C03" pitchFamily="82" charset="0"/>
            </a:endParaRPr>
          </a:p>
        </p:txBody>
      </p:sp>
      <p:sp>
        <p:nvSpPr>
          <p:cNvPr id="5" name="CuadroTexto 4"/>
          <p:cNvSpPr txBox="1"/>
          <p:nvPr userDrawn="1"/>
        </p:nvSpPr>
        <p:spPr>
          <a:xfrm>
            <a:off x="323528" y="6511552"/>
            <a:ext cx="5040162" cy="261610"/>
          </a:xfrm>
          <a:prstGeom prst="rect">
            <a:avLst/>
          </a:prstGeom>
          <a:noFill/>
        </p:spPr>
        <p:txBody>
          <a:bodyPr wrap="none" rtlCol="0">
            <a:spAutoFit/>
          </a:bodyPr>
          <a:lstStyle/>
          <a:p>
            <a:r>
              <a:rPr lang="es-CO" sz="1100" b="0" dirty="0">
                <a:latin typeface="HandelGothic BT" panose="04030805030B02020C03" pitchFamily="82" charset="0"/>
              </a:rPr>
              <a:t>MT-SG-02</a:t>
            </a:r>
            <a:r>
              <a:rPr lang="es-CO" sz="1100" b="0" baseline="0" dirty="0">
                <a:latin typeface="HandelGothic BT" panose="04030805030B02020C03" pitchFamily="82" charset="0"/>
              </a:rPr>
              <a:t>                                                                Versión 1</a:t>
            </a:r>
            <a:endParaRPr lang="es-CO" sz="1100" b="0" dirty="0">
              <a:latin typeface="HandelGothic BT" panose="04030805030B02020C03" pitchFamily="82" charset="0"/>
            </a:endParaRPr>
          </a:p>
        </p:txBody>
      </p:sp>
      <p:pic>
        <p:nvPicPr>
          <p:cNvPr id="3" name="Imagen 2" descr="logo EMPSII.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36363" y="80628"/>
            <a:ext cx="1168400" cy="321469"/>
          </a:xfrm>
          <a:prstGeom prst="rect">
            <a:avLst/>
          </a:prstGeom>
        </p:spPr>
      </p:pic>
    </p:spTree>
  </p:cSld>
  <p:clrMap bg1="lt1" tx1="dk1" bg2="lt2" tx2="dk2" accent1="accent1" accent2="accent2" accent3="accent3" accent4="accent4" accent5="accent5" accent6="accent6" hlink="hlink" folHlink="folHlink"/>
  <p:sldLayoutIdLst>
    <p:sldLayoutId id="2147483698" r:id="rId1"/>
  </p:sldLayoutIdLst>
  <p:hf sldNum="0" hdr="0" dt="0"/>
  <p:txStyles>
    <p:titleStyle>
      <a:lvl1pPr marL="0" indent="0" algn="l" defTabSz="914201" rtl="0" eaLnBrk="1" latinLnBrk="0" hangingPunct="1">
        <a:spcBef>
          <a:spcPct val="0"/>
        </a:spcBef>
        <a:buNone/>
        <a:defRPr sz="3600" kern="1200">
          <a:solidFill>
            <a:schemeClr val="bg1"/>
          </a:solidFill>
          <a:latin typeface="+mj-lt"/>
          <a:ea typeface="+mj-ea"/>
          <a:cs typeface="+mj-cs"/>
        </a:defRPr>
      </a:lvl1pPr>
    </p:titleStyle>
    <p:bodyStyle>
      <a:lvl1pPr marL="342825" indent="-342825" algn="l" defTabSz="914201"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650" indent="-336477" algn="l" defTabSz="914201"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4824" indent="-349174" algn="l" defTabSz="914201"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301" indent="-336477" algn="l" defTabSz="914201"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475" indent="-349174" algn="l" defTabSz="914201"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365" indent="-344413" algn="l" defTabSz="914201"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190" indent="-344413" algn="l" defTabSz="914201"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2602" indent="-344413" algn="l" defTabSz="914201"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015" indent="-344413" algn="l" defTabSz="914201"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201" rtl="0" eaLnBrk="1" latinLnBrk="0" hangingPunct="1">
        <a:defRPr sz="1800" kern="1200">
          <a:solidFill>
            <a:schemeClr val="tx1"/>
          </a:solidFill>
          <a:latin typeface="+mn-lt"/>
          <a:ea typeface="+mn-ea"/>
          <a:cs typeface="+mn-cs"/>
        </a:defRPr>
      </a:lvl1pPr>
      <a:lvl2pPr marL="457100" algn="l" defTabSz="914201" rtl="0" eaLnBrk="1" latinLnBrk="0" hangingPunct="1">
        <a:defRPr sz="1800" kern="1200">
          <a:solidFill>
            <a:schemeClr val="tx1"/>
          </a:solidFill>
          <a:latin typeface="+mn-lt"/>
          <a:ea typeface="+mn-ea"/>
          <a:cs typeface="+mn-cs"/>
        </a:defRPr>
      </a:lvl2pPr>
      <a:lvl3pPr marL="914201" algn="l" defTabSz="914201" rtl="0" eaLnBrk="1" latinLnBrk="0" hangingPunct="1">
        <a:defRPr sz="1800" kern="1200">
          <a:solidFill>
            <a:schemeClr val="tx1"/>
          </a:solidFill>
          <a:latin typeface="+mn-lt"/>
          <a:ea typeface="+mn-ea"/>
          <a:cs typeface="+mn-cs"/>
        </a:defRPr>
      </a:lvl3pPr>
      <a:lvl4pPr marL="1371301" algn="l" defTabSz="914201" rtl="0" eaLnBrk="1" latinLnBrk="0" hangingPunct="1">
        <a:defRPr sz="1800" kern="1200">
          <a:solidFill>
            <a:schemeClr val="tx1"/>
          </a:solidFill>
          <a:latin typeface="+mn-lt"/>
          <a:ea typeface="+mn-ea"/>
          <a:cs typeface="+mn-cs"/>
        </a:defRPr>
      </a:lvl4pPr>
      <a:lvl5pPr marL="1828401" algn="l" defTabSz="914201" rtl="0" eaLnBrk="1" latinLnBrk="0" hangingPunct="1">
        <a:defRPr sz="1800" kern="1200">
          <a:solidFill>
            <a:schemeClr val="tx1"/>
          </a:solidFill>
          <a:latin typeface="+mn-lt"/>
          <a:ea typeface="+mn-ea"/>
          <a:cs typeface="+mn-cs"/>
        </a:defRPr>
      </a:lvl5pPr>
      <a:lvl6pPr marL="2285502" algn="l" defTabSz="914201" rtl="0" eaLnBrk="1" latinLnBrk="0" hangingPunct="1">
        <a:defRPr sz="1800" kern="1200">
          <a:solidFill>
            <a:schemeClr val="tx1"/>
          </a:solidFill>
          <a:latin typeface="+mn-lt"/>
          <a:ea typeface="+mn-ea"/>
          <a:cs typeface="+mn-cs"/>
        </a:defRPr>
      </a:lvl6pPr>
      <a:lvl7pPr marL="2742602" algn="l" defTabSz="914201" rtl="0" eaLnBrk="1" latinLnBrk="0" hangingPunct="1">
        <a:defRPr sz="1800" kern="1200">
          <a:solidFill>
            <a:schemeClr val="tx1"/>
          </a:solidFill>
          <a:latin typeface="+mn-lt"/>
          <a:ea typeface="+mn-ea"/>
          <a:cs typeface="+mn-cs"/>
        </a:defRPr>
      </a:lvl7pPr>
      <a:lvl8pPr marL="3199702" algn="l" defTabSz="914201" rtl="0" eaLnBrk="1" latinLnBrk="0" hangingPunct="1">
        <a:defRPr sz="1800" kern="1200">
          <a:solidFill>
            <a:schemeClr val="tx1"/>
          </a:solidFill>
          <a:latin typeface="+mn-lt"/>
          <a:ea typeface="+mn-ea"/>
          <a:cs typeface="+mn-cs"/>
        </a:defRPr>
      </a:lvl8pPr>
      <a:lvl9pPr marL="3656802" algn="l" defTabSz="91420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78750" y="6549799"/>
            <a:ext cx="188106" cy="185117"/>
          </a:xfrm>
          <a:prstGeom prst="rect">
            <a:avLst/>
          </a:prstGeom>
          <a:ln w="12700">
            <a:miter lim="400000"/>
          </a:ln>
        </p:spPr>
        <p:txBody>
          <a:bodyPr wrap="none" lIns="10008" tIns="10008" rIns="10008" bIns="10008" anchor="ctr">
            <a:spAutoFit/>
          </a:bodyPr>
          <a:lstStyle>
            <a:lvl1pPr algn="ctr" defTabSz="4176338">
              <a:spcBef>
                <a:spcPts val="9100"/>
              </a:spcBef>
              <a:defRPr sz="1100">
                <a:latin typeface="HandelGothic BT"/>
                <a:ea typeface="HandelGothic BT"/>
                <a:cs typeface="HandelGothic BT"/>
                <a:sym typeface="HandelGothic BT"/>
              </a:defRPr>
            </a:lvl1p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‹Nº›</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3" name="Shape 3"/>
          <p:cNvSpPr/>
          <p:nvPr/>
        </p:nvSpPr>
        <p:spPr>
          <a:xfrm>
            <a:off x="323527" y="6511552"/>
            <a:ext cx="3815059" cy="256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100">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100" b="0" i="0" u="none" strike="noStrike" kern="0" cap="none" spc="0" normalizeH="0" baseline="0" noProof="0">
                <a:ln>
                  <a:noFill/>
                </a:ln>
                <a:solidFill>
                  <a:srgbClr val="000000"/>
                </a:solidFill>
                <a:effectLst/>
                <a:uLnTx/>
                <a:uFillTx/>
                <a:latin typeface="HandelGothic BT"/>
                <a:sym typeface="HandelGothic BT"/>
              </a:rPr>
              <a:t>MT-SG-02                                                                Versión 1</a:t>
            </a:r>
          </a:p>
        </p:txBody>
      </p:sp>
      <p:pic>
        <p:nvPicPr>
          <p:cNvPr id="4" name="image1.png" descr="logo EMPSII.png"/>
          <p:cNvPicPr>
            <a:picLocks noChangeAspect="1"/>
          </p:cNvPicPr>
          <p:nvPr/>
        </p:nvPicPr>
        <p:blipFill>
          <a:blip r:embed="rId3">
            <a:extLst/>
          </a:blip>
          <a:stretch>
            <a:fillRect/>
          </a:stretch>
        </p:blipFill>
        <p:spPr>
          <a:xfrm>
            <a:off x="7836362" y="80628"/>
            <a:ext cx="1168401" cy="321469"/>
          </a:xfrm>
          <a:prstGeom prst="rect">
            <a:avLst/>
          </a:prstGeom>
          <a:ln w="12700">
            <a:miter lim="400000"/>
          </a:ln>
        </p:spPr>
      </p:pic>
      <p:sp>
        <p:nvSpPr>
          <p:cNvPr id="5" name="Shape 5"/>
          <p:cNvSpPr>
            <a:spLocks noGrp="1"/>
          </p:cNvSpPr>
          <p:nvPr>
            <p:ph type="title"/>
          </p:nvPr>
        </p:nvSpPr>
        <p:spPr>
          <a:xfrm>
            <a:off x="457200" y="274637"/>
            <a:ext cx="8229600" cy="1143001"/>
          </a:xfrm>
          <a:prstGeom prst="rect">
            <a:avLst/>
          </a:prstGeom>
          <a:solidFill>
            <a:srgbClr val="333333"/>
          </a:solidFill>
          <a:ln w="12700">
            <a:miter lim="400000"/>
          </a:ln>
          <a:extLst>
            <a:ext uri="{C572A759-6A51-4108-AA02-DFA0A04FC94B}">
              <ma14:wrappingTextBoxFlag xmlns:ma14="http://schemas.microsoft.com/office/mac/drawingml/2011/main" xmlns="" val="1"/>
            </a:ext>
          </a:extLst>
        </p:spPr>
        <p:txBody>
          <a:bodyPr lIns="45710" tIns="45710" rIns="45710" bIns="45710" anchor="ctr">
            <a:normAutofit/>
          </a:bodyPr>
          <a:lstStyle/>
          <a:p>
            <a:r>
              <a:t>Texto del título</a:t>
            </a:r>
          </a:p>
        </p:txBody>
      </p:sp>
      <p:sp>
        <p:nvSpPr>
          <p:cNvPr id="6" name="Shape 6"/>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Nivel de texto 1</a:t>
            </a:r>
          </a:p>
          <a:p>
            <a:pPr lvl="1"/>
            <a:r>
              <a:t>Nivel de texto 2</a:t>
            </a:r>
          </a:p>
          <a:p>
            <a:pPr lvl="2"/>
            <a:r>
              <a:t>Nivel de texto 3</a:t>
            </a:r>
          </a:p>
          <a:p>
            <a:pPr lvl="3"/>
            <a:r>
              <a:t>Nivel de texto 4</a:t>
            </a:r>
          </a:p>
          <a:p>
            <a:pPr lvl="4"/>
            <a:r>
              <a:t>Nivel de texto 5</a:t>
            </a:r>
          </a:p>
        </p:txBody>
      </p:sp>
    </p:spTree>
    <p:extLst>
      <p:ext uri="{BB962C8B-B14F-4D97-AF65-F5344CB8AC3E}">
        <p14:creationId xmlns:p14="http://schemas.microsoft.com/office/powerpoint/2010/main" val="8017525"/>
      </p:ext>
    </p:extLst>
  </p:cSld>
  <p:clrMap bg1="lt1" tx1="dk1" bg2="lt2" tx2="dk2" accent1="accent1" accent2="accent2" accent3="accent3" accent4="accent4" accent5="accent5" accent6="accent6" hlink="hlink" folHlink="folHlink"/>
  <p:sldLayoutIdLst>
    <p:sldLayoutId id="2147483700" r:id="rId1"/>
  </p:sldLayoutIdLst>
  <p:transition spd="med"/>
  <p:txStyles>
    <p:titleStyle>
      <a:lvl1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1pPr>
      <a:lvl2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2pPr>
      <a:lvl3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3pPr>
      <a:lvl4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4pPr>
      <a:lvl5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5pPr>
      <a:lvl6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6pPr>
      <a:lvl7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7pPr>
      <a:lvl8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8pPr>
      <a:lvl9pPr marL="0" marR="0" indent="0" algn="l" defTabSz="914200" rtl="0" latinLnBrk="0">
        <a:lnSpc>
          <a:spcPct val="100000"/>
        </a:lnSpc>
        <a:spcBef>
          <a:spcPts val="0"/>
        </a:spcBef>
        <a:spcAft>
          <a:spcPts val="0"/>
        </a:spcAft>
        <a:buClrTx/>
        <a:buSzTx/>
        <a:buFontTx/>
        <a:buNone/>
        <a:tabLst/>
        <a:defRPr sz="3600" b="0" i="0" u="none" strike="noStrike" cap="none" spc="0" baseline="0">
          <a:ln>
            <a:noFill/>
          </a:ln>
          <a:solidFill>
            <a:srgbClr val="FFFFFF"/>
          </a:solidFill>
          <a:uFillTx/>
          <a:latin typeface="Arial"/>
          <a:ea typeface="Arial"/>
          <a:cs typeface="Arial"/>
          <a:sym typeface="Arial"/>
        </a:defRPr>
      </a:lvl9pPr>
    </p:titleStyle>
    <p:bodyStyle>
      <a:lvl1pPr marL="342825" marR="0" indent="-342825"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1pPr>
      <a:lvl2pPr marL="723036" marR="0" indent="-373863"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2pPr>
      <a:lvl3pPr marL="1073621" marR="0" indent="-387971"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3pPr>
      <a:lvl4pPr marL="1408687" marR="0" indent="-373863"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4pPr>
      <a:lvl5pPr marL="1759272" marR="0" indent="-387971"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5pPr>
      <a:lvl6pPr marL="2093633" marR="0" indent="-382680"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6pPr>
      <a:lvl7pPr marL="2436458" marR="0" indent="-382681"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7pPr>
      <a:lvl8pPr marL="2780870" marR="0" indent="-382681"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8pPr>
      <a:lvl9pPr marL="3125283" marR="0" indent="-382681" algn="l" defTabSz="914200" rtl="0" latinLnBrk="0">
        <a:lnSpc>
          <a:spcPct val="100000"/>
        </a:lnSpc>
        <a:spcBef>
          <a:spcPts val="2000"/>
        </a:spcBef>
        <a:spcAft>
          <a:spcPts val="0"/>
        </a:spcAft>
        <a:buClr>
          <a:schemeClr val="accent1"/>
        </a:buClr>
        <a:buSzPct val="100000"/>
        <a:buFont typeface="Wingdings 2"/>
        <a:buChar char=""/>
        <a:tabLst/>
        <a:defRPr sz="2000" b="0" i="0" u="none" strike="noStrike" cap="none" spc="0" baseline="0">
          <a:ln>
            <a:noFill/>
          </a:ln>
          <a:solidFill>
            <a:srgbClr val="595959"/>
          </a:solidFill>
          <a:uFillTx/>
          <a:latin typeface="Arial"/>
          <a:ea typeface="Arial"/>
          <a:cs typeface="Arial"/>
          <a:sym typeface="Arial"/>
        </a:defRPr>
      </a:lvl9pPr>
    </p:bodyStyle>
    <p:otherStyle>
      <a:lvl1pPr marL="0" marR="0" indent="0" algn="ctr" defTabSz="4176338" rtl="0" latinLnBrk="0">
        <a:lnSpc>
          <a:spcPct val="100000"/>
        </a:lnSpc>
        <a:spcBef>
          <a:spcPts val="9100"/>
        </a:spcBef>
        <a:spcAft>
          <a:spcPts val="0"/>
        </a:spcAft>
        <a:buClrTx/>
        <a:buSzTx/>
        <a:buFontTx/>
        <a:buNone/>
        <a:tabLst/>
        <a:defRPr sz="1100" b="0" i="0" u="none" strike="noStrike" cap="none" spc="0" baseline="0">
          <a:ln>
            <a:noFill/>
          </a:ln>
          <a:solidFill>
            <a:schemeClr val="tx1"/>
          </a:solidFill>
          <a:uFillTx/>
          <a:latin typeface="+mn-lt"/>
          <a:ea typeface="+mn-ea"/>
          <a:cs typeface="+mn-cs"/>
          <a:sym typeface="HandelGothic BT"/>
        </a:defRPr>
      </a:lvl1pPr>
      <a:lvl2pPr marL="1801328" marR="0" indent="-206199"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2pPr>
      <a:lvl3pPr marL="3346234" marR="0" indent="-213980"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3pPr>
      <a:lvl4pPr marL="4933584" marR="0" indent="-206199"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4pPr>
      <a:lvl5pPr marL="6478489" marR="0" indent="-213980"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5pPr>
      <a:lvl6pPr marL="8027198"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6pPr>
      <a:lvl7pPr marL="9593325"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7pPr>
      <a:lvl8pPr marL="11166699"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8pPr>
      <a:lvl9pPr marL="12740079" marR="0" indent="-211063" algn="ctr" defTabSz="4176338" rtl="0" latinLnBrk="0">
        <a:lnSpc>
          <a:spcPct val="100000"/>
        </a:lnSpc>
        <a:spcBef>
          <a:spcPts val="9100"/>
        </a:spcBef>
        <a:spcAft>
          <a:spcPts val="0"/>
        </a:spcAft>
        <a:buClrTx/>
        <a:buSzPct val="100000"/>
        <a:buFontTx/>
        <a:buChar char=""/>
        <a:tabLst/>
        <a:defRPr sz="1100" b="0" i="0" u="none" strike="noStrike" cap="none" spc="0" baseline="0">
          <a:ln>
            <a:noFill/>
          </a:ln>
          <a:solidFill>
            <a:schemeClr val="tx1"/>
          </a:solidFill>
          <a:uFillTx/>
          <a:latin typeface="+mn-lt"/>
          <a:ea typeface="+mn-ea"/>
          <a:cs typeface="+mn-cs"/>
          <a:sym typeface="HandelGothic B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
          <p:cNvSpPr txBox="1">
            <a:spLocks/>
          </p:cNvSpPr>
          <p:nvPr/>
        </p:nvSpPr>
        <p:spPr>
          <a:xfrm>
            <a:off x="115093" y="532314"/>
            <a:ext cx="8913813" cy="698644"/>
          </a:xfrm>
          <a:prstGeom prst="rect">
            <a:avLst/>
          </a:prstGeom>
          <a:solidFill>
            <a:schemeClr val="tx2"/>
          </a:solidFill>
        </p:spPr>
        <p:txBody>
          <a:bodyPr vert="horz" lIns="1188461" tIns="45710" rIns="274260" bIns="45710" rtlCol="0" anchor="ctr">
            <a:noAutofit/>
          </a:bodyPr>
          <a:lstStyle>
            <a:lvl1pPr marL="0" indent="0" algn="l" defTabSz="4176339" rtl="0" eaLnBrk="1" latinLnBrk="0" hangingPunct="1">
              <a:spcBef>
                <a:spcPct val="0"/>
              </a:spcBef>
              <a:buNone/>
              <a:defRPr sz="16400" kern="1200">
                <a:solidFill>
                  <a:schemeClr val="bg1"/>
                </a:solidFill>
                <a:latin typeface="+mj-lt"/>
                <a:ea typeface="+mj-ea"/>
                <a:cs typeface="+mj-cs"/>
              </a:defRPr>
            </a:lvl1pPr>
          </a:lstStyle>
          <a:p>
            <a:pPr algn="ctr"/>
            <a:r>
              <a:rPr lang="es-ES_tradnl" sz="1800" dirty="0">
                <a:latin typeface="HandelGothic BT" panose="04030805030B02020C03" pitchFamily="82" charset="0"/>
              </a:rPr>
              <a:t>MANUAL DE GESTIÓN DE LA DOCUMENTACIÓN</a:t>
            </a:r>
          </a:p>
        </p:txBody>
      </p:sp>
      <p:sp>
        <p:nvSpPr>
          <p:cNvPr id="40" name="1 CuadroTexto"/>
          <p:cNvSpPr txBox="1"/>
          <p:nvPr/>
        </p:nvSpPr>
        <p:spPr>
          <a:xfrm>
            <a:off x="251520" y="4039335"/>
            <a:ext cx="8376930" cy="2390091"/>
          </a:xfrm>
          <a:prstGeom prst="rect">
            <a:avLst/>
          </a:prstGeom>
          <a:noFill/>
          <a:ln w="57150">
            <a:noFill/>
            <a:prstDash val="dashDot"/>
          </a:ln>
        </p:spPr>
        <p:txBody>
          <a:bodyPr wrap="square" lIns="20016" tIns="10008" rIns="20016" bIns="10008" rtlCol="0" anchor="ctr">
            <a:spAutoFit/>
          </a:bodyPr>
          <a:lstStyle/>
          <a:p>
            <a:pPr marL="37530" algn="just"/>
            <a:r>
              <a:rPr lang="es-ES_tradnl" sz="1400" dirty="0"/>
              <a:t>Establece la metodología empleada, parámetros y directrices generales que se deben de tener en cuenta para la gestión de la información, la elaboración y control de documentos y registros del sistema de gestión EMPSII S.A.S..</a:t>
            </a:r>
          </a:p>
          <a:p>
            <a:pPr algn="just"/>
            <a:endParaRPr lang="es-ES_tradnl" sz="1400" dirty="0"/>
          </a:p>
          <a:p>
            <a:r>
              <a:rPr lang="es-ES_tradnl" sz="1400" dirty="0"/>
              <a:t>Aplican los requisitos establecidos en el numeral:</a:t>
            </a:r>
          </a:p>
          <a:p>
            <a:pPr marL="171450" indent="-171450">
              <a:buFont typeface="Arial"/>
              <a:buChar char="•"/>
            </a:pPr>
            <a:r>
              <a:rPr lang="es-ES_tradnl" sz="1400" dirty="0"/>
              <a:t>4.4.5 – 4.5.4 de NTC-OHSAS 18001:2007</a:t>
            </a:r>
          </a:p>
          <a:p>
            <a:pPr marL="171450" indent="-171450">
              <a:buFont typeface="Arial"/>
              <a:buChar char="•"/>
            </a:pPr>
            <a:r>
              <a:rPr lang="es-ES_tradnl" sz="1400" dirty="0"/>
              <a:t>Artículo 16 Resolución 2346: </a:t>
            </a:r>
          </a:p>
          <a:p>
            <a:pPr marL="171450" indent="-171450">
              <a:buFont typeface="Arial"/>
              <a:buChar char="•"/>
            </a:pPr>
            <a:r>
              <a:rPr lang="es-ES_tradnl" sz="1400" dirty="0"/>
              <a:t>Artículos 2.2.4.6.12 – 2.2.4.6.13 </a:t>
            </a:r>
            <a:r>
              <a:rPr lang="es-CO" sz="1400" dirty="0"/>
              <a:t> del </a:t>
            </a:r>
            <a:r>
              <a:rPr lang="es-ES_tradnl" sz="1400" dirty="0"/>
              <a:t>Decreto 1072</a:t>
            </a:r>
          </a:p>
          <a:p>
            <a:pPr marL="171450" indent="-171450">
              <a:buFont typeface="Arial"/>
              <a:buChar char="•"/>
            </a:pPr>
            <a:r>
              <a:rPr lang="es-ES_tradnl" sz="1400" dirty="0"/>
              <a:t>Artículo 16 Resolución 2346</a:t>
            </a:r>
          </a:p>
          <a:p>
            <a:pPr marL="171450" indent="-171450">
              <a:buFont typeface="Arial"/>
              <a:buChar char="•"/>
            </a:pPr>
            <a:r>
              <a:rPr lang="es-ES_tradnl" sz="1400" dirty="0"/>
              <a:t>Artículos 7.5.1 – 7.5.2 – 7.5.3 de NTC-ISO 45001</a:t>
            </a:r>
          </a:p>
          <a:p>
            <a:pPr marL="171450" indent="-171450">
              <a:buFont typeface="Arial"/>
              <a:buChar char="•"/>
            </a:pPr>
            <a:r>
              <a:rPr lang="es-ES_tradnl" sz="1400" dirty="0"/>
              <a:t>Artículos 5.2.4 </a:t>
            </a:r>
            <a:r>
              <a:rPr lang="mr-IN" sz="1400" dirty="0"/>
              <a:t>–</a:t>
            </a:r>
            <a:r>
              <a:rPr lang="es-ES_tradnl" sz="1400" dirty="0"/>
              <a:t> 7.4.7 al 7.4.22 de EMPSII</a:t>
            </a:r>
          </a:p>
        </p:txBody>
      </p:sp>
      <p:pic>
        <p:nvPicPr>
          <p:cNvPr id="9" name="Imagen 8"/>
          <p:cNvPicPr>
            <a:picLocks noChangeAspect="1"/>
          </p:cNvPicPr>
          <p:nvPr/>
        </p:nvPicPr>
        <p:blipFill>
          <a:blip r:embed="rId3">
            <a:extLst>
              <a:ext uri="{BEBA8EAE-BF5A-486C-A8C5-ECC9F3942E4B}">
                <a14:imgProps xmlns:a14="http://schemas.microsoft.com/office/drawing/2010/main">
                  <a14:imgLayer r:embed="rId4">
                    <a14:imgEffect>
                      <a14:saturation sat="107000"/>
                    </a14:imgEffect>
                  </a14:imgLayer>
                </a14:imgProps>
              </a:ext>
            </a:extLst>
          </a:blip>
          <a:stretch>
            <a:fillRect/>
          </a:stretch>
        </p:blipFill>
        <p:spPr>
          <a:xfrm>
            <a:off x="115093" y="1196752"/>
            <a:ext cx="8913813" cy="2158505"/>
          </a:xfrm>
          <a:prstGeom prst="rect">
            <a:avLst/>
          </a:prstGeom>
        </p:spPr>
      </p:pic>
      <p:sp>
        <p:nvSpPr>
          <p:cNvPr id="5" name="Rectángulo 4"/>
          <p:cNvSpPr/>
          <p:nvPr/>
        </p:nvSpPr>
        <p:spPr>
          <a:xfrm>
            <a:off x="103268" y="3580724"/>
            <a:ext cx="6240693" cy="307777"/>
          </a:xfrm>
          <a:prstGeom prst="rect">
            <a:avLst/>
          </a:prstGeom>
          <a:solidFill>
            <a:schemeClr val="accent5">
              <a:lumMod val="50000"/>
            </a:schemeClr>
          </a:solidFill>
        </p:spPr>
        <p:txBody>
          <a:bodyPr wrap="square">
            <a:spAutoFit/>
          </a:bodyPr>
          <a:lstStyle/>
          <a:p>
            <a:pPr lvl="0"/>
            <a:r>
              <a:rPr lang="es-ES_tradnl" sz="1400" dirty="0">
                <a:solidFill>
                  <a:schemeClr val="bg1"/>
                </a:solidFill>
                <a:latin typeface="HandelGothic BT" panose="04030805030B02020C03" pitchFamily="82" charset="0"/>
              </a:rPr>
              <a:t>PROPÓSITO DEL MANUAL</a:t>
            </a:r>
          </a:p>
        </p:txBody>
      </p:sp>
    </p:spTree>
    <p:extLst>
      <p:ext uri="{BB962C8B-B14F-4D97-AF65-F5344CB8AC3E}">
        <p14:creationId xmlns:p14="http://schemas.microsoft.com/office/powerpoint/2010/main" val="257171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ynacnckmfn3arm5bxjpp2m43fp6jc3sachvcdoaizecfr3dnitcq_0_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3573016"/>
            <a:ext cx="4116157" cy="2448272"/>
          </a:xfrm>
          <a:prstGeom prst="rect">
            <a:avLst/>
          </a:prstGeom>
        </p:spPr>
      </p:pic>
      <p:sp>
        <p:nvSpPr>
          <p:cNvPr id="2" name="CuadroTexto 1"/>
          <p:cNvSpPr txBox="1"/>
          <p:nvPr/>
        </p:nvSpPr>
        <p:spPr>
          <a:xfrm>
            <a:off x="395536" y="319008"/>
            <a:ext cx="5328592"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Documentos y Registros</a:t>
            </a:r>
          </a:p>
        </p:txBody>
      </p:sp>
      <p:sp>
        <p:nvSpPr>
          <p:cNvPr id="3" name="Rectángulo 2"/>
          <p:cNvSpPr/>
          <p:nvPr/>
        </p:nvSpPr>
        <p:spPr>
          <a:xfrm>
            <a:off x="395536" y="1073628"/>
            <a:ext cx="8280920" cy="1169551"/>
          </a:xfrm>
          <a:prstGeom prst="rect">
            <a:avLst/>
          </a:prstGeom>
        </p:spPr>
        <p:txBody>
          <a:bodyPr wrap="square">
            <a:spAutoFit/>
          </a:bodyPr>
          <a:lstStyle/>
          <a:p>
            <a:pPr algn="just"/>
            <a:r>
              <a:rPr lang="es-CO" sz="1400" dirty="0"/>
              <a:t>Hasta cuando EMPSII S.A.S., no cuente con medios tecnológicos tales como DMS (Documents Managemen System) se establecen listas maestras que identifican los documentos y tipos de información documentada que se controlan en el SG-EMPSII.  Los campos de la lista maestra se establecen para describir el documento en términos de controles o datos específicos para que usted pueda fácilmente acceder o recuperar información del SG-EMPSII.</a:t>
            </a:r>
          </a:p>
        </p:txBody>
      </p:sp>
      <p:sp>
        <p:nvSpPr>
          <p:cNvPr id="4" name="Esquina doblada 3"/>
          <p:cNvSpPr/>
          <p:nvPr/>
        </p:nvSpPr>
        <p:spPr>
          <a:xfrm rot="20168422">
            <a:off x="535738" y="2999535"/>
            <a:ext cx="3777544" cy="1898679"/>
          </a:xfrm>
          <a:prstGeom prst="foldedCorner">
            <a:avLst/>
          </a:prstGeom>
          <a:solidFill>
            <a:srgbClr val="E07602">
              <a:alpha val="66000"/>
            </a:srgb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just"/>
            <a:r>
              <a:rPr lang="es-CO" dirty="0">
                <a:solidFill>
                  <a:schemeClr val="tx1"/>
                </a:solidFill>
              </a:rPr>
              <a:t>Tenga en cuenta que un Documento puede ser, por ejemplo su cédula, un método o un formato en blanco. (El formato se considera como un tipo especial de documento.</a:t>
            </a:r>
          </a:p>
        </p:txBody>
      </p:sp>
    </p:spTree>
    <p:extLst>
      <p:ext uri="{BB962C8B-B14F-4D97-AF65-F5344CB8AC3E}">
        <p14:creationId xmlns:p14="http://schemas.microsoft.com/office/powerpoint/2010/main" val="205503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47000"/>
            <a:ext cx="6984776"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REGISTROS O INFORMACIÓN DOCUMENTADA</a:t>
            </a:r>
          </a:p>
        </p:txBody>
      </p:sp>
      <p:sp>
        <p:nvSpPr>
          <p:cNvPr id="5" name="CuadroTexto 4"/>
          <p:cNvSpPr txBox="1"/>
          <p:nvPr/>
        </p:nvSpPr>
        <p:spPr>
          <a:xfrm>
            <a:off x="395536" y="620688"/>
            <a:ext cx="2613216" cy="307777"/>
          </a:xfrm>
          <a:prstGeom prst="rect">
            <a:avLst/>
          </a:prstGeom>
          <a:noFill/>
        </p:spPr>
        <p:txBody>
          <a:bodyPr wrap="none" rtlCol="0">
            <a:spAutoFit/>
          </a:bodyPr>
          <a:lstStyle/>
          <a:p>
            <a:r>
              <a:rPr lang="es-CO" sz="1400" dirty="0"/>
              <a:t>Incluye los campos siguientes:</a:t>
            </a:r>
          </a:p>
        </p:txBody>
      </p:sp>
      <p:graphicFrame>
        <p:nvGraphicFramePr>
          <p:cNvPr id="7" name="Tabla 6"/>
          <p:cNvGraphicFramePr>
            <a:graphicFrameLocks noGrp="1"/>
          </p:cNvGraphicFramePr>
          <p:nvPr>
            <p:extLst>
              <p:ext uri="{D42A27DB-BD31-4B8C-83A1-F6EECF244321}">
                <p14:modId xmlns:p14="http://schemas.microsoft.com/office/powerpoint/2010/main" val="245825182"/>
              </p:ext>
            </p:extLst>
          </p:nvPr>
        </p:nvGraphicFramePr>
        <p:xfrm>
          <a:off x="395536" y="980728"/>
          <a:ext cx="8352928" cy="5400040"/>
        </p:xfrm>
        <a:graphic>
          <a:graphicData uri="http://schemas.openxmlformats.org/drawingml/2006/table">
            <a:tbl>
              <a:tblPr firstRow="1" bandRow="1">
                <a:tableStyleId>{5940675A-B579-460E-94D1-54222C63F5DA}</a:tableStyleId>
              </a:tblPr>
              <a:tblGrid>
                <a:gridCol w="1800200">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pPr algn="ctr"/>
                      <a:r>
                        <a:rPr lang="es-CO" sz="1200" b="1" dirty="0"/>
                        <a:t>Campo</a:t>
                      </a:r>
                    </a:p>
                  </a:txBody>
                  <a:tcPr anchor="ctr">
                    <a:noFill/>
                  </a:tcPr>
                </a:tc>
                <a:tc>
                  <a:txBody>
                    <a:bodyPr/>
                    <a:lstStyle/>
                    <a:p>
                      <a:pPr algn="ctr"/>
                      <a:r>
                        <a:rPr lang="es-CO" sz="1200" b="1" dirty="0"/>
                        <a:t>Cómo se</a:t>
                      </a:r>
                      <a:r>
                        <a:rPr lang="es-CO" sz="1200" b="1" baseline="0" dirty="0"/>
                        <a:t> usa</a:t>
                      </a:r>
                      <a:endParaRPr lang="es-CO" sz="1200" b="1" dirty="0"/>
                    </a:p>
                  </a:txBody>
                  <a:tcPr anchor="ctr"/>
                </a:tc>
                <a:extLst>
                  <a:ext uri="{0D108BD9-81ED-4DB2-BD59-A6C34878D82A}">
                    <a16:rowId xmlns:a16="http://schemas.microsoft.com/office/drawing/2014/main" val="10000"/>
                  </a:ext>
                </a:extLst>
              </a:tr>
              <a:tr h="370840">
                <a:tc>
                  <a:txBody>
                    <a:bodyPr/>
                    <a:lstStyle/>
                    <a:p>
                      <a:r>
                        <a:rPr lang="es-CO" sz="1200" b="1" dirty="0"/>
                        <a:t>Dato a Controlar</a:t>
                      </a:r>
                    </a:p>
                  </a:txBody>
                  <a:tcPr anchor="ctr">
                    <a:solidFill>
                      <a:schemeClr val="accent2">
                        <a:lumMod val="20000"/>
                        <a:lumOff val="80000"/>
                      </a:schemeClr>
                    </a:solidFill>
                  </a:tcPr>
                </a:tc>
                <a:tc>
                  <a:txBody>
                    <a:bodyPr/>
                    <a:lstStyle/>
                    <a:p>
                      <a:pPr algn="just"/>
                      <a:r>
                        <a:rPr lang="es-CO" sz="1200" dirty="0"/>
                        <a:t>En un formulario puede</a:t>
                      </a:r>
                      <a:r>
                        <a:rPr lang="es-CO" sz="1200" baseline="0" dirty="0"/>
                        <a:t>n exisistir varios campos de información, así mismo, en un Certificado Laboral pueden haber datos mínimos que debe contener y que es la información a salvaguardar.  Esto se hace con el fin de que dicha información, en especial por motivos legales se pueda recuperar en el tiempo.  En el caso de algunos datos de tipo legal, estos deberán ser guardados durante 20 años.  El dato a controlar puede estar en un formulario o documento obligatorio.</a:t>
                      </a:r>
                      <a:endParaRPr lang="es-CO" sz="1200" dirty="0"/>
                    </a:p>
                  </a:txBody>
                  <a:tcPr anchor="ctr"/>
                </a:tc>
                <a:extLst>
                  <a:ext uri="{0D108BD9-81ED-4DB2-BD59-A6C34878D82A}">
                    <a16:rowId xmlns:a16="http://schemas.microsoft.com/office/drawing/2014/main" val="10001"/>
                  </a:ext>
                </a:extLst>
              </a:tr>
              <a:tr h="370840">
                <a:tc>
                  <a:txBody>
                    <a:bodyPr/>
                    <a:lstStyle/>
                    <a:p>
                      <a:r>
                        <a:rPr lang="es-CO" sz="1200" b="1" dirty="0"/>
                        <a:t>Concepto normativo</a:t>
                      </a:r>
                    </a:p>
                  </a:txBody>
                  <a:tcPr anchor="ctr">
                    <a:solidFill>
                      <a:schemeClr val="accent2">
                        <a:lumMod val="20000"/>
                        <a:lumOff val="80000"/>
                      </a:schemeClr>
                    </a:solidFill>
                  </a:tcPr>
                </a:tc>
                <a:tc>
                  <a:txBody>
                    <a:bodyPr/>
                    <a:lstStyle/>
                    <a:p>
                      <a:pPr algn="just"/>
                      <a:r>
                        <a:rPr lang="es-CO" sz="1200" dirty="0"/>
                        <a:t>Para</a:t>
                      </a:r>
                      <a:r>
                        <a:rPr lang="es-CO" sz="1200" baseline="0" dirty="0"/>
                        <a:t> el caso de los datos obligatorios, se especifica en concepto normativo, el tipo de dato a controlar según las normas obligatorias para el SG-EMPSII.</a:t>
                      </a:r>
                      <a:endParaRPr lang="es-CO" sz="1200" dirty="0"/>
                    </a:p>
                  </a:txBody>
                  <a:tcPr anchor="ctr"/>
                </a:tc>
                <a:extLst>
                  <a:ext uri="{0D108BD9-81ED-4DB2-BD59-A6C34878D82A}">
                    <a16:rowId xmlns:a16="http://schemas.microsoft.com/office/drawing/2014/main" val="10002"/>
                  </a:ext>
                </a:extLst>
              </a:tr>
              <a:tr h="370840">
                <a:tc>
                  <a:txBody>
                    <a:bodyPr/>
                    <a:lstStyle/>
                    <a:p>
                      <a:r>
                        <a:rPr lang="es-CO" sz="1200" b="1" dirty="0"/>
                        <a:t>Numeral</a:t>
                      </a:r>
                    </a:p>
                  </a:txBody>
                  <a:tcPr anchor="ctr">
                    <a:solidFill>
                      <a:schemeClr val="accent2">
                        <a:lumMod val="20000"/>
                        <a:lumOff val="80000"/>
                      </a:schemeClr>
                    </a:solidFill>
                  </a:tcPr>
                </a:tc>
                <a:tc>
                  <a:txBody>
                    <a:bodyPr/>
                    <a:lstStyle/>
                    <a:p>
                      <a:pPr algn="just"/>
                      <a:r>
                        <a:rPr lang="es-CO" sz="1200" dirty="0"/>
                        <a:t>Se</a:t>
                      </a:r>
                      <a:r>
                        <a:rPr lang="es-CO" sz="1200" baseline="0" dirty="0"/>
                        <a:t> indica el numeral que referencia al tipo de dato o información a controlar según las normas, esto le permite al usuario saber que el dato a controlar obedece a una información legal, reglamentaria o contractual.</a:t>
                      </a:r>
                      <a:endParaRPr lang="es-CO" sz="1200" dirty="0"/>
                    </a:p>
                  </a:txBody>
                  <a:tcPr anchor="ctr"/>
                </a:tc>
                <a:extLst>
                  <a:ext uri="{0D108BD9-81ED-4DB2-BD59-A6C34878D82A}">
                    <a16:rowId xmlns:a16="http://schemas.microsoft.com/office/drawing/2014/main" val="10003"/>
                  </a:ext>
                </a:extLst>
              </a:tr>
              <a:tr h="370840">
                <a:tc>
                  <a:txBody>
                    <a:bodyPr/>
                    <a:lstStyle/>
                    <a:p>
                      <a:r>
                        <a:rPr lang="es-CO" sz="1200" b="1" dirty="0"/>
                        <a:t>Norma</a:t>
                      </a:r>
                    </a:p>
                  </a:txBody>
                  <a:tcPr anchor="ctr">
                    <a:solidFill>
                      <a:schemeClr val="accent2">
                        <a:lumMod val="20000"/>
                        <a:lumOff val="80000"/>
                      </a:schemeClr>
                    </a:solidFill>
                  </a:tcPr>
                </a:tc>
                <a:tc>
                  <a:txBody>
                    <a:bodyPr/>
                    <a:lstStyle/>
                    <a:p>
                      <a:pPr algn="just"/>
                      <a:r>
                        <a:rPr lang="es-CO" sz="1200" dirty="0"/>
                        <a:t>Establece la norma que identifica el dato a</a:t>
                      </a:r>
                      <a:r>
                        <a:rPr lang="es-CO" sz="1200" baseline="0" dirty="0"/>
                        <a:t> controlar de forma obligatoria, esta norma puede ser: Voluntaria (ISO 9001), Obligatoria (Decreto 1072), Contractual (Contratos), propias de EMPSII para asegurar los procesos.</a:t>
                      </a:r>
                      <a:endParaRPr lang="es-CO" sz="1200" dirty="0"/>
                    </a:p>
                  </a:txBody>
                  <a:tcPr anchor="ctr"/>
                </a:tc>
                <a:extLst>
                  <a:ext uri="{0D108BD9-81ED-4DB2-BD59-A6C34878D82A}">
                    <a16:rowId xmlns:a16="http://schemas.microsoft.com/office/drawing/2014/main" val="10004"/>
                  </a:ext>
                </a:extLst>
              </a:tr>
              <a:tr h="370840">
                <a:tc>
                  <a:txBody>
                    <a:bodyPr/>
                    <a:lstStyle/>
                    <a:p>
                      <a:r>
                        <a:rPr lang="es-CO" sz="1200" b="1" dirty="0"/>
                        <a:t>Medio</a:t>
                      </a:r>
                    </a:p>
                  </a:txBody>
                  <a:tcPr anchor="ctr">
                    <a:solidFill>
                      <a:schemeClr val="accent2">
                        <a:lumMod val="20000"/>
                        <a:lumOff val="80000"/>
                      </a:schemeClr>
                    </a:solidFill>
                  </a:tcPr>
                </a:tc>
                <a:tc>
                  <a:txBody>
                    <a:bodyPr/>
                    <a:lstStyle/>
                    <a:p>
                      <a:pPr algn="just"/>
                      <a:r>
                        <a:rPr lang="es-CO" sz="1200" dirty="0"/>
                        <a:t>Establece</a:t>
                      </a:r>
                      <a:r>
                        <a:rPr lang="es-CO" sz="1200" baseline="0" dirty="0"/>
                        <a:t> si el medio para registrar el dato es físico (un formato/documento pre-impreso) o en medio digital (Formulario) en éste último, por ejemplo puede ser el software utilizado para los procesos de desarrollo de Software en el cual, la aplicación guarda información trazable como son los datos modificados, el usuario que los modificó, la fecha etc</a:t>
                      </a:r>
                      <a:r>
                        <a:rPr lang="mr-IN" sz="1200" baseline="0" dirty="0"/>
                        <a:t>…</a:t>
                      </a:r>
                      <a:r>
                        <a:rPr lang="es-ES_tradnl" sz="1200" baseline="0" dirty="0"/>
                        <a:t> este software es el medio y los datos que nos interesa son los que identificamos en el software.  Entre otros medios tenemos  la foto o la grabación de voz</a:t>
                      </a:r>
                      <a:endParaRPr lang="es-CO" sz="1200" dirty="0"/>
                    </a:p>
                  </a:txBody>
                  <a:tcPr anchor="ctr"/>
                </a:tc>
                <a:extLst>
                  <a:ext uri="{0D108BD9-81ED-4DB2-BD59-A6C34878D82A}">
                    <a16:rowId xmlns:a16="http://schemas.microsoft.com/office/drawing/2014/main" val="10005"/>
                  </a:ext>
                </a:extLst>
              </a:tr>
              <a:tr h="370840">
                <a:tc>
                  <a:txBody>
                    <a:bodyPr/>
                    <a:lstStyle/>
                    <a:p>
                      <a:r>
                        <a:rPr lang="es-CO" sz="1200" b="1" dirty="0"/>
                        <a:t>Origen</a:t>
                      </a:r>
                    </a:p>
                  </a:txBody>
                  <a:tcPr anchor="ctr">
                    <a:solidFill>
                      <a:schemeClr val="accent2">
                        <a:lumMod val="20000"/>
                        <a:lumOff val="80000"/>
                      </a:schemeClr>
                    </a:solidFill>
                  </a:tcPr>
                </a:tc>
                <a:tc>
                  <a:txBody>
                    <a:bodyPr/>
                    <a:lstStyle/>
                    <a:p>
                      <a:pPr algn="just"/>
                      <a:r>
                        <a:rPr lang="es-CO" sz="1200" dirty="0"/>
                        <a:t>Identifica si es interno</a:t>
                      </a:r>
                      <a:r>
                        <a:rPr lang="es-CO" sz="1200" baseline="0" dirty="0"/>
                        <a:t> (es decir que lo define EMPSII) o Externo (es definido por alguna parte interesada)</a:t>
                      </a:r>
                      <a:endParaRPr lang="es-CO" sz="1200" dirty="0"/>
                    </a:p>
                  </a:txBody>
                  <a:tcPr anchor="ctr"/>
                </a:tc>
                <a:extLst>
                  <a:ext uri="{0D108BD9-81ED-4DB2-BD59-A6C34878D82A}">
                    <a16:rowId xmlns:a16="http://schemas.microsoft.com/office/drawing/2014/main" val="10006"/>
                  </a:ext>
                </a:extLst>
              </a:tr>
              <a:tr h="370840">
                <a:tc>
                  <a:txBody>
                    <a:bodyPr/>
                    <a:lstStyle/>
                    <a:p>
                      <a:r>
                        <a:rPr lang="es-CO" sz="1200" b="1" dirty="0"/>
                        <a:t>Recuperación.</a:t>
                      </a:r>
                      <a:r>
                        <a:rPr lang="es-CO" sz="1200" b="1" baseline="0" dirty="0"/>
                        <a:t> Restringido y Cargo</a:t>
                      </a:r>
                      <a:endParaRPr lang="es-CO" sz="1200" b="1" dirty="0"/>
                    </a:p>
                  </a:txBody>
                  <a:tcPr anchor="ctr">
                    <a:solidFill>
                      <a:schemeClr val="accent2">
                        <a:lumMod val="20000"/>
                        <a:lumOff val="80000"/>
                      </a:schemeClr>
                    </a:solidFill>
                  </a:tcPr>
                </a:tc>
                <a:tc>
                  <a:txBody>
                    <a:bodyPr/>
                    <a:lstStyle/>
                    <a:p>
                      <a:pPr algn="just"/>
                      <a:r>
                        <a:rPr lang="es-CO" sz="1200" dirty="0"/>
                        <a:t>Establece si es o</a:t>
                      </a:r>
                      <a:r>
                        <a:rPr lang="es-CO" sz="1200" baseline="0" dirty="0"/>
                        <a:t> no es restringida su recuperación, cuando es restringida, se identifica el o los cargos que tienen autorización para recuperar el documento.</a:t>
                      </a:r>
                      <a:endParaRPr lang="es-CO"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980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60648"/>
            <a:ext cx="6912768"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REGISTROS O INFORMACIÓN DOCUMENTADA</a:t>
            </a:r>
          </a:p>
        </p:txBody>
      </p:sp>
      <p:sp>
        <p:nvSpPr>
          <p:cNvPr id="5" name="CuadroTexto 4"/>
          <p:cNvSpPr txBox="1"/>
          <p:nvPr/>
        </p:nvSpPr>
        <p:spPr>
          <a:xfrm>
            <a:off x="395536" y="620688"/>
            <a:ext cx="2613216" cy="307777"/>
          </a:xfrm>
          <a:prstGeom prst="rect">
            <a:avLst/>
          </a:prstGeom>
          <a:noFill/>
        </p:spPr>
        <p:txBody>
          <a:bodyPr wrap="none" rtlCol="0">
            <a:spAutoFit/>
          </a:bodyPr>
          <a:lstStyle/>
          <a:p>
            <a:r>
              <a:rPr lang="es-CO" sz="1400" dirty="0"/>
              <a:t>Incluye los campos siguientes:</a:t>
            </a:r>
          </a:p>
        </p:txBody>
      </p:sp>
      <p:graphicFrame>
        <p:nvGraphicFramePr>
          <p:cNvPr id="7" name="Tabla 6"/>
          <p:cNvGraphicFramePr>
            <a:graphicFrameLocks noGrp="1"/>
          </p:cNvGraphicFramePr>
          <p:nvPr>
            <p:extLst>
              <p:ext uri="{D42A27DB-BD31-4B8C-83A1-F6EECF244321}">
                <p14:modId xmlns:p14="http://schemas.microsoft.com/office/powerpoint/2010/main" val="2651474799"/>
              </p:ext>
            </p:extLst>
          </p:nvPr>
        </p:nvGraphicFramePr>
        <p:xfrm>
          <a:off x="395536" y="980728"/>
          <a:ext cx="8352928" cy="5217160"/>
        </p:xfrm>
        <a:graphic>
          <a:graphicData uri="http://schemas.openxmlformats.org/drawingml/2006/table">
            <a:tbl>
              <a:tblPr firstRow="1" bandRow="1">
                <a:tableStyleId>{5940675A-B579-460E-94D1-54222C63F5DA}</a:tableStyleId>
              </a:tblPr>
              <a:tblGrid>
                <a:gridCol w="1800200">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pPr algn="ctr"/>
                      <a:r>
                        <a:rPr lang="es-CO" sz="1200" b="1" dirty="0"/>
                        <a:t>Campo</a:t>
                      </a:r>
                    </a:p>
                  </a:txBody>
                  <a:tcPr anchor="ctr">
                    <a:noFill/>
                  </a:tcPr>
                </a:tc>
                <a:tc>
                  <a:txBody>
                    <a:bodyPr/>
                    <a:lstStyle/>
                    <a:p>
                      <a:pPr algn="ctr"/>
                      <a:r>
                        <a:rPr lang="es-CO" sz="1200" b="1" dirty="0"/>
                        <a:t>Cómo se</a:t>
                      </a:r>
                      <a:r>
                        <a:rPr lang="es-CO" sz="1200" b="1" baseline="0" dirty="0"/>
                        <a:t> usa</a:t>
                      </a:r>
                      <a:endParaRPr lang="es-CO" sz="1200" b="1" dirty="0"/>
                    </a:p>
                  </a:txBody>
                  <a:tcPr anchor="ctr"/>
                </a:tc>
                <a:extLst>
                  <a:ext uri="{0D108BD9-81ED-4DB2-BD59-A6C34878D82A}">
                    <a16:rowId xmlns:a16="http://schemas.microsoft.com/office/drawing/2014/main" val="10000"/>
                  </a:ext>
                </a:extLst>
              </a:tr>
              <a:tr h="370840">
                <a:tc>
                  <a:txBody>
                    <a:bodyPr/>
                    <a:lstStyle/>
                    <a:p>
                      <a:r>
                        <a:rPr lang="es-CO" sz="1200" b="1" dirty="0"/>
                        <a:t>Emitido por</a:t>
                      </a:r>
                    </a:p>
                  </a:txBody>
                  <a:tcPr anchor="ctr">
                    <a:solidFill>
                      <a:schemeClr val="accent2">
                        <a:lumMod val="20000"/>
                        <a:lumOff val="80000"/>
                      </a:schemeClr>
                    </a:solidFill>
                  </a:tcPr>
                </a:tc>
                <a:tc>
                  <a:txBody>
                    <a:bodyPr/>
                    <a:lstStyle/>
                    <a:p>
                      <a:pPr algn="just"/>
                      <a:r>
                        <a:rPr lang="es-CO" sz="1200" dirty="0"/>
                        <a:t>Identifica</a:t>
                      </a:r>
                      <a:r>
                        <a:rPr lang="es-CO" sz="1200" baseline="0" dirty="0"/>
                        <a:t> a la organización que emite la norma que determina la necesidad de controlar un dato.</a:t>
                      </a:r>
                      <a:endParaRPr lang="es-CO" sz="1200" dirty="0"/>
                    </a:p>
                  </a:txBody>
                  <a:tcPr anchor="ctr"/>
                </a:tc>
                <a:extLst>
                  <a:ext uri="{0D108BD9-81ED-4DB2-BD59-A6C34878D82A}">
                    <a16:rowId xmlns:a16="http://schemas.microsoft.com/office/drawing/2014/main" val="10001"/>
                  </a:ext>
                </a:extLst>
              </a:tr>
              <a:tr h="370840">
                <a:tc>
                  <a:txBody>
                    <a:bodyPr/>
                    <a:lstStyle/>
                    <a:p>
                      <a:r>
                        <a:rPr lang="es-CO" sz="1200" b="1" dirty="0"/>
                        <a:t>El tipo de Registro</a:t>
                      </a:r>
                    </a:p>
                  </a:txBody>
                  <a:tcPr anchor="ctr">
                    <a:solidFill>
                      <a:schemeClr val="accent2">
                        <a:lumMod val="20000"/>
                        <a:lumOff val="80000"/>
                      </a:schemeClr>
                    </a:solidFill>
                  </a:tcPr>
                </a:tc>
                <a:tc>
                  <a:txBody>
                    <a:bodyPr/>
                    <a:lstStyle/>
                    <a:p>
                      <a:pPr algn="just"/>
                      <a:r>
                        <a:rPr lang="es-CO" sz="1200" dirty="0"/>
                        <a:t>Identifica</a:t>
                      </a:r>
                      <a:r>
                        <a:rPr lang="es-CO" sz="1200" baseline="0" dirty="0"/>
                        <a:t> conforme a su origen si el origen de la información a controlar es del tipo voluntario, legal, reglamentario (ejemplo el reglamento de certificación de ICONTEC) o normativo (ejemplo la norma NTC-ISO 9001)</a:t>
                      </a:r>
                      <a:endParaRPr lang="es-CO" sz="1200" dirty="0"/>
                    </a:p>
                  </a:txBody>
                  <a:tcPr anchor="ctr"/>
                </a:tc>
                <a:extLst>
                  <a:ext uri="{0D108BD9-81ED-4DB2-BD59-A6C34878D82A}">
                    <a16:rowId xmlns:a16="http://schemas.microsoft.com/office/drawing/2014/main" val="10002"/>
                  </a:ext>
                </a:extLst>
              </a:tr>
              <a:tr h="370840">
                <a:tc>
                  <a:txBody>
                    <a:bodyPr/>
                    <a:lstStyle/>
                    <a:p>
                      <a:r>
                        <a:rPr lang="es-CO" sz="1200" b="1" dirty="0"/>
                        <a:t>Identificación en formatos creados</a:t>
                      </a:r>
                    </a:p>
                  </a:txBody>
                  <a:tcPr anchor="ctr">
                    <a:solidFill>
                      <a:schemeClr val="accent2">
                        <a:lumMod val="20000"/>
                        <a:lumOff val="80000"/>
                      </a:schemeClr>
                    </a:solidFill>
                  </a:tcPr>
                </a:tc>
                <a:tc>
                  <a:txBody>
                    <a:bodyPr/>
                    <a:lstStyle/>
                    <a:p>
                      <a:pPr algn="just"/>
                      <a:r>
                        <a:rPr lang="es-CO" sz="1200" dirty="0"/>
                        <a:t>En estos dos campos, se identifica para los formatos que crea EMPSII, o la organización que emite, su identificación así como el nombre que tiene dicho formulario.</a:t>
                      </a:r>
                    </a:p>
                  </a:txBody>
                  <a:tcPr anchor="ctr"/>
                </a:tc>
                <a:extLst>
                  <a:ext uri="{0D108BD9-81ED-4DB2-BD59-A6C34878D82A}">
                    <a16:rowId xmlns:a16="http://schemas.microsoft.com/office/drawing/2014/main" val="10003"/>
                  </a:ext>
                </a:extLst>
              </a:tr>
              <a:tr h="370840">
                <a:tc>
                  <a:txBody>
                    <a:bodyPr/>
                    <a:lstStyle/>
                    <a:p>
                      <a:r>
                        <a:rPr lang="es-CO" sz="1200" b="1" dirty="0"/>
                        <a:t>Proceso Usuario</a:t>
                      </a:r>
                    </a:p>
                  </a:txBody>
                  <a:tcPr anchor="ctr">
                    <a:solidFill>
                      <a:schemeClr val="accent2">
                        <a:lumMod val="20000"/>
                        <a:lumOff val="80000"/>
                      </a:schemeClr>
                    </a:solidFill>
                  </a:tcPr>
                </a:tc>
                <a:tc>
                  <a:txBody>
                    <a:bodyPr/>
                    <a:lstStyle/>
                    <a:p>
                      <a:pPr algn="just"/>
                      <a:r>
                        <a:rPr lang="es-CO" sz="1200" dirty="0"/>
                        <a:t>Identifica el</a:t>
                      </a:r>
                      <a:r>
                        <a:rPr lang="es-CO" sz="1200" baseline="0" dirty="0"/>
                        <a:t> o los proceso(s) de EMPSII que usa el formato o dato registrado (información documentada) </a:t>
                      </a:r>
                      <a:endParaRPr lang="es-CO" sz="1200" dirty="0"/>
                    </a:p>
                  </a:txBody>
                  <a:tcPr anchor="ctr"/>
                </a:tc>
                <a:extLst>
                  <a:ext uri="{0D108BD9-81ED-4DB2-BD59-A6C34878D82A}">
                    <a16:rowId xmlns:a16="http://schemas.microsoft.com/office/drawing/2014/main" val="10004"/>
                  </a:ext>
                </a:extLst>
              </a:tr>
              <a:tr h="370840">
                <a:tc>
                  <a:txBody>
                    <a:bodyPr/>
                    <a:lstStyle/>
                    <a:p>
                      <a:r>
                        <a:rPr lang="es-CO" sz="1200" b="1" dirty="0"/>
                        <a:t>Recolección</a:t>
                      </a:r>
                    </a:p>
                  </a:txBody>
                  <a:tcPr anchor="ctr">
                    <a:solidFill>
                      <a:schemeClr val="accent2">
                        <a:lumMod val="20000"/>
                        <a:lumOff val="80000"/>
                      </a:schemeClr>
                    </a:solidFill>
                  </a:tcPr>
                </a:tc>
                <a:tc>
                  <a:txBody>
                    <a:bodyPr/>
                    <a:lstStyle/>
                    <a:p>
                      <a:pPr algn="just"/>
                      <a:r>
                        <a:rPr lang="es-CO" sz="1200" dirty="0"/>
                        <a:t>Aquí se establece</a:t>
                      </a:r>
                      <a:r>
                        <a:rPr lang="es-CO" sz="1200" baseline="0" dirty="0"/>
                        <a:t> el cargo que es responsable por recolectar el dato y con que frecuencia lo hace ejemplo: cada evento, cada hora, cada semana etc.</a:t>
                      </a:r>
                      <a:endParaRPr lang="es-CO" sz="1200" dirty="0"/>
                    </a:p>
                  </a:txBody>
                  <a:tcPr anchor="ctr"/>
                </a:tc>
                <a:extLst>
                  <a:ext uri="{0D108BD9-81ED-4DB2-BD59-A6C34878D82A}">
                    <a16:rowId xmlns:a16="http://schemas.microsoft.com/office/drawing/2014/main" val="10005"/>
                  </a:ext>
                </a:extLst>
              </a:tr>
              <a:tr h="370840">
                <a:tc>
                  <a:txBody>
                    <a:bodyPr/>
                    <a:lstStyle/>
                    <a:p>
                      <a:r>
                        <a:rPr lang="es-CO" sz="1200" b="1" dirty="0"/>
                        <a:t>Archivo Activo</a:t>
                      </a:r>
                    </a:p>
                  </a:txBody>
                  <a:tcPr anchor="ctr">
                    <a:solidFill>
                      <a:schemeClr val="accent2">
                        <a:lumMod val="20000"/>
                        <a:lumOff val="80000"/>
                      </a:schemeClr>
                    </a:solidFill>
                  </a:tcPr>
                </a:tc>
                <a:tc>
                  <a:txBody>
                    <a:bodyPr/>
                    <a:lstStyle/>
                    <a:p>
                      <a:pPr algn="just"/>
                      <a:r>
                        <a:rPr lang="es-CO" sz="1200" dirty="0"/>
                        <a:t>Estos campos hacen relación a la información que nos identifica</a:t>
                      </a:r>
                      <a:r>
                        <a:rPr lang="es-CO" sz="1200" baseline="0" dirty="0"/>
                        <a:t> el lugar específico donde se guarda la información recolectada, el responsable de guardarla (cargo) y el tiempo que permanecerá en uso es decir en tiempo de trabajo</a:t>
                      </a:r>
                      <a:endParaRPr lang="es-CO" sz="1200" dirty="0"/>
                    </a:p>
                  </a:txBody>
                  <a:tcPr anchor="ctr"/>
                </a:tc>
                <a:extLst>
                  <a:ext uri="{0D108BD9-81ED-4DB2-BD59-A6C34878D82A}">
                    <a16:rowId xmlns:a16="http://schemas.microsoft.com/office/drawing/2014/main" val="10006"/>
                  </a:ext>
                </a:extLst>
              </a:tr>
              <a:tr h="370840">
                <a:tc>
                  <a:txBody>
                    <a:bodyPr/>
                    <a:lstStyle/>
                    <a:p>
                      <a:r>
                        <a:rPr lang="es-CO" sz="1200" b="1" dirty="0"/>
                        <a:t>Archivo Inactivo</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Estos campos hacen relación a la información que nos identifica</a:t>
                      </a:r>
                      <a:r>
                        <a:rPr lang="es-CO" sz="1200" baseline="0" dirty="0"/>
                        <a:t> el lugar específico donde se guarda la información recolectada (Ejemplo CSA Ltda), el responsable de guardarla (cargo) y el tiempo que permanecerá guardado (ejemplo 30 años)</a:t>
                      </a:r>
                      <a:endParaRPr lang="es-CO" sz="1200" dirty="0"/>
                    </a:p>
                  </a:txBody>
                  <a:tcPr anchor="ctr"/>
                </a:tc>
                <a:extLst>
                  <a:ext uri="{0D108BD9-81ED-4DB2-BD59-A6C34878D82A}">
                    <a16:rowId xmlns:a16="http://schemas.microsoft.com/office/drawing/2014/main" val="10007"/>
                  </a:ext>
                </a:extLst>
              </a:tr>
              <a:tr h="370840">
                <a:tc>
                  <a:txBody>
                    <a:bodyPr/>
                    <a:lstStyle/>
                    <a:p>
                      <a:r>
                        <a:rPr lang="es-CO" sz="1200" b="1" dirty="0"/>
                        <a:t>Disposición final</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Al finalilzar los tiempos de almacenamiento</a:t>
                      </a:r>
                      <a:r>
                        <a:rPr lang="es-CO" sz="1200" baseline="0" dirty="0"/>
                        <a:t> para archivo Inactivo, se determina quien es el responsable de disponer del documento y el método de disposición, ejemplo destruir, mantener o enviar al archivo general de la nación.</a:t>
                      </a:r>
                      <a:endParaRPr lang="es-CO" sz="1200" dirty="0"/>
                    </a:p>
                  </a:txBody>
                  <a:tcPr anchor="ctr"/>
                </a:tc>
                <a:extLst>
                  <a:ext uri="{0D108BD9-81ED-4DB2-BD59-A6C34878D82A}">
                    <a16:rowId xmlns:a16="http://schemas.microsoft.com/office/drawing/2014/main" val="10008"/>
                  </a:ext>
                </a:extLst>
              </a:tr>
              <a:tr h="370840">
                <a:tc>
                  <a:txBody>
                    <a:bodyPr/>
                    <a:lstStyle/>
                    <a:p>
                      <a:r>
                        <a:rPr lang="es-CO" sz="1200" b="1" dirty="0"/>
                        <a:t>Protección</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Indica de forma general el tipo de protección que se da</a:t>
                      </a:r>
                      <a:r>
                        <a:rPr lang="es-CO" sz="1200" baseline="0" dirty="0"/>
                        <a:t> a los registros, la protección más detallada se encuentran en instructivos de seguridad informática y archivística</a:t>
                      </a:r>
                      <a:endParaRPr lang="es-CO" sz="1200" dirty="0"/>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6000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95536" y="620688"/>
            <a:ext cx="2613216" cy="307777"/>
          </a:xfrm>
          <a:prstGeom prst="rect">
            <a:avLst/>
          </a:prstGeom>
          <a:noFill/>
        </p:spPr>
        <p:txBody>
          <a:bodyPr wrap="none" rtlCol="0">
            <a:spAutoFit/>
          </a:bodyPr>
          <a:lstStyle/>
          <a:p>
            <a:r>
              <a:rPr lang="es-CO" sz="1400" dirty="0"/>
              <a:t>Incluye los campos siguientes:</a:t>
            </a:r>
          </a:p>
        </p:txBody>
      </p:sp>
      <p:graphicFrame>
        <p:nvGraphicFramePr>
          <p:cNvPr id="7" name="Tabla 6"/>
          <p:cNvGraphicFramePr>
            <a:graphicFrameLocks noGrp="1"/>
          </p:cNvGraphicFramePr>
          <p:nvPr>
            <p:extLst>
              <p:ext uri="{D42A27DB-BD31-4B8C-83A1-F6EECF244321}">
                <p14:modId xmlns:p14="http://schemas.microsoft.com/office/powerpoint/2010/main" val="3328408288"/>
              </p:ext>
            </p:extLst>
          </p:nvPr>
        </p:nvGraphicFramePr>
        <p:xfrm>
          <a:off x="395536" y="980728"/>
          <a:ext cx="8352928" cy="5582920"/>
        </p:xfrm>
        <a:graphic>
          <a:graphicData uri="http://schemas.openxmlformats.org/drawingml/2006/table">
            <a:tbl>
              <a:tblPr firstRow="1" bandRow="1">
                <a:tableStyleId>{5940675A-B579-460E-94D1-54222C63F5DA}</a:tableStyleId>
              </a:tblPr>
              <a:tblGrid>
                <a:gridCol w="1800200">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370840">
                <a:tc>
                  <a:txBody>
                    <a:bodyPr/>
                    <a:lstStyle/>
                    <a:p>
                      <a:pPr algn="ctr"/>
                      <a:r>
                        <a:rPr lang="es-CO" sz="1200" b="1" dirty="0"/>
                        <a:t>Campo</a:t>
                      </a:r>
                    </a:p>
                  </a:txBody>
                  <a:tcPr anchor="ctr">
                    <a:noFill/>
                  </a:tcPr>
                </a:tc>
                <a:tc>
                  <a:txBody>
                    <a:bodyPr/>
                    <a:lstStyle/>
                    <a:p>
                      <a:pPr algn="ctr"/>
                      <a:r>
                        <a:rPr lang="es-CO" sz="1200" b="1" dirty="0"/>
                        <a:t>Cómo se</a:t>
                      </a:r>
                      <a:r>
                        <a:rPr lang="es-CO" sz="1200" b="1" baseline="0" dirty="0"/>
                        <a:t> usa</a:t>
                      </a:r>
                      <a:endParaRPr lang="es-CO" sz="1200" b="1" dirty="0"/>
                    </a:p>
                  </a:txBody>
                  <a:tcPr anchor="ctr"/>
                </a:tc>
                <a:extLst>
                  <a:ext uri="{0D108BD9-81ED-4DB2-BD59-A6C34878D82A}">
                    <a16:rowId xmlns:a16="http://schemas.microsoft.com/office/drawing/2014/main" val="10000"/>
                  </a:ext>
                </a:extLst>
              </a:tr>
              <a:tr h="370840">
                <a:tc>
                  <a:txBody>
                    <a:bodyPr/>
                    <a:lstStyle/>
                    <a:p>
                      <a:r>
                        <a:rPr lang="es-CO" sz="1200" b="1" dirty="0"/>
                        <a:t>Código</a:t>
                      </a:r>
                    </a:p>
                  </a:txBody>
                  <a:tcPr anchor="ctr">
                    <a:solidFill>
                      <a:schemeClr val="accent2">
                        <a:lumMod val="20000"/>
                        <a:lumOff val="80000"/>
                      </a:schemeClr>
                    </a:solidFill>
                  </a:tcPr>
                </a:tc>
                <a:tc>
                  <a:txBody>
                    <a:bodyPr/>
                    <a:lstStyle/>
                    <a:p>
                      <a:pPr algn="just"/>
                      <a:r>
                        <a:rPr lang="es-CO" sz="1200" dirty="0"/>
                        <a:t>Es aquel que identifica el documento,</a:t>
                      </a:r>
                      <a:r>
                        <a:rPr lang="es-CO" sz="1200" baseline="0" dirty="0"/>
                        <a:t> ejemplo para el presente se identifica como </a:t>
                      </a:r>
                      <a:r>
                        <a:rPr lang="es-CO" sz="1200" b="1" baseline="0" dirty="0"/>
                        <a:t>MT-SG-02 </a:t>
                      </a:r>
                      <a:r>
                        <a:rPr lang="es-CO" sz="1200" b="0" baseline="0" dirty="0"/>
                        <a:t>Manual de Gestión de la Documentación</a:t>
                      </a:r>
                      <a:r>
                        <a:rPr lang="es-CO" sz="1200" baseline="0" dirty="0"/>
                        <a:t>, para documentos creados al interior de EMPSII, la forma de identificar está normalizada y su método se indica en el presente documento.  Otros documentos se identifican conforme a su origen, ejemplo: Decreto 1072 de 2015, su identificación es la palabra Decreto y el número</a:t>
                      </a:r>
                      <a:endParaRPr lang="es-CO" sz="1200" dirty="0"/>
                    </a:p>
                  </a:txBody>
                  <a:tcPr anchor="ctr"/>
                </a:tc>
                <a:extLst>
                  <a:ext uri="{0D108BD9-81ED-4DB2-BD59-A6C34878D82A}">
                    <a16:rowId xmlns:a16="http://schemas.microsoft.com/office/drawing/2014/main" val="10001"/>
                  </a:ext>
                </a:extLst>
              </a:tr>
              <a:tr h="370840">
                <a:tc>
                  <a:txBody>
                    <a:bodyPr/>
                    <a:lstStyle/>
                    <a:p>
                      <a:r>
                        <a:rPr lang="es-CO" sz="1200" b="1" dirty="0"/>
                        <a:t>Nombre</a:t>
                      </a:r>
                    </a:p>
                  </a:txBody>
                  <a:tcPr anchor="ctr">
                    <a:solidFill>
                      <a:schemeClr val="accent2">
                        <a:lumMod val="20000"/>
                        <a:lumOff val="80000"/>
                      </a:schemeClr>
                    </a:solidFill>
                  </a:tcPr>
                </a:tc>
                <a:tc>
                  <a:txBody>
                    <a:bodyPr/>
                    <a:lstStyle/>
                    <a:p>
                      <a:pPr algn="just"/>
                      <a:r>
                        <a:rPr lang="es-CO" sz="1200" dirty="0"/>
                        <a:t>Es el nombre que se le da al documento, ejemplo,</a:t>
                      </a:r>
                      <a:r>
                        <a:rPr lang="es-CO" sz="1200" baseline="0" dirty="0"/>
                        <a:t> para el presente, se identifica como “Manual de Gestión de la Documentación”, en el caso del Decreto 1072 se identifica como “Decreto único reglamentario del sector trabajo”</a:t>
                      </a:r>
                      <a:endParaRPr lang="es-CO" sz="1200" dirty="0"/>
                    </a:p>
                  </a:txBody>
                  <a:tcPr anchor="ctr"/>
                </a:tc>
                <a:extLst>
                  <a:ext uri="{0D108BD9-81ED-4DB2-BD59-A6C34878D82A}">
                    <a16:rowId xmlns:a16="http://schemas.microsoft.com/office/drawing/2014/main" val="10002"/>
                  </a:ext>
                </a:extLst>
              </a:tr>
              <a:tr h="370840">
                <a:tc>
                  <a:txBody>
                    <a:bodyPr/>
                    <a:lstStyle/>
                    <a:p>
                      <a:r>
                        <a:rPr lang="es-CO" sz="1200" b="1" dirty="0"/>
                        <a:t>Medio</a:t>
                      </a:r>
                    </a:p>
                  </a:txBody>
                  <a:tcPr anchor="ctr">
                    <a:solidFill>
                      <a:schemeClr val="accent2">
                        <a:lumMod val="20000"/>
                        <a:lumOff val="80000"/>
                      </a:schemeClr>
                    </a:solidFill>
                  </a:tcPr>
                </a:tc>
                <a:tc>
                  <a:txBody>
                    <a:bodyPr/>
                    <a:lstStyle/>
                    <a:p>
                      <a:pPr algn="just"/>
                      <a:r>
                        <a:rPr lang="es-CO" sz="1200" dirty="0"/>
                        <a:t>Identifica</a:t>
                      </a:r>
                      <a:r>
                        <a:rPr lang="es-CO" sz="1200" baseline="0" dirty="0"/>
                        <a:t> si el medio en el cual se encuentra el documento es digital o físico.  Tenga en cuenta que un documento de identificación como la cédula si bien es físico, éste se le pide a la persona y se fotocopia o se lee el código de barras y se extrae la información.  El original es del portador, pero la copia o datos se almacenan en una carpeta de computador o en un software, lo cual se determina como “digitial”.  Si la copia se guarda en impreso se demonina física y si están en ambas se selecciona física y digital. Se recomienda evitar que estén en dos partes en la medida que sea posible.</a:t>
                      </a:r>
                      <a:endParaRPr lang="es-CO" sz="1200" dirty="0"/>
                    </a:p>
                  </a:txBody>
                  <a:tcPr anchor="ctr"/>
                </a:tc>
                <a:extLst>
                  <a:ext uri="{0D108BD9-81ED-4DB2-BD59-A6C34878D82A}">
                    <a16:rowId xmlns:a16="http://schemas.microsoft.com/office/drawing/2014/main" val="10003"/>
                  </a:ext>
                </a:extLst>
              </a:tr>
              <a:tr h="370840">
                <a:tc>
                  <a:txBody>
                    <a:bodyPr/>
                    <a:lstStyle/>
                    <a:p>
                      <a:r>
                        <a:rPr lang="es-CO" sz="1200" b="1" dirty="0"/>
                        <a:t>Tipo de documento</a:t>
                      </a:r>
                    </a:p>
                  </a:txBody>
                  <a:tcPr anchor="ctr">
                    <a:solidFill>
                      <a:schemeClr val="accent2">
                        <a:lumMod val="20000"/>
                        <a:lumOff val="80000"/>
                      </a:schemeClr>
                    </a:solidFill>
                  </a:tcPr>
                </a:tc>
                <a:tc>
                  <a:txBody>
                    <a:bodyPr/>
                    <a:lstStyle/>
                    <a:p>
                      <a:pPr algn="just" fontAlgn="ctr"/>
                      <a:r>
                        <a:rPr lang="es-CO" sz="1200" dirty="0"/>
                        <a:t>Aquí se</a:t>
                      </a:r>
                      <a:r>
                        <a:rPr lang="es-CO" sz="1200" baseline="0" dirty="0"/>
                        <a:t> indica si es un </a:t>
                      </a:r>
                      <a:r>
                        <a:rPr lang="es-ES" sz="1200" b="0" i="0" u="none" strike="noStrike" dirty="0">
                          <a:effectLst/>
                          <a:latin typeface="+mn-lt"/>
                        </a:rPr>
                        <a:t>Manual General, Instructivo Interno Instructivo Externo, Manual Técnico, Anexo, Formato, Norma Técnica Interna, Documento Legal Documento de Gestión etc.</a:t>
                      </a:r>
                      <a:endParaRPr lang="es-CO" sz="1200" dirty="0"/>
                    </a:p>
                  </a:txBody>
                  <a:tcPr anchor="ctr"/>
                </a:tc>
                <a:extLst>
                  <a:ext uri="{0D108BD9-81ED-4DB2-BD59-A6C34878D82A}">
                    <a16:rowId xmlns:a16="http://schemas.microsoft.com/office/drawing/2014/main" val="10004"/>
                  </a:ext>
                </a:extLst>
              </a:tr>
              <a:tr h="370840">
                <a:tc>
                  <a:txBody>
                    <a:bodyPr/>
                    <a:lstStyle/>
                    <a:p>
                      <a:r>
                        <a:rPr lang="es-CO" sz="1200" b="1" dirty="0"/>
                        <a:t>Origen</a:t>
                      </a:r>
                    </a:p>
                  </a:txBody>
                  <a:tcPr anchor="ctr">
                    <a:solidFill>
                      <a:schemeClr val="accent2">
                        <a:lumMod val="20000"/>
                        <a:lumOff val="80000"/>
                      </a:schemeClr>
                    </a:solidFill>
                  </a:tcPr>
                </a:tc>
                <a:tc>
                  <a:txBody>
                    <a:bodyPr/>
                    <a:lstStyle/>
                    <a:p>
                      <a:pPr algn="just"/>
                      <a:r>
                        <a:rPr lang="es-CO" sz="1200" dirty="0"/>
                        <a:t>Si es interno o externo, esto le permite al usuario estimar los</a:t>
                      </a:r>
                      <a:r>
                        <a:rPr lang="es-CO" sz="1200" baseline="0" dirty="0"/>
                        <a:t> mecanismos de consulta para actualizaciones, por ejemplo si es externo habría que ver quien lo emite para establecer donde dirigirse para buscar actualizaciones.</a:t>
                      </a:r>
                      <a:endParaRPr lang="es-CO" sz="1200" dirty="0"/>
                    </a:p>
                  </a:txBody>
                  <a:tcPr anchor="ctr"/>
                </a:tc>
                <a:extLst>
                  <a:ext uri="{0D108BD9-81ED-4DB2-BD59-A6C34878D82A}">
                    <a16:rowId xmlns:a16="http://schemas.microsoft.com/office/drawing/2014/main" val="10005"/>
                  </a:ext>
                </a:extLst>
              </a:tr>
              <a:tr h="370840">
                <a:tc>
                  <a:txBody>
                    <a:bodyPr/>
                    <a:lstStyle/>
                    <a:p>
                      <a:r>
                        <a:rPr lang="es-CO" sz="1200" b="1" dirty="0"/>
                        <a:t>Responsable de la revisión</a:t>
                      </a:r>
                    </a:p>
                  </a:txBody>
                  <a:tcPr anchor="ctr">
                    <a:solidFill>
                      <a:schemeClr val="accent2">
                        <a:lumMod val="20000"/>
                        <a:lumOff val="80000"/>
                      </a:schemeClr>
                    </a:solidFill>
                  </a:tcPr>
                </a:tc>
                <a:tc>
                  <a:txBody>
                    <a:bodyPr/>
                    <a:lstStyle/>
                    <a:p>
                      <a:pPr algn="just"/>
                      <a:r>
                        <a:rPr lang="es-CO" sz="1200" dirty="0"/>
                        <a:t>En este</a:t>
                      </a:r>
                      <a:r>
                        <a:rPr lang="es-CO" sz="1200" baseline="0" dirty="0"/>
                        <a:t> campo se planifica para EMPSII, a que cargo se le ha asignado la revisión del documento cuando se presente cambios o necesidad de eliminarlo</a:t>
                      </a:r>
                      <a:endParaRPr lang="es-CO" sz="1200" dirty="0"/>
                    </a:p>
                  </a:txBody>
                  <a:tcPr anchor="ctr"/>
                </a:tc>
                <a:extLst>
                  <a:ext uri="{0D108BD9-81ED-4DB2-BD59-A6C34878D82A}">
                    <a16:rowId xmlns:a16="http://schemas.microsoft.com/office/drawing/2014/main" val="10006"/>
                  </a:ext>
                </a:extLst>
              </a:tr>
              <a:tr h="370840">
                <a:tc>
                  <a:txBody>
                    <a:bodyPr/>
                    <a:lstStyle/>
                    <a:p>
                      <a:r>
                        <a:rPr lang="es-CO" sz="1200" b="1" dirty="0"/>
                        <a:t>Responsable de la aprobación</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En</a:t>
                      </a:r>
                      <a:r>
                        <a:rPr lang="es-CO" sz="1200" baseline="0" dirty="0"/>
                        <a:t> este campo se planifica para EMPSII, a que cargo se le ha asignado la aprobación para el uso de dichos documentos</a:t>
                      </a:r>
                      <a:endParaRPr lang="es-CO" sz="1200" dirty="0"/>
                    </a:p>
                  </a:txBody>
                  <a:tcPr anchor="ctr"/>
                </a:tc>
                <a:extLst>
                  <a:ext uri="{0D108BD9-81ED-4DB2-BD59-A6C34878D82A}">
                    <a16:rowId xmlns:a16="http://schemas.microsoft.com/office/drawing/2014/main" val="10007"/>
                  </a:ext>
                </a:extLst>
              </a:tr>
            </a:tbl>
          </a:graphicData>
        </a:graphic>
      </p:graphicFrame>
      <p:sp>
        <p:nvSpPr>
          <p:cNvPr id="6" name="CuadroTexto 5"/>
          <p:cNvSpPr txBox="1"/>
          <p:nvPr/>
        </p:nvSpPr>
        <p:spPr>
          <a:xfrm>
            <a:off x="395536" y="260648"/>
            <a:ext cx="4176464"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DOCUMENTOS</a:t>
            </a:r>
          </a:p>
        </p:txBody>
      </p:sp>
    </p:spTree>
    <p:extLst>
      <p:ext uri="{BB962C8B-B14F-4D97-AF65-F5344CB8AC3E}">
        <p14:creationId xmlns:p14="http://schemas.microsoft.com/office/powerpoint/2010/main" val="370589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95536" y="620688"/>
            <a:ext cx="2613216" cy="307777"/>
          </a:xfrm>
          <a:prstGeom prst="rect">
            <a:avLst/>
          </a:prstGeom>
          <a:noFill/>
        </p:spPr>
        <p:txBody>
          <a:bodyPr wrap="none" rtlCol="0">
            <a:spAutoFit/>
          </a:bodyPr>
          <a:lstStyle/>
          <a:p>
            <a:r>
              <a:rPr lang="es-CO" sz="1400" dirty="0"/>
              <a:t>Incluye los campos siguientes:</a:t>
            </a:r>
          </a:p>
        </p:txBody>
      </p:sp>
      <p:graphicFrame>
        <p:nvGraphicFramePr>
          <p:cNvPr id="7" name="Tabla 6"/>
          <p:cNvGraphicFramePr>
            <a:graphicFrameLocks noGrp="1"/>
          </p:cNvGraphicFramePr>
          <p:nvPr>
            <p:extLst>
              <p:ext uri="{D42A27DB-BD31-4B8C-83A1-F6EECF244321}">
                <p14:modId xmlns:p14="http://schemas.microsoft.com/office/powerpoint/2010/main" val="3917659731"/>
              </p:ext>
            </p:extLst>
          </p:nvPr>
        </p:nvGraphicFramePr>
        <p:xfrm>
          <a:off x="395536" y="980728"/>
          <a:ext cx="8352928" cy="541020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algn="ctr"/>
                      <a:r>
                        <a:rPr lang="es-CO" sz="1200" b="1" dirty="0"/>
                        <a:t>Campo</a:t>
                      </a:r>
                    </a:p>
                  </a:txBody>
                  <a:tcPr anchor="ctr">
                    <a:noFill/>
                  </a:tcPr>
                </a:tc>
                <a:tc>
                  <a:txBody>
                    <a:bodyPr/>
                    <a:lstStyle/>
                    <a:p>
                      <a:pPr algn="ctr"/>
                      <a:r>
                        <a:rPr lang="es-CO" sz="1200" b="1" dirty="0"/>
                        <a:t>Cómo se</a:t>
                      </a:r>
                      <a:r>
                        <a:rPr lang="es-CO" sz="1200" b="1" baseline="0" dirty="0"/>
                        <a:t> usa</a:t>
                      </a:r>
                      <a:endParaRPr lang="es-CO" sz="1200" b="1" dirty="0"/>
                    </a:p>
                  </a:txBody>
                  <a:tcPr anchor="ctr"/>
                </a:tc>
                <a:extLst>
                  <a:ext uri="{0D108BD9-81ED-4DB2-BD59-A6C34878D82A}">
                    <a16:rowId xmlns:a16="http://schemas.microsoft.com/office/drawing/2014/main" val="10000"/>
                  </a:ext>
                </a:extLst>
              </a:tr>
              <a:tr h="370840">
                <a:tc>
                  <a:txBody>
                    <a:bodyPr/>
                    <a:lstStyle/>
                    <a:p>
                      <a:r>
                        <a:rPr lang="es-CO" sz="1200" b="1" dirty="0"/>
                        <a:t>Emitio por:</a:t>
                      </a:r>
                    </a:p>
                  </a:txBody>
                  <a:tcPr anchor="ctr">
                    <a:solidFill>
                      <a:schemeClr val="accent2">
                        <a:lumMod val="20000"/>
                        <a:lumOff val="80000"/>
                      </a:schemeClr>
                    </a:solidFill>
                  </a:tcPr>
                </a:tc>
                <a:tc>
                  <a:txBody>
                    <a:bodyPr/>
                    <a:lstStyle/>
                    <a:p>
                      <a:pPr algn="just"/>
                      <a:r>
                        <a:rPr lang="es-CO" sz="1200" dirty="0"/>
                        <a:t>Establece el</a:t>
                      </a:r>
                      <a:r>
                        <a:rPr lang="es-CO" sz="1200" baseline="0" dirty="0"/>
                        <a:t> organismo / organización / empresa que emite el documento</a:t>
                      </a:r>
                      <a:endParaRPr lang="es-CO" sz="1200" dirty="0"/>
                    </a:p>
                  </a:txBody>
                  <a:tcPr anchor="ctr"/>
                </a:tc>
                <a:extLst>
                  <a:ext uri="{0D108BD9-81ED-4DB2-BD59-A6C34878D82A}">
                    <a16:rowId xmlns:a16="http://schemas.microsoft.com/office/drawing/2014/main" val="10001"/>
                  </a:ext>
                </a:extLst>
              </a:tr>
              <a:tr h="370840">
                <a:tc>
                  <a:txBody>
                    <a:bodyPr/>
                    <a:lstStyle/>
                    <a:p>
                      <a:r>
                        <a:rPr lang="es-CO" sz="1200" b="1" dirty="0"/>
                        <a:t>Proceso</a:t>
                      </a:r>
                      <a:r>
                        <a:rPr lang="es-CO" sz="1200" b="1" baseline="0" dirty="0"/>
                        <a:t> que lo usa</a:t>
                      </a:r>
                      <a:endParaRPr lang="es-CO" sz="1200" b="1" dirty="0"/>
                    </a:p>
                  </a:txBody>
                  <a:tcPr anchor="ctr">
                    <a:solidFill>
                      <a:schemeClr val="accent2">
                        <a:lumMod val="20000"/>
                        <a:lumOff val="80000"/>
                      </a:schemeClr>
                    </a:solidFill>
                  </a:tcPr>
                </a:tc>
                <a:tc>
                  <a:txBody>
                    <a:bodyPr/>
                    <a:lstStyle/>
                    <a:p>
                      <a:pPr algn="just"/>
                      <a:r>
                        <a:rPr lang="es-CO" sz="1200" dirty="0"/>
                        <a:t>Se planifica en</a:t>
                      </a:r>
                      <a:r>
                        <a:rPr lang="es-CO" sz="1200" baseline="0" dirty="0"/>
                        <a:t> los procesos que utilizan dicho documento. En el caso por ejemplo del presente documento, el uso es para todos los procesos por ser un documento transversal y que cada proceso debe conocer y utilizar, por lo tanto se indica como “todos”</a:t>
                      </a:r>
                      <a:endParaRPr lang="es-CO" sz="1200" dirty="0"/>
                    </a:p>
                  </a:txBody>
                  <a:tcPr anchor="ctr"/>
                </a:tc>
                <a:extLst>
                  <a:ext uri="{0D108BD9-81ED-4DB2-BD59-A6C34878D82A}">
                    <a16:rowId xmlns:a16="http://schemas.microsoft.com/office/drawing/2014/main" val="10002"/>
                  </a:ext>
                </a:extLst>
              </a:tr>
              <a:tr h="370840">
                <a:tc>
                  <a:txBody>
                    <a:bodyPr/>
                    <a:lstStyle/>
                    <a:p>
                      <a:r>
                        <a:rPr lang="es-CO" sz="1200" b="1" dirty="0"/>
                        <a:t>Lugar de</a:t>
                      </a:r>
                      <a:r>
                        <a:rPr lang="es-CO" sz="1200" b="1" baseline="0" dirty="0"/>
                        <a:t> Almacenamiento</a:t>
                      </a:r>
                      <a:endParaRPr lang="es-CO" sz="1200" b="1" dirty="0"/>
                    </a:p>
                  </a:txBody>
                  <a:tcPr anchor="ctr">
                    <a:solidFill>
                      <a:schemeClr val="accent2">
                        <a:lumMod val="20000"/>
                        <a:lumOff val="80000"/>
                      </a:schemeClr>
                    </a:solidFill>
                  </a:tcPr>
                </a:tc>
                <a:tc>
                  <a:txBody>
                    <a:bodyPr/>
                    <a:lstStyle/>
                    <a:p>
                      <a:pPr algn="just"/>
                      <a:r>
                        <a:rPr lang="es-CO" sz="1200" dirty="0"/>
                        <a:t>Se identifica con precisión en que lugar se almacena, por ejemplo</a:t>
                      </a:r>
                      <a:r>
                        <a:rPr lang="es-CO" sz="1200" baseline="0" dirty="0"/>
                        <a:t> si es un archivador, se indica la sección y si es digital, el servidor o ruta de almacenamiento.</a:t>
                      </a:r>
                      <a:endParaRPr lang="es-CO" sz="1200" dirty="0"/>
                    </a:p>
                  </a:txBody>
                  <a:tcPr anchor="ctr"/>
                </a:tc>
                <a:extLst>
                  <a:ext uri="{0D108BD9-81ED-4DB2-BD59-A6C34878D82A}">
                    <a16:rowId xmlns:a16="http://schemas.microsoft.com/office/drawing/2014/main" val="10003"/>
                  </a:ext>
                </a:extLst>
              </a:tr>
              <a:tr h="370840">
                <a:tc>
                  <a:txBody>
                    <a:bodyPr/>
                    <a:lstStyle/>
                    <a:p>
                      <a:r>
                        <a:rPr lang="es-CO" sz="1200" b="1" dirty="0"/>
                        <a:t>Versión</a:t>
                      </a:r>
                    </a:p>
                  </a:txBody>
                  <a:tcPr anchor="ctr">
                    <a:solidFill>
                      <a:schemeClr val="accent2">
                        <a:lumMod val="20000"/>
                        <a:lumOff val="80000"/>
                      </a:schemeClr>
                    </a:solidFill>
                  </a:tcPr>
                </a:tc>
                <a:tc>
                  <a:txBody>
                    <a:bodyPr/>
                    <a:lstStyle/>
                    <a:p>
                      <a:pPr algn="just" fontAlgn="ctr"/>
                      <a:r>
                        <a:rPr lang="es-CO" sz="1200" dirty="0"/>
                        <a:t>Indica en</a:t>
                      </a:r>
                      <a:r>
                        <a:rPr lang="es-CO" sz="1200" baseline="0" dirty="0"/>
                        <a:t> que versión está el documento, que puede que se indique con un consecutivo, que para el presente se encuentra en versión 01, pero puede ser una fecha, por ejemplo, el Decreto 1072 su versión es la fecha (2015), en caso de normas indicará “primera, segunda, tercera</a:t>
                      </a:r>
                      <a:r>
                        <a:rPr lang="mr-IN" sz="1200" baseline="0" dirty="0"/>
                        <a:t>…</a:t>
                      </a:r>
                      <a:r>
                        <a:rPr lang="es-ES_tradnl" sz="1200" baseline="0" dirty="0"/>
                        <a:t> </a:t>
                      </a:r>
                      <a:r>
                        <a:rPr lang="es-ES_tradnl" sz="1200" baseline="0" dirty="0" err="1"/>
                        <a:t>etc</a:t>
                      </a:r>
                      <a:r>
                        <a:rPr lang="es-ES_tradnl" sz="1200" baseline="0" dirty="0"/>
                        <a:t> Actualización”</a:t>
                      </a:r>
                      <a:endParaRPr lang="es-CO" sz="1200" dirty="0"/>
                    </a:p>
                  </a:txBody>
                  <a:tcPr anchor="ctr"/>
                </a:tc>
                <a:extLst>
                  <a:ext uri="{0D108BD9-81ED-4DB2-BD59-A6C34878D82A}">
                    <a16:rowId xmlns:a16="http://schemas.microsoft.com/office/drawing/2014/main" val="10004"/>
                  </a:ext>
                </a:extLst>
              </a:tr>
              <a:tr h="370840">
                <a:tc>
                  <a:txBody>
                    <a:bodyPr/>
                    <a:lstStyle/>
                    <a:p>
                      <a:r>
                        <a:rPr lang="es-CO" sz="1200" b="1" dirty="0"/>
                        <a:t>Protección</a:t>
                      </a:r>
                    </a:p>
                  </a:txBody>
                  <a:tcPr anchor="ctr">
                    <a:solidFill>
                      <a:schemeClr val="accent2">
                        <a:lumMod val="20000"/>
                        <a:lumOff val="80000"/>
                      </a:schemeClr>
                    </a:solidFill>
                  </a:tcPr>
                </a:tc>
                <a:tc>
                  <a:txBody>
                    <a:bodyPr/>
                    <a:lstStyle/>
                    <a:p>
                      <a:pPr algn="just"/>
                      <a:r>
                        <a:rPr lang="es-CO" sz="1200" dirty="0"/>
                        <a:t>se establece la forma como se proteje</a:t>
                      </a:r>
                      <a:r>
                        <a:rPr lang="es-CO" sz="1200" baseline="0" dirty="0"/>
                        <a:t> el documento en forma general, la protección específica se indica en el instructivo de archivística.</a:t>
                      </a:r>
                      <a:endParaRPr lang="es-CO" sz="1200" dirty="0"/>
                    </a:p>
                  </a:txBody>
                  <a:tcPr anchor="ctr"/>
                </a:tc>
                <a:extLst>
                  <a:ext uri="{0D108BD9-81ED-4DB2-BD59-A6C34878D82A}">
                    <a16:rowId xmlns:a16="http://schemas.microsoft.com/office/drawing/2014/main" val="10005"/>
                  </a:ext>
                </a:extLst>
              </a:tr>
              <a:tr h="370840">
                <a:tc>
                  <a:txBody>
                    <a:bodyPr/>
                    <a:lstStyle/>
                    <a:p>
                      <a:r>
                        <a:rPr lang="es-CO" sz="1200" b="1" dirty="0"/>
                        <a:t>Distribución</a:t>
                      </a:r>
                    </a:p>
                  </a:txBody>
                  <a:tcPr anchor="ctr">
                    <a:solidFill>
                      <a:schemeClr val="accent2">
                        <a:lumMod val="20000"/>
                        <a:lumOff val="80000"/>
                      </a:schemeClr>
                    </a:solidFill>
                  </a:tcPr>
                </a:tc>
                <a:tc>
                  <a:txBody>
                    <a:bodyPr/>
                    <a:lstStyle/>
                    <a:p>
                      <a:pPr algn="just"/>
                      <a:r>
                        <a:rPr lang="es-CO" sz="1200" dirty="0"/>
                        <a:t>Se identifica a que</a:t>
                      </a:r>
                      <a:r>
                        <a:rPr lang="es-CO" sz="1200" baseline="0" dirty="0"/>
                        <a:t> cargo, entidades u otras partes interesadas se les debe distribuir el documento. Por ejemplo, el contrato laboral se distribuye al empleado.</a:t>
                      </a:r>
                      <a:endParaRPr lang="es-CO" sz="1200" dirty="0"/>
                    </a:p>
                  </a:txBody>
                  <a:tcPr anchor="ctr"/>
                </a:tc>
                <a:extLst>
                  <a:ext uri="{0D108BD9-81ED-4DB2-BD59-A6C34878D82A}">
                    <a16:rowId xmlns:a16="http://schemas.microsoft.com/office/drawing/2014/main" val="10006"/>
                  </a:ext>
                </a:extLst>
              </a:tr>
              <a:tr h="370840">
                <a:tc>
                  <a:txBody>
                    <a:bodyPr/>
                    <a:lstStyle/>
                    <a:p>
                      <a:r>
                        <a:rPr lang="es-CO" sz="1200" b="1" dirty="0"/>
                        <a:t>Fecha de aprobación</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Indica en que fecha fue aprobado</a:t>
                      </a:r>
                      <a:r>
                        <a:rPr lang="es-CO" sz="1200" baseline="0" dirty="0"/>
                        <a:t> el documento</a:t>
                      </a:r>
                      <a:endParaRPr lang="es-CO" sz="1200" dirty="0"/>
                    </a:p>
                  </a:txBody>
                  <a:tcPr anchor="ctr"/>
                </a:tc>
                <a:extLst>
                  <a:ext uri="{0D108BD9-81ED-4DB2-BD59-A6C34878D82A}">
                    <a16:rowId xmlns:a16="http://schemas.microsoft.com/office/drawing/2014/main" val="10007"/>
                  </a:ext>
                </a:extLst>
              </a:tr>
              <a:tr h="370840">
                <a:tc>
                  <a:txBody>
                    <a:bodyPr/>
                    <a:lstStyle/>
                    <a:p>
                      <a:r>
                        <a:rPr lang="es-CO" sz="1200" b="1" dirty="0"/>
                        <a:t>Fecha de vencimiento</a:t>
                      </a:r>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Es la fecha en la que se vence el documento, esto en especial cuando hay que</a:t>
                      </a:r>
                      <a:r>
                        <a:rPr lang="es-CO" sz="1200" baseline="0" dirty="0"/>
                        <a:t> controlar un cambio por actualización. Ejemplo: un permiso de conducción tiene vencimiento, por lo tanto, aquí se indica la fecha en que se vence para poder tener un dato de control que permita actualizarlo de forma oportuna.</a:t>
                      </a:r>
                      <a:endParaRPr lang="es-CO" sz="1200" dirty="0"/>
                    </a:p>
                  </a:txBody>
                  <a:tcPr anchor="ctr"/>
                </a:tc>
                <a:extLst>
                  <a:ext uri="{0D108BD9-81ED-4DB2-BD59-A6C34878D82A}">
                    <a16:rowId xmlns:a16="http://schemas.microsoft.com/office/drawing/2014/main" val="10008"/>
                  </a:ext>
                </a:extLst>
              </a:tr>
              <a:tr h="370840">
                <a:tc>
                  <a:txBody>
                    <a:bodyPr/>
                    <a:lstStyle/>
                    <a:p>
                      <a:r>
                        <a:rPr lang="es-CO" sz="1200" b="1" dirty="0"/>
                        <a:t>Responsable</a:t>
                      </a:r>
                      <a:r>
                        <a:rPr lang="es-CO" sz="1200" b="1" baseline="0" dirty="0"/>
                        <a:t> de controlar el vencimiento y actualización</a:t>
                      </a:r>
                      <a:endParaRPr lang="es-CO" sz="1200" b="1" dirty="0"/>
                    </a:p>
                  </a:txBody>
                  <a:tcPr anchor="ctr">
                    <a:solidFill>
                      <a:schemeClr val="accent2">
                        <a:lumMod val="20000"/>
                        <a:lumOff val="80000"/>
                      </a:schemeClr>
                    </a:solidFill>
                  </a:tcPr>
                </a:tc>
                <a:tc>
                  <a:txBody>
                    <a:bodyPr/>
                    <a:lstStyle/>
                    <a:p>
                      <a:pPr marL="0" marR="0" indent="0" algn="just" defTabSz="914201" rtl="0" eaLnBrk="1" fontAlgn="auto" latinLnBrk="0" hangingPunct="1">
                        <a:lnSpc>
                          <a:spcPct val="100000"/>
                        </a:lnSpc>
                        <a:spcBef>
                          <a:spcPts val="0"/>
                        </a:spcBef>
                        <a:spcAft>
                          <a:spcPts val="0"/>
                        </a:spcAft>
                        <a:buClrTx/>
                        <a:buSzTx/>
                        <a:buFontTx/>
                        <a:buNone/>
                        <a:tabLst/>
                        <a:defRPr/>
                      </a:pPr>
                      <a:r>
                        <a:rPr lang="es-CO" sz="1200" dirty="0"/>
                        <a:t>Hace relación al cargo que hará la actividad de control</a:t>
                      </a:r>
                    </a:p>
                  </a:txBody>
                  <a:tcPr anchor="ctr"/>
                </a:tc>
                <a:extLst>
                  <a:ext uri="{0D108BD9-81ED-4DB2-BD59-A6C34878D82A}">
                    <a16:rowId xmlns:a16="http://schemas.microsoft.com/office/drawing/2014/main" val="10009"/>
                  </a:ext>
                </a:extLst>
              </a:tr>
            </a:tbl>
          </a:graphicData>
        </a:graphic>
      </p:graphicFrame>
      <p:sp>
        <p:nvSpPr>
          <p:cNvPr id="6" name="CuadroTexto 5"/>
          <p:cNvSpPr txBox="1"/>
          <p:nvPr/>
        </p:nvSpPr>
        <p:spPr>
          <a:xfrm>
            <a:off x="395536" y="260648"/>
            <a:ext cx="4176464"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DOCUMENTOS</a:t>
            </a:r>
          </a:p>
        </p:txBody>
      </p:sp>
    </p:spTree>
    <p:extLst>
      <p:ext uri="{BB962C8B-B14F-4D97-AF65-F5344CB8AC3E}">
        <p14:creationId xmlns:p14="http://schemas.microsoft.com/office/powerpoint/2010/main" val="390289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60648"/>
            <a:ext cx="4176464"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LISTADOS MAESTROS DE DOCUMENTOS</a:t>
            </a:r>
          </a:p>
        </p:txBody>
      </p:sp>
      <p:sp>
        <p:nvSpPr>
          <p:cNvPr id="5" name="CuadroTexto 4"/>
          <p:cNvSpPr txBox="1"/>
          <p:nvPr/>
        </p:nvSpPr>
        <p:spPr>
          <a:xfrm>
            <a:off x="395536" y="620688"/>
            <a:ext cx="2613216" cy="307777"/>
          </a:xfrm>
          <a:prstGeom prst="rect">
            <a:avLst/>
          </a:prstGeom>
          <a:noFill/>
        </p:spPr>
        <p:txBody>
          <a:bodyPr wrap="none" rtlCol="0">
            <a:spAutoFit/>
          </a:bodyPr>
          <a:lstStyle/>
          <a:p>
            <a:r>
              <a:rPr lang="es-CO" sz="1400" dirty="0"/>
              <a:t>Incluye los campos siguientes:</a:t>
            </a:r>
          </a:p>
        </p:txBody>
      </p:sp>
      <p:graphicFrame>
        <p:nvGraphicFramePr>
          <p:cNvPr id="7" name="Tabla 6"/>
          <p:cNvGraphicFramePr>
            <a:graphicFrameLocks noGrp="1"/>
          </p:cNvGraphicFramePr>
          <p:nvPr>
            <p:extLst>
              <p:ext uri="{D42A27DB-BD31-4B8C-83A1-F6EECF244321}">
                <p14:modId xmlns:p14="http://schemas.microsoft.com/office/powerpoint/2010/main" val="2074398517"/>
              </p:ext>
            </p:extLst>
          </p:nvPr>
        </p:nvGraphicFramePr>
        <p:xfrm>
          <a:off x="395536" y="980728"/>
          <a:ext cx="8352928" cy="1010920"/>
        </p:xfrm>
        <a:graphic>
          <a:graphicData uri="http://schemas.openxmlformats.org/drawingml/2006/table">
            <a:tbl>
              <a:tblPr firstRow="1" bandRow="1">
                <a:tableStyleId>{5940675A-B579-460E-94D1-54222C63F5DA}</a:tableStyleId>
              </a:tblPr>
              <a:tblGrid>
                <a:gridCol w="2016224">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370840">
                <a:tc>
                  <a:txBody>
                    <a:bodyPr/>
                    <a:lstStyle/>
                    <a:p>
                      <a:pPr algn="ctr"/>
                      <a:r>
                        <a:rPr lang="es-CO" sz="1200" b="1" dirty="0"/>
                        <a:t>Campo</a:t>
                      </a:r>
                    </a:p>
                  </a:txBody>
                  <a:tcPr anchor="ctr">
                    <a:noFill/>
                  </a:tcPr>
                </a:tc>
                <a:tc>
                  <a:txBody>
                    <a:bodyPr/>
                    <a:lstStyle/>
                    <a:p>
                      <a:pPr algn="ctr"/>
                      <a:r>
                        <a:rPr lang="es-CO" sz="1200" b="1" dirty="0"/>
                        <a:t>Cómo se</a:t>
                      </a:r>
                      <a:r>
                        <a:rPr lang="es-CO" sz="1200" b="1" baseline="0" dirty="0"/>
                        <a:t> usa</a:t>
                      </a:r>
                      <a:endParaRPr lang="es-CO" sz="1200" b="1" dirty="0"/>
                    </a:p>
                  </a:txBody>
                  <a:tcPr anchor="ctr"/>
                </a:tc>
                <a:extLst>
                  <a:ext uri="{0D108BD9-81ED-4DB2-BD59-A6C34878D82A}">
                    <a16:rowId xmlns:a16="http://schemas.microsoft.com/office/drawing/2014/main" val="10000"/>
                  </a:ext>
                </a:extLst>
              </a:tr>
              <a:tr h="370840">
                <a:tc>
                  <a:txBody>
                    <a:bodyPr/>
                    <a:lstStyle/>
                    <a:p>
                      <a:r>
                        <a:rPr lang="es-CO" sz="1200" b="1" dirty="0"/>
                        <a:t>Fecha de entrada en vigencia</a:t>
                      </a:r>
                    </a:p>
                  </a:txBody>
                  <a:tcPr anchor="ctr">
                    <a:solidFill>
                      <a:schemeClr val="accent2">
                        <a:lumMod val="20000"/>
                        <a:lumOff val="80000"/>
                      </a:schemeClr>
                    </a:solidFill>
                  </a:tcPr>
                </a:tc>
                <a:tc>
                  <a:txBody>
                    <a:bodyPr/>
                    <a:lstStyle/>
                    <a:p>
                      <a:r>
                        <a:rPr lang="es-CO" sz="1200" dirty="0"/>
                        <a:t>Este</a:t>
                      </a:r>
                      <a:r>
                        <a:rPr lang="es-CO" sz="1200" baseline="0" dirty="0"/>
                        <a:t> campo es muy especial para documentos como los legales que indican una fecha de entrada en vigencia, por ejemplo, la norma legal Decreto 1072:2015 indica según la ley que entrará en vigencia el 1 de Junio de 2017.</a:t>
                      </a:r>
                      <a:endParaRPr lang="es-CO" sz="1200" dirty="0"/>
                    </a:p>
                  </a:txBody>
                  <a:tcPr anchor="ctr"/>
                </a:tc>
                <a:extLst>
                  <a:ext uri="{0D108BD9-81ED-4DB2-BD59-A6C34878D82A}">
                    <a16:rowId xmlns:a16="http://schemas.microsoft.com/office/drawing/2014/main" val="10001"/>
                  </a:ext>
                </a:extLst>
              </a:tr>
            </a:tbl>
          </a:graphicData>
        </a:graphic>
      </p:graphicFrame>
      <p:pic>
        <p:nvPicPr>
          <p:cNvPr id="3" name="Imagen 2" descr="como-rescatar-un_-plan-de-pensiones-documentac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212976"/>
            <a:ext cx="3406498" cy="2417152"/>
          </a:xfrm>
          <a:prstGeom prst="rect">
            <a:avLst/>
          </a:prstGeom>
        </p:spPr>
      </p:pic>
      <p:sp>
        <p:nvSpPr>
          <p:cNvPr id="6" name="Esquina doblada 5"/>
          <p:cNvSpPr/>
          <p:nvPr/>
        </p:nvSpPr>
        <p:spPr>
          <a:xfrm rot="843456">
            <a:off x="4717607" y="3238285"/>
            <a:ext cx="3777544" cy="2532546"/>
          </a:xfrm>
          <a:prstGeom prst="foldedCorner">
            <a:avLst/>
          </a:prstGeom>
          <a:solidFill>
            <a:srgbClr val="E07602">
              <a:alpha val="66000"/>
            </a:srgbClr>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dirty="0">
                <a:solidFill>
                  <a:schemeClr val="tx1"/>
                </a:solidFill>
              </a:rPr>
              <a:t>Recuerda!!  Los listados maestros no controlan</a:t>
            </a:r>
            <a:r>
              <a:rPr lang="mr-IN" dirty="0">
                <a:solidFill>
                  <a:schemeClr val="tx1"/>
                </a:solidFill>
              </a:rPr>
              <a:t>…</a:t>
            </a:r>
            <a:r>
              <a:rPr lang="es-ES_tradnl" dirty="0">
                <a:solidFill>
                  <a:schemeClr val="tx1"/>
                </a:solidFill>
              </a:rPr>
              <a:t> son un medio que permite planificar, identificar y es base para realizar inspecciones de control.  El control está en que usted haga un buen uso de los documentos y registros</a:t>
            </a:r>
            <a:endParaRPr lang="es-CO" dirty="0">
              <a:solidFill>
                <a:schemeClr val="tx1"/>
              </a:solidFill>
            </a:endParaRPr>
          </a:p>
        </p:txBody>
      </p:sp>
    </p:spTree>
    <p:extLst>
      <p:ext uri="{BB962C8B-B14F-4D97-AF65-F5344CB8AC3E}">
        <p14:creationId xmlns:p14="http://schemas.microsoft.com/office/powerpoint/2010/main" val="4124536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3542" y="80629"/>
            <a:ext cx="6144682" cy="215444"/>
          </a:xfrm>
          <a:prstGeom prst="rect">
            <a:avLst/>
          </a:prstGeom>
          <a:solidFill>
            <a:srgbClr val="10224E"/>
          </a:solidFill>
        </p:spPr>
        <p:txBody>
          <a:bodyPr wrap="square" lIns="36000" tIns="0" rIns="36000" bIns="0">
            <a:spAutoFit/>
          </a:bodyPr>
          <a:lstStyle/>
          <a:p>
            <a:pPr lvl="0"/>
            <a:r>
              <a:rPr lang="es-ES_tradnl" sz="1400" dirty="0">
                <a:solidFill>
                  <a:srgbClr val="FFFFFF"/>
                </a:solidFill>
                <a:latin typeface="HandelGothic BT" panose="04030805030B02020C03" pitchFamily="82" charset="0"/>
              </a:rPr>
              <a:t>CRITERIOS PARA ANALIZAR LOS RIESGOS DE LA INFORMACIÓN:</a:t>
            </a:r>
          </a:p>
        </p:txBody>
      </p:sp>
      <p:graphicFrame>
        <p:nvGraphicFramePr>
          <p:cNvPr id="3" name="Tabla 2"/>
          <p:cNvGraphicFramePr>
            <a:graphicFrameLocks noGrp="1"/>
          </p:cNvGraphicFramePr>
          <p:nvPr>
            <p:extLst>
              <p:ext uri="{D42A27DB-BD31-4B8C-83A1-F6EECF244321}">
                <p14:modId xmlns:p14="http://schemas.microsoft.com/office/powerpoint/2010/main" val="373445101"/>
              </p:ext>
            </p:extLst>
          </p:nvPr>
        </p:nvGraphicFramePr>
        <p:xfrm>
          <a:off x="443542" y="1268760"/>
          <a:ext cx="8256915" cy="2346960"/>
        </p:xfrm>
        <a:graphic>
          <a:graphicData uri="http://schemas.openxmlformats.org/drawingml/2006/table">
            <a:tbl>
              <a:tblPr firstRow="1" bandRow="1">
                <a:tableStyleId>{2D5ABB26-0587-4C30-8999-92F81FD0307C}</a:tableStyleId>
              </a:tblPr>
              <a:tblGrid>
                <a:gridCol w="2752305">
                  <a:extLst>
                    <a:ext uri="{9D8B030D-6E8A-4147-A177-3AD203B41FA5}">
                      <a16:colId xmlns:a16="http://schemas.microsoft.com/office/drawing/2014/main" val="20000"/>
                    </a:ext>
                  </a:extLst>
                </a:gridCol>
                <a:gridCol w="2752305">
                  <a:extLst>
                    <a:ext uri="{9D8B030D-6E8A-4147-A177-3AD203B41FA5}">
                      <a16:colId xmlns:a16="http://schemas.microsoft.com/office/drawing/2014/main" val="20001"/>
                    </a:ext>
                  </a:extLst>
                </a:gridCol>
                <a:gridCol w="2752305">
                  <a:extLst>
                    <a:ext uri="{9D8B030D-6E8A-4147-A177-3AD203B41FA5}">
                      <a16:colId xmlns:a16="http://schemas.microsoft.com/office/drawing/2014/main" val="20002"/>
                    </a:ext>
                  </a:extLst>
                </a:gridCol>
              </a:tblGrid>
              <a:tr h="278130">
                <a:tc>
                  <a:txBody>
                    <a:bodyPr/>
                    <a:lstStyle/>
                    <a:p>
                      <a:pPr algn="ctr">
                        <a:lnSpc>
                          <a:spcPct val="100000"/>
                        </a:lnSpc>
                      </a:pPr>
                      <a:r>
                        <a:rPr lang="es-CO" sz="900" b="1" dirty="0">
                          <a:latin typeface="+mn-lt"/>
                        </a:rPr>
                        <a:t>Factores de Riesgos</a:t>
                      </a: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lnSpc>
                          <a:spcPct val="100000"/>
                        </a:lnSpc>
                      </a:pPr>
                      <a:r>
                        <a:rPr lang="es-CO" sz="900" b="1" dirty="0">
                          <a:latin typeface="+mn-lt"/>
                        </a:rPr>
                        <a:t>Fuentes Generadoras</a:t>
                      </a: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ctr">
                        <a:lnSpc>
                          <a:spcPct val="100000"/>
                        </a:lnSpc>
                      </a:pPr>
                      <a:r>
                        <a:rPr lang="es-CO" sz="900" b="1" dirty="0">
                          <a:latin typeface="+mn-lt"/>
                        </a:rPr>
                        <a:t>Efectos</a:t>
                      </a: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861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Faltas a la Confidencialidad</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Esquema de seguridad Informática</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Controles de Acceso</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Incendio</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rowSpan="4">
                  <a:txBody>
                    <a:bodyPr/>
                    <a:lstStyle/>
                    <a:p>
                      <a:pPr algn="l">
                        <a:lnSpc>
                          <a:spcPct val="100000"/>
                        </a:lnSpc>
                      </a:pPr>
                      <a:r>
                        <a:rPr lang="es-ES_tradnl" sz="900" kern="1200" dirty="0">
                          <a:solidFill>
                            <a:schemeClr val="tx1"/>
                          </a:solidFill>
                          <a:effectLst/>
                          <a:latin typeface="+mn-lt"/>
                          <a:ea typeface="+mn-ea"/>
                          <a:cs typeface="+mn-cs"/>
                        </a:rPr>
                        <a:t>Demandas legales</a:t>
                      </a:r>
                    </a:p>
                    <a:p>
                      <a:pPr algn="l">
                        <a:lnSpc>
                          <a:spcPct val="100000"/>
                        </a:lnSpc>
                      </a:pPr>
                      <a:r>
                        <a:rPr lang="es-ES_tradnl" sz="900" kern="1200" dirty="0">
                          <a:solidFill>
                            <a:schemeClr val="tx1"/>
                          </a:solidFill>
                          <a:effectLst/>
                          <a:latin typeface="+mn-lt"/>
                          <a:ea typeface="+mn-ea"/>
                          <a:cs typeface="+mn-cs"/>
                        </a:rPr>
                        <a:t>Pérdidas económicas</a:t>
                      </a:r>
                      <a:r>
                        <a:rPr lang="es-ES_tradnl" sz="900" dirty="0">
                          <a:effectLst/>
                          <a:latin typeface="+mn-lt"/>
                        </a:rPr>
                        <a:t> </a:t>
                      </a:r>
                      <a:endParaRPr lang="es-CO" sz="900" dirty="0">
                        <a:latin typeface="+mn-lt"/>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861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Pérdida de la Información</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Control de Acceso</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Incendio</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Sistema de Archivo</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vMerge="1">
                  <a:txBody>
                    <a:bodyPr/>
                    <a:lstStyle/>
                    <a:p>
                      <a:pPr algn="l"/>
                      <a:endParaRPr lang="es-CO" sz="1100" dirty="0"/>
                    </a:p>
                  </a:txBody>
                  <a:tcPr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Faltas a los derechos de Autor</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rowSpan="2">
                  <a:txBody>
                    <a:bodyPr/>
                    <a:lstStyle/>
                    <a:p>
                      <a:pPr algn="l">
                        <a:lnSpc>
                          <a:spcPct val="100000"/>
                        </a:lnSpc>
                        <a:spcAft>
                          <a:spcPts val="0"/>
                        </a:spcAft>
                      </a:pPr>
                      <a:r>
                        <a:rPr lang="es-ES_tradnl" sz="900" dirty="0">
                          <a:solidFill>
                            <a:srgbClr val="000000"/>
                          </a:solidFill>
                          <a:effectLst/>
                          <a:latin typeface="+mn-lt"/>
                          <a:ea typeface="ヒラギノ角ゴ Pro W3"/>
                          <a:cs typeface="Arial"/>
                        </a:rPr>
                        <a:t>Edición de Documentos</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vMerge="1">
                  <a:txBody>
                    <a:bodyPr/>
                    <a:lstStyle/>
                    <a:p>
                      <a:pPr algn="l"/>
                      <a:endParaRPr lang="es-CO" sz="1100" dirty="0"/>
                    </a:p>
                  </a:txBody>
                  <a:tcPr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Información incorrecta al consumidor</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vMerge="1">
                  <a:txBody>
                    <a:bodyPr/>
                    <a:lstStyle/>
                    <a:p>
                      <a:endParaRPr lang="es-CO"/>
                    </a:p>
                  </a:txBody>
                  <a:tcP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vMerge="1">
                  <a:txBody>
                    <a:bodyPr/>
                    <a:lstStyle/>
                    <a:p>
                      <a:pPr algn="l"/>
                      <a:endParaRPr lang="es-CO" sz="1100" dirty="0"/>
                    </a:p>
                  </a:txBody>
                  <a:tcPr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Uso de documentos obsoletos</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Sistema de Archivo y Control</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pPr>
                      <a:r>
                        <a:rPr lang="es-ES_tradnl" sz="900" kern="1200" dirty="0">
                          <a:solidFill>
                            <a:schemeClr val="tx1"/>
                          </a:solidFill>
                          <a:effectLst/>
                          <a:latin typeface="+mn-lt"/>
                          <a:ea typeface="+mn-ea"/>
                          <a:cs typeface="+mn-cs"/>
                        </a:rPr>
                        <a:t>Pérdida de tiempo en las operaciones</a:t>
                      </a:r>
                    </a:p>
                    <a:p>
                      <a:pPr algn="l">
                        <a:lnSpc>
                          <a:spcPct val="100000"/>
                        </a:lnSpc>
                      </a:pPr>
                      <a:r>
                        <a:rPr lang="es-ES_tradnl" sz="900" kern="1200" dirty="0">
                          <a:solidFill>
                            <a:schemeClr val="tx1"/>
                          </a:solidFill>
                          <a:effectLst/>
                          <a:latin typeface="+mn-lt"/>
                          <a:ea typeface="+mn-ea"/>
                          <a:cs typeface="+mn-cs"/>
                        </a:rPr>
                        <a:t>Aumento de los No Conformes</a:t>
                      </a:r>
                      <a:r>
                        <a:rPr lang="es-ES_tradnl" sz="900" dirty="0">
                          <a:effectLst/>
                          <a:latin typeface="+mn-lt"/>
                        </a:rPr>
                        <a:t> </a:t>
                      </a:r>
                      <a:endParaRPr lang="es-CO" sz="900" dirty="0">
                        <a:latin typeface="+mn-lt"/>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411480">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Pérdida del Conocimiento Operacional, Técnico y Administrativo</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spcAft>
                          <a:spcPts val="0"/>
                        </a:spcAft>
                      </a:pPr>
                      <a:r>
                        <a:rPr lang="es-ES_tradnl" sz="900" dirty="0">
                          <a:solidFill>
                            <a:srgbClr val="000000"/>
                          </a:solidFill>
                          <a:effectLst/>
                          <a:latin typeface="+mn-lt"/>
                          <a:ea typeface="ヒラギノ角ゴ Pro W3"/>
                          <a:cs typeface="Arial"/>
                        </a:rPr>
                        <a:t>Cambios en el personal</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Sistema de Archivo</a:t>
                      </a:r>
                      <a:endParaRPr lang="es-ES_tradnl" sz="900" dirty="0">
                        <a:solidFill>
                          <a:srgbClr val="000000"/>
                        </a:solidFill>
                        <a:effectLst/>
                        <a:latin typeface="+mn-lt"/>
                        <a:ea typeface="ヒラギノ角ゴ Pro W3"/>
                        <a:cs typeface="Times New Roman"/>
                      </a:endParaRPr>
                    </a:p>
                    <a:p>
                      <a:pPr algn="l">
                        <a:lnSpc>
                          <a:spcPct val="100000"/>
                        </a:lnSpc>
                        <a:spcAft>
                          <a:spcPts val="0"/>
                        </a:spcAft>
                      </a:pPr>
                      <a:r>
                        <a:rPr lang="es-ES_tradnl" sz="900" dirty="0">
                          <a:solidFill>
                            <a:srgbClr val="000000"/>
                          </a:solidFill>
                          <a:effectLst/>
                          <a:latin typeface="+mn-lt"/>
                          <a:ea typeface="ヒラギノ角ゴ Pro W3"/>
                          <a:cs typeface="Arial"/>
                        </a:rPr>
                        <a:t>Métodos de revisión y aprobación de documentos</a:t>
                      </a:r>
                      <a:endParaRPr lang="es-ES_tradnl" sz="900" dirty="0">
                        <a:solidFill>
                          <a:srgbClr val="000000"/>
                        </a:solidFill>
                        <a:effectLst/>
                        <a:latin typeface="+mn-lt"/>
                        <a:ea typeface="ヒラギノ角ゴ Pro W3"/>
                        <a:cs typeface="Times New Roman"/>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tc>
                  <a:txBody>
                    <a:bodyPr/>
                    <a:lstStyle/>
                    <a:p>
                      <a:pPr algn="l">
                        <a:lnSpc>
                          <a:spcPct val="100000"/>
                        </a:lnSpc>
                      </a:pPr>
                      <a:r>
                        <a:rPr lang="es-ES_tradnl" sz="900" kern="1200" dirty="0">
                          <a:solidFill>
                            <a:schemeClr val="tx1"/>
                          </a:solidFill>
                          <a:effectLst/>
                          <a:latin typeface="+mn-lt"/>
                          <a:ea typeface="+mn-ea"/>
                          <a:cs typeface="+mn-cs"/>
                        </a:rPr>
                        <a:t>Pérdidas de tiempos en la operación.</a:t>
                      </a:r>
                    </a:p>
                    <a:p>
                      <a:pPr algn="l">
                        <a:lnSpc>
                          <a:spcPct val="100000"/>
                        </a:lnSpc>
                      </a:pPr>
                      <a:r>
                        <a:rPr lang="es-ES_tradnl" sz="900" kern="1200" dirty="0">
                          <a:solidFill>
                            <a:schemeClr val="tx1"/>
                          </a:solidFill>
                          <a:effectLst/>
                          <a:latin typeface="+mn-lt"/>
                          <a:ea typeface="+mn-ea"/>
                          <a:cs typeface="+mn-cs"/>
                        </a:rPr>
                        <a:t>Aumento</a:t>
                      </a:r>
                      <a:r>
                        <a:rPr lang="es-ES_tradnl" sz="900" kern="1200" baseline="0" dirty="0">
                          <a:solidFill>
                            <a:schemeClr val="tx1"/>
                          </a:solidFill>
                          <a:effectLst/>
                          <a:latin typeface="+mn-lt"/>
                          <a:ea typeface="+mn-ea"/>
                          <a:cs typeface="+mn-cs"/>
                        </a:rPr>
                        <a:t> de los no conformes</a:t>
                      </a:r>
                      <a:endParaRPr lang="es-CO" sz="900" dirty="0">
                        <a:latin typeface="+mn-lt"/>
                      </a:endParaRPr>
                    </a:p>
                  </a:txBody>
                  <a:tcPr marL="48000" marR="48000" marT="0" marB="0" anchor="ctr">
                    <a:lnL w="9525" cap="flat" cmpd="sng" algn="ctr">
                      <a:solidFill>
                        <a:scrgbClr r="0" g="0" b="0"/>
                      </a:solidFill>
                      <a:prstDash val="solid"/>
                      <a:round/>
                      <a:headEnd type="none" w="med" len="med"/>
                      <a:tailEnd type="none" w="med" len="med"/>
                    </a:lnL>
                    <a:lnR w="9525" cap="flat" cmpd="sng" algn="ctr">
                      <a:solidFill>
                        <a:scrgbClr r="0" g="0" b="0"/>
                      </a:solidFill>
                      <a:prstDash val="solid"/>
                      <a:round/>
                      <a:headEnd type="none" w="med" len="med"/>
                      <a:tailEnd type="none" w="med" len="med"/>
                    </a:lnR>
                    <a:lnT w="9525" cap="flat" cmpd="sng" algn="ctr">
                      <a:solidFill>
                        <a:scrgbClr r="0" g="0" b="0"/>
                      </a:solidFill>
                      <a:prstDash val="solid"/>
                      <a:round/>
                      <a:headEnd type="none" w="med" len="med"/>
                      <a:tailEnd type="none" w="med" len="med"/>
                    </a:lnT>
                    <a:lnB w="952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CuadroTexto 3"/>
          <p:cNvSpPr txBox="1"/>
          <p:nvPr/>
        </p:nvSpPr>
        <p:spPr>
          <a:xfrm>
            <a:off x="443541" y="476672"/>
            <a:ext cx="8352928" cy="307777"/>
          </a:xfrm>
          <a:prstGeom prst="rect">
            <a:avLst/>
          </a:prstGeom>
          <a:noFill/>
        </p:spPr>
        <p:txBody>
          <a:bodyPr wrap="square" rtlCol="0">
            <a:spAutoFit/>
          </a:bodyPr>
          <a:lstStyle/>
          <a:p>
            <a:r>
              <a:rPr lang="es-ES" sz="1400" dirty="0"/>
              <a:t>Los riesgos con relación al SGD en el SG-EMPSII se analizan de la siguiente manera</a:t>
            </a:r>
          </a:p>
        </p:txBody>
      </p:sp>
      <p:sp>
        <p:nvSpPr>
          <p:cNvPr id="5" name="CuadroTexto 4"/>
          <p:cNvSpPr txBox="1"/>
          <p:nvPr/>
        </p:nvSpPr>
        <p:spPr>
          <a:xfrm>
            <a:off x="443541" y="764704"/>
            <a:ext cx="8352928" cy="523220"/>
          </a:xfrm>
          <a:prstGeom prst="rect">
            <a:avLst/>
          </a:prstGeom>
          <a:noFill/>
        </p:spPr>
        <p:txBody>
          <a:bodyPr wrap="square" rtlCol="0">
            <a:spAutoFit/>
          </a:bodyPr>
          <a:lstStyle/>
          <a:p>
            <a:r>
              <a:rPr lang="es-ES" sz="1400" b="1" dirty="0"/>
              <a:t>1</a:t>
            </a:r>
            <a:r>
              <a:rPr lang="es-ES" sz="1400" dirty="0"/>
              <a:t>. Se determinan los factores de riesgo, las fuentes que generan el riesgo y los efectos.  Para esto hay que tener en cuenta requisitos propios del SG-EMPSII.</a:t>
            </a:r>
          </a:p>
        </p:txBody>
      </p:sp>
      <p:sp>
        <p:nvSpPr>
          <p:cNvPr id="6" name="CuadroTexto 5"/>
          <p:cNvSpPr txBox="1"/>
          <p:nvPr/>
        </p:nvSpPr>
        <p:spPr>
          <a:xfrm>
            <a:off x="443541" y="3625523"/>
            <a:ext cx="8352928" cy="307777"/>
          </a:xfrm>
          <a:prstGeom prst="rect">
            <a:avLst/>
          </a:prstGeom>
          <a:noFill/>
        </p:spPr>
        <p:txBody>
          <a:bodyPr wrap="square" rtlCol="0">
            <a:spAutoFit/>
          </a:bodyPr>
          <a:lstStyle/>
          <a:p>
            <a:r>
              <a:rPr lang="es-ES" sz="1400" b="1" dirty="0"/>
              <a:t>2</a:t>
            </a:r>
            <a:r>
              <a:rPr lang="es-ES" sz="1400" dirty="0"/>
              <a:t>. Luego se analizan mediante la metodología indicada en DOC-GR-02 para riesgos al SG-EMPSII</a:t>
            </a:r>
          </a:p>
        </p:txBody>
      </p:sp>
      <p:pic>
        <p:nvPicPr>
          <p:cNvPr id="7" name="Imagen 6" descr="Captura de pantalla 2016-04-13 a las 15.07.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996844"/>
            <a:ext cx="6410813" cy="1592871"/>
          </a:xfrm>
          <a:prstGeom prst="rect">
            <a:avLst/>
          </a:prstGeom>
        </p:spPr>
      </p:pic>
      <p:sp>
        <p:nvSpPr>
          <p:cNvPr id="8" name="CuadroTexto 7"/>
          <p:cNvSpPr txBox="1"/>
          <p:nvPr/>
        </p:nvSpPr>
        <p:spPr>
          <a:xfrm>
            <a:off x="323528" y="5586009"/>
            <a:ext cx="8712967" cy="954107"/>
          </a:xfrm>
          <a:prstGeom prst="rect">
            <a:avLst/>
          </a:prstGeom>
          <a:noFill/>
        </p:spPr>
        <p:txBody>
          <a:bodyPr wrap="square" rtlCol="0">
            <a:spAutoFit/>
          </a:bodyPr>
          <a:lstStyle/>
          <a:p>
            <a:pPr algn="just"/>
            <a:r>
              <a:rPr lang="es-ES" sz="1400" dirty="0"/>
              <a:t>Con base en los resultados, se determinan cuales son los riesgos altos, medio y bajos y para esto entonces se determina las acciones que permitan mitigar los efectos cuando se presenten fallas.  Para esto se utiliza la metodología indicada en el instructivo I-GR-01 Instructivo Mitigación del Riesgo. </a:t>
            </a:r>
          </a:p>
          <a:p>
            <a:pPr algn="just"/>
            <a:r>
              <a:rPr lang="es-ES" sz="1400" b="1" dirty="0"/>
              <a:t>3</a:t>
            </a:r>
            <a:r>
              <a:rPr lang="es-ES" sz="1400" dirty="0"/>
              <a:t>. Finalmente, se definen los controles aplicables para cada factor de riesgo </a:t>
            </a:r>
          </a:p>
        </p:txBody>
      </p:sp>
    </p:spTree>
    <p:extLst>
      <p:ext uri="{BB962C8B-B14F-4D97-AF65-F5344CB8AC3E}">
        <p14:creationId xmlns:p14="http://schemas.microsoft.com/office/powerpoint/2010/main" val="41515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3540" y="188640"/>
            <a:ext cx="5928659" cy="215444"/>
          </a:xfrm>
          <a:prstGeom prst="rect">
            <a:avLst/>
          </a:prstGeom>
          <a:solidFill>
            <a:srgbClr val="10224E"/>
          </a:solidFill>
        </p:spPr>
        <p:txBody>
          <a:bodyPr wrap="square" lIns="36000" tIns="0" rIns="36000" bIns="0">
            <a:spAutoFit/>
          </a:bodyPr>
          <a:lstStyle>
            <a:defPPr>
              <a:defRPr lang="es-CO"/>
            </a:defPPr>
            <a:lvl1pPr lvl="0">
              <a:defRPr sz="1400" b="1">
                <a:solidFill>
                  <a:srgbClr val="FFFFFF"/>
                </a:solidFill>
                <a:latin typeface="HandelGothic BT" panose="04030805030B02020C03" pitchFamily="82" charset="0"/>
              </a:defRPr>
            </a:lvl1pPr>
          </a:lstStyle>
          <a:p>
            <a:r>
              <a:rPr lang="es-ES" b="0" dirty="0"/>
              <a:t>Procedimiento de selección, creación, cambio de Documentos</a:t>
            </a:r>
          </a:p>
        </p:txBody>
      </p:sp>
      <p:sp>
        <p:nvSpPr>
          <p:cNvPr id="3" name="7 Terminador"/>
          <p:cNvSpPr/>
          <p:nvPr/>
        </p:nvSpPr>
        <p:spPr>
          <a:xfrm>
            <a:off x="1187477" y="445759"/>
            <a:ext cx="840000" cy="234900"/>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O" sz="1000" dirty="0">
                <a:solidFill>
                  <a:schemeClr val="tx1"/>
                </a:solidFill>
                <a:latin typeface="Arial"/>
                <a:cs typeface="Arial"/>
              </a:rPr>
              <a:t>Inicio</a:t>
            </a:r>
          </a:p>
        </p:txBody>
      </p:sp>
      <p:cxnSp>
        <p:nvCxnSpPr>
          <p:cNvPr id="4" name="160 Conector angular"/>
          <p:cNvCxnSpPr>
            <a:stCxn id="3" idx="2"/>
            <a:endCxn id="5" idx="0"/>
          </p:cNvCxnSpPr>
          <p:nvPr/>
        </p:nvCxnSpPr>
        <p:spPr>
          <a:xfrm>
            <a:off x="1607477" y="680659"/>
            <a:ext cx="12075" cy="372077"/>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Proceso 4"/>
          <p:cNvSpPr/>
          <p:nvPr/>
        </p:nvSpPr>
        <p:spPr>
          <a:xfrm>
            <a:off x="539552" y="1052736"/>
            <a:ext cx="2160000" cy="810000"/>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s-CO" sz="1000" dirty="0">
                <a:latin typeface="Arial"/>
                <a:cs typeface="Arial"/>
              </a:rPr>
              <a:t>Seleccionar las normas voluntarias, legales y reglamentarias aplicables al SG-EMPSII, Seleccionamos la información que requieren los clientes y otras partes interesadas</a:t>
            </a:r>
          </a:p>
        </p:txBody>
      </p:sp>
      <p:sp>
        <p:nvSpPr>
          <p:cNvPr id="7" name="Proceso 6"/>
          <p:cNvSpPr/>
          <p:nvPr/>
        </p:nvSpPr>
        <p:spPr>
          <a:xfrm>
            <a:off x="539552" y="2564904"/>
            <a:ext cx="2160000" cy="810000"/>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s-CO" sz="1000" dirty="0">
                <a:latin typeface="Arial"/>
                <a:cs typeface="Arial"/>
              </a:rPr>
              <a:t>Se determinan criterios del SGD</a:t>
            </a:r>
          </a:p>
        </p:txBody>
      </p:sp>
      <p:cxnSp>
        <p:nvCxnSpPr>
          <p:cNvPr id="8" name="160 Conector angular"/>
          <p:cNvCxnSpPr>
            <a:stCxn id="5" idx="2"/>
            <a:endCxn id="7" idx="0"/>
          </p:cNvCxnSpPr>
          <p:nvPr/>
        </p:nvCxnSpPr>
        <p:spPr>
          <a:xfrm>
            <a:off x="1619552" y="1862736"/>
            <a:ext cx="0" cy="70216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160 Conector angular"/>
          <p:cNvCxnSpPr>
            <a:stCxn id="7" idx="2"/>
            <a:endCxn id="112" idx="0"/>
          </p:cNvCxnSpPr>
          <p:nvPr/>
        </p:nvCxnSpPr>
        <p:spPr>
          <a:xfrm>
            <a:off x="1619552" y="3374904"/>
            <a:ext cx="0" cy="34212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 name="Proceso 111"/>
          <p:cNvSpPr/>
          <p:nvPr/>
        </p:nvSpPr>
        <p:spPr>
          <a:xfrm>
            <a:off x="539552" y="3717032"/>
            <a:ext cx="2160000" cy="810000"/>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s-CO" sz="1000" dirty="0">
                <a:latin typeface="Arial"/>
                <a:cs typeface="Arial"/>
              </a:rPr>
              <a:t>Se diligencia las tablas de retención de documentos (listado maestro de documentos y registros)</a:t>
            </a:r>
          </a:p>
        </p:txBody>
      </p:sp>
      <p:cxnSp>
        <p:nvCxnSpPr>
          <p:cNvPr id="122" name="160 Conector angular"/>
          <p:cNvCxnSpPr>
            <a:stCxn id="112" idx="2"/>
            <a:endCxn id="24" idx="0"/>
          </p:cNvCxnSpPr>
          <p:nvPr/>
        </p:nvCxnSpPr>
        <p:spPr>
          <a:xfrm>
            <a:off x="1619552" y="4527032"/>
            <a:ext cx="120" cy="41413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8" name="CuadroTexto 167"/>
          <p:cNvSpPr txBox="1"/>
          <p:nvPr/>
        </p:nvSpPr>
        <p:spPr>
          <a:xfrm>
            <a:off x="2843808" y="548680"/>
            <a:ext cx="5993084" cy="2288694"/>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ES" sz="1200" dirty="0"/>
              <a:t>En el documento </a:t>
            </a:r>
            <a:r>
              <a:rPr lang="es-ES" sz="1200" b="1" dirty="0"/>
              <a:t>DOC-SG-01</a:t>
            </a:r>
            <a:r>
              <a:rPr lang="es-ES" sz="1200" dirty="0"/>
              <a:t> Selección Normativa se distinguen los </a:t>
            </a:r>
            <a:r>
              <a:rPr lang="es-CO" sz="1200" dirty="0">
                <a:cs typeface="Arial"/>
              </a:rPr>
              <a:t>Documentos, procedimientos, registros e información documentada </a:t>
            </a:r>
            <a:r>
              <a:rPr lang="es-CO" sz="1200" u="sng" dirty="0">
                <a:cs typeface="Arial"/>
              </a:rPr>
              <a:t>obligatorios</a:t>
            </a:r>
            <a:r>
              <a:rPr lang="es-CO" sz="1200" dirty="0">
                <a:cs typeface="Arial"/>
              </a:rPr>
              <a:t> internos o externos que se deben controlar. Se determinan los procedimientos, documentos y formatos </a:t>
            </a:r>
            <a:r>
              <a:rPr lang="es-CO" sz="1200" u="sng" dirty="0">
                <a:cs typeface="Arial"/>
              </a:rPr>
              <a:t>necesarios</a:t>
            </a:r>
            <a:r>
              <a:rPr lang="es-CO" sz="1200" dirty="0">
                <a:cs typeface="Arial"/>
              </a:rPr>
              <a:t> para operar y controlar los procesos internos o externos</a:t>
            </a:r>
          </a:p>
          <a:p>
            <a:pPr marL="171450" indent="-171450" algn="just">
              <a:buFont typeface="Arial"/>
              <a:buChar char="•"/>
            </a:pPr>
            <a:r>
              <a:rPr lang="es-CO" sz="1200" dirty="0">
                <a:cs typeface="Arial"/>
              </a:rPr>
              <a:t>Se determinan los contenidos de los diferentes tipos de documentos planificados y los criterios para controlar los derechos de autor y asegurar la protección de la información confidencial y los derechos de propiedad de las partes interesadas</a:t>
            </a:r>
          </a:p>
          <a:p>
            <a:pPr marL="171450" indent="-171450" algn="just">
              <a:buFont typeface="Arial"/>
              <a:buChar char="•"/>
            </a:pPr>
            <a:r>
              <a:rPr lang="es-CO" sz="1200" dirty="0">
                <a:cs typeface="Arial"/>
              </a:rPr>
              <a:t>Se actualiza el documento en </a:t>
            </a:r>
            <a:r>
              <a:rPr lang="es-CO" sz="1200" b="1" dirty="0">
                <a:cs typeface="Arial"/>
              </a:rPr>
              <a:t>DOC-SG-02</a:t>
            </a:r>
            <a:r>
              <a:rPr lang="es-CO" sz="1200" dirty="0">
                <a:cs typeface="Arial"/>
              </a:rPr>
              <a:t> “Planificación de Requisitos Normativos por Temas” en las hojas: Registros obligatorios, Documentos Obligatorios, en la hoja Requisitos de los Documentos Obligatorios, se determinan los requisitos específicos que piden las normas para un tipo especial de documento o información documentada según sea el caso.</a:t>
            </a:r>
          </a:p>
        </p:txBody>
      </p:sp>
      <p:sp>
        <p:nvSpPr>
          <p:cNvPr id="170" name="CuadroTexto 169"/>
          <p:cNvSpPr txBox="1"/>
          <p:nvPr/>
        </p:nvSpPr>
        <p:spPr>
          <a:xfrm>
            <a:off x="2843808" y="2846288"/>
            <a:ext cx="5993084" cy="811367"/>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Para cada uno de los ítem establecidos como “debes” en la hoja “Documentación”, del documento </a:t>
            </a:r>
            <a:r>
              <a:rPr lang="es-CO" sz="1200" b="1" dirty="0">
                <a:cs typeface="Arial"/>
              </a:rPr>
              <a:t>DOC-SG-02</a:t>
            </a:r>
            <a:r>
              <a:rPr lang="es-CO" sz="1200" dirty="0">
                <a:cs typeface="Arial"/>
              </a:rPr>
              <a:t> “Planificación de Requisitos Normativos por Temas”, se establecen los métodos como se ejecutarán las actividades de Gestión de los Documentos.</a:t>
            </a:r>
          </a:p>
        </p:txBody>
      </p:sp>
      <p:sp>
        <p:nvSpPr>
          <p:cNvPr id="200" name="Conector 199"/>
          <p:cNvSpPr/>
          <p:nvPr/>
        </p:nvSpPr>
        <p:spPr>
          <a:xfrm>
            <a:off x="1333688" y="6183306"/>
            <a:ext cx="576064"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A</a:t>
            </a:r>
          </a:p>
        </p:txBody>
      </p:sp>
      <p:sp>
        <p:nvSpPr>
          <p:cNvPr id="24" name="Proceso 23"/>
          <p:cNvSpPr/>
          <p:nvPr/>
        </p:nvSpPr>
        <p:spPr>
          <a:xfrm flipH="1">
            <a:off x="539552" y="4941168"/>
            <a:ext cx="2160240" cy="832658"/>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s-CO" sz="1000" dirty="0">
                <a:latin typeface="Arial"/>
                <a:cs typeface="Arial"/>
              </a:rPr>
              <a:t>Revisar el estado de las normas aplicables, las solicitudes de los clientes, otras partes interesadas y las acciones de mejora en curso</a:t>
            </a:r>
          </a:p>
        </p:txBody>
      </p:sp>
      <p:sp>
        <p:nvSpPr>
          <p:cNvPr id="25" name="CuadroTexto 24"/>
          <p:cNvSpPr txBox="1"/>
          <p:nvPr/>
        </p:nvSpPr>
        <p:spPr>
          <a:xfrm>
            <a:off x="2915816" y="4840589"/>
            <a:ext cx="5993084" cy="1180699"/>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Para determinar si existe la necesidad de ajustar los criterios y los documentos al SGD</a:t>
            </a:r>
          </a:p>
          <a:p>
            <a:pPr marL="171450" indent="-171450" algn="just">
              <a:buFont typeface="Arial"/>
              <a:buChar char="•"/>
            </a:pPr>
            <a:r>
              <a:rPr lang="es-CO" sz="1200" dirty="0">
                <a:cs typeface="Arial"/>
              </a:rPr>
              <a:t>Se procede a Identificar los cambios en los criterios, definiendo los cambios conforme a lo que establezca EMPSII S.A.S., la legislación o los acuerdos contractuales con los clientes y otras partes interesadas.</a:t>
            </a:r>
          </a:p>
          <a:p>
            <a:pPr marL="171450" indent="-171450" algn="just">
              <a:buFont typeface="Arial"/>
              <a:buChar char="•"/>
            </a:pPr>
            <a:r>
              <a:rPr lang="es-CO" sz="1200" dirty="0">
                <a:cs typeface="Arial"/>
              </a:rPr>
              <a:t>Si hay necesidad de cambiar los documentos abre un acta de revisión.</a:t>
            </a:r>
          </a:p>
        </p:txBody>
      </p:sp>
      <p:cxnSp>
        <p:nvCxnSpPr>
          <p:cNvPr id="29" name="160 Conector angular"/>
          <p:cNvCxnSpPr>
            <a:stCxn id="24" idx="2"/>
            <a:endCxn id="200" idx="0"/>
          </p:cNvCxnSpPr>
          <p:nvPr/>
        </p:nvCxnSpPr>
        <p:spPr>
          <a:xfrm>
            <a:off x="1619672" y="5773826"/>
            <a:ext cx="2048" cy="40948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33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160 Conector angular"/>
          <p:cNvCxnSpPr>
            <a:stCxn id="68" idx="4"/>
            <a:endCxn id="24" idx="0"/>
          </p:cNvCxnSpPr>
          <p:nvPr/>
        </p:nvCxnSpPr>
        <p:spPr>
          <a:xfrm>
            <a:off x="1595669" y="836712"/>
            <a:ext cx="7678" cy="33140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160 Conector angular"/>
          <p:cNvCxnSpPr>
            <a:stCxn id="58" idx="2"/>
            <a:endCxn id="55" idx="0"/>
          </p:cNvCxnSpPr>
          <p:nvPr/>
        </p:nvCxnSpPr>
        <p:spPr>
          <a:xfrm>
            <a:off x="1767153" y="5611807"/>
            <a:ext cx="7513" cy="24746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0" name="CuadroTexto 169"/>
          <p:cNvSpPr txBox="1"/>
          <p:nvPr/>
        </p:nvSpPr>
        <p:spPr>
          <a:xfrm>
            <a:off x="3419873" y="2276872"/>
            <a:ext cx="5417020" cy="996033"/>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En el acta de revisión se deja registrado las conclusiones y cambios.</a:t>
            </a:r>
          </a:p>
          <a:p>
            <a:pPr marL="171450" indent="-171450" algn="just">
              <a:buFont typeface="Arial"/>
              <a:buChar char="•"/>
            </a:pPr>
            <a:r>
              <a:rPr lang="es-CO" sz="1200" dirty="0">
                <a:cs typeface="Arial"/>
              </a:rPr>
              <a:t>Se ejecutan los cambios en toda la documentación solicitada sea esta para crear, modificar/actualizar o eliminar un documento.</a:t>
            </a:r>
          </a:p>
          <a:p>
            <a:pPr marL="171450" indent="-171450" algn="just">
              <a:buFont typeface="Arial"/>
              <a:buChar char="•"/>
            </a:pPr>
            <a:r>
              <a:rPr lang="es-CO" sz="1200" dirty="0">
                <a:cs typeface="Arial"/>
              </a:rPr>
              <a:t>En caso de creación se determina el método para documentar (Video, Texto, este último en pdf, pptx, doc, etc)</a:t>
            </a:r>
          </a:p>
        </p:txBody>
      </p:sp>
      <p:sp>
        <p:nvSpPr>
          <p:cNvPr id="20" name="46 Rectángulo"/>
          <p:cNvSpPr/>
          <p:nvPr/>
        </p:nvSpPr>
        <p:spPr>
          <a:xfrm flipH="1">
            <a:off x="827584" y="3429000"/>
            <a:ext cx="1536171" cy="5400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s-CO" sz="1000" dirty="0">
                <a:solidFill>
                  <a:schemeClr val="tx1"/>
                </a:solidFill>
                <a:latin typeface="Arial" pitchFamily="34" charset="0"/>
                <a:cs typeface="Arial" pitchFamily="34" charset="0"/>
              </a:rPr>
              <a:t>Rechazar la solicitud y explicar los motivos.</a:t>
            </a:r>
          </a:p>
        </p:txBody>
      </p:sp>
      <p:cxnSp>
        <p:nvCxnSpPr>
          <p:cNvPr id="21" name="341 Conector angular"/>
          <p:cNvCxnSpPr>
            <a:stCxn id="20" idx="2"/>
            <a:endCxn id="28" idx="0"/>
          </p:cNvCxnSpPr>
          <p:nvPr/>
        </p:nvCxnSpPr>
        <p:spPr>
          <a:xfrm>
            <a:off x="1595669" y="3969060"/>
            <a:ext cx="12111" cy="43204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Proceso 21"/>
          <p:cNvSpPr/>
          <p:nvPr/>
        </p:nvSpPr>
        <p:spPr>
          <a:xfrm flipH="1">
            <a:off x="484619" y="2276872"/>
            <a:ext cx="2263179" cy="832658"/>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s-CO" sz="1000" dirty="0">
                <a:latin typeface="Arial"/>
                <a:cs typeface="Arial"/>
              </a:rPr>
              <a:t>Identificar los documentos que se deben modificar, crear o anular</a:t>
            </a:r>
          </a:p>
        </p:txBody>
      </p:sp>
      <p:grpSp>
        <p:nvGrpSpPr>
          <p:cNvPr id="23" name="Agrupar 22"/>
          <p:cNvGrpSpPr/>
          <p:nvPr/>
        </p:nvGrpSpPr>
        <p:grpSpPr>
          <a:xfrm flipH="1">
            <a:off x="295584" y="1168117"/>
            <a:ext cx="2313732" cy="820723"/>
            <a:chOff x="22771248" y="5924924"/>
            <a:chExt cx="1656186" cy="1064520"/>
          </a:xfrm>
        </p:grpSpPr>
        <p:sp>
          <p:nvSpPr>
            <p:cNvPr id="24" name="Decisión 23"/>
            <p:cNvSpPr/>
            <p:nvPr/>
          </p:nvSpPr>
          <p:spPr>
            <a:xfrm>
              <a:off x="22771248" y="5924924"/>
              <a:ext cx="1440160" cy="936104"/>
            </a:xfrm>
            <a:prstGeom prst="flowChartDecision">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s-CO" sz="1000" dirty="0">
                  <a:latin typeface="Arial"/>
                  <a:cs typeface="Arial"/>
                </a:rPr>
                <a:t>Es viable el cambio?</a:t>
              </a:r>
            </a:p>
          </p:txBody>
        </p:sp>
        <p:sp>
          <p:nvSpPr>
            <p:cNvPr id="25" name="CuadroTexto 24"/>
            <p:cNvSpPr txBox="1"/>
            <p:nvPr/>
          </p:nvSpPr>
          <p:spPr>
            <a:xfrm>
              <a:off x="23550291" y="6835556"/>
              <a:ext cx="121164" cy="153888"/>
            </a:xfrm>
            <a:prstGeom prst="rect">
              <a:avLst/>
            </a:prstGeom>
            <a:noFill/>
          </p:spPr>
          <p:txBody>
            <a:bodyPr wrap="none" lIns="0" tIns="0" rIns="0" bIns="0" rtlCol="0" anchor="ctr" anchorCtr="0">
              <a:normAutofit fontScale="92500" lnSpcReduction="20000"/>
            </a:bodyPr>
            <a:lstStyle/>
            <a:p>
              <a:r>
                <a:rPr lang="es-CO" sz="1000" b="1" dirty="0">
                  <a:latin typeface="Arial"/>
                  <a:cs typeface="Arial"/>
                </a:rPr>
                <a:t>SI</a:t>
              </a:r>
            </a:p>
          </p:txBody>
        </p:sp>
        <p:sp>
          <p:nvSpPr>
            <p:cNvPr id="26" name="CuadroTexto 25"/>
            <p:cNvSpPr txBox="1"/>
            <p:nvPr/>
          </p:nvSpPr>
          <p:spPr>
            <a:xfrm>
              <a:off x="24235074" y="6135068"/>
              <a:ext cx="192360" cy="153888"/>
            </a:xfrm>
            <a:prstGeom prst="rect">
              <a:avLst/>
            </a:prstGeom>
            <a:noFill/>
          </p:spPr>
          <p:txBody>
            <a:bodyPr wrap="none" lIns="0" tIns="0" rIns="0" bIns="0" rtlCol="0" anchor="ctr" anchorCtr="0">
              <a:normAutofit fontScale="92500" lnSpcReduction="20000"/>
            </a:bodyPr>
            <a:lstStyle/>
            <a:p>
              <a:r>
                <a:rPr lang="es-CO" sz="1000" b="1" dirty="0">
                  <a:latin typeface="Arial"/>
                  <a:cs typeface="Arial"/>
                </a:rPr>
                <a:t>NO</a:t>
              </a:r>
            </a:p>
          </p:txBody>
        </p:sp>
      </p:grpSp>
      <p:cxnSp>
        <p:nvCxnSpPr>
          <p:cNvPr id="27" name="160 Conector angular"/>
          <p:cNvCxnSpPr>
            <a:stCxn id="24" idx="2"/>
            <a:endCxn id="22" idx="0"/>
          </p:cNvCxnSpPr>
          <p:nvPr/>
        </p:nvCxnSpPr>
        <p:spPr>
          <a:xfrm>
            <a:off x="1603347" y="1889834"/>
            <a:ext cx="12861" cy="3870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7 Terminador"/>
          <p:cNvSpPr/>
          <p:nvPr/>
        </p:nvSpPr>
        <p:spPr>
          <a:xfrm flipH="1">
            <a:off x="1167718" y="4401108"/>
            <a:ext cx="880125" cy="241471"/>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O" sz="1000" dirty="0">
                <a:solidFill>
                  <a:schemeClr val="tx1"/>
                </a:solidFill>
                <a:latin typeface="Arial"/>
                <a:cs typeface="Arial"/>
              </a:rPr>
              <a:t>FIN</a:t>
            </a:r>
          </a:p>
        </p:txBody>
      </p:sp>
      <p:cxnSp>
        <p:nvCxnSpPr>
          <p:cNvPr id="40" name="160 Conector angular"/>
          <p:cNvCxnSpPr>
            <a:stCxn id="24" idx="3"/>
            <a:endCxn id="20" idx="3"/>
          </p:cNvCxnSpPr>
          <p:nvPr/>
        </p:nvCxnSpPr>
        <p:spPr>
          <a:xfrm rot="10800000" flipH="1" flipV="1">
            <a:off x="597378" y="1528976"/>
            <a:ext cx="230206" cy="2170054"/>
          </a:xfrm>
          <a:prstGeom prst="bentConnector3">
            <a:avLst>
              <a:gd name="adj1" fmla="val -9930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CuadroTexto 45"/>
          <p:cNvSpPr txBox="1"/>
          <p:nvPr/>
        </p:nvSpPr>
        <p:spPr>
          <a:xfrm>
            <a:off x="2827388" y="1196752"/>
            <a:ext cx="5993084" cy="626701"/>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Se realiza un análisis de riesgos y viabilidad de los cambios en los documentos para el SGD y las posibles políticas que puedan cambiar.  Esto se deja registrado en un acta de reunión.</a:t>
            </a:r>
          </a:p>
        </p:txBody>
      </p:sp>
      <p:sp>
        <p:nvSpPr>
          <p:cNvPr id="58" name="Proceso 57"/>
          <p:cNvSpPr/>
          <p:nvPr/>
        </p:nvSpPr>
        <p:spPr>
          <a:xfrm flipH="1">
            <a:off x="635563" y="4779150"/>
            <a:ext cx="2263179" cy="832658"/>
          </a:xfrm>
          <a:prstGeom prst="flowChartProcess">
            <a:avLst/>
          </a:prstGeom>
          <a:noFill/>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s-CO" sz="1000" dirty="0">
                <a:latin typeface="Arial"/>
                <a:cs typeface="Arial"/>
              </a:rPr>
              <a:t>Se realiza la revisión de los métodos y/o formatos</a:t>
            </a:r>
          </a:p>
        </p:txBody>
      </p:sp>
      <p:cxnSp>
        <p:nvCxnSpPr>
          <p:cNvPr id="59" name="160 Conector angular"/>
          <p:cNvCxnSpPr>
            <a:stCxn id="22" idx="1"/>
            <a:endCxn id="58" idx="1"/>
          </p:cNvCxnSpPr>
          <p:nvPr/>
        </p:nvCxnSpPr>
        <p:spPr>
          <a:xfrm>
            <a:off x="2747798" y="2693201"/>
            <a:ext cx="150944" cy="2502278"/>
          </a:xfrm>
          <a:prstGeom prst="bentConnector3">
            <a:avLst>
              <a:gd name="adj1" fmla="val 251447"/>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CuadroTexto 61"/>
          <p:cNvSpPr txBox="1"/>
          <p:nvPr/>
        </p:nvSpPr>
        <p:spPr>
          <a:xfrm>
            <a:off x="3419873" y="4653136"/>
            <a:ext cx="5417020" cy="1180699"/>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En acta se deja registro de los resultados, de la validación, de los métodos y los procesos teniendo en cuenta determinar si se logra la eficacia conforme al propósito establecido.</a:t>
            </a:r>
          </a:p>
          <a:p>
            <a:pPr marL="171450" indent="-171450" algn="just">
              <a:buFont typeface="Arial"/>
              <a:buChar char="•"/>
            </a:pPr>
            <a:r>
              <a:rPr lang="es-CO" sz="1200" dirty="0">
                <a:cs typeface="Arial"/>
              </a:rPr>
              <a:t>En caso de que se anule el documento, se determina conforme a las políticas, la viabiliad de dejarlo como documento obsoleto controlado o si se elimina.</a:t>
            </a:r>
          </a:p>
        </p:txBody>
      </p:sp>
      <p:sp>
        <p:nvSpPr>
          <p:cNvPr id="55" name="Conector 54"/>
          <p:cNvSpPr/>
          <p:nvPr/>
        </p:nvSpPr>
        <p:spPr>
          <a:xfrm>
            <a:off x="1486633" y="5859270"/>
            <a:ext cx="576064"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B</a:t>
            </a:r>
          </a:p>
        </p:txBody>
      </p:sp>
      <p:sp>
        <p:nvSpPr>
          <p:cNvPr id="68" name="Conector 67"/>
          <p:cNvSpPr/>
          <p:nvPr/>
        </p:nvSpPr>
        <p:spPr>
          <a:xfrm>
            <a:off x="1307637" y="512676"/>
            <a:ext cx="576064"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A</a:t>
            </a:r>
          </a:p>
        </p:txBody>
      </p:sp>
      <p:sp>
        <p:nvSpPr>
          <p:cNvPr id="29" name="CuadroTexto 28"/>
          <p:cNvSpPr txBox="1"/>
          <p:nvPr/>
        </p:nvSpPr>
        <p:spPr>
          <a:xfrm>
            <a:off x="443540" y="188640"/>
            <a:ext cx="6936772" cy="215444"/>
          </a:xfrm>
          <a:prstGeom prst="rect">
            <a:avLst/>
          </a:prstGeom>
          <a:solidFill>
            <a:srgbClr val="10224E"/>
          </a:solidFill>
        </p:spPr>
        <p:txBody>
          <a:bodyPr wrap="square" lIns="36000" tIns="0" rIns="36000" bIns="0">
            <a:spAutoFit/>
          </a:bodyPr>
          <a:lstStyle>
            <a:defPPr>
              <a:defRPr lang="es-CO"/>
            </a:defPPr>
            <a:lvl1pPr lvl="0">
              <a:defRPr sz="1400" b="1">
                <a:solidFill>
                  <a:srgbClr val="FFFFFF"/>
                </a:solidFill>
                <a:latin typeface="HandelGothic BT" panose="04030805030B02020C03" pitchFamily="82" charset="0"/>
              </a:defRPr>
            </a:lvl1pPr>
          </a:lstStyle>
          <a:p>
            <a:r>
              <a:rPr lang="es-ES" b="0" dirty="0"/>
              <a:t>PROCEDIMIENTO DE SELECCIÓN, CREACIÓN, CAMBIO DE DOCUMENTOS</a:t>
            </a:r>
          </a:p>
        </p:txBody>
      </p:sp>
    </p:spTree>
    <p:extLst>
      <p:ext uri="{BB962C8B-B14F-4D97-AF65-F5344CB8AC3E}">
        <p14:creationId xmlns:p14="http://schemas.microsoft.com/office/powerpoint/2010/main" val="178856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ector 1"/>
          <p:cNvSpPr/>
          <p:nvPr/>
        </p:nvSpPr>
        <p:spPr>
          <a:xfrm>
            <a:off x="1478584" y="512676"/>
            <a:ext cx="576064"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B</a:t>
            </a:r>
          </a:p>
        </p:txBody>
      </p:sp>
      <p:sp>
        <p:nvSpPr>
          <p:cNvPr id="4" name="53 Rectángulo"/>
          <p:cNvSpPr/>
          <p:nvPr/>
        </p:nvSpPr>
        <p:spPr>
          <a:xfrm flipH="1">
            <a:off x="779061" y="1970838"/>
            <a:ext cx="2011715" cy="7216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s-CO" sz="1000" dirty="0">
                <a:solidFill>
                  <a:schemeClr val="tx1"/>
                </a:solidFill>
                <a:latin typeface="Arial" pitchFamily="34" charset="0"/>
                <a:cs typeface="Arial" pitchFamily="34" charset="0"/>
              </a:rPr>
              <a:t>Realizar Correcciones</a:t>
            </a:r>
          </a:p>
        </p:txBody>
      </p:sp>
      <p:sp>
        <p:nvSpPr>
          <p:cNvPr id="5" name="58 Rectángulo"/>
          <p:cNvSpPr/>
          <p:nvPr/>
        </p:nvSpPr>
        <p:spPr>
          <a:xfrm flipH="1">
            <a:off x="780459" y="2834934"/>
            <a:ext cx="2011715" cy="7216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s-CO" sz="1000" dirty="0">
                <a:solidFill>
                  <a:schemeClr val="tx1"/>
                </a:solidFill>
                <a:latin typeface="Arial" pitchFamily="34" charset="0"/>
                <a:cs typeface="Arial" pitchFamily="34" charset="0"/>
              </a:rPr>
              <a:t>Aprobar el documento</a:t>
            </a:r>
          </a:p>
        </p:txBody>
      </p:sp>
      <p:cxnSp>
        <p:nvCxnSpPr>
          <p:cNvPr id="6" name="146 Conector angular"/>
          <p:cNvCxnSpPr>
            <a:stCxn id="9" idx="3"/>
            <a:endCxn id="5" idx="3"/>
          </p:cNvCxnSpPr>
          <p:nvPr/>
        </p:nvCxnSpPr>
        <p:spPr>
          <a:xfrm rot="10800000" flipH="1" flipV="1">
            <a:off x="767438" y="1359550"/>
            <a:ext cx="13020" cy="1836202"/>
          </a:xfrm>
          <a:prstGeom prst="bentConnector3">
            <a:avLst>
              <a:gd name="adj1" fmla="val -2341014"/>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149 Conector angular"/>
          <p:cNvCxnSpPr>
            <a:stCxn id="9" idx="2"/>
            <a:endCxn id="4" idx="0"/>
          </p:cNvCxnSpPr>
          <p:nvPr/>
        </p:nvCxnSpPr>
        <p:spPr>
          <a:xfrm>
            <a:off x="1773291" y="1720366"/>
            <a:ext cx="11628" cy="25047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387 Grupo"/>
          <p:cNvGrpSpPr/>
          <p:nvPr/>
        </p:nvGrpSpPr>
        <p:grpSpPr>
          <a:xfrm flipH="1">
            <a:off x="539558" y="998731"/>
            <a:ext cx="2239596" cy="838344"/>
            <a:chOff x="14881900" y="4772796"/>
            <a:chExt cx="1603119" cy="1087376"/>
          </a:xfrm>
        </p:grpSpPr>
        <p:sp>
          <p:nvSpPr>
            <p:cNvPr id="9" name="55 Decisión"/>
            <p:cNvSpPr/>
            <p:nvPr/>
          </p:nvSpPr>
          <p:spPr>
            <a:xfrm>
              <a:off x="14881900" y="4772796"/>
              <a:ext cx="1440000" cy="936000"/>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algn="ctr"/>
              <a:r>
                <a:rPr lang="es-CO" sz="1000" dirty="0">
                  <a:solidFill>
                    <a:schemeClr val="tx1"/>
                  </a:solidFill>
                  <a:latin typeface="Arial" pitchFamily="34" charset="0"/>
                  <a:cs typeface="Arial" pitchFamily="34" charset="0"/>
                </a:rPr>
                <a:t>Observaciones?</a:t>
              </a:r>
            </a:p>
          </p:txBody>
        </p:sp>
        <p:sp>
          <p:nvSpPr>
            <p:cNvPr id="10" name="385 CuadroTexto"/>
            <p:cNvSpPr txBox="1"/>
            <p:nvPr/>
          </p:nvSpPr>
          <p:spPr>
            <a:xfrm>
              <a:off x="15591596" y="5660571"/>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SI</a:t>
              </a:r>
            </a:p>
          </p:txBody>
        </p:sp>
        <p:sp>
          <p:nvSpPr>
            <p:cNvPr id="11" name="386 CuadroTexto"/>
            <p:cNvSpPr txBox="1"/>
            <p:nvPr/>
          </p:nvSpPr>
          <p:spPr>
            <a:xfrm>
              <a:off x="16232560" y="5030134"/>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NO</a:t>
              </a:r>
            </a:p>
          </p:txBody>
        </p:sp>
      </p:grpSp>
      <p:cxnSp>
        <p:nvCxnSpPr>
          <p:cNvPr id="12" name="149 Conector angular"/>
          <p:cNvCxnSpPr>
            <a:stCxn id="2" idx="4"/>
            <a:endCxn id="9" idx="0"/>
          </p:cNvCxnSpPr>
          <p:nvPr/>
        </p:nvCxnSpPr>
        <p:spPr>
          <a:xfrm>
            <a:off x="1766616" y="836712"/>
            <a:ext cx="6675" cy="16201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149 Conector angular"/>
          <p:cNvCxnSpPr>
            <a:stCxn id="4" idx="2"/>
            <a:endCxn id="5" idx="0"/>
          </p:cNvCxnSpPr>
          <p:nvPr/>
        </p:nvCxnSpPr>
        <p:spPr>
          <a:xfrm>
            <a:off x="1784919" y="2692474"/>
            <a:ext cx="1397" cy="14246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2939819" y="2623214"/>
            <a:ext cx="5993084" cy="996033"/>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Asignar la identificación y/o el cambio de versión.</a:t>
            </a:r>
          </a:p>
          <a:p>
            <a:pPr marL="171450" indent="-171450" algn="just">
              <a:buFont typeface="Arial"/>
              <a:buChar char="•"/>
            </a:pPr>
            <a:r>
              <a:rPr lang="es-CO" sz="1200" dirty="0">
                <a:cs typeface="Arial"/>
              </a:rPr>
              <a:t>Actualizar la tabla de retención documental (</a:t>
            </a:r>
            <a:r>
              <a:rPr lang="es-CO" sz="1200" b="1" dirty="0">
                <a:cs typeface="Arial"/>
              </a:rPr>
              <a:t>F-SG-10</a:t>
            </a:r>
            <a:r>
              <a:rPr lang="es-CO" sz="1200" dirty="0">
                <a:cs typeface="Arial"/>
              </a:rPr>
              <a:t> Listado Maestro de Control de Documentos)</a:t>
            </a:r>
          </a:p>
          <a:p>
            <a:pPr marL="171450" indent="-171450" algn="just">
              <a:buFont typeface="Arial"/>
              <a:buChar char="•"/>
            </a:pPr>
            <a:r>
              <a:rPr lang="es-CO" sz="1200" dirty="0">
                <a:cs typeface="Arial"/>
              </a:rPr>
              <a:t>Los documentos obsoletos a controlar, se archivan conforme a las políticas establecidas.</a:t>
            </a:r>
          </a:p>
        </p:txBody>
      </p:sp>
      <p:sp>
        <p:nvSpPr>
          <p:cNvPr id="26" name="58 Rectángulo"/>
          <p:cNvSpPr/>
          <p:nvPr/>
        </p:nvSpPr>
        <p:spPr>
          <a:xfrm flipH="1">
            <a:off x="788508" y="3699030"/>
            <a:ext cx="2011715" cy="7216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s-CO" sz="1000" dirty="0">
                <a:solidFill>
                  <a:schemeClr val="tx1"/>
                </a:solidFill>
                <a:latin typeface="Arial" pitchFamily="34" charset="0"/>
                <a:cs typeface="Arial" pitchFamily="34" charset="0"/>
              </a:rPr>
              <a:t>Realizar divulgación a los grupos usuarios de los documentos</a:t>
            </a:r>
          </a:p>
        </p:txBody>
      </p:sp>
      <p:cxnSp>
        <p:nvCxnSpPr>
          <p:cNvPr id="27" name="149 Conector angular"/>
          <p:cNvCxnSpPr>
            <a:stCxn id="5" idx="2"/>
            <a:endCxn id="26" idx="0"/>
          </p:cNvCxnSpPr>
          <p:nvPr/>
        </p:nvCxnSpPr>
        <p:spPr>
          <a:xfrm>
            <a:off x="1786317" y="3556570"/>
            <a:ext cx="8049" cy="14246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387 Grupo"/>
          <p:cNvGrpSpPr/>
          <p:nvPr/>
        </p:nvGrpSpPr>
        <p:grpSpPr>
          <a:xfrm flipH="1">
            <a:off x="793485" y="4617131"/>
            <a:ext cx="2210993" cy="838344"/>
            <a:chOff x="14739255" y="4772796"/>
            <a:chExt cx="1582645" cy="1087376"/>
          </a:xfrm>
        </p:grpSpPr>
        <p:sp>
          <p:nvSpPr>
            <p:cNvPr id="31" name="55 Decisión"/>
            <p:cNvSpPr/>
            <p:nvPr/>
          </p:nvSpPr>
          <p:spPr>
            <a:xfrm>
              <a:off x="14881900" y="4772796"/>
              <a:ext cx="1440000" cy="936000"/>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1"/>
            <a:lstStyle/>
            <a:p>
              <a:pPr algn="ctr"/>
              <a:r>
                <a:rPr lang="es-CO" sz="800" b="1" dirty="0">
                  <a:solidFill>
                    <a:schemeClr val="tx1"/>
                  </a:solidFill>
                  <a:latin typeface="Arial" pitchFamily="34" charset="0"/>
                  <a:cs typeface="Arial" pitchFamily="34" charset="0"/>
                </a:rPr>
                <a:t>Necesidad de entrenamiento?</a:t>
              </a:r>
            </a:p>
          </p:txBody>
        </p:sp>
        <p:sp>
          <p:nvSpPr>
            <p:cNvPr id="32" name="385 CuadroTexto"/>
            <p:cNvSpPr txBox="1"/>
            <p:nvPr/>
          </p:nvSpPr>
          <p:spPr>
            <a:xfrm>
              <a:off x="15591596" y="5660571"/>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SI</a:t>
              </a:r>
            </a:p>
          </p:txBody>
        </p:sp>
        <p:sp>
          <p:nvSpPr>
            <p:cNvPr id="33" name="386 CuadroTexto"/>
            <p:cNvSpPr txBox="1"/>
            <p:nvPr/>
          </p:nvSpPr>
          <p:spPr>
            <a:xfrm>
              <a:off x="14739255" y="5030134"/>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NO</a:t>
              </a:r>
            </a:p>
          </p:txBody>
        </p:sp>
      </p:grpSp>
      <p:cxnSp>
        <p:nvCxnSpPr>
          <p:cNvPr id="34" name="149 Conector angular"/>
          <p:cNvCxnSpPr>
            <a:stCxn id="26" idx="2"/>
            <a:endCxn id="31" idx="0"/>
          </p:cNvCxnSpPr>
          <p:nvPr/>
        </p:nvCxnSpPr>
        <p:spPr>
          <a:xfrm>
            <a:off x="1794365" y="4420666"/>
            <a:ext cx="4976" cy="19646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108 Proceso predefinido"/>
          <p:cNvSpPr/>
          <p:nvPr/>
        </p:nvSpPr>
        <p:spPr>
          <a:xfrm flipH="1">
            <a:off x="788508" y="5643247"/>
            <a:ext cx="2042275" cy="702078"/>
          </a:xfrm>
          <a:prstGeom prst="flowChartPredefined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s-CO" sz="1000" dirty="0">
                <a:solidFill>
                  <a:schemeClr val="tx1"/>
                </a:solidFill>
                <a:latin typeface="Arial" pitchFamily="34" charset="0"/>
                <a:cs typeface="Arial" pitchFamily="34" charset="0"/>
              </a:rPr>
              <a:t>Proceso de Personal</a:t>
            </a:r>
          </a:p>
        </p:txBody>
      </p:sp>
      <p:cxnSp>
        <p:nvCxnSpPr>
          <p:cNvPr id="38" name="149 Conector angular"/>
          <p:cNvCxnSpPr>
            <a:stCxn id="31" idx="2"/>
            <a:endCxn id="37" idx="0"/>
          </p:cNvCxnSpPr>
          <p:nvPr/>
        </p:nvCxnSpPr>
        <p:spPr>
          <a:xfrm>
            <a:off x="1799341" y="5338769"/>
            <a:ext cx="10304" cy="30447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CuadroTexto 41"/>
          <p:cNvSpPr txBox="1"/>
          <p:nvPr/>
        </p:nvSpPr>
        <p:spPr>
          <a:xfrm>
            <a:off x="4089690" y="3682763"/>
            <a:ext cx="4512503" cy="1734697"/>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Si es necesario el entrenamiento en la aplicación del método creado o modificado, se presenta la solicitud al proceso de talento humano</a:t>
            </a:r>
          </a:p>
          <a:p>
            <a:pPr marL="171450" indent="-171450" algn="just">
              <a:buFont typeface="Arial"/>
              <a:buChar char="•"/>
            </a:pPr>
            <a:r>
              <a:rPr lang="es-CO" sz="1200" dirty="0">
                <a:cs typeface="Arial"/>
              </a:rPr>
              <a:t>En caso de no requerir formación, se realiza una distribución controlada del documento</a:t>
            </a:r>
          </a:p>
          <a:p>
            <a:pPr marL="171450" indent="-171450" algn="just">
              <a:buFont typeface="Arial"/>
              <a:buChar char="•"/>
            </a:pPr>
            <a:r>
              <a:rPr lang="es-CO" sz="1200" dirty="0">
                <a:cs typeface="Arial"/>
              </a:rPr>
              <a:t>En ambos casos se solicita al proceso de comunicaciones que realice la divulgación del mismo.</a:t>
            </a:r>
          </a:p>
          <a:p>
            <a:pPr marL="171450" indent="-171450" algn="just">
              <a:buFont typeface="Arial"/>
              <a:buChar char="•"/>
            </a:pPr>
            <a:r>
              <a:rPr lang="es-CO" sz="1200" dirty="0">
                <a:cs typeface="Arial"/>
              </a:rPr>
              <a:t>Se confirma que todos los documentos estén en los puntos de uso conforme a los criterios de distribución.</a:t>
            </a:r>
          </a:p>
        </p:txBody>
      </p:sp>
      <p:cxnSp>
        <p:nvCxnSpPr>
          <p:cNvPr id="44" name="149 Conector angular"/>
          <p:cNvCxnSpPr>
            <a:stCxn id="31" idx="1"/>
            <a:endCxn id="47" idx="0"/>
          </p:cNvCxnSpPr>
          <p:nvPr/>
        </p:nvCxnSpPr>
        <p:spPr>
          <a:xfrm>
            <a:off x="2805199" y="4977951"/>
            <a:ext cx="1142732" cy="665296"/>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108 Proceso predefinido"/>
          <p:cNvSpPr/>
          <p:nvPr/>
        </p:nvSpPr>
        <p:spPr>
          <a:xfrm flipH="1">
            <a:off x="2939819" y="5643247"/>
            <a:ext cx="2016224" cy="702077"/>
          </a:xfrm>
          <a:prstGeom prst="flowChartPredefinedProcess">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s-CO" sz="1000" dirty="0">
                <a:solidFill>
                  <a:schemeClr val="tx1"/>
                </a:solidFill>
                <a:latin typeface="Arial" pitchFamily="34" charset="0"/>
                <a:cs typeface="Arial" pitchFamily="34" charset="0"/>
              </a:rPr>
              <a:t>Proceso de Comunicaciones</a:t>
            </a:r>
          </a:p>
        </p:txBody>
      </p:sp>
      <p:sp>
        <p:nvSpPr>
          <p:cNvPr id="50" name="58 Rectángulo"/>
          <p:cNvSpPr/>
          <p:nvPr/>
        </p:nvSpPr>
        <p:spPr>
          <a:xfrm flipH="1">
            <a:off x="5340085" y="5643246"/>
            <a:ext cx="2011715" cy="7020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s-CO" sz="1000" dirty="0">
                <a:solidFill>
                  <a:schemeClr val="tx1"/>
                </a:solidFill>
                <a:latin typeface="Arial" pitchFamily="34" charset="0"/>
                <a:cs typeface="Arial" pitchFamily="34" charset="0"/>
              </a:rPr>
              <a:t>Realizar divulgación a los grupos usuarios de los documentos</a:t>
            </a:r>
          </a:p>
        </p:txBody>
      </p:sp>
      <p:cxnSp>
        <p:nvCxnSpPr>
          <p:cNvPr id="60" name="149 Conector angular"/>
          <p:cNvCxnSpPr>
            <a:stCxn id="47" idx="1"/>
            <a:endCxn id="50" idx="3"/>
          </p:cNvCxnSpPr>
          <p:nvPr/>
        </p:nvCxnSpPr>
        <p:spPr>
          <a:xfrm>
            <a:off x="4956043" y="5994285"/>
            <a:ext cx="384043"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Conector 62"/>
          <p:cNvSpPr/>
          <p:nvPr/>
        </p:nvSpPr>
        <p:spPr>
          <a:xfrm>
            <a:off x="7644341" y="5829963"/>
            <a:ext cx="576064"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C</a:t>
            </a:r>
          </a:p>
        </p:txBody>
      </p:sp>
      <p:cxnSp>
        <p:nvCxnSpPr>
          <p:cNvPr id="64" name="149 Conector angular"/>
          <p:cNvCxnSpPr>
            <a:stCxn id="50" idx="1"/>
            <a:endCxn id="63" idx="2"/>
          </p:cNvCxnSpPr>
          <p:nvPr/>
        </p:nvCxnSpPr>
        <p:spPr>
          <a:xfrm flipV="1">
            <a:off x="7351800" y="5991981"/>
            <a:ext cx="292541" cy="230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443540" y="188640"/>
            <a:ext cx="6792756" cy="215444"/>
          </a:xfrm>
          <a:prstGeom prst="rect">
            <a:avLst/>
          </a:prstGeom>
          <a:solidFill>
            <a:srgbClr val="10224E"/>
          </a:solidFill>
        </p:spPr>
        <p:txBody>
          <a:bodyPr wrap="square" lIns="36000" tIns="0" rIns="36000" bIns="0">
            <a:spAutoFit/>
          </a:bodyPr>
          <a:lstStyle>
            <a:defPPr>
              <a:defRPr lang="es-CO"/>
            </a:defPPr>
            <a:lvl1pPr lvl="0">
              <a:defRPr sz="1400" b="0">
                <a:solidFill>
                  <a:srgbClr val="FFFFFF"/>
                </a:solidFill>
                <a:latin typeface="HandelGothic BT" panose="04030805030B02020C03" pitchFamily="82" charset="0"/>
              </a:defRPr>
            </a:lvl1pPr>
          </a:lstStyle>
          <a:p>
            <a:r>
              <a:rPr lang="es-ES" dirty="0"/>
              <a:t>PROCEDIMIENTO DE SELECCIÓN, CREACIÓN, CAMBIO DE DOCUMENTOS</a:t>
            </a:r>
          </a:p>
        </p:txBody>
      </p:sp>
    </p:spTree>
    <p:extLst>
      <p:ext uri="{BB962C8B-B14F-4D97-AF65-F5344CB8AC3E}">
        <p14:creationId xmlns:p14="http://schemas.microsoft.com/office/powerpoint/2010/main" val="425885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p:cNvSpPr>
            <a:spLocks noChangeAspect="1"/>
          </p:cNvSpPr>
          <p:nvPr/>
        </p:nvSpPr>
        <p:spPr>
          <a:xfrm>
            <a:off x="5503564" y="1734792"/>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NORMAS INTERNAS</a:t>
            </a:r>
          </a:p>
          <a:p>
            <a:pPr algn="ctr"/>
            <a:r>
              <a:rPr lang="es-CO" sz="1400" b="1" dirty="0">
                <a:solidFill>
                  <a:schemeClr val="tx1"/>
                </a:solidFill>
                <a:effectLst/>
              </a:rPr>
              <a:t>EMPSII</a:t>
            </a:r>
          </a:p>
        </p:txBody>
      </p:sp>
      <p:sp>
        <p:nvSpPr>
          <p:cNvPr id="4" name="Elipse 3"/>
          <p:cNvSpPr>
            <a:spLocks noChangeAspect="1"/>
          </p:cNvSpPr>
          <p:nvPr/>
        </p:nvSpPr>
        <p:spPr>
          <a:xfrm>
            <a:off x="1961419" y="1857915"/>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NORMAS LEGALES DEL SG-EMPSII</a:t>
            </a:r>
            <a:endParaRPr lang="es-CO" sz="1400" dirty="0">
              <a:solidFill>
                <a:schemeClr val="tx1"/>
              </a:solidFill>
              <a:effectLst/>
            </a:endParaRPr>
          </a:p>
        </p:txBody>
      </p:sp>
      <p:sp>
        <p:nvSpPr>
          <p:cNvPr id="5" name="Elipse 4"/>
          <p:cNvSpPr>
            <a:spLocks noChangeAspect="1"/>
          </p:cNvSpPr>
          <p:nvPr/>
        </p:nvSpPr>
        <p:spPr>
          <a:xfrm>
            <a:off x="3679338" y="967040"/>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BASES DE DATOS</a:t>
            </a:r>
          </a:p>
          <a:p>
            <a:pPr algn="ctr"/>
            <a:r>
              <a:rPr lang="es-CO" sz="1400" dirty="0">
                <a:solidFill>
                  <a:schemeClr val="tx1"/>
                </a:solidFill>
                <a:effectLst/>
              </a:rPr>
              <a:t>(SIC)</a:t>
            </a:r>
          </a:p>
        </p:txBody>
      </p:sp>
      <p:sp>
        <p:nvSpPr>
          <p:cNvPr id="6" name="Elipse 5"/>
          <p:cNvSpPr>
            <a:spLocks noChangeAspect="1"/>
          </p:cNvSpPr>
          <p:nvPr/>
        </p:nvSpPr>
        <p:spPr>
          <a:xfrm>
            <a:off x="3679339" y="2878411"/>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CONTRATOS</a:t>
            </a:r>
          </a:p>
          <a:p>
            <a:pPr algn="ctr"/>
            <a:r>
              <a:rPr lang="es-CO" sz="1400" dirty="0">
                <a:solidFill>
                  <a:schemeClr val="tx1"/>
                </a:solidFill>
                <a:effectLst/>
              </a:rPr>
              <a:t>Toda parte interesada</a:t>
            </a:r>
          </a:p>
        </p:txBody>
      </p:sp>
      <p:sp>
        <p:nvSpPr>
          <p:cNvPr id="8" name="Elipse 7"/>
          <p:cNvSpPr>
            <a:spLocks noChangeAspect="1"/>
          </p:cNvSpPr>
          <p:nvPr/>
        </p:nvSpPr>
        <p:spPr>
          <a:xfrm>
            <a:off x="5503563" y="3639629"/>
            <a:ext cx="1785600" cy="1785600"/>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DOCUMENTOS</a:t>
            </a:r>
          </a:p>
        </p:txBody>
      </p:sp>
      <p:sp>
        <p:nvSpPr>
          <p:cNvPr id="9" name="Elipse 8"/>
          <p:cNvSpPr>
            <a:spLocks noChangeAspect="1"/>
          </p:cNvSpPr>
          <p:nvPr/>
        </p:nvSpPr>
        <p:spPr>
          <a:xfrm>
            <a:off x="3775867" y="4725336"/>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NORMAS VOLUNTARIAS DE SG-EMPSII</a:t>
            </a:r>
          </a:p>
        </p:txBody>
      </p:sp>
      <p:sp>
        <p:nvSpPr>
          <p:cNvPr id="10" name="Elipse 9"/>
          <p:cNvSpPr>
            <a:spLocks noChangeAspect="1"/>
          </p:cNvSpPr>
          <p:nvPr/>
        </p:nvSpPr>
        <p:spPr>
          <a:xfrm>
            <a:off x="2000321" y="3842874"/>
            <a:ext cx="1785323" cy="1785323"/>
          </a:xfrm>
          <a:prstGeom prst="ellipse">
            <a:avLst/>
          </a:prstGeom>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CO" sz="1400" b="1" dirty="0">
                <a:solidFill>
                  <a:schemeClr val="tx1"/>
                </a:solidFill>
                <a:effectLst/>
              </a:rPr>
              <a:t>REGISTROS</a:t>
            </a:r>
          </a:p>
        </p:txBody>
      </p:sp>
      <p:sp>
        <p:nvSpPr>
          <p:cNvPr id="11" name="Rectángulo 10"/>
          <p:cNvSpPr/>
          <p:nvPr/>
        </p:nvSpPr>
        <p:spPr>
          <a:xfrm>
            <a:off x="395536" y="346704"/>
            <a:ext cx="6240693" cy="307777"/>
          </a:xfrm>
          <a:prstGeom prst="rect">
            <a:avLst/>
          </a:prstGeom>
          <a:solidFill>
            <a:schemeClr val="accent5">
              <a:lumMod val="50000"/>
            </a:schemeClr>
          </a:solidFill>
        </p:spPr>
        <p:txBody>
          <a:bodyPr wrap="square">
            <a:spAutoFit/>
          </a:bodyPr>
          <a:lstStyle/>
          <a:p>
            <a:pPr lvl="0"/>
            <a:r>
              <a:rPr lang="es-ES_tradnl" sz="1400" dirty="0">
                <a:solidFill>
                  <a:schemeClr val="bg1"/>
                </a:solidFill>
                <a:latin typeface="HandelGothic BT" panose="04030805030B02020C03" pitchFamily="82" charset="0"/>
              </a:rPr>
              <a:t>ALCANCE DE LA INFORMACION DOCUMENTADA</a:t>
            </a:r>
          </a:p>
        </p:txBody>
      </p:sp>
    </p:spTree>
    <p:extLst>
      <p:ext uri="{BB962C8B-B14F-4D97-AF65-F5344CB8AC3E}">
        <p14:creationId xmlns:p14="http://schemas.microsoft.com/office/powerpoint/2010/main" val="2476374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ector 1"/>
          <p:cNvSpPr/>
          <p:nvPr/>
        </p:nvSpPr>
        <p:spPr>
          <a:xfrm>
            <a:off x="1478584" y="980728"/>
            <a:ext cx="597139" cy="324036"/>
          </a:xfrm>
          <a:prstGeom prst="flowChartConnector">
            <a:avLst/>
          </a:prstGeom>
          <a:noFill/>
          <a:ln>
            <a:solidFill>
              <a:schemeClr val="tx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s-ES" dirty="0">
                <a:solidFill>
                  <a:srgbClr val="000000"/>
                </a:solidFill>
                <a:effectLst/>
              </a:rPr>
              <a:t>C</a:t>
            </a:r>
          </a:p>
        </p:txBody>
      </p:sp>
      <p:sp>
        <p:nvSpPr>
          <p:cNvPr id="4" name="96 Rectángulo"/>
          <p:cNvSpPr/>
          <p:nvPr/>
        </p:nvSpPr>
        <p:spPr>
          <a:xfrm flipH="1">
            <a:off x="755576" y="1736812"/>
            <a:ext cx="2011715" cy="7216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O" sz="1000" dirty="0">
                <a:solidFill>
                  <a:schemeClr val="tx1"/>
                </a:solidFill>
                <a:latin typeface="Arial" pitchFamily="34" charset="0"/>
                <a:cs typeface="Arial" pitchFamily="34" charset="0"/>
              </a:rPr>
              <a:t>Planificar y realizar inspecciones periódicas al SGD.</a:t>
            </a:r>
          </a:p>
        </p:txBody>
      </p:sp>
      <p:cxnSp>
        <p:nvCxnSpPr>
          <p:cNvPr id="5" name="149 Conector angular"/>
          <p:cNvCxnSpPr>
            <a:stCxn id="2" idx="4"/>
            <a:endCxn id="4" idx="0"/>
          </p:cNvCxnSpPr>
          <p:nvPr/>
        </p:nvCxnSpPr>
        <p:spPr>
          <a:xfrm flipH="1">
            <a:off x="1761433" y="1304764"/>
            <a:ext cx="15721" cy="43204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355446" y="1257928"/>
            <a:ext cx="5609041" cy="996033"/>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Cada 8 días, se realiza inspecciones a todos los documentos que se generaron en la semana con el fin de determinar que se han administrado según corresponda en sus métodos de archivo.  </a:t>
            </a:r>
          </a:p>
          <a:p>
            <a:pPr marL="171450" indent="-171450" algn="just">
              <a:buFont typeface="Arial"/>
              <a:buChar char="•"/>
            </a:pPr>
            <a:r>
              <a:rPr lang="es-CO" sz="1200" dirty="0">
                <a:cs typeface="Arial"/>
              </a:rPr>
              <a:t>Si se presentan documentos mal archivados, o que no fueron diligenciados en las operaciones, se registra como una no conformidad al SGD.</a:t>
            </a:r>
          </a:p>
        </p:txBody>
      </p:sp>
      <p:grpSp>
        <p:nvGrpSpPr>
          <p:cNvPr id="9" name="394 Grupo"/>
          <p:cNvGrpSpPr/>
          <p:nvPr/>
        </p:nvGrpSpPr>
        <p:grpSpPr>
          <a:xfrm flipH="1">
            <a:off x="766370" y="2816932"/>
            <a:ext cx="2243409" cy="784339"/>
            <a:chOff x="18789135" y="1100492"/>
            <a:chExt cx="1605849" cy="1017328"/>
          </a:xfrm>
        </p:grpSpPr>
        <p:sp>
          <p:nvSpPr>
            <p:cNvPr id="10" name="100 Decisión"/>
            <p:cNvSpPr/>
            <p:nvPr/>
          </p:nvSpPr>
          <p:spPr>
            <a:xfrm>
              <a:off x="18954984" y="1100492"/>
              <a:ext cx="1440000" cy="936000"/>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s-CO" sz="1000" dirty="0">
                  <a:solidFill>
                    <a:schemeClr val="tx1"/>
                  </a:solidFill>
                  <a:latin typeface="Arial" pitchFamily="34" charset="0"/>
                  <a:cs typeface="Arial" pitchFamily="34" charset="0"/>
                </a:rPr>
                <a:t>Se requiere </a:t>
              </a:r>
            </a:p>
            <a:p>
              <a:pPr algn="ctr"/>
              <a:r>
                <a:rPr lang="es-CO" sz="1000" dirty="0">
                  <a:solidFill>
                    <a:schemeClr val="tx1"/>
                  </a:solidFill>
                  <a:latin typeface="Arial" pitchFamily="34" charset="0"/>
                  <a:cs typeface="Arial" pitchFamily="34" charset="0"/>
                </a:rPr>
                <a:t>Corregir NC encontradas?</a:t>
              </a:r>
            </a:p>
          </p:txBody>
        </p:sp>
        <p:sp>
          <p:nvSpPr>
            <p:cNvPr id="11" name="391 CuadroTexto"/>
            <p:cNvSpPr txBox="1"/>
            <p:nvPr/>
          </p:nvSpPr>
          <p:spPr>
            <a:xfrm>
              <a:off x="18789135" y="1567976"/>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NO</a:t>
              </a:r>
            </a:p>
          </p:txBody>
        </p:sp>
        <p:sp>
          <p:nvSpPr>
            <p:cNvPr id="12" name="392 CuadroTexto"/>
            <p:cNvSpPr txBox="1"/>
            <p:nvPr/>
          </p:nvSpPr>
          <p:spPr>
            <a:xfrm>
              <a:off x="19820009" y="1918219"/>
              <a:ext cx="252459" cy="199601"/>
            </a:xfrm>
            <a:prstGeom prst="rect">
              <a:avLst/>
            </a:prstGeom>
            <a:noFill/>
            <a:ln w="12700">
              <a:noFill/>
            </a:ln>
          </p:spPr>
          <p:txBody>
            <a:bodyPr wrap="square" lIns="0" tIns="0" rIns="0" bIns="0" rtlCol="0" anchor="ctr" anchorCtr="1">
              <a:spAutoFit/>
            </a:bodyPr>
            <a:lstStyle/>
            <a:p>
              <a:r>
                <a:rPr lang="es-CO" sz="1000" dirty="0">
                  <a:latin typeface="Arial" pitchFamily="34" charset="0"/>
                  <a:cs typeface="Arial" pitchFamily="34" charset="0"/>
                </a:rPr>
                <a:t>SI</a:t>
              </a:r>
            </a:p>
          </p:txBody>
        </p:sp>
      </p:grpSp>
      <p:cxnSp>
        <p:nvCxnSpPr>
          <p:cNvPr id="13" name="149 Conector angular"/>
          <p:cNvCxnSpPr>
            <a:stCxn id="4" idx="2"/>
            <a:endCxn id="10" idx="0"/>
          </p:cNvCxnSpPr>
          <p:nvPr/>
        </p:nvCxnSpPr>
        <p:spPr>
          <a:xfrm>
            <a:off x="1761433" y="2458449"/>
            <a:ext cx="10794" cy="35848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149 Conector angular"/>
          <p:cNvCxnSpPr>
            <a:stCxn id="10" idx="1"/>
            <a:endCxn id="4" idx="1"/>
          </p:cNvCxnSpPr>
          <p:nvPr/>
        </p:nvCxnSpPr>
        <p:spPr>
          <a:xfrm flipH="1" flipV="1">
            <a:off x="2767291" y="2097631"/>
            <a:ext cx="10793" cy="1080120"/>
          </a:xfrm>
          <a:prstGeom prst="bentConnector3">
            <a:avLst>
              <a:gd name="adj1" fmla="val -2118039"/>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96 Rectángulo"/>
          <p:cNvSpPr/>
          <p:nvPr/>
        </p:nvSpPr>
        <p:spPr>
          <a:xfrm flipH="1">
            <a:off x="770649" y="3985505"/>
            <a:ext cx="2011715" cy="7216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O" sz="1000" dirty="0">
                <a:solidFill>
                  <a:schemeClr val="tx1"/>
                </a:solidFill>
                <a:latin typeface="Arial" pitchFamily="34" charset="0"/>
                <a:cs typeface="Arial" pitchFamily="34" charset="0"/>
              </a:rPr>
              <a:t>Realizar las correcciones necesarias</a:t>
            </a:r>
          </a:p>
        </p:txBody>
      </p:sp>
      <p:cxnSp>
        <p:nvCxnSpPr>
          <p:cNvPr id="20" name="149 Conector angular"/>
          <p:cNvCxnSpPr>
            <a:stCxn id="10" idx="2"/>
            <a:endCxn id="19" idx="0"/>
          </p:cNvCxnSpPr>
          <p:nvPr/>
        </p:nvCxnSpPr>
        <p:spPr>
          <a:xfrm>
            <a:off x="1772227" y="3538569"/>
            <a:ext cx="4279" cy="44693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355447" y="2528900"/>
            <a:ext cx="5609041" cy="442035"/>
          </a:xfrm>
          <a:prstGeom prst="rect">
            <a:avLst/>
          </a:prstGeom>
          <a:noFill/>
          <a:ln w="3175" cmpd="sng">
            <a:solidFill>
              <a:srgbClr val="0000FF"/>
            </a:solidFill>
            <a:prstDash val="dot"/>
          </a:ln>
        </p:spPr>
        <p:txBody>
          <a:bodyPr wrap="square" lIns="36000" tIns="36000" rIns="36000" bIns="36000" rtlCol="0">
            <a:spAutoFit/>
          </a:bodyPr>
          <a:lstStyle/>
          <a:p>
            <a:pPr marL="171450" indent="-171450" algn="just">
              <a:buFont typeface="Arial"/>
              <a:buChar char="•"/>
            </a:pPr>
            <a:r>
              <a:rPr lang="es-CO" sz="1200" dirty="0">
                <a:cs typeface="Arial"/>
              </a:rPr>
              <a:t>La no conformidad encontrada se registra en los formatos de NC identificados en el SG-EMPSII.</a:t>
            </a:r>
          </a:p>
        </p:txBody>
      </p:sp>
      <p:sp>
        <p:nvSpPr>
          <p:cNvPr id="42" name="7 Terminador"/>
          <p:cNvSpPr/>
          <p:nvPr/>
        </p:nvSpPr>
        <p:spPr>
          <a:xfrm>
            <a:off x="1359739" y="4923166"/>
            <a:ext cx="840000" cy="234900"/>
          </a:xfrm>
          <a:prstGeom prst="flowChartTermina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CO" sz="1000" dirty="0">
                <a:solidFill>
                  <a:schemeClr val="tx1"/>
                </a:solidFill>
                <a:latin typeface="Arial"/>
                <a:cs typeface="Arial"/>
              </a:rPr>
              <a:t>Fin</a:t>
            </a:r>
          </a:p>
        </p:txBody>
      </p:sp>
      <p:cxnSp>
        <p:nvCxnSpPr>
          <p:cNvPr id="43" name="149 Conector angular"/>
          <p:cNvCxnSpPr>
            <a:stCxn id="19" idx="2"/>
            <a:endCxn id="42" idx="0"/>
          </p:cNvCxnSpPr>
          <p:nvPr/>
        </p:nvCxnSpPr>
        <p:spPr>
          <a:xfrm>
            <a:off x="1776507" y="4707142"/>
            <a:ext cx="3232" cy="21602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uadroTexto 23"/>
          <p:cNvSpPr txBox="1"/>
          <p:nvPr/>
        </p:nvSpPr>
        <p:spPr>
          <a:xfrm>
            <a:off x="443540" y="188640"/>
            <a:ext cx="5928659" cy="430887"/>
          </a:xfrm>
          <a:prstGeom prst="rect">
            <a:avLst/>
          </a:prstGeom>
          <a:solidFill>
            <a:srgbClr val="10224E"/>
          </a:solidFill>
        </p:spPr>
        <p:txBody>
          <a:bodyPr wrap="square" lIns="36000" tIns="0" rIns="36000" bIns="0">
            <a:spAutoFit/>
          </a:bodyPr>
          <a:lstStyle>
            <a:defPPr>
              <a:defRPr lang="es-CO"/>
            </a:defPPr>
            <a:lvl1pPr lvl="0">
              <a:defRPr sz="1400" b="0">
                <a:solidFill>
                  <a:srgbClr val="FFFFFF"/>
                </a:solidFill>
                <a:latin typeface="HandelGothic BT" panose="04030805030B02020C03" pitchFamily="82" charset="0"/>
              </a:defRPr>
            </a:lvl1pPr>
          </a:lstStyle>
          <a:p>
            <a:r>
              <a:rPr lang="es-ES" dirty="0"/>
              <a:t>PROCEDIMIENTO DE SELECCIÓN, CREACIÓN, CAMBIO DE DOCUMENTOS</a:t>
            </a:r>
          </a:p>
        </p:txBody>
      </p:sp>
    </p:spTree>
    <p:extLst>
      <p:ext uri="{BB962C8B-B14F-4D97-AF65-F5344CB8AC3E}">
        <p14:creationId xmlns:p14="http://schemas.microsoft.com/office/powerpoint/2010/main" val="388290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836712"/>
            <a:ext cx="8424936" cy="3970318"/>
          </a:xfrm>
          <a:prstGeom prst="rect">
            <a:avLst/>
          </a:prstGeom>
        </p:spPr>
        <p:txBody>
          <a:bodyPr wrap="square">
            <a:spAutoFit/>
          </a:bodyPr>
          <a:lstStyle/>
          <a:p>
            <a:pPr algn="just"/>
            <a:r>
              <a:rPr lang="es-ES_tradnl" sz="1400" dirty="0"/>
              <a:t>Cuando se requiera la  creación, modificación o eliminación de un documento, </a:t>
            </a:r>
            <a:r>
              <a:rPr lang="es-MX" sz="1400" dirty="0"/>
              <a:t>Se realiza un análisis de viabilidad, el cual se registra en un acta de reunión del comité de mejorameinto, con el fin de evitar cambios no necesarios en la documentación</a:t>
            </a:r>
            <a:r>
              <a:rPr lang="es-ES_tradnl" sz="1400" dirty="0"/>
              <a:t>. </a:t>
            </a:r>
          </a:p>
          <a:p>
            <a:pPr algn="just"/>
            <a:endParaRPr lang="es-ES_tradnl" sz="1400" dirty="0"/>
          </a:p>
          <a:p>
            <a:pPr algn="just"/>
            <a:r>
              <a:rPr lang="es-ES_tradnl" sz="1400" b="1" dirty="0"/>
              <a:t>Criterios</a:t>
            </a:r>
            <a:r>
              <a:rPr lang="es-ES_tradnl" sz="1400" dirty="0"/>
              <a:t>: </a:t>
            </a:r>
          </a:p>
          <a:p>
            <a:pPr lvl="0" algn="just"/>
            <a:r>
              <a:rPr lang="es-MX" sz="1400" dirty="0"/>
              <a:t>Analice y sustente que lo solicitado:</a:t>
            </a:r>
          </a:p>
          <a:p>
            <a:pPr marL="171450" lvl="0" indent="-171450" algn="just">
              <a:buFont typeface="Arial"/>
              <a:buChar char="•"/>
            </a:pPr>
            <a:r>
              <a:rPr lang="es-MX" sz="1400" dirty="0"/>
              <a:t>No esté en contra de los requisitos de las Normas aplicables a los sistemas de gestión, las normas legales y reglamentarias.</a:t>
            </a:r>
          </a:p>
          <a:p>
            <a:pPr marL="171450" lvl="0" indent="-171450" algn="just">
              <a:buFont typeface="Arial"/>
              <a:buChar char="•"/>
            </a:pPr>
            <a:r>
              <a:rPr lang="es-MX" sz="1400" dirty="0"/>
              <a:t>No genere un impacto en el control de actividades,</a:t>
            </a:r>
          </a:p>
          <a:p>
            <a:pPr marL="171450" lvl="0" indent="-171450" algn="just">
              <a:buFont typeface="Arial"/>
              <a:buChar char="•"/>
            </a:pPr>
            <a:r>
              <a:rPr lang="es-MX" sz="1400" dirty="0"/>
              <a:t>No genere potenciales desviaciones a los requisitos del cliente, </a:t>
            </a:r>
          </a:p>
          <a:p>
            <a:pPr marL="171450" lvl="0" indent="-171450" algn="just">
              <a:buFont typeface="Arial"/>
              <a:buChar char="•"/>
            </a:pPr>
            <a:r>
              <a:rPr lang="es-MX" sz="1400" dirty="0"/>
              <a:t>Mejore la actividad del organismo, </a:t>
            </a:r>
          </a:p>
          <a:p>
            <a:pPr marL="171450" lvl="0" indent="-171450" algn="just">
              <a:buFont typeface="Arial"/>
              <a:buChar char="•"/>
            </a:pPr>
            <a:r>
              <a:rPr lang="es-MX" sz="1400" dirty="0"/>
              <a:t>No atente contra la confidencialidad, integridad, independencia, imparcialidad del organismo</a:t>
            </a:r>
          </a:p>
          <a:p>
            <a:pPr marL="171450" lvl="0" indent="-171450" algn="just">
              <a:buFont typeface="Arial"/>
              <a:buChar char="•"/>
            </a:pPr>
            <a:r>
              <a:rPr lang="es-MX" sz="1400" dirty="0"/>
              <a:t>Mejore el conocimiento de los empleados</a:t>
            </a:r>
          </a:p>
          <a:p>
            <a:pPr marL="171450" lvl="0" indent="-171450" algn="just">
              <a:buFont typeface="Arial"/>
              <a:buChar char="•"/>
            </a:pPr>
            <a:r>
              <a:rPr lang="es-MX" sz="1400" dirty="0"/>
              <a:t>Permite preservar el conocimiento de la empresa (Gestión del Conocimiento)</a:t>
            </a:r>
          </a:p>
          <a:p>
            <a:pPr marL="171450" lvl="0" indent="-171450" algn="just">
              <a:buFont typeface="Arial"/>
              <a:buChar char="•"/>
            </a:pPr>
            <a:r>
              <a:rPr lang="es-MX" sz="1400" dirty="0"/>
              <a:t>Afecta otros documentos del SG-EMPSII</a:t>
            </a:r>
            <a:endParaRPr lang="es-ES_tradnl" sz="1400" dirty="0"/>
          </a:p>
          <a:p>
            <a:pPr lvl="0" algn="just"/>
            <a:endParaRPr lang="es-CO" sz="1400" dirty="0"/>
          </a:p>
          <a:p>
            <a:pPr lvl="0" algn="just"/>
            <a:r>
              <a:rPr lang="es-CO" sz="1400" dirty="0"/>
              <a:t>Determinar si la creación, modificación o eliminación obliga a un reentrenamiento, para tal caso se debe identificar el personal que debe ser re-entrenado.</a:t>
            </a:r>
            <a:endParaRPr lang="es-ES_tradnl" sz="1400" dirty="0"/>
          </a:p>
        </p:txBody>
      </p:sp>
      <p:sp>
        <p:nvSpPr>
          <p:cNvPr id="3" name="Rectángulo 2"/>
          <p:cNvSpPr/>
          <p:nvPr/>
        </p:nvSpPr>
        <p:spPr>
          <a:xfrm>
            <a:off x="395536" y="188640"/>
            <a:ext cx="6528725" cy="523220"/>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MÉTODO DE ANÁLISIS PARA LA SOLICITUD DE CREACIÓN, MODIFICACIÓN O ELIMINACIÓN DE DOCUMENTOS O FORMATOS</a:t>
            </a:r>
          </a:p>
        </p:txBody>
      </p:sp>
    </p:spTree>
    <p:extLst>
      <p:ext uri="{BB962C8B-B14F-4D97-AF65-F5344CB8AC3E}">
        <p14:creationId xmlns:p14="http://schemas.microsoft.com/office/powerpoint/2010/main" val="179673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836712"/>
            <a:ext cx="8424936" cy="5262979"/>
          </a:xfrm>
          <a:prstGeom prst="rect">
            <a:avLst/>
          </a:prstGeom>
        </p:spPr>
        <p:txBody>
          <a:bodyPr wrap="square">
            <a:spAutoFit/>
          </a:bodyPr>
          <a:lstStyle/>
          <a:p>
            <a:pPr algn="just"/>
            <a:r>
              <a:rPr lang="es-CO" sz="1400" dirty="0"/>
              <a:t>Al crear o modificar un documento, siga los siguientes pasos:</a:t>
            </a:r>
          </a:p>
          <a:p>
            <a:pPr algn="just"/>
            <a:endParaRPr lang="es-CO" sz="1400" dirty="0"/>
          </a:p>
          <a:p>
            <a:pPr marL="171450" indent="-171450" algn="just">
              <a:buFont typeface="Arial"/>
              <a:buChar char="•"/>
            </a:pPr>
            <a:r>
              <a:rPr lang="es-CO" sz="1400" dirty="0"/>
              <a:t>Establezca cual será el uso del documento y si este es obligatorio o voluntario para EMPSII.  Para esto vaya a la planificación de los requisitos normativos por temas y establezca si las normas piden que exista y si es así, que información debe contener. </a:t>
            </a:r>
          </a:p>
          <a:p>
            <a:pPr marL="171450" indent="-171450" algn="just">
              <a:buFont typeface="Arial"/>
              <a:buChar char="•"/>
            </a:pPr>
            <a:r>
              <a:rPr lang="es-CO" sz="1400" dirty="0"/>
              <a:t>En caso de ser de uso voluntario para asegurar los procesos, se recomienda que analicen los “debes” que se identifican para el tema a documentar.</a:t>
            </a:r>
          </a:p>
          <a:p>
            <a:pPr marL="171450" indent="-171450" algn="just">
              <a:buFont typeface="Arial"/>
              <a:buChar char="•"/>
            </a:pPr>
            <a:r>
              <a:rPr lang="es-CO" sz="1400" dirty="0"/>
              <a:t>Estructure el flujo de proceso conforme a los “debes” y con el conocimiento técnico que se tenga sobre el proceso, el producto, la seguridad, la empresa y los negocios.  Use para esto métodos que académicamente puedan estar soportados.  Por ejemplo, para crear un método de pruebas de software, busque primero normas que ya hayan normalizado dicha prueba e información académica que permita estructurar el proceso. Combine esto con la experiencia y los rasgos diferenciadores que ofrece en sus productos y servicios.  Tenga en cuenta los riesgos y defina los controles adecuados y convenientes para que el procedimiento documentado sirva a los propósitos organizacionales.</a:t>
            </a:r>
          </a:p>
          <a:p>
            <a:pPr marL="171450" indent="-171450" algn="just">
              <a:buFont typeface="Arial"/>
              <a:buChar char="•"/>
            </a:pPr>
            <a:r>
              <a:rPr lang="es-CO" sz="1400" dirty="0"/>
              <a:t>Defina las interrelaciones asociadas según sea el caso y los criterios de trabajo seguro</a:t>
            </a:r>
          </a:p>
          <a:p>
            <a:pPr marL="171450" indent="-171450" algn="just">
              <a:buFont typeface="Arial"/>
              <a:buChar char="•"/>
            </a:pPr>
            <a:r>
              <a:rPr lang="es-CO" sz="1400" dirty="0">
                <a:solidFill>
                  <a:srgbClr val="000000"/>
                </a:solidFill>
                <a:ea typeface="Arial"/>
                <a:cs typeface="Arial"/>
              </a:rPr>
              <a:t>Describa las actividades críticas.</a:t>
            </a:r>
          </a:p>
          <a:p>
            <a:pPr marL="171450" indent="-171450" algn="just">
              <a:buFont typeface="Arial"/>
              <a:buChar char="•"/>
            </a:pPr>
            <a:r>
              <a:rPr lang="es-CO" sz="1400" dirty="0">
                <a:solidFill>
                  <a:srgbClr val="000000"/>
                </a:solidFill>
                <a:ea typeface="Arial"/>
                <a:cs typeface="Arial"/>
              </a:rPr>
              <a:t>Defina los recursos necesarios para el logro de las actividades (en términos de personal, formación, equipos y materiales)</a:t>
            </a:r>
          </a:p>
          <a:p>
            <a:pPr marL="171450" indent="-171450" algn="just">
              <a:buFont typeface="Arial"/>
              <a:buChar char="•"/>
            </a:pPr>
            <a:r>
              <a:rPr lang="es-CO" sz="1400" dirty="0">
                <a:solidFill>
                  <a:srgbClr val="000000"/>
                </a:solidFill>
                <a:ea typeface="Arial"/>
                <a:cs typeface="Arial"/>
              </a:rPr>
              <a:t>Defina la información a documentar que sea apropiada relacionada con las actividades requeridas</a:t>
            </a:r>
          </a:p>
          <a:p>
            <a:pPr marL="171450" indent="-171450" algn="just">
              <a:buFont typeface="Arial"/>
              <a:buChar char="•"/>
            </a:pPr>
            <a:r>
              <a:rPr lang="es-CO" sz="1400" dirty="0">
                <a:solidFill>
                  <a:srgbClr val="000000"/>
                </a:solidFill>
                <a:ea typeface="Arial"/>
                <a:cs typeface="Arial"/>
              </a:rPr>
              <a:t>Defina los elementos de entrada y resultados del proceso;</a:t>
            </a:r>
            <a:endParaRPr lang="es-CO" sz="1400" dirty="0"/>
          </a:p>
          <a:p>
            <a:pPr algn="just"/>
            <a:endParaRPr lang="es-ES_tradnl" sz="1400" dirty="0"/>
          </a:p>
          <a:p>
            <a:pPr algn="just"/>
            <a:r>
              <a:rPr lang="es-ES_tradnl" sz="1400" dirty="0"/>
              <a:t>Como registro del análisis del Cambio, creación o eliminación de un documento se emite un acta y la identificación final de qué partes cambiaron de un documento, se indican en </a:t>
            </a:r>
            <a:r>
              <a:rPr lang="es-ES_tradnl" sz="1400" b="1" dirty="0"/>
              <a:t>F-SG-14</a:t>
            </a:r>
            <a:r>
              <a:rPr lang="es-ES_tradnl" sz="1400" dirty="0"/>
              <a:t> Historial de Cambios en Documentos.</a:t>
            </a:r>
          </a:p>
        </p:txBody>
      </p:sp>
      <p:sp>
        <p:nvSpPr>
          <p:cNvPr id="3" name="Rectángulo 2"/>
          <p:cNvSpPr/>
          <p:nvPr/>
        </p:nvSpPr>
        <p:spPr>
          <a:xfrm>
            <a:off x="395536" y="188640"/>
            <a:ext cx="6528725" cy="523220"/>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MÉTODO DE ANÁLISIS PARA LA SOLICITUD DE CREACIÓN, MODIFICACIÓN O ELIMINACIÓN DE DOCUMENTOS O FORMATOS</a:t>
            </a:r>
          </a:p>
        </p:txBody>
      </p:sp>
    </p:spTree>
    <p:extLst>
      <p:ext uri="{BB962C8B-B14F-4D97-AF65-F5344CB8AC3E}">
        <p14:creationId xmlns:p14="http://schemas.microsoft.com/office/powerpoint/2010/main" val="276340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323528" y="3625279"/>
            <a:ext cx="6528725" cy="307777"/>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CONTROL DE VERSIONES</a:t>
            </a:r>
          </a:p>
        </p:txBody>
      </p:sp>
      <p:sp>
        <p:nvSpPr>
          <p:cNvPr id="7" name="Rectángulo 6"/>
          <p:cNvSpPr/>
          <p:nvPr/>
        </p:nvSpPr>
        <p:spPr>
          <a:xfrm>
            <a:off x="251520" y="4149080"/>
            <a:ext cx="8544949" cy="1815882"/>
          </a:xfrm>
          <a:prstGeom prst="rect">
            <a:avLst/>
          </a:prstGeom>
        </p:spPr>
        <p:txBody>
          <a:bodyPr wrap="square">
            <a:spAutoFit/>
          </a:bodyPr>
          <a:lstStyle/>
          <a:p>
            <a:pPr algn="just"/>
            <a:r>
              <a:rPr lang="es-ES_tradnl" sz="1400" dirty="0"/>
              <a:t>Los documentos y formatos y su versión, son identificados en el </a:t>
            </a:r>
            <a:r>
              <a:rPr lang="es-ES_tradnl" sz="1400" b="1" dirty="0"/>
              <a:t>F-SG-10</a:t>
            </a:r>
            <a:r>
              <a:rPr lang="es-ES_tradnl" sz="1400" dirty="0"/>
              <a:t> Listado Maestro de Control de Documentos. A cada documento se le identifica la versión que conlleva de forma continua numérica con el identificador “V#”, Ejemplo: V1.  Al inicio del SGD, todos los documentos creados serán V01.  una vez sean modificados, se procede a incrementar en forma consecutiva conforme al número de veces que es modificado.</a:t>
            </a:r>
          </a:p>
          <a:p>
            <a:pPr algn="just"/>
            <a:endParaRPr lang="es-ES_tradnl" sz="1400" dirty="0"/>
          </a:p>
          <a:p>
            <a:pPr algn="just"/>
            <a:r>
              <a:rPr lang="es-ES_tradnl" sz="1400" dirty="0"/>
              <a:t>Nota: El número de versiones es equivalente al número de solicitudes de modificación y al número consecutivo de trazabilidad en las versiones que se lleve en el formato de registro de los cambios. </a:t>
            </a:r>
          </a:p>
        </p:txBody>
      </p:sp>
      <p:sp>
        <p:nvSpPr>
          <p:cNvPr id="8" name="Rectángulo 7"/>
          <p:cNvSpPr/>
          <p:nvPr/>
        </p:nvSpPr>
        <p:spPr>
          <a:xfrm>
            <a:off x="251520" y="260648"/>
            <a:ext cx="6528725" cy="307777"/>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REVISIÓN Y APROBACIÓN</a:t>
            </a:r>
          </a:p>
        </p:txBody>
      </p:sp>
      <p:sp>
        <p:nvSpPr>
          <p:cNvPr id="10" name="Rectángulo 9"/>
          <p:cNvSpPr/>
          <p:nvPr/>
        </p:nvSpPr>
        <p:spPr>
          <a:xfrm>
            <a:off x="251520" y="620688"/>
            <a:ext cx="8576365" cy="2893100"/>
          </a:xfrm>
          <a:prstGeom prst="rect">
            <a:avLst/>
          </a:prstGeom>
        </p:spPr>
        <p:txBody>
          <a:bodyPr wrap="square">
            <a:spAutoFit/>
          </a:bodyPr>
          <a:lstStyle/>
          <a:p>
            <a:pPr algn="just"/>
            <a:r>
              <a:rPr lang="es-ES_tradnl" sz="1400" dirty="0"/>
              <a:t>La Revisión busca que se garantice que el documento nuevo o modificado permite que los propósitos se cumplan y no se afecte la integridad del SG-EMPSII.</a:t>
            </a:r>
          </a:p>
          <a:p>
            <a:pPr algn="just"/>
            <a:endParaRPr lang="es-ES_tradnl" sz="1400" dirty="0"/>
          </a:p>
          <a:p>
            <a:pPr algn="just"/>
            <a:r>
              <a:rPr lang="es-ES_tradnl" sz="1400" dirty="0"/>
              <a:t>La revisión se realiza con los responsables del proceso revisando que el documento elaborado o modificado contenga toda la información requerida, cumpla el propósito establecido para garantizar el propósito del documento, describa en forma de acciones “como” se ejecutan y controla los “debes” planificados.  Esta actividad se hace siguiendo paso a paso su aplicación, comparando contra el documento </a:t>
            </a:r>
            <a:r>
              <a:rPr lang="es-ES_tradnl" sz="1400" b="1" dirty="0"/>
              <a:t>DOC-SG-02</a:t>
            </a:r>
            <a:r>
              <a:rPr lang="es-ES_tradnl" sz="1400" dirty="0"/>
              <a:t> Planificación de Requisitos Normativos por Temas, comparando con el análisis de riesgos para ver que el documento establezca las acciones para evitarlos etc.</a:t>
            </a:r>
          </a:p>
          <a:p>
            <a:pPr algn="just"/>
            <a:endParaRPr lang="es-ES_tradnl" sz="1400" dirty="0"/>
          </a:p>
          <a:p>
            <a:pPr algn="just"/>
            <a:r>
              <a:rPr lang="es-ES_tradnl" sz="1400" dirty="0"/>
              <a:t>La revisión  se realiza con un uso autorizado del documento, aplicando los criterios allí establecidos durante un tiempo denominado “Prueba Piloto”.  Durante la revisión, en caso de requerir ajustes, se entregan los comentarios o corrección. Los resultados de la revisión se registran en el formato de acta.</a:t>
            </a:r>
          </a:p>
        </p:txBody>
      </p:sp>
    </p:spTree>
    <p:extLst>
      <p:ext uri="{BB962C8B-B14F-4D97-AF65-F5344CB8AC3E}">
        <p14:creationId xmlns:p14="http://schemas.microsoft.com/office/powerpoint/2010/main" val="3067005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3541" y="242646"/>
            <a:ext cx="7008779" cy="523220"/>
          </a:xfrm>
          <a:prstGeom prst="rect">
            <a:avLst/>
          </a:prstGeom>
          <a:solidFill>
            <a:srgbClr val="10224E"/>
          </a:solidFill>
        </p:spPr>
        <p:txBody>
          <a:bodyPr wrap="square">
            <a:spAutoFit/>
          </a:bodyPr>
          <a:lstStyle>
            <a:defPPr>
              <a:defRPr lang="es-CO"/>
            </a:defPPr>
            <a:lvl1pPr lvl="0">
              <a:defRPr sz="1400">
                <a:solidFill>
                  <a:srgbClr val="FFFFFF"/>
                </a:solidFill>
              </a:defRPr>
            </a:lvl1pPr>
          </a:lstStyle>
          <a:p>
            <a:r>
              <a:rPr lang="es-ES" dirty="0">
                <a:latin typeface="HandelGothic BT" panose="04030805030B02020C03" pitchFamily="82" charset="0"/>
              </a:rPr>
              <a:t>RESPONSABILIDAD Y AUTORIDAD PARA REVISIÓN, APROBACIÓN Y EMISIÓN DE DOCUMENTOS EN EL SGD. </a:t>
            </a:r>
          </a:p>
        </p:txBody>
      </p:sp>
      <p:sp>
        <p:nvSpPr>
          <p:cNvPr id="3" name="CuadroTexto 2"/>
          <p:cNvSpPr txBox="1"/>
          <p:nvPr/>
        </p:nvSpPr>
        <p:spPr>
          <a:xfrm>
            <a:off x="467544" y="980728"/>
            <a:ext cx="8352928" cy="2893100"/>
          </a:xfrm>
          <a:prstGeom prst="rect">
            <a:avLst/>
          </a:prstGeom>
          <a:noFill/>
        </p:spPr>
        <p:txBody>
          <a:bodyPr wrap="square" rtlCol="0">
            <a:spAutoFit/>
          </a:bodyPr>
          <a:lstStyle/>
          <a:p>
            <a:pPr algn="just"/>
            <a:r>
              <a:rPr lang="es-ES" sz="1400" dirty="0"/>
              <a:t>En el listado maestro de documento se identifica para cada tipo de documento los siguientes cargos que tendrán funciones específicas en el SGD.</a:t>
            </a:r>
          </a:p>
          <a:p>
            <a:pPr algn="just"/>
            <a:endParaRPr lang="es-ES" sz="1400" dirty="0"/>
          </a:p>
          <a:p>
            <a:pPr marL="171450" indent="-171450" algn="just">
              <a:buFont typeface="Arial"/>
              <a:buChar char="•"/>
            </a:pPr>
            <a:r>
              <a:rPr lang="es-ES" sz="1400" b="1" dirty="0"/>
              <a:t>Responsable de la Validación del Método propuesto</a:t>
            </a:r>
            <a:r>
              <a:rPr lang="es-ES" sz="1400" dirty="0"/>
              <a:t>: Será responsable el equipo que conforma el proceso usuario del documento.</a:t>
            </a:r>
          </a:p>
          <a:p>
            <a:pPr marL="171450" indent="-171450" algn="just">
              <a:buFont typeface="Arial"/>
              <a:buChar char="•"/>
            </a:pPr>
            <a:endParaRPr lang="es-ES" sz="1400" dirty="0"/>
          </a:p>
          <a:p>
            <a:pPr marL="171450" indent="-171450" algn="just">
              <a:buFont typeface="Arial"/>
              <a:buChar char="•"/>
            </a:pPr>
            <a:r>
              <a:rPr lang="es-ES" sz="1400" b="1" dirty="0"/>
              <a:t>Autoridad para aprobar documentos en el SGD</a:t>
            </a:r>
            <a:r>
              <a:rPr lang="es-ES" sz="1400" dirty="0"/>
              <a:t>: El comité de mejoramiento será la autoridad final que aprueba los documentos del SGD.</a:t>
            </a:r>
          </a:p>
          <a:p>
            <a:pPr marL="171450" indent="-171450" algn="just">
              <a:buFont typeface="Arial"/>
              <a:buChar char="•"/>
            </a:pPr>
            <a:endParaRPr lang="es-ES" sz="1400" dirty="0"/>
          </a:p>
          <a:p>
            <a:pPr marL="171450" indent="-171450" algn="just">
              <a:buFont typeface="Arial"/>
              <a:buChar char="•"/>
            </a:pPr>
            <a:r>
              <a:rPr lang="es-ES" sz="1400" b="1" dirty="0"/>
              <a:t>Responsable por el control de uso o custodia documental</a:t>
            </a:r>
            <a:r>
              <a:rPr lang="es-ES" sz="1400" dirty="0"/>
              <a:t>: En los casos en que el documento requiera un tratamiento especial con relación a la custodia, la confidencialidad u otra., por ejemplo, las historias clínicas, se designa un cargo específico quien será el responsable del control de dichos documentos.</a:t>
            </a:r>
          </a:p>
        </p:txBody>
      </p:sp>
    </p:spTree>
    <p:extLst>
      <p:ext uri="{BB962C8B-B14F-4D97-AF65-F5344CB8AC3E}">
        <p14:creationId xmlns:p14="http://schemas.microsoft.com/office/powerpoint/2010/main" val="388127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47531" y="174993"/>
            <a:ext cx="6528725" cy="307777"/>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DISTRIBUCIÓN DE LOS DOCUMENTOS</a:t>
            </a:r>
          </a:p>
        </p:txBody>
      </p:sp>
      <p:sp>
        <p:nvSpPr>
          <p:cNvPr id="6" name="Rectángulo 5"/>
          <p:cNvSpPr/>
          <p:nvPr/>
        </p:nvSpPr>
        <p:spPr>
          <a:xfrm>
            <a:off x="347531" y="692696"/>
            <a:ext cx="8352928" cy="5047536"/>
          </a:xfrm>
          <a:prstGeom prst="rect">
            <a:avLst/>
          </a:prstGeom>
        </p:spPr>
        <p:txBody>
          <a:bodyPr wrap="square">
            <a:spAutoFit/>
          </a:bodyPr>
          <a:lstStyle/>
          <a:p>
            <a:pPr lvl="0" algn="just"/>
            <a:r>
              <a:rPr lang="es-ES_tradnl" sz="1400" dirty="0"/>
              <a:t>La distribución de los documentos es realizada para </a:t>
            </a:r>
            <a:r>
              <a:rPr lang="es-CO" sz="1400" dirty="0"/>
              <a:t>Documentos en físico tales como normas técnicas y para Documentos Digitalizados. El control de esta distribución de documentos a través del formato </a:t>
            </a:r>
            <a:r>
              <a:rPr lang="es-CO" sz="1400" b="1" dirty="0"/>
              <a:t>F-SG-15</a:t>
            </a:r>
            <a:r>
              <a:rPr lang="es-CO" sz="1400" dirty="0"/>
              <a:t> Control de Distribución de Documentos se limita a aquellos relacionados con la estructura documental de la organización. </a:t>
            </a:r>
            <a:endParaRPr lang="es-ES_tradnl" sz="1400" dirty="0"/>
          </a:p>
          <a:p>
            <a:pPr algn="just"/>
            <a:r>
              <a:rPr lang="es-CO" sz="1400" dirty="0"/>
              <a:t> </a:t>
            </a:r>
            <a:endParaRPr lang="es-ES_tradnl" sz="1400" dirty="0"/>
          </a:p>
          <a:p>
            <a:pPr lvl="0" algn="just"/>
            <a:r>
              <a:rPr lang="es-CO" sz="1400" dirty="0"/>
              <a:t>Se revisa a que partes interesadas dentro y  fuera de la organización hay que distribuir., (clientes, proveedores, organismos de evaluación de la conformidad, jueces y el personal interno). </a:t>
            </a:r>
            <a:r>
              <a:rPr lang="es-ES_tradnl" sz="1400" dirty="0"/>
              <a:t>La entrega se hace mediante una </a:t>
            </a:r>
            <a:r>
              <a:rPr lang="es-ES_tradnl" sz="1400" u="sng" dirty="0"/>
              <a:t>carta de entrega formal </a:t>
            </a:r>
            <a:r>
              <a:rPr lang="es-ES_tradnl" sz="1400" dirty="0"/>
              <a:t>y detallada de los documentos y datos entregados, esto con el fin de asegurar que la responsabilidad del empleador se mantiene integra al demostrar que ha formalizado la entrega del documento.</a:t>
            </a:r>
          </a:p>
          <a:p>
            <a:pPr lvl="0" algn="just"/>
            <a:endParaRPr lang="es-ES_tradnl" sz="1400" dirty="0"/>
          </a:p>
          <a:p>
            <a:pPr lvl="0" algn="just"/>
            <a:r>
              <a:rPr lang="es-ES_tradnl" sz="1400" dirty="0"/>
              <a:t>Los documentos entregados a partes interesadas serán siempre copias controladas a la fecha de entrega. </a:t>
            </a:r>
          </a:p>
          <a:p>
            <a:pPr lvl="0" algn="just"/>
            <a:endParaRPr lang="es-ES_tradnl" sz="1400" dirty="0"/>
          </a:p>
          <a:p>
            <a:pPr lvl="0" algn="just"/>
            <a:r>
              <a:rPr lang="es-ES_tradnl" sz="1400" dirty="0"/>
              <a:t>En caso de documentos que por su naturaleza correspondan a obsoletos, para los casos antes mencionados de solicitud, se informará en la carta el detalle de las versiones entregadas para los propósitos específicos.</a:t>
            </a:r>
          </a:p>
          <a:p>
            <a:pPr algn="just"/>
            <a:endParaRPr lang="es-CO" sz="1400" dirty="0"/>
          </a:p>
          <a:p>
            <a:pPr algn="just"/>
            <a:r>
              <a:rPr lang="es-CO" sz="1400" dirty="0"/>
              <a:t>La distribución de estos documentos se evidencia en </a:t>
            </a:r>
            <a:r>
              <a:rPr lang="es-ES_tradnl" sz="1400" dirty="0"/>
              <a:t>un cuadro de control de entregas de documentos </a:t>
            </a:r>
            <a:r>
              <a:rPr lang="es-ES_tradnl" sz="1400" b="1" dirty="0"/>
              <a:t>F-SG-15 </a:t>
            </a:r>
            <a:r>
              <a:rPr lang="es-ES_tradnl" sz="1400" dirty="0"/>
              <a:t>Control de Distribución de Documentos.  Para las partes interesadas diferentes al personal interno esta distribución también se soporta con la carta o correo electrónico donde se relacionan los documentos entregados.</a:t>
            </a:r>
          </a:p>
          <a:p>
            <a:pPr algn="just"/>
            <a:r>
              <a:rPr lang="es-CO" sz="1400" dirty="0"/>
              <a:t> </a:t>
            </a:r>
            <a:endParaRPr lang="es-ES_tradnl" sz="1400" dirty="0"/>
          </a:p>
        </p:txBody>
      </p:sp>
    </p:spTree>
    <p:extLst>
      <p:ext uri="{BB962C8B-B14F-4D97-AF65-F5344CB8AC3E}">
        <p14:creationId xmlns:p14="http://schemas.microsoft.com/office/powerpoint/2010/main" val="1163491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47531" y="174993"/>
            <a:ext cx="6528725" cy="307777"/>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DISTRIBUCIÓN DE LOS DOCUMENTOS</a:t>
            </a:r>
          </a:p>
        </p:txBody>
      </p:sp>
      <p:sp>
        <p:nvSpPr>
          <p:cNvPr id="6" name="Rectángulo 5"/>
          <p:cNvSpPr/>
          <p:nvPr/>
        </p:nvSpPr>
        <p:spPr>
          <a:xfrm>
            <a:off x="251520" y="692696"/>
            <a:ext cx="8352928" cy="3108543"/>
          </a:xfrm>
          <a:prstGeom prst="rect">
            <a:avLst/>
          </a:prstGeom>
        </p:spPr>
        <p:txBody>
          <a:bodyPr wrap="square">
            <a:spAutoFit/>
          </a:bodyPr>
          <a:lstStyle/>
          <a:p>
            <a:pPr algn="just"/>
            <a:r>
              <a:rPr lang="es-CO" sz="1400" dirty="0"/>
              <a:t>Los documentos de tipo comercial o de los servicios que van hacia al cliente o proveedores, tales como ordenes de servicios, ordenes de compra, cotizaciones etc.,  y que son de uso diario, los responsables de dicha distribución se identifican en los manuales técnicos e instructivos.</a:t>
            </a:r>
            <a:endParaRPr lang="es-ES_tradnl" sz="1400" dirty="0"/>
          </a:p>
          <a:p>
            <a:pPr algn="just"/>
            <a:r>
              <a:rPr lang="es-CO" sz="1400" dirty="0"/>
              <a:t> </a:t>
            </a:r>
            <a:endParaRPr lang="es-ES_tradnl" sz="1400" dirty="0"/>
          </a:p>
          <a:p>
            <a:pPr lvl="0" algn="just"/>
            <a:r>
              <a:rPr lang="es-CO" sz="1400" dirty="0"/>
              <a:t>Los formatos del Sistema de Gestión son publicados en el </a:t>
            </a:r>
            <a:r>
              <a:rPr lang="es-CO" sz="1400" b="1" u="sng" dirty="0"/>
              <a:t>servidor</a:t>
            </a:r>
            <a:r>
              <a:rPr lang="es-CO" sz="1400" dirty="0"/>
              <a:t> en la carpeta FORMATOS  EMPSII S.A.S.  (hasta que exista una herramienta informática DMS) y se dejan disponibles para el uso del personal interno.  Cuando se realiza algún cambio se publica en esta misma carpeta el nuevo documento y se envía un correo electrónico a todo el personal indicando la modificación realizada, el cambio de versión y el nuevo documentos que debe ser utilizado a partir de la fecha. Esta distribución se controla a través del formato </a:t>
            </a:r>
            <a:r>
              <a:rPr lang="es-CO" sz="1400" b="1" dirty="0"/>
              <a:t>F-SG-15,</a:t>
            </a:r>
            <a:r>
              <a:rPr lang="es-CO" sz="1400" dirty="0"/>
              <a:t> Control de Distribución de Documentos, sólo en el momento en que se informa a través de e-mail al personal la publicación del nuevo formato.</a:t>
            </a:r>
            <a:endParaRPr lang="es-ES_tradnl" sz="1400" dirty="0"/>
          </a:p>
          <a:p>
            <a:pPr algn="just"/>
            <a:r>
              <a:rPr lang="es-ES_tradnl" sz="1400" dirty="0"/>
              <a:t> </a:t>
            </a:r>
          </a:p>
          <a:p>
            <a:pPr lvl="0" algn="just"/>
            <a:r>
              <a:rPr lang="es-ES_tradnl" sz="1400" dirty="0"/>
              <a:t>La identificación de a qué cargos se distribuyen los documentos del Sistema de Gestión (SG-EMPSII) se hace en </a:t>
            </a:r>
            <a:r>
              <a:rPr lang="es-ES_tradnl" sz="1400" b="1" dirty="0"/>
              <a:t>F-SG-10</a:t>
            </a:r>
            <a:r>
              <a:rPr lang="es-ES_tradnl" sz="1400" dirty="0"/>
              <a:t> Listado Maestro de Control de Documentos.</a:t>
            </a:r>
          </a:p>
        </p:txBody>
      </p:sp>
    </p:spTree>
    <p:extLst>
      <p:ext uri="{BB962C8B-B14F-4D97-AF65-F5344CB8AC3E}">
        <p14:creationId xmlns:p14="http://schemas.microsoft.com/office/powerpoint/2010/main" val="1593846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764704"/>
            <a:ext cx="8568952" cy="5262979"/>
          </a:xfrm>
          <a:prstGeom prst="rect">
            <a:avLst/>
          </a:prstGeom>
        </p:spPr>
        <p:txBody>
          <a:bodyPr wrap="square">
            <a:spAutoFit/>
          </a:bodyPr>
          <a:lstStyle/>
          <a:p>
            <a:pPr algn="just"/>
            <a:r>
              <a:rPr lang="es-ES_tradnl" sz="1400" b="1" dirty="0"/>
              <a:t>Documentos Laborales</a:t>
            </a:r>
            <a:r>
              <a:rPr lang="es-ES_tradnl" sz="1400" dirty="0"/>
              <a:t>: Estos incluyen, Hojas de Vida, Soportes de Pagos de Salario, Contratos, Soportes de pagos de seguridad social, Certificados Laborales, Certificados de Educación y Formación, Certificados de Aptitud Ocupacional, Documentos disciplinarios, las comunicaciones laborales del empleado, los soportes de préstamos, vacaciones, calamidades.  </a:t>
            </a:r>
          </a:p>
          <a:p>
            <a:pPr algn="just"/>
            <a:r>
              <a:rPr lang="es-ES_tradnl" sz="1400" dirty="0"/>
              <a:t> </a:t>
            </a:r>
          </a:p>
          <a:p>
            <a:pPr algn="just"/>
            <a:r>
              <a:rPr lang="es-ES_tradnl" sz="1400" dirty="0"/>
              <a:t>Solo estarán disponibles para la coordinación de </a:t>
            </a:r>
            <a:r>
              <a:rPr lang="es-ES_tradnl" sz="1400" b="1" dirty="0"/>
              <a:t>gestión del personal</a:t>
            </a:r>
            <a:r>
              <a:rPr lang="es-ES_tradnl" sz="1400" dirty="0"/>
              <a:t> debido a la naturaleza de confidencialidad que se debe mantener para estos casos. </a:t>
            </a:r>
          </a:p>
          <a:p>
            <a:pPr algn="just"/>
            <a:r>
              <a:rPr lang="es-ES_tradnl" sz="1400" dirty="0"/>
              <a:t> </a:t>
            </a:r>
          </a:p>
          <a:p>
            <a:pPr algn="just"/>
            <a:r>
              <a:rPr lang="es-ES_tradnl" sz="1400" dirty="0"/>
              <a:t>Cuando un documento por condiciones operacionales, legales o por solicitud del empleado, sea necesario presentarlo o tenerlo disponible en otro lugar de uso, éste será entregado formalmente a la persona solicitante siempre y cuando esta solicitud no viole los principios de confidencialidad e integridad de la información.</a:t>
            </a:r>
          </a:p>
          <a:p>
            <a:pPr algn="just"/>
            <a:r>
              <a:rPr lang="es-ES_tradnl" sz="1400" dirty="0"/>
              <a:t>  </a:t>
            </a:r>
          </a:p>
          <a:p>
            <a:pPr algn="just"/>
            <a:r>
              <a:rPr lang="es-ES_tradnl" sz="1400" b="1" dirty="0"/>
              <a:t>Documentos Legales</a:t>
            </a:r>
            <a:r>
              <a:rPr lang="es-ES_tradnl" sz="1400" dirty="0"/>
              <a:t>: Se consideran documentos legales los que determinan que la empresa está legalmente constituida, las pólizas de responsabilidad civil extracontractual, permisos, licencias.  Cuando el documento legal sea de carácter público en su naturaleza jurídica, éste estará disponible por solicitud de cualquier parte interesada pero su entrega será formal por parte del cargo que la administre.  </a:t>
            </a:r>
          </a:p>
          <a:p>
            <a:pPr algn="just"/>
            <a:r>
              <a:rPr lang="es-ES_tradnl" sz="1400" dirty="0"/>
              <a:t> </a:t>
            </a:r>
          </a:p>
          <a:p>
            <a:pPr algn="just"/>
            <a:r>
              <a:rPr lang="es-ES_tradnl" sz="1400" b="1" dirty="0"/>
              <a:t>Documentos Contractuales</a:t>
            </a:r>
            <a:r>
              <a:rPr lang="es-ES_tradnl" sz="1400" dirty="0"/>
              <a:t>: Para solicitudes de servicio, compras (proveedores), actividades comerciales, laborales y organizacionales por ser documentos de carácter privado, estarán disponibles únicamente para las partes, excepto que por orden judicial sean solicitadas. Los documentos contractuales, laborales y organizacionales los administra el proceso Gestión Financiera y Administrativa bajo confidencialidad y control de acceso al archivo. Para tal fin se mantienen los documentos físicos en un sistema de archivo separado y con control de acceso bajo llave (ver instructivo archivística).  </a:t>
            </a:r>
          </a:p>
        </p:txBody>
      </p:sp>
      <p:sp>
        <p:nvSpPr>
          <p:cNvPr id="3" name="Rectángulo 2"/>
          <p:cNvSpPr/>
          <p:nvPr/>
        </p:nvSpPr>
        <p:spPr>
          <a:xfrm>
            <a:off x="323528" y="188640"/>
            <a:ext cx="6144683"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DISPONIBILIDAD DE DOCUMENTOS</a:t>
            </a:r>
          </a:p>
        </p:txBody>
      </p:sp>
    </p:spTree>
    <p:extLst>
      <p:ext uri="{BB962C8B-B14F-4D97-AF65-F5344CB8AC3E}">
        <p14:creationId xmlns:p14="http://schemas.microsoft.com/office/powerpoint/2010/main" val="4051383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9" y="512676"/>
            <a:ext cx="8568952" cy="3323987"/>
          </a:xfrm>
          <a:prstGeom prst="rect">
            <a:avLst/>
          </a:prstGeom>
        </p:spPr>
        <p:txBody>
          <a:bodyPr wrap="square">
            <a:spAutoFit/>
          </a:bodyPr>
          <a:lstStyle/>
          <a:p>
            <a:pPr marL="171450" lvl="0" indent="-171450" algn="just">
              <a:buFont typeface="Arial"/>
              <a:buChar char="•"/>
            </a:pPr>
            <a:r>
              <a:rPr lang="es-ES_tradnl" sz="1400" b="1" dirty="0"/>
              <a:t>Documentos en físico</a:t>
            </a:r>
            <a:r>
              <a:rPr lang="es-ES_tradnl" sz="1400" dirty="0"/>
              <a:t>: Los documentos del Sistema de Gestión  requeridos para realizar actividades en los sitios de uso, son almacenados en archivadores protegidos por el responsable de la información. Cuando están en uso, se le asigna a la persona o grupo los documentos mediante el registro de documentos en préstamo </a:t>
            </a:r>
            <a:r>
              <a:rPr lang="es-ES_tradnl" sz="1400" b="1" dirty="0"/>
              <a:t>F-SG-15</a:t>
            </a:r>
            <a:r>
              <a:rPr lang="es-ES_tradnl" sz="1400" dirty="0"/>
              <a:t> Control de Distribución de Documentos .</a:t>
            </a:r>
          </a:p>
          <a:p>
            <a:pPr lvl="0" algn="just"/>
            <a:r>
              <a:rPr lang="es-ES_tradnl" sz="1400" dirty="0"/>
              <a:t> </a:t>
            </a:r>
            <a:endParaRPr lang="es-ES_tradnl" sz="1400" b="1" dirty="0"/>
          </a:p>
          <a:p>
            <a:pPr marL="171450" indent="-171450" algn="just">
              <a:buFont typeface="Arial"/>
              <a:buChar char="•"/>
            </a:pPr>
            <a:r>
              <a:rPr lang="es-ES_tradnl" sz="1400" b="1" dirty="0"/>
              <a:t>Documentos en medio digital</a:t>
            </a:r>
            <a:r>
              <a:rPr lang="es-ES_tradnl" sz="1400" dirty="0"/>
              <a:t>: Los documentos del Sistema de Gestión  se encuentran disponibles a través de la red establecida. En los sitios de uso, los usuarios que dispongan de medios de comunicación tales como tabletas, Smartphone, computadores u otros sistemas, podrán acceder a la documentación del servicio conforme a la disposición de seguridad informática y control de acceso definida e identificada en el listado maestro de documentos.</a:t>
            </a:r>
            <a:r>
              <a:rPr lang="es-ES_tradnl" sz="1400" dirty="0">
                <a:solidFill>
                  <a:srgbClr val="FF0000"/>
                </a:solidFill>
              </a:rPr>
              <a:t> . (insertar diagrama de red).</a:t>
            </a:r>
          </a:p>
          <a:p>
            <a:pPr marL="171450" lvl="0" indent="-171450" algn="just">
              <a:buFont typeface="Arial"/>
              <a:buChar char="•"/>
            </a:pPr>
            <a:endParaRPr lang="es-ES_tradnl" sz="1400" dirty="0"/>
          </a:p>
          <a:p>
            <a:pPr algn="just"/>
            <a:r>
              <a:rPr lang="es-ES_tradnl" sz="1400" b="1" dirty="0"/>
              <a:t> </a:t>
            </a:r>
            <a:endParaRPr lang="es-ES_tradnl" sz="1400" dirty="0"/>
          </a:p>
          <a:p>
            <a:pPr algn="just"/>
            <a:r>
              <a:rPr lang="es-ES_tradnl" sz="1400" dirty="0"/>
              <a:t>Los registros que se toman en campo y que son almacenados en medios digitales (fotos, videos, voz, datos), se almacenan en el archivo correspondiente de la red conforme a lo indicado en el listado maestro de registros.</a:t>
            </a:r>
          </a:p>
        </p:txBody>
      </p:sp>
      <p:sp>
        <p:nvSpPr>
          <p:cNvPr id="3" name="Rectángulo 2"/>
          <p:cNvSpPr/>
          <p:nvPr/>
        </p:nvSpPr>
        <p:spPr>
          <a:xfrm>
            <a:off x="539552" y="134634"/>
            <a:ext cx="6144683"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DISPONIBILIDAD DE DOCUMENTOS</a:t>
            </a:r>
          </a:p>
        </p:txBody>
      </p:sp>
    </p:spTree>
    <p:extLst>
      <p:ext uri="{BB962C8B-B14F-4D97-AF65-F5344CB8AC3E}">
        <p14:creationId xmlns:p14="http://schemas.microsoft.com/office/powerpoint/2010/main" val="84555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836712"/>
            <a:ext cx="8352928" cy="3323987"/>
          </a:xfrm>
          <a:prstGeom prst="rect">
            <a:avLst/>
          </a:prstGeom>
        </p:spPr>
        <p:txBody>
          <a:bodyPr wrap="square">
            <a:spAutoFit/>
          </a:bodyPr>
          <a:lstStyle/>
          <a:p>
            <a:pPr marL="171450" lvl="0" indent="-171450" algn="just">
              <a:buFont typeface="Arial"/>
              <a:buChar char="•"/>
            </a:pPr>
            <a:r>
              <a:rPr lang="es-ES_tradnl" sz="1400" b="1" dirty="0"/>
              <a:t>Documentos Físicos</a:t>
            </a:r>
            <a:r>
              <a:rPr lang="es-ES_tradnl" sz="1400" dirty="0"/>
              <a:t>: Para la conservación de los documentos se debe tener en cuenta las siguientes acciones:</a:t>
            </a:r>
          </a:p>
          <a:p>
            <a:pPr marL="742632" lvl="1" indent="-285750" algn="just">
              <a:buFont typeface="Wingdings" panose="05000000000000000000" pitchFamily="2" charset="2"/>
              <a:buChar char="Ø"/>
            </a:pPr>
            <a:r>
              <a:rPr lang="es-ES_tradnl" sz="1400" dirty="0"/>
              <a:t>Inspección y mantenimiento de instalaciones.</a:t>
            </a:r>
          </a:p>
          <a:p>
            <a:pPr marL="742632" lvl="1" indent="-285750" algn="just">
              <a:buFont typeface="Wingdings" panose="05000000000000000000" pitchFamily="2" charset="2"/>
              <a:buChar char="Ø"/>
            </a:pPr>
            <a:r>
              <a:rPr lang="es-ES_tradnl" sz="1400" dirty="0"/>
              <a:t>Limpieza de área y documentos.</a:t>
            </a:r>
          </a:p>
          <a:p>
            <a:pPr marL="742632" lvl="1" indent="-285750" algn="just">
              <a:buFont typeface="Wingdings" panose="05000000000000000000" pitchFamily="2" charset="2"/>
              <a:buChar char="Ø"/>
            </a:pPr>
            <a:r>
              <a:rPr lang="es-ES_tradnl" sz="1400" dirty="0"/>
              <a:t>Control de plagas.</a:t>
            </a:r>
          </a:p>
          <a:p>
            <a:pPr marL="742632" lvl="1" indent="-285750" algn="just">
              <a:buFont typeface="Wingdings" panose="05000000000000000000" pitchFamily="2" charset="2"/>
              <a:buChar char="Ø"/>
            </a:pPr>
            <a:r>
              <a:rPr lang="es-ES_tradnl" sz="1400" dirty="0"/>
              <a:t>Carpetas plastificadas o duras.</a:t>
            </a:r>
          </a:p>
          <a:p>
            <a:pPr algn="just"/>
            <a:r>
              <a:rPr lang="es-ES_tradnl" sz="1400" dirty="0"/>
              <a:t> </a:t>
            </a:r>
          </a:p>
          <a:p>
            <a:pPr marL="171450" lvl="0" indent="-171450" algn="just">
              <a:buFont typeface="Arial"/>
              <a:buChar char="•"/>
            </a:pPr>
            <a:r>
              <a:rPr lang="es-ES_tradnl" sz="1400" b="1" dirty="0">
                <a:solidFill>
                  <a:srgbClr val="FF0000"/>
                </a:solidFill>
              </a:rPr>
              <a:t>Documentos guardados en CD, DVD, Memorias Flash, Discos Duros Externos</a:t>
            </a:r>
            <a:r>
              <a:rPr lang="es-ES_tradnl" sz="1400" dirty="0">
                <a:solidFill>
                  <a:srgbClr val="FF0000"/>
                </a:solidFill>
              </a:rPr>
              <a:t>: Deben guardarse en recipientes que los protejan de riesgos ambientales (polvo, agua, etc.) y mantener alejados de fuentes que emitan radiación electromagnética (imanes, electrodomésticos, motores eléctricos, tomas de corriente, tableros eléctricos, entre otros).</a:t>
            </a:r>
          </a:p>
          <a:p>
            <a:pPr lvl="0" algn="just"/>
            <a:endParaRPr lang="es-ES_tradnl" sz="1400" dirty="0"/>
          </a:p>
          <a:p>
            <a:pPr lvl="0" algn="just"/>
            <a:r>
              <a:rPr lang="es-ES_tradnl" sz="1400" dirty="0">
                <a:solidFill>
                  <a:srgbClr val="FF0000"/>
                </a:solidFill>
              </a:rPr>
              <a:t>En los documentos en medio magnético, se realizará Back-up semanal para la protección y recuperación pertinente, cada semana se realiza un back up de la información el cual reposa en un lugar seguro fuera de las instalaciones de la empresa.</a:t>
            </a:r>
          </a:p>
        </p:txBody>
      </p:sp>
      <p:sp>
        <p:nvSpPr>
          <p:cNvPr id="3" name="Rectángulo 2"/>
          <p:cNvSpPr/>
          <p:nvPr/>
        </p:nvSpPr>
        <p:spPr>
          <a:xfrm>
            <a:off x="395536" y="260648"/>
            <a:ext cx="5952661" cy="307777"/>
          </a:xfrm>
          <a:prstGeom prst="rect">
            <a:avLst/>
          </a:prstGeom>
          <a:solidFill>
            <a:srgbClr val="10224E"/>
          </a:solidFill>
        </p:spPr>
        <p:txBody>
          <a:bodyPr wrap="square">
            <a:spAutoFit/>
          </a:bodyPr>
          <a:lstStyle/>
          <a:p>
            <a:pPr lvl="0"/>
            <a:r>
              <a:rPr lang="es-ES_tradnl" sz="1400" dirty="0">
                <a:solidFill>
                  <a:srgbClr val="FFFFFF"/>
                </a:solidFill>
                <a:latin typeface="HandelGothic BT" panose="04030805030B02020C03" pitchFamily="82" charset="0"/>
              </a:rPr>
              <a:t>PROTECCIÓN:</a:t>
            </a:r>
          </a:p>
        </p:txBody>
      </p:sp>
    </p:spTree>
    <p:extLst>
      <p:ext uri="{BB962C8B-B14F-4D97-AF65-F5344CB8AC3E}">
        <p14:creationId xmlns:p14="http://schemas.microsoft.com/office/powerpoint/2010/main" val="65346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58198"/>
            <a:ext cx="7152795"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POLÍTICAS</a:t>
            </a:r>
          </a:p>
        </p:txBody>
      </p:sp>
      <p:sp>
        <p:nvSpPr>
          <p:cNvPr id="5" name="CuadroTexto 4"/>
          <p:cNvSpPr txBox="1"/>
          <p:nvPr/>
        </p:nvSpPr>
        <p:spPr>
          <a:xfrm>
            <a:off x="323528" y="764704"/>
            <a:ext cx="8352927" cy="5478423"/>
          </a:xfrm>
          <a:prstGeom prst="rect">
            <a:avLst/>
          </a:prstGeom>
          <a:noFill/>
        </p:spPr>
        <p:txBody>
          <a:bodyPr wrap="square" rtlCol="0">
            <a:spAutoFit/>
          </a:bodyPr>
          <a:lstStyle/>
          <a:p>
            <a:pPr marL="285750" lvl="0" indent="-285750">
              <a:buFont typeface="Arial" panose="020B0604020202020204" pitchFamily="34" charset="0"/>
              <a:buChar char="•"/>
            </a:pPr>
            <a:r>
              <a:rPr lang="es-ES_tradnl" sz="1400" dirty="0"/>
              <a:t>La información descrita en los documentos es de obligatorio cumplimiento a partir de la fecha de vigencia del mismo.</a:t>
            </a:r>
            <a:endParaRPr lang="es-ES" sz="1400" dirty="0"/>
          </a:p>
          <a:p>
            <a:pPr marL="285750" lvl="0" indent="-285750">
              <a:buFont typeface="Arial" panose="020B0604020202020204" pitchFamily="34" charset="0"/>
              <a:buChar char="•"/>
            </a:pPr>
            <a:r>
              <a:rPr lang="es-ES_tradnl" sz="1400" dirty="0"/>
              <a:t>Cuando se presenten planes o políticas que afecten los presentes procedimientos, se comunicarán y seguirán de acuerdo con las instrucciones impartidas por el representante del SG-EMPSII, vía directiva o circular reglamentaria generada por la Gerencia.</a:t>
            </a:r>
            <a:endParaRPr lang="es-ES" sz="1400" dirty="0"/>
          </a:p>
          <a:p>
            <a:pPr marL="285750" lvl="0" indent="-285750">
              <a:buFont typeface="Arial" panose="020B0604020202020204" pitchFamily="34" charset="0"/>
              <a:buChar char="•"/>
            </a:pPr>
            <a:r>
              <a:rPr lang="es-ES_tradnl" sz="1400" dirty="0"/>
              <a:t>Todos los documentos, formatos, registros que formen parte del SG-EMPSII, deberán ser controlados.  El uso de las versiones vigentes es responsabilidad de todos las personas que trabajen en y en nombre de EMPSII S.A.S.  La responsabilidad general por el uso de documentos obsoletos recae en los cargos asignados como directivos.</a:t>
            </a:r>
            <a:endParaRPr lang="es-ES" sz="1400" dirty="0"/>
          </a:p>
          <a:p>
            <a:pPr marL="285750" lvl="0" indent="-285750" algn="just">
              <a:buFont typeface="Arial" panose="020B0604020202020204" pitchFamily="34" charset="0"/>
              <a:buChar char="•"/>
            </a:pPr>
            <a:r>
              <a:rPr lang="es-ES_tradnl" sz="1400" dirty="0"/>
              <a:t>Cuando se requiera la creación, modificación o eliminación  de un documento que forme parte del SG-EMPSII, se deberá validar con base en el documento de </a:t>
            </a:r>
            <a:r>
              <a:rPr lang="es-ES_tradnl" sz="1400" b="1" dirty="0"/>
              <a:t>DOC-SG-02</a:t>
            </a:r>
            <a:r>
              <a:rPr lang="es-ES_tradnl" sz="1400" dirty="0"/>
              <a:t> Planificación de Requisitos Normativos por Temas.</a:t>
            </a:r>
            <a:endParaRPr lang="es-ES" sz="1400" dirty="0"/>
          </a:p>
          <a:p>
            <a:pPr marL="285750" lvl="0" indent="-285750">
              <a:buFont typeface="Arial" panose="020B0604020202020204" pitchFamily="34" charset="0"/>
              <a:buChar char="•"/>
            </a:pPr>
            <a:r>
              <a:rPr lang="es-ES_tradnl" sz="1400" dirty="0"/>
              <a:t>Cuando se presenten cambios o modificaciones en los formatos se debe presentar al comité de mejoramiento para su aprobación y divulgación.</a:t>
            </a:r>
            <a:endParaRPr lang="es-ES" sz="1400" dirty="0"/>
          </a:p>
          <a:p>
            <a:pPr marL="285750" lvl="0" indent="-285750">
              <a:buFont typeface="Arial" panose="020B0604020202020204" pitchFamily="34" charset="0"/>
              <a:buChar char="•"/>
            </a:pPr>
            <a:r>
              <a:rPr lang="es-ES_tradnl" sz="1400" dirty="0"/>
              <a:t>Para los manuales, instructivos, planes de trabajo o demás documentos emitidos para la gestión, su aprobación es por medio del comité de mejoramiento.  Los datos de qué cargos tienen responsabilidad para revisar y autoridad para aprobar documentos se identifican en el formato </a:t>
            </a:r>
            <a:r>
              <a:rPr lang="es-ES_tradnl" sz="1400" b="1" dirty="0"/>
              <a:t>F-SG-10</a:t>
            </a:r>
            <a:r>
              <a:rPr lang="es-ES_tradnl" sz="1400" dirty="0"/>
              <a:t> Listado Maestro de Control de Documentos.</a:t>
            </a:r>
            <a:endParaRPr lang="es-ES" sz="1400" dirty="0"/>
          </a:p>
          <a:p>
            <a:pPr marL="285750" lvl="0" indent="-285750">
              <a:buFont typeface="Arial" panose="020B0604020202020204" pitchFamily="34" charset="0"/>
              <a:buChar char="•"/>
            </a:pPr>
            <a:r>
              <a:rPr lang="es-ES_tradnl" sz="1400" dirty="0"/>
              <a:t>Debido a que la palabra “procedimiento” establecido en las normas hace referencia a un método o secuencia de actividades, y que se puede confundir con el término “procedimiento” utilizado para distinguir un tipo de documento.  EMPSII S.A.S. Establece como criterio que no se utilizará el término “procedimiento” para designar un tipo de documento o medio para documentar actividades.</a:t>
            </a:r>
            <a:endParaRPr lang="es-ES" sz="1400" dirty="0"/>
          </a:p>
          <a:p>
            <a:pPr marL="285750" lvl="0" indent="-285750">
              <a:buFont typeface="Arial" panose="020B0604020202020204" pitchFamily="34" charset="0"/>
              <a:buChar char="•"/>
            </a:pPr>
            <a:r>
              <a:rPr lang="es-ES_tradnl" sz="1400" dirty="0"/>
              <a:t>Los empleados y todos aquellos que tengan acceso a información clasificada mantendrán los esquemas de seguridad informática, controlarán las claves de acceso asignadas sin prestarlas a terceros.</a:t>
            </a:r>
            <a:endParaRPr lang="es-ES" sz="1400" dirty="0"/>
          </a:p>
        </p:txBody>
      </p:sp>
    </p:spTree>
    <p:extLst>
      <p:ext uri="{BB962C8B-B14F-4D97-AF65-F5344CB8AC3E}">
        <p14:creationId xmlns:p14="http://schemas.microsoft.com/office/powerpoint/2010/main" val="593467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39552" y="980728"/>
            <a:ext cx="8256917" cy="4616648"/>
          </a:xfrm>
          <a:prstGeom prst="rect">
            <a:avLst/>
          </a:prstGeom>
        </p:spPr>
        <p:txBody>
          <a:bodyPr wrap="square">
            <a:spAutoFit/>
          </a:bodyPr>
          <a:lstStyle/>
          <a:p>
            <a:pPr algn="just"/>
            <a:r>
              <a:rPr lang="es-ES_tradnl" sz="1400" dirty="0"/>
              <a:t>Para el control de documentos de origen externo se asegura el control con base en los siguientes criterios:</a:t>
            </a:r>
          </a:p>
          <a:p>
            <a:pPr algn="just"/>
            <a:r>
              <a:rPr lang="es-ES_tradnl" sz="1400" dirty="0"/>
              <a:t> </a:t>
            </a:r>
          </a:p>
          <a:p>
            <a:pPr lvl="0" algn="just"/>
            <a:r>
              <a:rPr lang="es-CO" sz="1400" dirty="0"/>
              <a:t>Los documentos de origen externo que se controlan, son los documentos legales (leyes, decretos, resoluciones, normas obligatorias), normas técnicas, solicitudes de los clientes, demandas, quejas, licencias.</a:t>
            </a:r>
          </a:p>
          <a:p>
            <a:pPr lvl="0" algn="just"/>
            <a:endParaRPr lang="es-ES_tradnl" sz="1400" dirty="0"/>
          </a:p>
          <a:p>
            <a:pPr lvl="0" algn="just"/>
            <a:r>
              <a:rPr lang="es-CO" sz="1400" dirty="0"/>
              <a:t>La identificación de los documentos de origen externo se establecen a través del Listado Maestro de Documentos. (Ejemplo: La identificación sería, Código: NTC - ISO 9001; Nombre: Sistema de Gestión de Calidad; Origen: externo; Tipo de documento: norma técnica; versión: 2008; Fecha: 2008-12-15; Fuente: </a:t>
            </a:r>
            <a:r>
              <a:rPr lang="en-US" sz="1400" dirty="0"/>
              <a:t>International Standard Organization</a:t>
            </a:r>
            <a:r>
              <a:rPr lang="es-CO" sz="1400" dirty="0"/>
              <a:t>).</a:t>
            </a:r>
          </a:p>
          <a:p>
            <a:pPr lvl="0" algn="just"/>
            <a:endParaRPr lang="es-CO" sz="1400" dirty="0"/>
          </a:p>
          <a:p>
            <a:pPr lvl="0" algn="just"/>
            <a:r>
              <a:rPr lang="es-CO" sz="1400" dirty="0"/>
              <a:t>Los documentos externos enviados por los clientes se archivan en un dossier (ver instructivo I-SG-02 Instructivo de organización del archivo del SGD y registros).</a:t>
            </a:r>
          </a:p>
          <a:p>
            <a:pPr lvl="0" algn="just"/>
            <a:endParaRPr lang="es-ES_tradnl" sz="1400" dirty="0"/>
          </a:p>
          <a:p>
            <a:pPr lvl="0" algn="just"/>
            <a:r>
              <a:rPr lang="es-CO" sz="1400" dirty="0"/>
              <a:t>La identificación de cambios de documentos de origen externo es responsabilidad del dueño del proceso y deberá remitir una copia al representante del Sistema de Gestión EMPSII.</a:t>
            </a:r>
          </a:p>
          <a:p>
            <a:pPr lvl="0" algn="just"/>
            <a:endParaRPr lang="es-ES_tradnl" sz="1400" dirty="0"/>
          </a:p>
          <a:p>
            <a:pPr lvl="0" algn="just"/>
            <a:r>
              <a:rPr lang="es-CO" sz="1400" dirty="0"/>
              <a:t>Para identificar cambios en la legislación aplicable se hará por medio de visitas a páginas de internet de los ministerios, organismos de normalización y de instituciones relacionadas con el sector, esto se realizará periódicamente.</a:t>
            </a:r>
            <a:endParaRPr lang="es-ES_tradnl" sz="1400" dirty="0"/>
          </a:p>
        </p:txBody>
      </p:sp>
      <p:sp>
        <p:nvSpPr>
          <p:cNvPr id="5" name="Rectángulo 4"/>
          <p:cNvSpPr/>
          <p:nvPr/>
        </p:nvSpPr>
        <p:spPr>
          <a:xfrm>
            <a:off x="539552" y="332656"/>
            <a:ext cx="7008779"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CONTROL DE DOCUMENTOS DE ORIGEN EXTERNO:</a:t>
            </a:r>
          </a:p>
        </p:txBody>
      </p:sp>
    </p:spTree>
    <p:extLst>
      <p:ext uri="{BB962C8B-B14F-4D97-AF65-F5344CB8AC3E}">
        <p14:creationId xmlns:p14="http://schemas.microsoft.com/office/powerpoint/2010/main" val="1588957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980728"/>
            <a:ext cx="8352928" cy="4185761"/>
          </a:xfrm>
          <a:prstGeom prst="rect">
            <a:avLst/>
          </a:prstGeom>
        </p:spPr>
        <p:txBody>
          <a:bodyPr wrap="square">
            <a:spAutoFit/>
          </a:bodyPr>
          <a:lstStyle/>
          <a:p>
            <a:pPr lvl="0" algn="just"/>
            <a:r>
              <a:rPr lang="es-ES_tradnl" sz="1400" dirty="0"/>
              <a:t>EMPSII S.A.S., considera el almacenamiento y control de los documentos con versiones no actualizadas para dos propósitos: </a:t>
            </a:r>
          </a:p>
          <a:p>
            <a:pPr marL="171450" lvl="0" indent="-171450" algn="just">
              <a:buFont typeface="Arial"/>
              <a:buChar char="•"/>
            </a:pPr>
            <a:r>
              <a:rPr lang="es-ES_tradnl" sz="1400" dirty="0"/>
              <a:t>La evidencia del cumplimiento de requisitos legales en el tiempo o </a:t>
            </a:r>
          </a:p>
          <a:p>
            <a:pPr marL="171450" lvl="0" indent="-171450" algn="just">
              <a:buFont typeface="Arial"/>
              <a:buChar char="•"/>
            </a:pPr>
            <a:r>
              <a:rPr lang="es-ES_tradnl" sz="1400" dirty="0"/>
              <a:t>Para mantener la memoria histórica de la organización,  para propósitos técnicos o para la gestión del conocimiento.</a:t>
            </a:r>
          </a:p>
          <a:p>
            <a:pPr lvl="0" algn="just"/>
            <a:endParaRPr lang="es-ES_tradnl" sz="1400" dirty="0"/>
          </a:p>
          <a:p>
            <a:pPr lvl="0" algn="just"/>
            <a:r>
              <a:rPr lang="es-ES_tradnl" sz="1400" dirty="0"/>
              <a:t>Los archivos históricos se administran de acuerdo con lo indicado en el Listado Maestro de Control de Documentos y Listado Maestro de Control de Registros.</a:t>
            </a:r>
          </a:p>
          <a:p>
            <a:pPr algn="just"/>
            <a:r>
              <a:rPr lang="es-ES_tradnl" sz="1400" dirty="0"/>
              <a:t> </a:t>
            </a:r>
          </a:p>
          <a:p>
            <a:pPr lvl="0" algn="just"/>
            <a:r>
              <a:rPr lang="es-ES_tradnl" sz="1400" dirty="0"/>
              <a:t>Distribución o uso de documentos históricos:</a:t>
            </a:r>
          </a:p>
          <a:p>
            <a:pPr lvl="0" algn="just"/>
            <a:r>
              <a:rPr lang="es-ES_tradnl" sz="1400" dirty="0"/>
              <a:t>Para el uso de los documentos históricos se realiza la solicitud al responsable del archivo histórico y se registra en el “</a:t>
            </a:r>
            <a:r>
              <a:rPr lang="es-ES_tradnl" sz="1400" b="1" dirty="0"/>
              <a:t>F-SG-15 </a:t>
            </a:r>
            <a:r>
              <a:rPr lang="es-ES_tradnl" sz="1400" dirty="0"/>
              <a:t>Control de Distribución de Documentos”.</a:t>
            </a:r>
          </a:p>
          <a:p>
            <a:pPr algn="just"/>
            <a:r>
              <a:rPr lang="es-ES_tradnl" sz="1400" dirty="0"/>
              <a:t> </a:t>
            </a:r>
          </a:p>
          <a:p>
            <a:pPr lvl="0" algn="just"/>
            <a:r>
              <a:rPr lang="es-ES_tradnl" sz="1400" b="1" dirty="0"/>
              <a:t>Uso no autorizado de documentos desactualizados (no históricos)</a:t>
            </a:r>
            <a:r>
              <a:rPr lang="es-ES_tradnl" sz="1400" dirty="0"/>
              <a:t>: Los documentos desactualizados (no históricos) se destruyen cuando son físicos y se eliminan del servidor cuando sean también digitales.</a:t>
            </a:r>
          </a:p>
          <a:p>
            <a:pPr lvl="0" algn="just"/>
            <a:endParaRPr lang="es-ES_tradnl" sz="1400" dirty="0"/>
          </a:p>
          <a:p>
            <a:pPr lvl="0" algn="just"/>
            <a:r>
              <a:rPr lang="es-ES_tradnl" sz="1400" dirty="0"/>
              <a:t>Se hacen procesos de sensibilización al personal para evitar el uso de documentos en versiones desactualizadas.</a:t>
            </a:r>
          </a:p>
        </p:txBody>
      </p:sp>
      <p:sp>
        <p:nvSpPr>
          <p:cNvPr id="3" name="Rectángulo 2"/>
          <p:cNvSpPr/>
          <p:nvPr/>
        </p:nvSpPr>
        <p:spPr>
          <a:xfrm>
            <a:off x="395536" y="332656"/>
            <a:ext cx="6144683"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CONTROL DE DOCUMENTOS OBSOLETOS (HISTÓRICOS):</a:t>
            </a:r>
          </a:p>
        </p:txBody>
      </p:sp>
    </p:spTree>
    <p:extLst>
      <p:ext uri="{BB962C8B-B14F-4D97-AF65-F5344CB8AC3E}">
        <p14:creationId xmlns:p14="http://schemas.microsoft.com/office/powerpoint/2010/main" val="179876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395535" y="822771"/>
            <a:ext cx="8256917" cy="3754874"/>
          </a:xfrm>
          <a:prstGeom prst="rect">
            <a:avLst/>
          </a:prstGeom>
        </p:spPr>
        <p:txBody>
          <a:bodyPr wrap="square">
            <a:spAutoFit/>
          </a:bodyPr>
          <a:lstStyle/>
          <a:p>
            <a:pPr lvl="0" algn="just"/>
            <a:r>
              <a:rPr lang="es-ES_tradnl" sz="1400" dirty="0"/>
              <a:t>Cuando sea necesaria la modificación de documentos a mano durante trabajos de campo o por cambios en datos debido a errores de escritura, se deberá proceder de la siguiente manera:</a:t>
            </a:r>
          </a:p>
          <a:p>
            <a:pPr marL="228600" indent="-228600" algn="just">
              <a:buFont typeface="+mj-lt"/>
              <a:buAutoNum type="alphaLcPeriod"/>
            </a:pPr>
            <a:r>
              <a:rPr lang="es-ES_tradnl" sz="1400" dirty="0"/>
              <a:t>Se pasa una línea al texto que será modificado</a:t>
            </a:r>
          </a:p>
          <a:p>
            <a:pPr marL="228600" indent="-228600" algn="just">
              <a:buFont typeface="+mj-lt"/>
              <a:buAutoNum type="alphaLcPeriod"/>
            </a:pPr>
            <a:r>
              <a:rPr lang="es-ES_tradnl" sz="1400" dirty="0"/>
              <a:t>Se escribe a mano el nuevo texto y se firma como aprobado por quien tiene autoridad inmediata para realizar el cambio.</a:t>
            </a:r>
          </a:p>
          <a:p>
            <a:pPr lvl="0" algn="just"/>
            <a:endParaRPr lang="es-ES_tradnl" sz="1400" dirty="0"/>
          </a:p>
          <a:p>
            <a:pPr lvl="0" algn="just"/>
            <a:r>
              <a:rPr lang="es-ES_tradnl" sz="1400" dirty="0"/>
              <a:t>En caso de necesitarse la modificación de un registro a mano se procederá de igual manera a lo indicado para los documentos, solo que estos no podrán ser re-editados, se mantendrá el documento como original con el cambio realizado a mano.</a:t>
            </a:r>
          </a:p>
          <a:p>
            <a:pPr lvl="0" algn="just"/>
            <a:endParaRPr lang="es-ES_tradnl" sz="1400" dirty="0"/>
          </a:p>
          <a:p>
            <a:pPr lvl="0" algn="just"/>
            <a:r>
              <a:rPr lang="es-ES_tradnl" sz="1400" dirty="0"/>
              <a:t>Una vez el documento es revisado posteriormente, se solicita el cambio para re-editar ajustando la nueva versión y el control de cambios.</a:t>
            </a:r>
          </a:p>
          <a:p>
            <a:pPr algn="just"/>
            <a:r>
              <a:rPr lang="es-ES_tradnl" sz="1400" dirty="0"/>
              <a:t> </a:t>
            </a:r>
          </a:p>
          <a:p>
            <a:pPr lvl="0" algn="just"/>
            <a:r>
              <a:rPr lang="es-ES_tradnl" sz="1400" dirty="0"/>
              <a:t>Se podrá realizar modificaciones a mano en documentos, pero se deberá actualizar posteriormente como una nueva versión.</a:t>
            </a:r>
          </a:p>
          <a:p>
            <a:pPr lvl="0" algn="just"/>
            <a:endParaRPr lang="es-ES_tradnl" sz="1400" dirty="0"/>
          </a:p>
          <a:p>
            <a:pPr lvl="0" algn="just"/>
            <a:r>
              <a:rPr lang="es-ES_tradnl" sz="1400" dirty="0"/>
              <a:t>Los registros modificados a mano, no podrán re-editarse.</a:t>
            </a:r>
          </a:p>
        </p:txBody>
      </p:sp>
      <p:sp>
        <p:nvSpPr>
          <p:cNvPr id="8" name="Rectángulo 7"/>
          <p:cNvSpPr/>
          <p:nvPr/>
        </p:nvSpPr>
        <p:spPr>
          <a:xfrm>
            <a:off x="440165" y="332656"/>
            <a:ext cx="6048672"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MODIFICACIÓN DE DOCUMENTOS Y REGISTROS A MANO</a:t>
            </a:r>
          </a:p>
        </p:txBody>
      </p:sp>
    </p:spTree>
    <p:extLst>
      <p:ext uri="{BB962C8B-B14F-4D97-AF65-F5344CB8AC3E}">
        <p14:creationId xmlns:p14="http://schemas.microsoft.com/office/powerpoint/2010/main" val="4116559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5536" y="620688"/>
            <a:ext cx="8448939" cy="3970318"/>
          </a:xfrm>
          <a:prstGeom prst="rect">
            <a:avLst/>
          </a:prstGeom>
        </p:spPr>
        <p:txBody>
          <a:bodyPr wrap="square">
            <a:spAutoFit/>
          </a:bodyPr>
          <a:lstStyle/>
          <a:p>
            <a:r>
              <a:rPr lang="es-ES_tradnl" sz="1400" dirty="0"/>
              <a:t>La información documentada, los datos documentados son otras expresiones utilizadas para denominar al dato u información que fue registrada en un tipo de documento denominado “Formato”.  </a:t>
            </a:r>
            <a:r>
              <a:rPr lang="es-ES" sz="1400" b="1" dirty="0"/>
              <a:t>Registrar</a:t>
            </a:r>
            <a:r>
              <a:rPr lang="es-ES" sz="1400" dirty="0"/>
              <a:t> es la acción que se refiere a almacenar algo o a dejar constancia de ello en algún tipo de documento. Un dato, por su parte, es una información que posibilita la Gestión en el SG-EMPSII. EMPSII.</a:t>
            </a:r>
          </a:p>
          <a:p>
            <a:endParaRPr lang="es-ES" sz="1400" dirty="0"/>
          </a:p>
          <a:p>
            <a:r>
              <a:rPr lang="es-ES" sz="1400" dirty="0"/>
              <a:t>La noción de </a:t>
            </a:r>
            <a:r>
              <a:rPr lang="es-ES" sz="1400" b="1" dirty="0"/>
              <a:t>registro de datos</a:t>
            </a:r>
            <a:r>
              <a:rPr lang="es-ES" sz="1400" dirty="0"/>
              <a:t>, por lo tanto, está vinculada a </a:t>
            </a:r>
            <a:r>
              <a:rPr lang="es-ES" sz="1400" b="1" dirty="0"/>
              <a:t>consignar</a:t>
            </a:r>
            <a:r>
              <a:rPr lang="es-ES" sz="1400" dirty="0"/>
              <a:t> determinada información en un soporte, el registro de datos puede desarrollarse tanto en un papel como en un formato digital. Por otra parte, se conoce como </a:t>
            </a:r>
            <a:r>
              <a:rPr lang="es-ES" sz="1400" b="1" dirty="0"/>
              <a:t>registro de datos biométricos</a:t>
            </a:r>
            <a:r>
              <a:rPr lang="es-ES" sz="1400" dirty="0"/>
              <a:t>, a la recopilación de información vinculada a la </a:t>
            </a:r>
            <a:r>
              <a:rPr lang="es-ES" sz="1400" b="1" dirty="0"/>
              <a:t>biometría</a:t>
            </a:r>
            <a:r>
              <a:rPr lang="es-ES" sz="1400" dirty="0"/>
              <a:t> de una persona, que contribuyen a la identificación del sujeto. (</a:t>
            </a:r>
            <a:r>
              <a:rPr lang="es-ES" sz="1400" dirty="0" err="1"/>
              <a:t>ejem</a:t>
            </a:r>
            <a:r>
              <a:rPr lang="es-ES" sz="1400" dirty="0"/>
              <a:t>: una huella digital, una fotografía, entre otros)</a:t>
            </a:r>
          </a:p>
          <a:p>
            <a:endParaRPr lang="es-ES" sz="1400" b="1" dirty="0"/>
          </a:p>
          <a:p>
            <a:pPr lvl="0" algn="just"/>
            <a:r>
              <a:rPr lang="es-ES_tradnl" sz="1400" dirty="0"/>
              <a:t>Los registros pueden ser de tipo Voz, Video, Video-sonido, Papel entre otros.</a:t>
            </a:r>
          </a:p>
          <a:p>
            <a:pPr lvl="0" algn="just"/>
            <a:endParaRPr lang="es-ES_tradnl" sz="1400" dirty="0"/>
          </a:p>
          <a:p>
            <a:pPr lvl="0" algn="just"/>
            <a:r>
              <a:rPr lang="es-ES_tradnl" sz="1400" dirty="0"/>
              <a:t>Todos los registros en EMPSII S.A.S. se deben diligenciar manteniendo la veracidad de la información, con datos confiables y exactos, para lo cual no se permite los borrones, tachones o enmendaduras en los registros físicos.  En caso que se presente una enmendadura esta deberá realizarse de acuerdo a lo establecido para modificación de documentos a mano.</a:t>
            </a:r>
          </a:p>
          <a:p>
            <a:pPr lvl="0" algn="just"/>
            <a:endParaRPr lang="es-ES_tradnl" sz="1400" dirty="0"/>
          </a:p>
        </p:txBody>
      </p:sp>
      <p:sp>
        <p:nvSpPr>
          <p:cNvPr id="3" name="Rectángulo 2"/>
          <p:cNvSpPr/>
          <p:nvPr/>
        </p:nvSpPr>
        <p:spPr>
          <a:xfrm>
            <a:off x="443541" y="134634"/>
            <a:ext cx="5568619"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REGISTROS:</a:t>
            </a:r>
          </a:p>
        </p:txBody>
      </p:sp>
    </p:spTree>
    <p:extLst>
      <p:ext uri="{BB962C8B-B14F-4D97-AF65-F5344CB8AC3E}">
        <p14:creationId xmlns:p14="http://schemas.microsoft.com/office/powerpoint/2010/main" val="1962459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8" y="692696"/>
            <a:ext cx="8544949" cy="5909310"/>
          </a:xfrm>
          <a:prstGeom prst="rect">
            <a:avLst/>
          </a:prstGeom>
        </p:spPr>
        <p:txBody>
          <a:bodyPr wrap="square">
            <a:spAutoFit/>
          </a:bodyPr>
          <a:lstStyle/>
          <a:p>
            <a:pPr algn="just"/>
            <a:r>
              <a:rPr lang="es-ES_tradnl" sz="1400" b="1" dirty="0"/>
              <a:t>Políticas Específicas para la Gestión de los Registros</a:t>
            </a:r>
            <a:endParaRPr lang="es-ES_tradnl" sz="1400" dirty="0"/>
          </a:p>
          <a:p>
            <a:pPr algn="just"/>
            <a:r>
              <a:rPr lang="es-CO" sz="1400" dirty="0"/>
              <a:t> </a:t>
            </a:r>
            <a:endParaRPr lang="es-ES_tradnl" sz="1400" dirty="0"/>
          </a:p>
          <a:p>
            <a:pPr lvl="0" algn="just"/>
            <a:r>
              <a:rPr lang="es-ES_tradnl" sz="1400" dirty="0"/>
              <a:t>El término control involucra la identificación, recolección, acceso, ubicación, almacenamiento, indización, tiempo retención y la disposición al tiempo de retención. Estos parámetros se encuentran referenciados en el </a:t>
            </a:r>
            <a:r>
              <a:rPr lang="es-ES_tradnl" sz="1400" b="1" dirty="0"/>
              <a:t>F-SG-11</a:t>
            </a:r>
            <a:r>
              <a:rPr lang="es-ES_tradnl" sz="1400" dirty="0"/>
              <a:t> Listado Maestro de Control de Registros. </a:t>
            </a:r>
          </a:p>
          <a:p>
            <a:pPr lvl="0" algn="just"/>
            <a:endParaRPr lang="es-ES_tradnl" sz="1400" dirty="0"/>
          </a:p>
          <a:p>
            <a:pPr lvl="0" algn="just"/>
            <a:r>
              <a:rPr lang="es-ES_tradnl" sz="1400" dirty="0"/>
              <a:t>Para que los registros permanezcan legibles, fácilmente identificables y recuperables se procede así:</a:t>
            </a:r>
          </a:p>
          <a:p>
            <a:pPr marL="228600" indent="-228600" algn="just">
              <a:buFont typeface="+mj-lt"/>
              <a:buAutoNum type="alphaLcPeriod"/>
            </a:pPr>
            <a:r>
              <a:rPr lang="es-ES_tradnl" sz="1400" dirty="0"/>
              <a:t>Los registros deben ser diligenciados elaborados en tinta indeleble, en letra legible, evitando tachones, manchones, el uso de correctores, en caso de equivocación la corrección deberá realizarse de acuerdo a lo establecido para modificación de documentos a mano.</a:t>
            </a:r>
          </a:p>
          <a:p>
            <a:pPr marL="228600" lvl="0" indent="-228600" algn="just">
              <a:buFont typeface="+mj-lt"/>
              <a:buAutoNum type="alphaLcPeriod"/>
            </a:pPr>
            <a:r>
              <a:rPr lang="es-ES_tradnl" sz="1400" dirty="0"/>
              <a:t>Se debe evitar recibir registros de proveedores o clientes donde la información no sea clara y pueda dar origen a posibles conflictos. </a:t>
            </a:r>
          </a:p>
          <a:p>
            <a:pPr lvl="0"/>
            <a:endParaRPr lang="es-ES_tradnl" sz="1400" b="1" dirty="0"/>
          </a:p>
          <a:p>
            <a:pPr lvl="0"/>
            <a:r>
              <a:rPr lang="es-ES_tradnl" sz="1400" b="1" dirty="0"/>
              <a:t>Identificación: </a:t>
            </a:r>
          </a:p>
          <a:p>
            <a:pPr lvl="0"/>
            <a:r>
              <a:rPr lang="es-ES_tradnl" sz="1400" dirty="0"/>
              <a:t>Los formatos utilizados en el Sistema de Gestión y referenciados en los estándares pueden ser identificados por el título y/o por el código y la versión.</a:t>
            </a:r>
          </a:p>
          <a:p>
            <a:pPr lvl="0"/>
            <a:r>
              <a:rPr lang="es-ES_tradnl" sz="1400" b="1" dirty="0"/>
              <a:t>Disposición: </a:t>
            </a:r>
          </a:p>
          <a:p>
            <a:r>
              <a:rPr lang="es-ES_tradnl" sz="1400" dirty="0"/>
              <a:t>Para lograr una fácil ubicación de los registros se deben identificar los archivos físicos del proceso, lo cual se encuentra descrito en el Instructivo de Archivo de oficina.</a:t>
            </a:r>
          </a:p>
          <a:p>
            <a:pPr lvl="0"/>
            <a:r>
              <a:rPr lang="es-ES_tradnl" sz="1400" b="1" dirty="0"/>
              <a:t>Acceso: </a:t>
            </a:r>
          </a:p>
          <a:p>
            <a:pPr lvl="0"/>
            <a:r>
              <a:rPr lang="es-ES_tradnl" sz="1400" dirty="0"/>
              <a:t>La persona que puede autorizar el acceso a los registros será el Responsable del Proceso, a él se deben solicitar los registros en calidad de préstamo. </a:t>
            </a:r>
          </a:p>
          <a:p>
            <a:pPr lvl="0"/>
            <a:r>
              <a:rPr lang="es-ES_tradnl" sz="1400" b="1" dirty="0"/>
              <a:t>Almacenamiento: </a:t>
            </a:r>
          </a:p>
          <a:p>
            <a:r>
              <a:rPr lang="es-ES_tradnl" sz="1400" dirty="0"/>
              <a:t>Los registros deben almacenarse en lugares seguros, salvaguardándolos de humedad y cualquier forma de deterioro. La forma de almacenamiento de los documentos y registros se encuentra descrita en el Instructivo de manejo de Archivo.</a:t>
            </a:r>
          </a:p>
        </p:txBody>
      </p:sp>
      <p:sp>
        <p:nvSpPr>
          <p:cNvPr id="3" name="Rectángulo 2"/>
          <p:cNvSpPr/>
          <p:nvPr/>
        </p:nvSpPr>
        <p:spPr>
          <a:xfrm>
            <a:off x="323528" y="260648"/>
            <a:ext cx="5568619"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REGISTROS:</a:t>
            </a:r>
          </a:p>
        </p:txBody>
      </p:sp>
    </p:spTree>
    <p:extLst>
      <p:ext uri="{BB962C8B-B14F-4D97-AF65-F5344CB8AC3E}">
        <p14:creationId xmlns:p14="http://schemas.microsoft.com/office/powerpoint/2010/main" val="4240391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3529" y="620688"/>
            <a:ext cx="8424936" cy="5262979"/>
          </a:xfrm>
          <a:prstGeom prst="rect">
            <a:avLst/>
          </a:prstGeom>
        </p:spPr>
        <p:txBody>
          <a:bodyPr wrap="square">
            <a:spAutoFit/>
          </a:bodyPr>
          <a:lstStyle/>
          <a:p>
            <a:pPr lvl="0" algn="just"/>
            <a:r>
              <a:rPr lang="es-ES_tradnl" sz="1400" b="1" dirty="0"/>
              <a:t>Tiempo de Retención: </a:t>
            </a:r>
          </a:p>
          <a:p>
            <a:pPr lvl="0" algn="just"/>
            <a:r>
              <a:rPr lang="es-ES_tradnl" sz="1400" dirty="0"/>
              <a:t>El tiempo de permanencia de los registros así como las respectivas ubicaciones depende de los diferentes responsables de cada proceso identificado en el </a:t>
            </a:r>
            <a:r>
              <a:rPr lang="es-ES_tradnl" sz="1400" b="1" dirty="0"/>
              <a:t>F-SG-10</a:t>
            </a:r>
            <a:r>
              <a:rPr lang="es-ES_tradnl" sz="1400" dirty="0"/>
              <a:t> Listado Maestro de Control de Registros.</a:t>
            </a:r>
          </a:p>
          <a:p>
            <a:pPr lvl="0" algn="just"/>
            <a:endParaRPr lang="es-ES_tradnl" sz="1400" dirty="0"/>
          </a:p>
          <a:p>
            <a:pPr algn="just"/>
            <a:r>
              <a:rPr lang="es-ES_tradnl" sz="1400" dirty="0"/>
              <a:t>Los tiempos de retención se fijan de la siguiente manera:</a:t>
            </a:r>
          </a:p>
          <a:p>
            <a:pPr marL="228600" indent="-228600" algn="just">
              <a:buFont typeface="+mj-lt"/>
              <a:buAutoNum type="alphaLcPeriod"/>
            </a:pPr>
            <a:r>
              <a:rPr lang="es-ES_tradnl" sz="1400" dirty="0"/>
              <a:t>Tiempos definidos por la legislación aplicable. Por ejemplo, los documentos y registros asociados a la hoja de vida del empleado se salvaguardan en archivo administrativo por 3 años y en archivo inactivo por 80 años.</a:t>
            </a:r>
          </a:p>
          <a:p>
            <a:pPr marL="228600" indent="-228600" algn="just">
              <a:buFont typeface="+mj-lt"/>
              <a:buAutoNum type="alphaLcPeriod"/>
            </a:pPr>
            <a:r>
              <a:rPr lang="es-ES_tradnl" sz="1400" dirty="0"/>
              <a:t>Para los registros y documentos asociados a los servicios se salvaguardan en archivo administrativo por tres años y en archivo inactivo por 20 años, debido a que la legislación para servicios prestados al Estado sugiere un almacenamiento no menor a 20 años.</a:t>
            </a:r>
          </a:p>
          <a:p>
            <a:pPr marL="228600" indent="-228600" algn="just">
              <a:buFont typeface="+mj-lt"/>
              <a:buAutoNum type="alphaLcPeriod"/>
            </a:pPr>
            <a:r>
              <a:rPr lang="es-ES_tradnl" sz="1400" dirty="0"/>
              <a:t>Otros documentos y formatos del Sistema de Gestión se salvaguardan durante 3 años en archivo administrativo y 2 años más en archivo inactivo.  Los casos especiales se indican en los Listados maestros.</a:t>
            </a:r>
          </a:p>
          <a:p>
            <a:pPr algn="just"/>
            <a:endParaRPr lang="es-ES_tradnl" sz="1400" dirty="0"/>
          </a:p>
          <a:p>
            <a:pPr lvl="0" algn="just"/>
            <a:r>
              <a:rPr lang="es-ES_tradnl" sz="1400" b="1" dirty="0"/>
              <a:t>Disposición al tiempo de retención: </a:t>
            </a:r>
          </a:p>
          <a:p>
            <a:pPr lvl="0" algn="just"/>
            <a:r>
              <a:rPr lang="es-ES_tradnl" sz="1400" dirty="0"/>
              <a:t>Establece la forma de proceder frente a los registros que han cumplido los tiempos de retención establecidos, estos mecanismos los define el responsable de cada proceso, estos pueden ser:</a:t>
            </a:r>
          </a:p>
          <a:p>
            <a:pPr marL="228600" lvl="0" indent="-228600" algn="just">
              <a:buFont typeface="+mj-lt"/>
              <a:buAutoNum type="alphaLcPeriod"/>
            </a:pPr>
            <a:r>
              <a:rPr lang="es-ES_tradnl" sz="1400" dirty="0"/>
              <a:t>Destrucción </a:t>
            </a:r>
          </a:p>
          <a:p>
            <a:pPr marL="228600" lvl="0" indent="-228600" algn="just">
              <a:buFont typeface="+mj-lt"/>
              <a:buAutoNum type="alphaLcPeriod"/>
            </a:pPr>
            <a:r>
              <a:rPr lang="es-ES_tradnl" sz="1400" dirty="0"/>
              <a:t>Ubicación en archivo muerto. </a:t>
            </a:r>
          </a:p>
          <a:p>
            <a:pPr marL="228600" lvl="0" indent="-228600" algn="just">
              <a:buFont typeface="+mj-lt"/>
              <a:buAutoNum type="alphaLcPeriod"/>
            </a:pPr>
            <a:r>
              <a:rPr lang="es-ES_tradnl" sz="1400" dirty="0"/>
              <a:t>Envío al archivo del cliente. </a:t>
            </a:r>
          </a:p>
          <a:p>
            <a:pPr algn="just"/>
            <a:r>
              <a:rPr lang="es-ES_tradnl" sz="1400" dirty="0"/>
              <a:t> </a:t>
            </a:r>
          </a:p>
          <a:p>
            <a:pPr algn="just"/>
            <a:r>
              <a:rPr lang="es-ES_tradnl" sz="1400" dirty="0"/>
              <a:t>Lo anterior aplica a documentos y registros en medio impreso o magnético.</a:t>
            </a:r>
          </a:p>
        </p:txBody>
      </p:sp>
      <p:sp>
        <p:nvSpPr>
          <p:cNvPr id="3" name="Rectángulo 2"/>
          <p:cNvSpPr/>
          <p:nvPr/>
        </p:nvSpPr>
        <p:spPr>
          <a:xfrm>
            <a:off x="323528" y="116632"/>
            <a:ext cx="5568619" cy="307777"/>
          </a:xfrm>
          <a:prstGeom prst="rect">
            <a:avLst/>
          </a:prstGeom>
          <a:solidFill>
            <a:srgbClr val="10224E"/>
          </a:solidFill>
        </p:spPr>
        <p:txBody>
          <a:bodyPr wrap="square">
            <a:spAutoFit/>
          </a:bodyPr>
          <a:lstStyle/>
          <a:p>
            <a:pPr lvl="0" algn="just"/>
            <a:r>
              <a:rPr lang="es-ES_tradnl" sz="1400" dirty="0">
                <a:solidFill>
                  <a:srgbClr val="FFFFFF"/>
                </a:solidFill>
                <a:latin typeface="HandelGothic BT" panose="04030805030B02020C03" pitchFamily="82" charset="0"/>
              </a:rPr>
              <a:t>REGISTROS:</a:t>
            </a:r>
          </a:p>
        </p:txBody>
      </p:sp>
    </p:spTree>
    <p:extLst>
      <p:ext uri="{BB962C8B-B14F-4D97-AF65-F5344CB8AC3E}">
        <p14:creationId xmlns:p14="http://schemas.microsoft.com/office/powerpoint/2010/main" val="3337716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764704"/>
            <a:ext cx="8496944" cy="3231654"/>
          </a:xfrm>
          <a:prstGeom prst="rect">
            <a:avLst/>
          </a:prstGeom>
        </p:spPr>
        <p:txBody>
          <a:bodyPr wrap="square" lIns="36000" tIns="0" rIns="36000" bIns="0">
            <a:spAutoFit/>
          </a:bodyPr>
          <a:lstStyle/>
          <a:p>
            <a:pPr algn="just"/>
            <a:r>
              <a:rPr lang="es-MX" sz="1400" dirty="0"/>
              <a:t>El propósito de la inspección periódica es tener un método de control de que el personal esté utilizando de forma adecuada la documentación y los medios establecidos. </a:t>
            </a:r>
          </a:p>
          <a:p>
            <a:pPr algn="just"/>
            <a:endParaRPr lang="es-MX" sz="1400" dirty="0"/>
          </a:p>
          <a:p>
            <a:pPr algn="just"/>
            <a:r>
              <a:rPr lang="es-MX" sz="1400" dirty="0"/>
              <a:t>La coordinación de Calidad realiza las visitas periódicas a los puestos de trabajo para inspeccionar como se están llevando los documentos de trabajo, registros y ejecutando los procedimientos.  Se deja un registro de las inspecciones realizadas donde se evidenciarán los hallazgos encontrados.</a:t>
            </a:r>
            <a:endParaRPr lang="es-ES_tradnl" sz="1400" dirty="0"/>
          </a:p>
          <a:p>
            <a:pPr algn="just"/>
            <a:r>
              <a:rPr lang="es-MX" sz="1400" dirty="0"/>
              <a:t> </a:t>
            </a:r>
            <a:endParaRPr lang="es-ES_tradnl" sz="1400" dirty="0"/>
          </a:p>
          <a:p>
            <a:pPr algn="just"/>
            <a:r>
              <a:rPr lang="es-MX" sz="1400" dirty="0"/>
              <a:t>En caso de encontrarse un uso no adecuado de los medios o del control de los documentos y datos, se registran los no conformes operacionales en el formato </a:t>
            </a:r>
            <a:r>
              <a:rPr lang="es-MX" sz="1400" b="1" dirty="0"/>
              <a:t>DOC-SG-04</a:t>
            </a:r>
            <a:r>
              <a:rPr lang="es-MX" sz="1400" dirty="0"/>
              <a:t> Plan Control Operacional y los responsables de dicha documentación aplican las correcciones inmediatas y en caso de ser recurrente, establecen las Acciones Correctivas que eliminen la causa. (Ver </a:t>
            </a:r>
            <a:r>
              <a:rPr lang="es-MX" sz="1400" b="1" dirty="0"/>
              <a:t>MT-SG-01</a:t>
            </a:r>
            <a:r>
              <a:rPr lang="es-MX" sz="1400" dirty="0"/>
              <a:t> Gestión de Quejas, No conforme, el Cambio y la Mejora).</a:t>
            </a:r>
            <a:endParaRPr lang="es-ES_tradnl" sz="1400" dirty="0"/>
          </a:p>
          <a:p>
            <a:pPr algn="just"/>
            <a:r>
              <a:rPr lang="es-MX" sz="1400" dirty="0"/>
              <a:t> </a:t>
            </a:r>
            <a:endParaRPr lang="es-ES_tradnl" sz="1400" dirty="0"/>
          </a:p>
          <a:p>
            <a:pPr algn="just"/>
            <a:r>
              <a:rPr lang="es-MX" sz="1400" dirty="0"/>
              <a:t>En caso de que la inspección detecte un riesgo en el manejo de la información sin que exista materialización del mismo, se deberá analizar la necesidad de establecer una acción preventiva. </a:t>
            </a:r>
            <a:endParaRPr lang="es-ES_tradnl" sz="1400" dirty="0"/>
          </a:p>
        </p:txBody>
      </p:sp>
      <p:sp>
        <p:nvSpPr>
          <p:cNvPr id="5" name="Rectángulo 4"/>
          <p:cNvSpPr/>
          <p:nvPr/>
        </p:nvSpPr>
        <p:spPr>
          <a:xfrm>
            <a:off x="323527" y="260649"/>
            <a:ext cx="7272809" cy="215444"/>
          </a:xfrm>
          <a:prstGeom prst="rect">
            <a:avLst/>
          </a:prstGeom>
          <a:solidFill>
            <a:srgbClr val="10224E"/>
          </a:solidFill>
        </p:spPr>
        <p:txBody>
          <a:bodyPr wrap="square" lIns="36000" tIns="0" rIns="36000" bIns="0">
            <a:spAutoFit/>
          </a:bodyPr>
          <a:lstStyle/>
          <a:p>
            <a:pPr lvl="0" algn="just"/>
            <a:r>
              <a:rPr lang="es-ES_tradnl" sz="1400" dirty="0">
                <a:solidFill>
                  <a:srgbClr val="FFFFFF"/>
                </a:solidFill>
                <a:latin typeface="HandelGothic BT" panose="04030805030B02020C03" pitchFamily="82" charset="0"/>
              </a:rPr>
              <a:t>INSPECCIONES PERIÓDICAS</a:t>
            </a:r>
          </a:p>
        </p:txBody>
      </p:sp>
    </p:spTree>
    <p:extLst>
      <p:ext uri="{BB962C8B-B14F-4D97-AF65-F5344CB8AC3E}">
        <p14:creationId xmlns:p14="http://schemas.microsoft.com/office/powerpoint/2010/main" val="409038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p:nvPr/>
        </p:nvSpPr>
        <p:spPr>
          <a:xfrm>
            <a:off x="1587" y="2300833"/>
            <a:ext cx="7079854" cy="1966367"/>
          </a:xfrm>
          <a:prstGeom prst="rect">
            <a:avLst/>
          </a:prstGeom>
          <a:solidFill>
            <a:srgbClr val="77B8E4"/>
          </a:solidFill>
          <a:ln w="12700">
            <a:solidFill>
              <a:srgbClr val="7AC2F2"/>
            </a:solidFill>
          </a:ln>
          <a:extLst>
            <a:ext uri="{C572A759-6A51-4108-AA02-DFA0A04FC94B}">
              <ma14:wrappingTextBoxFlag xmlns:ma14="http://schemas.microsoft.com/office/mac/drawingml/2011/main" xmlns="" val="1"/>
            </a:ext>
          </a:extLst>
        </p:spPr>
        <p:txBody>
          <a:bodyPr lIns="0" tIns="0" rIns="0" bIns="0" anchor="ctr"/>
          <a:lstStyle>
            <a:lvl1pPr marL="254000">
              <a:defRPr sz="3200" b="1"/>
            </a:lvl1pPr>
          </a:lstStyle>
          <a:p>
            <a:r>
              <a:rPr dirty="0"/>
              <a:t>ESTRUCTURA DE LOS DOCUMENTOS</a:t>
            </a:r>
          </a:p>
        </p:txBody>
      </p:sp>
      <p:sp>
        <p:nvSpPr>
          <p:cNvPr id="380" name="Shape 380"/>
          <p:cNvSpPr/>
          <p:nvPr/>
        </p:nvSpPr>
        <p:spPr>
          <a:xfrm>
            <a:off x="2497539" y="4625269"/>
            <a:ext cx="6296251"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r>
              <a:rPr dirty="0"/>
              <a:t>Forma c</a:t>
            </a:r>
            <a:r>
              <a:rPr lang="es-CO" dirty="0" err="1"/>
              <a:t>omo</a:t>
            </a:r>
            <a:r>
              <a:rPr dirty="0"/>
              <a:t> se </a:t>
            </a:r>
            <a:r>
              <a:rPr lang="es-CO" dirty="0"/>
              <a:t>diagraman</a:t>
            </a:r>
            <a:r>
              <a:rPr dirty="0"/>
              <a:t> </a:t>
            </a:r>
            <a:r>
              <a:rPr dirty="0" err="1"/>
              <a:t>los</a:t>
            </a:r>
            <a:r>
              <a:rPr dirty="0"/>
              <a:t> </a:t>
            </a:r>
            <a:r>
              <a:rPr lang="es-CO" dirty="0"/>
              <a:t>documentos</a:t>
            </a:r>
            <a:r>
              <a:rPr dirty="0"/>
              <a:t> </a:t>
            </a:r>
            <a:r>
              <a:rPr dirty="0" err="1"/>
              <a:t>en</a:t>
            </a:r>
            <a:r>
              <a:rPr dirty="0"/>
              <a:t> el SG-EMPSII</a:t>
            </a:r>
          </a:p>
        </p:txBody>
      </p:sp>
    </p:spTree>
    <p:extLst>
      <p:ext uri="{BB962C8B-B14F-4D97-AF65-F5344CB8AC3E}">
        <p14:creationId xmlns:p14="http://schemas.microsoft.com/office/powerpoint/2010/main" val="208804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a:spLocks noGrp="1"/>
          </p:cNvSpPr>
          <p:nvPr>
            <p:ph type="sldNum" sz="quarter" idx="2"/>
          </p:nvPr>
        </p:nvSpPr>
        <p:spPr>
          <a:xfrm>
            <a:off x="8678750" y="6549799"/>
            <a:ext cx="188106" cy="185117"/>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38</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383" name="Shape 383"/>
          <p:cNvSpPr/>
          <p:nvPr/>
        </p:nvSpPr>
        <p:spPr>
          <a:xfrm>
            <a:off x="430840" y="629934"/>
            <a:ext cx="643271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ESTRUCTURA DE LOS DOCUMENTOS</a:t>
            </a:r>
          </a:p>
        </p:txBody>
      </p:sp>
      <p:sp>
        <p:nvSpPr>
          <p:cNvPr id="384" name="Shape 384"/>
          <p:cNvSpPr/>
          <p:nvPr/>
        </p:nvSpPr>
        <p:spPr>
          <a:xfrm>
            <a:off x="395535" y="1666403"/>
            <a:ext cx="8352930" cy="2800767"/>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a:ln>
                  <a:noFill/>
                </a:ln>
                <a:solidFill>
                  <a:srgbClr val="000000"/>
                </a:solidFill>
                <a:effectLst/>
                <a:uLnTx/>
                <a:uFillTx/>
                <a:latin typeface="Arial"/>
                <a:cs typeface="Arial"/>
                <a:sym typeface="Arial"/>
              </a:rPr>
              <a:t>La </a:t>
            </a:r>
            <a:r>
              <a:rPr kumimoji="0" sz="1400" b="0" i="0" u="none" strike="noStrike" kern="0" cap="none" spc="0" normalizeH="0" baseline="0" noProof="0" dirty="0" err="1">
                <a:ln>
                  <a:noFill/>
                </a:ln>
                <a:solidFill>
                  <a:srgbClr val="000000"/>
                </a:solidFill>
                <a:effectLst/>
                <a:uLnTx/>
                <a:uFillTx/>
                <a:latin typeface="Arial"/>
                <a:cs typeface="Arial"/>
                <a:sym typeface="Arial"/>
              </a:rPr>
              <a:t>estructura</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documentos</a:t>
            </a:r>
            <a:r>
              <a:rPr kumimoji="0" sz="1400" b="0" i="0" u="none" strike="noStrike" kern="0" cap="none" spc="0" normalizeH="0" baseline="0" noProof="0" dirty="0">
                <a:ln>
                  <a:noFill/>
                </a:ln>
                <a:solidFill>
                  <a:srgbClr val="000000"/>
                </a:solidFill>
                <a:effectLst/>
                <a:uLnTx/>
                <a:uFillTx/>
                <a:latin typeface="Arial"/>
                <a:cs typeface="Arial"/>
                <a:sym typeface="Arial"/>
              </a:rPr>
              <a:t> del SG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EMPSII S.A.S. no </a:t>
            </a:r>
            <a:r>
              <a:rPr kumimoji="0" sz="1400" b="0" i="0" u="none" strike="noStrike" kern="0" cap="none" spc="0" normalizeH="0" baseline="0" noProof="0" dirty="0" err="1">
                <a:ln>
                  <a:noFill/>
                </a:ln>
                <a:solidFill>
                  <a:srgbClr val="000000"/>
                </a:solidFill>
                <a:effectLst/>
                <a:uLnTx/>
                <a:uFillTx/>
                <a:latin typeface="Arial"/>
                <a:cs typeface="Arial"/>
                <a:sym typeface="Arial"/>
              </a:rPr>
              <a:t>siguen</a:t>
            </a:r>
            <a:r>
              <a:rPr kumimoji="0" sz="1400" b="0" i="0" u="none" strike="noStrike" kern="0" cap="none" spc="0" normalizeH="0" baseline="0" noProof="0" dirty="0">
                <a:ln>
                  <a:noFill/>
                </a:ln>
                <a:solidFill>
                  <a:srgbClr val="000000"/>
                </a:solidFill>
                <a:effectLst/>
                <a:uLnTx/>
                <a:uFillTx/>
                <a:latin typeface="Arial"/>
                <a:cs typeface="Arial"/>
                <a:sym typeface="Arial"/>
              </a:rPr>
              <a:t> un </a:t>
            </a:r>
            <a:r>
              <a:rPr kumimoji="0" sz="1400" b="0" i="0" u="none" strike="noStrike" kern="0" cap="none" spc="0" normalizeH="0" baseline="0" noProof="0" dirty="0" err="1">
                <a:ln>
                  <a:noFill/>
                </a:ln>
                <a:solidFill>
                  <a:srgbClr val="000000"/>
                </a:solidFill>
                <a:effectLst/>
                <a:uLnTx/>
                <a:uFillTx/>
                <a:latin typeface="Arial"/>
                <a:cs typeface="Arial"/>
                <a:sym typeface="Arial"/>
              </a:rPr>
              <a:t>modelo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preciso</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diagramación</a:t>
            </a:r>
            <a:r>
              <a:rPr kumimoji="0" sz="1400" b="0" i="0" u="none" strike="noStrike" kern="0" cap="none" spc="0" normalizeH="0" baseline="0" noProof="0" dirty="0">
                <a:ln>
                  <a:noFill/>
                </a:ln>
                <a:solidFill>
                  <a:srgbClr val="000000"/>
                </a:solidFill>
                <a:effectLst/>
                <a:uLnTx/>
                <a:uFillTx/>
                <a:latin typeface="Arial"/>
                <a:cs typeface="Arial"/>
                <a:sym typeface="Arial"/>
              </a:rPr>
              <a:t>. </a:t>
            </a:r>
          </a:p>
          <a:p>
            <a:pPr marL="0" marR="0" lvl="0" indent="0" algn="just" defTabSz="913764" rtl="0" eaLnBrk="1" fontAlgn="auto" latinLnBrk="0" hangingPunct="0">
              <a:lnSpc>
                <a:spcPct val="100000"/>
              </a:lnSpc>
              <a:spcBef>
                <a:spcPts val="0"/>
              </a:spcBef>
              <a:spcAft>
                <a:spcPts val="0"/>
              </a:spcAft>
              <a:buClrTx/>
              <a:buSzTx/>
              <a:buFontTx/>
              <a:buNone/>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a:ln>
                  <a:noFill/>
                </a:ln>
                <a:solidFill>
                  <a:srgbClr val="000000"/>
                </a:solidFill>
                <a:effectLst/>
                <a:uLnTx/>
                <a:uFillTx/>
                <a:latin typeface="Arial"/>
                <a:cs typeface="Arial"/>
                <a:sym typeface="Arial"/>
              </a:rPr>
              <a:t>La </a:t>
            </a:r>
            <a:r>
              <a:rPr kumimoji="0" sz="1400" b="0" i="0" u="none" strike="noStrike" kern="0" cap="none" spc="0" normalizeH="0" baseline="0" noProof="0" dirty="0" err="1">
                <a:ln>
                  <a:noFill/>
                </a:ln>
                <a:solidFill>
                  <a:srgbClr val="000000"/>
                </a:solidFill>
                <a:effectLst/>
                <a:uLnTx/>
                <a:uFillTx/>
                <a:latin typeface="Arial"/>
                <a:cs typeface="Arial"/>
                <a:sym typeface="Arial"/>
              </a:rPr>
              <a:t>diagramación</a:t>
            </a:r>
            <a:r>
              <a:rPr kumimoji="0" sz="1400" b="0" i="0" u="none" strike="noStrike" kern="0" cap="none" spc="0" normalizeH="0" baseline="0" noProof="0" dirty="0">
                <a:ln>
                  <a:noFill/>
                </a:ln>
                <a:solidFill>
                  <a:srgbClr val="000000"/>
                </a:solidFill>
                <a:effectLst/>
                <a:uLnTx/>
                <a:uFillTx/>
                <a:latin typeface="Arial"/>
                <a:cs typeface="Arial"/>
                <a:sym typeface="Arial"/>
              </a:rPr>
              <a:t> se </a:t>
            </a:r>
            <a:r>
              <a:rPr kumimoji="0" sz="1400" b="0" i="0" u="none" strike="noStrike" kern="0" cap="none" spc="0" normalizeH="0" baseline="0" noProof="0" dirty="0" err="1">
                <a:ln>
                  <a:noFill/>
                </a:ln>
                <a:solidFill>
                  <a:srgbClr val="000000"/>
                </a:solidFill>
                <a:effectLst/>
                <a:uLnTx/>
                <a:uFillTx/>
                <a:latin typeface="Arial"/>
                <a:cs typeface="Arial"/>
                <a:sym typeface="Arial"/>
              </a:rPr>
              <a:t>puede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realizar</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teniendo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cuenta</a:t>
            </a:r>
            <a:r>
              <a:rPr kumimoji="0" sz="1400" b="0" i="0" u="none" strike="noStrike" kern="0" cap="none" spc="0" normalizeH="0" baseline="0" noProof="0" dirty="0">
                <a:ln>
                  <a:noFill/>
                </a:ln>
                <a:solidFill>
                  <a:srgbClr val="000000"/>
                </a:solidFill>
                <a:effectLst/>
                <a:uLnTx/>
                <a:uFillTx/>
                <a:latin typeface="Arial"/>
                <a:cs typeface="Arial"/>
                <a:sym typeface="Arial"/>
              </a:rPr>
              <a:t> que </a:t>
            </a:r>
            <a:r>
              <a:rPr kumimoji="0" sz="1400" b="0" i="0" u="none" strike="noStrike" kern="0" cap="none" spc="0" normalizeH="0" baseline="0" noProof="0" dirty="0" err="1">
                <a:ln>
                  <a:noFill/>
                </a:ln>
                <a:solidFill>
                  <a:srgbClr val="000000"/>
                </a:solidFill>
                <a:effectLst/>
                <a:uLnTx/>
                <a:uFillTx/>
                <a:latin typeface="Arial"/>
                <a:cs typeface="Arial"/>
                <a:sym typeface="Arial"/>
              </a:rPr>
              <a:t>facilite</a:t>
            </a:r>
            <a:r>
              <a:rPr kumimoji="0" sz="1400" b="0" i="0" u="none" strike="noStrike" kern="0" cap="none" spc="0" normalizeH="0" baseline="0" noProof="0" dirty="0">
                <a:ln>
                  <a:noFill/>
                </a:ln>
                <a:solidFill>
                  <a:srgbClr val="000000"/>
                </a:solidFill>
                <a:effectLst/>
                <a:uLnTx/>
                <a:uFillTx/>
                <a:latin typeface="Arial"/>
                <a:cs typeface="Arial"/>
                <a:sym typeface="Arial"/>
              </a:rPr>
              <a:t> la </a:t>
            </a:r>
            <a:r>
              <a:rPr kumimoji="0" sz="1400" b="0" i="0" u="none" strike="noStrike" kern="0" cap="none" spc="0" normalizeH="0" baseline="0" noProof="0" dirty="0" err="1">
                <a:ln>
                  <a:noFill/>
                </a:ln>
                <a:solidFill>
                  <a:srgbClr val="000000"/>
                </a:solidFill>
                <a:effectLst/>
                <a:uLnTx/>
                <a:uFillTx/>
                <a:latin typeface="Arial"/>
                <a:cs typeface="Arial"/>
                <a:sym typeface="Arial"/>
              </a:rPr>
              <a:t>lectura</a:t>
            </a:r>
            <a:r>
              <a:rPr kumimoji="0" sz="1400" b="0" i="0" u="none" strike="noStrike" kern="0" cap="none" spc="0" normalizeH="0" baseline="0" noProof="0" dirty="0">
                <a:ln>
                  <a:noFill/>
                </a:ln>
                <a:solidFill>
                  <a:srgbClr val="000000"/>
                </a:solidFill>
                <a:effectLst/>
                <a:uLnTx/>
                <a:uFillTx/>
                <a:latin typeface="Arial"/>
                <a:cs typeface="Arial"/>
                <a:sym typeface="Arial"/>
              </a:rPr>
              <a:t> y las </a:t>
            </a:r>
            <a:r>
              <a:rPr kumimoji="0" sz="1400" b="0" i="0" u="none" strike="noStrike" kern="0" cap="none" spc="0" normalizeH="0" baseline="0" noProof="0" dirty="0" err="1">
                <a:ln>
                  <a:noFill/>
                </a:ln>
                <a:solidFill>
                  <a:srgbClr val="000000"/>
                </a:solidFill>
                <a:effectLst/>
                <a:uLnTx/>
                <a:uFillTx/>
                <a:latin typeface="Arial"/>
                <a:cs typeface="Arial"/>
                <a:sym typeface="Arial"/>
              </a:rPr>
              <a:t>presentaciones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cuando</a:t>
            </a:r>
            <a:r>
              <a:rPr kumimoji="0" sz="1400" b="0" i="0" u="none" strike="noStrike" kern="0" cap="none" spc="0" normalizeH="0" baseline="0" noProof="0" dirty="0">
                <a:ln>
                  <a:noFill/>
                </a:ln>
                <a:solidFill>
                  <a:srgbClr val="000000"/>
                </a:solidFill>
                <a:effectLst/>
                <a:uLnTx/>
                <a:uFillTx/>
                <a:latin typeface="Arial"/>
                <a:cs typeface="Arial"/>
                <a:sym typeface="Arial"/>
              </a:rPr>
              <a:t> sea </a:t>
            </a:r>
            <a:r>
              <a:rPr kumimoji="0" sz="1400" b="0" i="0" u="none" strike="noStrike" kern="0" cap="none" spc="0" normalizeH="0" baseline="0" noProof="0" dirty="0" err="1">
                <a:ln>
                  <a:noFill/>
                </a:ln>
                <a:solidFill>
                  <a:srgbClr val="000000"/>
                </a:solidFill>
                <a:effectLst/>
                <a:uLnTx/>
                <a:uFillTx/>
                <a:latin typeface="Arial"/>
                <a:cs typeface="Arial"/>
                <a:sym typeface="Arial"/>
              </a:rPr>
              <a:t>necesario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Debe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tenerse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cuenta</a:t>
            </a:r>
            <a:r>
              <a:rPr kumimoji="0" sz="1400" b="0" i="0" u="none" strike="noStrike" kern="0" cap="none" spc="0" normalizeH="0" baseline="0" noProof="0" dirty="0">
                <a:ln>
                  <a:noFill/>
                </a:ln>
                <a:solidFill>
                  <a:srgbClr val="000000"/>
                </a:solidFill>
                <a:effectLst/>
                <a:uLnTx/>
                <a:uFillTx/>
                <a:latin typeface="Arial"/>
                <a:cs typeface="Arial"/>
                <a:sym typeface="Arial"/>
              </a:rPr>
              <a:t> la </a:t>
            </a:r>
            <a:r>
              <a:rPr kumimoji="0" sz="1400" b="0" i="0" u="none" strike="noStrike" kern="0" cap="none" spc="0" normalizeH="0" baseline="0" noProof="0" dirty="0" err="1">
                <a:ln>
                  <a:noFill/>
                </a:ln>
                <a:solidFill>
                  <a:srgbClr val="000000"/>
                </a:solidFill>
                <a:effectLst/>
                <a:uLnTx/>
                <a:uFillTx/>
                <a:latin typeface="Arial"/>
                <a:cs typeface="Arial"/>
                <a:sym typeface="Arial"/>
              </a:rPr>
              <a:t>aplicación</a:t>
            </a:r>
            <a:r>
              <a:rPr kumimoji="0" sz="1400" b="0" i="0" u="none" strike="noStrike" kern="0" cap="none" spc="0" normalizeH="0" baseline="0" noProof="0" dirty="0">
                <a:ln>
                  <a:noFill/>
                </a:ln>
                <a:solidFill>
                  <a:srgbClr val="000000"/>
                </a:solidFill>
                <a:effectLst/>
                <a:uLnTx/>
                <a:uFillTx/>
                <a:latin typeface="Arial"/>
                <a:cs typeface="Arial"/>
                <a:sym typeface="Arial"/>
              </a:rPr>
              <a:t> del </a:t>
            </a:r>
            <a:r>
              <a:rPr kumimoji="0" sz="1400" b="0" i="0" u="none" strike="noStrike" kern="0" cap="none" spc="0" normalizeH="0" baseline="0" noProof="0" dirty="0" err="1">
                <a:ln>
                  <a:noFill/>
                </a:ln>
                <a:solidFill>
                  <a:srgbClr val="000000"/>
                </a:solidFill>
                <a:effectLst/>
                <a:uLnTx/>
                <a:uFillTx/>
                <a:latin typeface="Arial"/>
                <a:cs typeface="Arial"/>
                <a:sym typeface="Arial"/>
              </a:rPr>
              <a:t>instructivo</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comunicaciones</a:t>
            </a:r>
            <a:r>
              <a:rPr kumimoji="0" sz="1400" b="0" i="0" u="none" strike="noStrike" kern="0" cap="none" spc="0" normalizeH="0" baseline="0" noProof="0" dirty="0">
                <a:ln>
                  <a:noFill/>
                </a:ln>
                <a:solidFill>
                  <a:srgbClr val="000000"/>
                </a:solidFill>
                <a:effectLst/>
                <a:uLnTx/>
                <a:uFillTx/>
                <a:latin typeface="Arial"/>
                <a:cs typeface="Arial"/>
                <a:sym typeface="Arial"/>
              </a:rPr>
              <a:t> para el </a:t>
            </a:r>
            <a:r>
              <a:rPr kumimoji="0" sz="1400" b="0" i="0" u="none" strike="noStrike" kern="0" cap="none" spc="0" normalizeH="0" baseline="0" noProof="0" dirty="0" err="1">
                <a:ln>
                  <a:noFill/>
                </a:ln>
                <a:solidFill>
                  <a:srgbClr val="000000"/>
                </a:solidFill>
                <a:effectLst/>
                <a:uLnTx/>
                <a:uFillTx/>
                <a:latin typeface="Arial"/>
                <a:cs typeface="Arial"/>
                <a:sym typeface="Arial"/>
              </a:rPr>
              <a:t>uso</a:t>
            </a:r>
            <a:r>
              <a:rPr kumimoji="0" sz="1400" b="0" i="0" u="none" strike="noStrike" kern="0" cap="none" spc="0" normalizeH="0" baseline="0" noProof="0" dirty="0">
                <a:ln>
                  <a:noFill/>
                </a:ln>
                <a:solidFill>
                  <a:srgbClr val="000000"/>
                </a:solidFill>
                <a:effectLst/>
                <a:uLnTx/>
                <a:uFillTx/>
                <a:latin typeface="Arial"/>
                <a:cs typeface="Arial"/>
                <a:sym typeface="Arial"/>
              </a:rPr>
              <a:t> de logos.</a:t>
            </a:r>
          </a:p>
          <a:p>
            <a:pPr marL="0" marR="0" lvl="0" indent="0" algn="just" defTabSz="913764" rtl="0" eaLnBrk="1" fontAlgn="auto" latinLnBrk="0" hangingPunct="0">
              <a:lnSpc>
                <a:spcPct val="100000"/>
              </a:lnSpc>
              <a:spcBef>
                <a:spcPts val="0"/>
              </a:spcBef>
              <a:spcAft>
                <a:spcPts val="0"/>
              </a:spcAft>
              <a:buClrTx/>
              <a:buSzTx/>
              <a:buFontTx/>
              <a:buNone/>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Pueden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ser</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editados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Video y </a:t>
            </a:r>
            <a:r>
              <a:rPr kumimoji="0" sz="1400" b="0" i="0" u="none" strike="noStrike" kern="0" cap="none" spc="0" normalizeH="0" baseline="0" noProof="0" dirty="0" err="1">
                <a:ln>
                  <a:noFill/>
                </a:ln>
                <a:solidFill>
                  <a:srgbClr val="000000"/>
                </a:solidFill>
                <a:effectLst/>
                <a:uLnTx/>
                <a:uFillTx/>
                <a:latin typeface="Arial"/>
                <a:cs typeface="Arial"/>
                <a:sym typeface="Arial"/>
              </a:rPr>
              <a:t>Ofimática</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3764" rtl="0" eaLnBrk="1" fontAlgn="auto" latinLnBrk="0" hangingPunct="0">
              <a:lnSpc>
                <a:spcPct val="100000"/>
              </a:lnSpc>
              <a:spcBef>
                <a:spcPts val="0"/>
              </a:spcBef>
              <a:spcAft>
                <a:spcPts val="0"/>
              </a:spcAft>
              <a:buClrTx/>
              <a:buSzTx/>
              <a:buFontTx/>
              <a:buNone/>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Todos</a:t>
            </a:r>
            <a:r>
              <a:rPr kumimoji="0" sz="1400" b="0" i="0" u="none" strike="noStrike" kern="0" cap="none" spc="0" normalizeH="0" baseline="0" noProof="0" dirty="0">
                <a:ln>
                  <a:noFill/>
                </a:ln>
                <a:solidFill>
                  <a:srgbClr val="000000"/>
                </a:solidFill>
                <a:effectLst/>
                <a:uLnTx/>
                <a:uFillTx/>
                <a:latin typeface="Arial"/>
                <a:cs typeface="Arial"/>
                <a:sym typeface="Arial"/>
              </a:rPr>
              <a:t> los </a:t>
            </a:r>
            <a:r>
              <a:rPr kumimoji="0" sz="1400" b="0" i="0" u="none" strike="noStrike" kern="0" cap="none" spc="0" normalizeH="0" baseline="0" noProof="0" dirty="0" err="1">
                <a:ln>
                  <a:noFill/>
                </a:ln>
                <a:solidFill>
                  <a:srgbClr val="000000"/>
                </a:solidFill>
                <a:effectLst/>
                <a:uLnTx/>
                <a:uFillTx/>
                <a:latin typeface="Arial"/>
                <a:cs typeface="Arial"/>
                <a:sym typeface="Arial"/>
              </a:rPr>
              <a:t>documentos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editados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por</a:t>
            </a:r>
            <a:r>
              <a:rPr kumimoji="0" sz="1400" b="0" i="0" u="none" strike="noStrike" kern="0" cap="none" spc="0" normalizeH="0" baseline="0" noProof="0" dirty="0">
                <a:ln>
                  <a:noFill/>
                </a:ln>
                <a:solidFill>
                  <a:srgbClr val="000000"/>
                </a:solidFill>
                <a:effectLst/>
                <a:uLnTx/>
                <a:uFillTx/>
                <a:latin typeface="Arial"/>
                <a:cs typeface="Arial"/>
                <a:sym typeface="Arial"/>
              </a:rPr>
              <a:t> EMPSII S.A.S, </a:t>
            </a:r>
            <a:r>
              <a:rPr kumimoji="0" sz="1400" b="0" i="0" u="none" strike="noStrike" kern="0" cap="none" spc="0" normalizeH="0" baseline="0" noProof="0" dirty="0" err="1">
                <a:ln>
                  <a:noFill/>
                </a:ln>
                <a:solidFill>
                  <a:srgbClr val="000000"/>
                </a:solidFill>
                <a:effectLst/>
                <a:uLnTx/>
                <a:uFillTx/>
                <a:latin typeface="Arial"/>
                <a:cs typeface="Arial"/>
                <a:sym typeface="Arial"/>
              </a:rPr>
              <a:t>deben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contener</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628331" marR="0" lvl="1" indent="-171450" algn="just" defTabSz="913764" rtl="0" eaLnBrk="1" fontAlgn="auto" latinLnBrk="0" hangingPunct="0">
              <a:lnSpc>
                <a:spcPct val="100000"/>
              </a:lnSpc>
              <a:spcBef>
                <a:spcPts val="0"/>
              </a:spcBef>
              <a:spcAft>
                <a:spcPts val="0"/>
              </a:spcAft>
              <a:buClrTx/>
              <a:buSzPct val="100000"/>
              <a:buFont typeface="Arial"/>
              <a:buChar char="•"/>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Logotipo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Institucional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628331" marR="0" lvl="1" indent="-171450" algn="just" defTabSz="913764" rtl="0" eaLnBrk="1" fontAlgn="auto" latinLnBrk="0" hangingPunct="0">
              <a:lnSpc>
                <a:spcPct val="100000"/>
              </a:lnSpc>
              <a:spcBef>
                <a:spcPts val="0"/>
              </a:spcBef>
              <a:spcAft>
                <a:spcPts val="0"/>
              </a:spcAft>
              <a:buClrTx/>
              <a:buSzPct val="100000"/>
              <a:buFont typeface="Arial"/>
              <a:buChar char="•"/>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Nombre</a:t>
            </a:r>
            <a:r>
              <a:rPr kumimoji="0" sz="1400" b="0" i="0" u="none" strike="noStrike" kern="0" cap="none" spc="0" normalizeH="0" baseline="0" noProof="0" dirty="0">
                <a:ln>
                  <a:noFill/>
                </a:ln>
                <a:solidFill>
                  <a:srgbClr val="000000"/>
                </a:solidFill>
                <a:effectLst/>
                <a:uLnTx/>
                <a:uFillTx/>
                <a:latin typeface="Arial"/>
                <a:cs typeface="Arial"/>
                <a:sym typeface="Arial"/>
              </a:rPr>
              <a:t> del </a:t>
            </a:r>
            <a:r>
              <a:rPr kumimoji="0" sz="1400" b="0" i="0" u="none" strike="noStrike" kern="0" cap="none" spc="0" normalizeH="0" baseline="0" noProof="0" dirty="0" err="1">
                <a:ln>
                  <a:noFill/>
                </a:ln>
                <a:solidFill>
                  <a:srgbClr val="000000"/>
                </a:solidFill>
                <a:effectLst/>
                <a:uLnTx/>
                <a:uFillTx/>
                <a:latin typeface="Arial"/>
                <a:cs typeface="Arial"/>
                <a:sym typeface="Arial"/>
              </a:rPr>
              <a:t>documento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628331" marR="0" lvl="1" indent="-171450" algn="just" defTabSz="913764" rtl="0" eaLnBrk="1" fontAlgn="auto" latinLnBrk="0" hangingPunct="0">
              <a:lnSpc>
                <a:spcPct val="100000"/>
              </a:lnSpc>
              <a:spcBef>
                <a:spcPts val="0"/>
              </a:spcBef>
              <a:spcAft>
                <a:spcPts val="0"/>
              </a:spcAft>
              <a:buClrTx/>
              <a:buSzPct val="100000"/>
              <a:buFont typeface="Arial"/>
              <a:buChar char="•"/>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Código</a:t>
            </a:r>
            <a:r>
              <a:rPr kumimoji="0" sz="1400" b="0" i="0" u="none" strike="noStrike" kern="0" cap="none" spc="0" normalizeH="0" baseline="0" noProof="0" dirty="0">
                <a:ln>
                  <a:noFill/>
                </a:ln>
                <a:solidFill>
                  <a:srgbClr val="000000"/>
                </a:solidFill>
                <a:effectLst/>
                <a:uLnTx/>
                <a:uFillTx/>
                <a:latin typeface="Arial"/>
                <a:cs typeface="Arial"/>
                <a:sym typeface="Arial"/>
              </a:rPr>
              <a:t> del </a:t>
            </a:r>
            <a:r>
              <a:rPr kumimoji="0" sz="1400" b="0" i="0" u="none" strike="noStrike" kern="0" cap="none" spc="0" normalizeH="0" baseline="0" noProof="0" dirty="0" err="1">
                <a:ln>
                  <a:noFill/>
                </a:ln>
                <a:solidFill>
                  <a:srgbClr val="000000"/>
                </a:solidFill>
                <a:effectLst/>
                <a:uLnTx/>
                <a:uFillTx/>
                <a:latin typeface="Arial"/>
                <a:cs typeface="Arial"/>
                <a:sym typeface="Arial"/>
              </a:rPr>
              <a:t>Documento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628331" marR="0" lvl="1" indent="-171450" algn="just" defTabSz="913764" rtl="0" eaLnBrk="1" fontAlgn="auto" latinLnBrk="0" hangingPunct="0">
              <a:lnSpc>
                <a:spcPct val="100000"/>
              </a:lnSpc>
              <a:spcBef>
                <a:spcPts val="0"/>
              </a:spcBef>
              <a:spcAft>
                <a:spcPts val="0"/>
              </a:spcAft>
              <a:buClrTx/>
              <a:buSzPct val="100000"/>
              <a:buFont typeface="Arial"/>
              <a:buChar char="•"/>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Versión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201217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a:spLocks noGrp="1"/>
          </p:cNvSpPr>
          <p:nvPr>
            <p:ph type="sldNum" sz="quarter" idx="2"/>
          </p:nvPr>
        </p:nvSpPr>
        <p:spPr>
          <a:xfrm>
            <a:off x="8678750" y="6549799"/>
            <a:ext cx="188106" cy="185117"/>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39</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387" name="Shape 387"/>
          <p:cNvSpPr/>
          <p:nvPr/>
        </p:nvSpPr>
        <p:spPr>
          <a:xfrm>
            <a:off x="443540" y="134634"/>
            <a:ext cx="643271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ESTRUCTURA DE LOS DOCUMENTOS</a:t>
            </a:r>
          </a:p>
        </p:txBody>
      </p:sp>
      <p:sp>
        <p:nvSpPr>
          <p:cNvPr id="388" name="Shape 388"/>
          <p:cNvSpPr/>
          <p:nvPr/>
        </p:nvSpPr>
        <p:spPr>
          <a:xfrm>
            <a:off x="449437" y="802569"/>
            <a:ext cx="325583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DESARROLLO DE LOS CONTENIDOS</a:t>
            </a:r>
          </a:p>
        </p:txBody>
      </p:sp>
      <p:sp>
        <p:nvSpPr>
          <p:cNvPr id="389" name="Shape 389"/>
          <p:cNvSpPr/>
          <p:nvPr/>
        </p:nvSpPr>
        <p:spPr>
          <a:xfrm>
            <a:off x="401666" y="1364389"/>
            <a:ext cx="8516442" cy="4005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just">
              <a:defRPr sz="1400"/>
            </a:lvl1pPr>
          </a:lstStyle>
          <a:p>
            <a:pPr marL="0" marR="0" lvl="0" indent="0" algn="just"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000000"/>
                </a:solidFill>
                <a:effectLst/>
                <a:uLnTx/>
                <a:uFillTx/>
                <a:latin typeface="Arial"/>
                <a:cs typeface="Arial"/>
                <a:sym typeface="Arial"/>
              </a:rPr>
              <a:t>El contenido de los diferentes tipos de documentos difiere en su naturaleza de uso.  En el siguiente cuadro se encuentran definidos los elementos mínimos que debe contener cada tipo de documento</a:t>
            </a:r>
          </a:p>
        </p:txBody>
      </p:sp>
      <p:graphicFrame>
        <p:nvGraphicFramePr>
          <p:cNvPr id="390" name="Table 390"/>
          <p:cNvGraphicFramePr/>
          <p:nvPr/>
        </p:nvGraphicFramePr>
        <p:xfrm>
          <a:off x="624954" y="2019452"/>
          <a:ext cx="7894090" cy="2634967"/>
        </p:xfrm>
        <a:graphic>
          <a:graphicData uri="http://schemas.openxmlformats.org/drawingml/2006/table">
            <a:tbl>
              <a:tblPr firstCol="1"/>
              <a:tblGrid>
                <a:gridCol w="5593854">
                  <a:extLst>
                    <a:ext uri="{9D8B030D-6E8A-4147-A177-3AD203B41FA5}">
                      <a16:colId xmlns:a16="http://schemas.microsoft.com/office/drawing/2014/main" val="20000"/>
                    </a:ext>
                  </a:extLst>
                </a:gridCol>
                <a:gridCol w="661888">
                  <a:extLst>
                    <a:ext uri="{9D8B030D-6E8A-4147-A177-3AD203B41FA5}">
                      <a16:colId xmlns:a16="http://schemas.microsoft.com/office/drawing/2014/main" val="20001"/>
                    </a:ext>
                  </a:extLst>
                </a:gridCol>
                <a:gridCol w="756691">
                  <a:extLst>
                    <a:ext uri="{9D8B030D-6E8A-4147-A177-3AD203B41FA5}">
                      <a16:colId xmlns:a16="http://schemas.microsoft.com/office/drawing/2014/main" val="20002"/>
                    </a:ext>
                  </a:extLst>
                </a:gridCol>
                <a:gridCol w="881657">
                  <a:extLst>
                    <a:ext uri="{9D8B030D-6E8A-4147-A177-3AD203B41FA5}">
                      <a16:colId xmlns:a16="http://schemas.microsoft.com/office/drawing/2014/main" val="20003"/>
                    </a:ext>
                  </a:extLst>
                </a:gridCol>
              </a:tblGrid>
              <a:tr h="271921">
                <a:tc rowSpan="2">
                  <a:txBody>
                    <a:bodyPr/>
                    <a:lstStyle/>
                    <a:p>
                      <a:pPr defTabSz="914200">
                        <a:spcBef>
                          <a:spcPts val="0"/>
                        </a:spcBef>
                        <a:defRPr sz="1800"/>
                      </a:pPr>
                      <a:r>
                        <a:rPr sz="1200">
                          <a:sym typeface="Arial"/>
                        </a:rPr>
                        <a:t>ESTRUCTURA</a:t>
                      </a:r>
                    </a:p>
                  </a:txBody>
                  <a:tcPr marL="0" marR="0" marT="0" marB="0" anchor="ctr" horzOverflow="overflow"/>
                </a:tc>
                <a:tc gridSpan="3">
                  <a:txBody>
                    <a:bodyPr/>
                    <a:lstStyle/>
                    <a:p>
                      <a:pPr defTabSz="914200">
                        <a:spcBef>
                          <a:spcPts val="0"/>
                        </a:spcBef>
                        <a:defRPr sz="1800"/>
                      </a:pPr>
                      <a:r>
                        <a:rPr sz="1200">
                          <a:sym typeface="Arial"/>
                        </a:rPr>
                        <a:t>Tipos de Documentos en el SG-EMPSII</a:t>
                      </a:r>
                    </a:p>
                  </a:txBody>
                  <a:tcPr marL="0" marR="0" marT="0" marB="0" anchor="ctr" horzOverflow="overflow"/>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271921">
                <a:tc vMerge="1">
                  <a:txBody>
                    <a:bodyPr/>
                    <a:lstStyle/>
                    <a:p>
                      <a:endParaRPr lang="es-CO"/>
                    </a:p>
                  </a:txBody>
                  <a:tcPr/>
                </a:tc>
                <a:tc>
                  <a:txBody>
                    <a:bodyPr/>
                    <a:lstStyle/>
                    <a:p>
                      <a:pPr defTabSz="914200">
                        <a:spcBef>
                          <a:spcPts val="0"/>
                        </a:spcBef>
                        <a:defRPr sz="1800"/>
                      </a:pPr>
                      <a:r>
                        <a:rPr sz="1200">
                          <a:sym typeface="Arial"/>
                        </a:rPr>
                        <a:t>Manual General</a:t>
                      </a:r>
                    </a:p>
                  </a:txBody>
                  <a:tcPr marL="0" marR="0" marT="0" marB="0" anchor="ctr" horzOverflow="overflow"/>
                </a:tc>
                <a:tc>
                  <a:txBody>
                    <a:bodyPr/>
                    <a:lstStyle/>
                    <a:p>
                      <a:pPr defTabSz="914200">
                        <a:spcBef>
                          <a:spcPts val="0"/>
                        </a:spcBef>
                        <a:defRPr sz="1800"/>
                      </a:pPr>
                      <a:r>
                        <a:rPr sz="1200">
                          <a:sym typeface="Arial"/>
                        </a:rPr>
                        <a:t>Manuales Técnicos</a:t>
                      </a:r>
                    </a:p>
                  </a:txBody>
                  <a:tcPr marL="0" marR="0" marT="0" marB="0" anchor="ctr" horzOverflow="overflow"/>
                </a:tc>
                <a:tc>
                  <a:txBody>
                    <a:bodyPr/>
                    <a:lstStyle/>
                    <a:p>
                      <a:pPr defTabSz="914200">
                        <a:spcBef>
                          <a:spcPts val="0"/>
                        </a:spcBef>
                        <a:defRPr sz="1800"/>
                      </a:pPr>
                      <a:r>
                        <a:rPr sz="1200">
                          <a:sym typeface="Arial"/>
                        </a:rPr>
                        <a:t>Instructivos</a:t>
                      </a:r>
                    </a:p>
                  </a:txBody>
                  <a:tcPr marL="0" marR="0" marT="0" marB="0" anchor="ctr" horzOverflow="overflow"/>
                </a:tc>
                <a:extLst>
                  <a:ext uri="{0D108BD9-81ED-4DB2-BD59-A6C34878D82A}">
                    <a16:rowId xmlns:a16="http://schemas.microsoft.com/office/drawing/2014/main" val="10001"/>
                  </a:ext>
                </a:extLst>
              </a:tr>
              <a:tr h="271921">
                <a:tc>
                  <a:txBody>
                    <a:bodyPr/>
                    <a:lstStyle/>
                    <a:p>
                      <a:pPr algn="l" defTabSz="914200">
                        <a:spcBef>
                          <a:spcPts val="0"/>
                        </a:spcBef>
                        <a:defRPr sz="1800"/>
                      </a:pPr>
                      <a:r>
                        <a:rPr sz="1200">
                          <a:sym typeface="Arial"/>
                        </a:rPr>
                        <a:t>Propósito de la existencia del documento en el SG.</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2"/>
                  </a:ext>
                </a:extLst>
              </a:tr>
              <a:tr h="271921">
                <a:tc>
                  <a:txBody>
                    <a:bodyPr/>
                    <a:lstStyle/>
                    <a:p>
                      <a:pPr algn="l" defTabSz="914200">
                        <a:spcBef>
                          <a:spcPts val="0"/>
                        </a:spcBef>
                        <a:defRPr sz="1800"/>
                      </a:pPr>
                      <a:r>
                        <a:rPr sz="1200">
                          <a:sym typeface="Arial"/>
                        </a:rPr>
                        <a:t>Alcance</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3"/>
                  </a:ext>
                </a:extLst>
              </a:tr>
              <a:tr h="271921">
                <a:tc>
                  <a:txBody>
                    <a:bodyPr/>
                    <a:lstStyle/>
                    <a:p>
                      <a:pPr algn="l" defTabSz="914200">
                        <a:spcBef>
                          <a:spcPts val="0"/>
                        </a:spcBef>
                        <a:defRPr sz="1800"/>
                      </a:pPr>
                      <a:r>
                        <a:rPr sz="1200">
                          <a:sym typeface="Arial"/>
                        </a:rPr>
                        <a:t>Políticas y/o directrices generales</a:t>
                      </a:r>
                    </a:p>
                  </a:txBody>
                  <a:tcPr marL="0" marR="0" marT="0" marB="0" anchor="ctr" horzOverflow="overflow"/>
                </a:tc>
                <a:tc>
                  <a:txBody>
                    <a:bodyPr/>
                    <a:lstStyle/>
                    <a:p>
                      <a:pPr defTabSz="914200">
                        <a:spcBef>
                          <a:spcPts val="0"/>
                        </a:spcBef>
                        <a:defRPr sz="1200">
                          <a:sym typeface="Arial"/>
                        </a:defRPr>
                      </a:pPr>
                      <a:endParaRP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4"/>
                  </a:ext>
                </a:extLst>
              </a:tr>
              <a:tr h="271921">
                <a:tc>
                  <a:txBody>
                    <a:bodyPr/>
                    <a:lstStyle/>
                    <a:p>
                      <a:pPr algn="l" defTabSz="914200">
                        <a:spcBef>
                          <a:spcPts val="0"/>
                        </a:spcBef>
                        <a:defRPr sz="1800"/>
                      </a:pPr>
                      <a:r>
                        <a:rPr sz="1200">
                          <a:sym typeface="Arial"/>
                        </a:rPr>
                        <a:t>Descripción de las actividades (puede incluir flujos de proceso)</a:t>
                      </a:r>
                    </a:p>
                  </a:txBody>
                  <a:tcPr marL="0" marR="0" marT="0" marB="0" anchor="ctr" horzOverflow="overflow"/>
                </a:tc>
                <a:tc>
                  <a:txBody>
                    <a:bodyPr/>
                    <a:lstStyle/>
                    <a:p>
                      <a:pPr defTabSz="914200">
                        <a:spcBef>
                          <a:spcPts val="0"/>
                        </a:spcBef>
                        <a:defRPr sz="1200">
                          <a:sym typeface="Arial"/>
                        </a:defRPr>
                      </a:pPr>
                      <a:endParaRP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5"/>
                  </a:ext>
                </a:extLst>
              </a:tr>
              <a:tr h="271921">
                <a:tc>
                  <a:txBody>
                    <a:bodyPr/>
                    <a:lstStyle/>
                    <a:p>
                      <a:pPr algn="l" defTabSz="914200">
                        <a:spcBef>
                          <a:spcPts val="0"/>
                        </a:spcBef>
                        <a:defRPr sz="1800"/>
                      </a:pPr>
                      <a:r>
                        <a:rPr sz="1200">
                          <a:sym typeface="Arial"/>
                        </a:rPr>
                        <a:t>Controles específicos</a:t>
                      </a:r>
                    </a:p>
                  </a:txBody>
                  <a:tcPr marL="0" marR="0" marT="0" marB="0" anchor="ctr" horzOverflow="overflow"/>
                </a:tc>
                <a:tc>
                  <a:txBody>
                    <a:bodyPr/>
                    <a:lstStyle/>
                    <a:p>
                      <a:pPr defTabSz="914200">
                        <a:spcBef>
                          <a:spcPts val="0"/>
                        </a:spcBef>
                        <a:defRPr sz="1200">
                          <a:sym typeface="Arial"/>
                        </a:defRPr>
                      </a:pPr>
                      <a:endParaRP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6"/>
                  </a:ext>
                </a:extLst>
              </a:tr>
              <a:tr h="271921">
                <a:tc>
                  <a:txBody>
                    <a:bodyPr/>
                    <a:lstStyle/>
                    <a:p>
                      <a:pPr algn="l" defTabSz="914200">
                        <a:spcBef>
                          <a:spcPts val="0"/>
                        </a:spcBef>
                        <a:defRPr sz="1800"/>
                      </a:pPr>
                      <a:r>
                        <a:rPr sz="1200">
                          <a:sym typeface="Arial"/>
                        </a:rPr>
                        <a:t>Documentos que están relacionados</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extLst>
                  <a:ext uri="{0D108BD9-81ED-4DB2-BD59-A6C34878D82A}">
                    <a16:rowId xmlns:a16="http://schemas.microsoft.com/office/drawing/2014/main" val="10007"/>
                  </a:ext>
                </a:extLst>
              </a:tr>
              <a:tr h="271921">
                <a:tc>
                  <a:txBody>
                    <a:bodyPr/>
                    <a:lstStyle/>
                    <a:p>
                      <a:pPr algn="l" defTabSz="914200">
                        <a:spcBef>
                          <a:spcPts val="0"/>
                        </a:spcBef>
                        <a:defRPr sz="1800"/>
                      </a:pPr>
                      <a:r>
                        <a:rPr sz="1200">
                          <a:sym typeface="Arial"/>
                        </a:rPr>
                        <a:t>Presentación de la empresa</a:t>
                      </a:r>
                    </a:p>
                  </a:txBody>
                  <a:tcPr marL="0" marR="0" marT="0" marB="0" anchor="ctr" horzOverflow="overflow"/>
                </a:tc>
                <a:tc>
                  <a:txBody>
                    <a:bodyPr/>
                    <a:lstStyle/>
                    <a:p>
                      <a:pPr defTabSz="914200">
                        <a:spcBef>
                          <a:spcPts val="0"/>
                        </a:spcBef>
                        <a:defRPr sz="1800"/>
                      </a:pPr>
                      <a:r>
                        <a:rPr sz="1200">
                          <a:sym typeface="Arial"/>
                        </a:rPr>
                        <a:t>x</a:t>
                      </a:r>
                    </a:p>
                  </a:txBody>
                  <a:tcPr marL="0" marR="0" marT="0" marB="0" anchor="ctr" horzOverflow="overflow"/>
                </a:tc>
                <a:tc>
                  <a:txBody>
                    <a:bodyPr/>
                    <a:lstStyle/>
                    <a:p>
                      <a:pPr defTabSz="914200">
                        <a:spcBef>
                          <a:spcPts val="0"/>
                        </a:spcBef>
                        <a:defRPr sz="1200">
                          <a:sym typeface="Arial"/>
                        </a:defRPr>
                      </a:pPr>
                      <a:endParaRPr/>
                    </a:p>
                  </a:txBody>
                  <a:tcPr marL="0" marR="0" marT="0" marB="0" anchor="ctr" horzOverflow="overflow"/>
                </a:tc>
                <a:tc>
                  <a:txBody>
                    <a:bodyPr/>
                    <a:lstStyle/>
                    <a:p>
                      <a:pPr defTabSz="914200">
                        <a:spcBef>
                          <a:spcPts val="0"/>
                        </a:spcBef>
                        <a:defRPr sz="1200">
                          <a:sym typeface="Arial"/>
                        </a:defRPr>
                      </a:pPr>
                      <a:endParaRPr/>
                    </a:p>
                  </a:txBody>
                  <a:tcPr marL="0" marR="0" marT="0" marB="0" anchor="ctr"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385456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58198"/>
            <a:ext cx="7152795"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POLÍTICAS</a:t>
            </a:r>
          </a:p>
        </p:txBody>
      </p:sp>
      <p:sp>
        <p:nvSpPr>
          <p:cNvPr id="5" name="CuadroTexto 4"/>
          <p:cNvSpPr txBox="1"/>
          <p:nvPr/>
        </p:nvSpPr>
        <p:spPr>
          <a:xfrm>
            <a:off x="179512" y="692696"/>
            <a:ext cx="8352927" cy="6340197"/>
          </a:xfrm>
          <a:prstGeom prst="rect">
            <a:avLst/>
          </a:prstGeom>
          <a:noFill/>
        </p:spPr>
        <p:txBody>
          <a:bodyPr wrap="square" rtlCol="0">
            <a:spAutoFit/>
          </a:bodyPr>
          <a:lstStyle/>
          <a:p>
            <a:pPr marL="285750" lvl="0" indent="-285750" algn="just">
              <a:buFont typeface="Arial" panose="020B0604020202020204" pitchFamily="34" charset="0"/>
              <a:buChar char="•"/>
            </a:pPr>
            <a:r>
              <a:rPr lang="es-ES_tradnl" sz="1400" dirty="0"/>
              <a:t>Para evitar incendios y pérdida de información no se permite el uso de fuego o elementos que conduzcan al fuego en las instalaciones de EMPSII.</a:t>
            </a:r>
            <a:endParaRPr lang="es-ES" sz="1400" dirty="0"/>
          </a:p>
          <a:p>
            <a:pPr marL="285750" lvl="0" indent="-285750" algn="just">
              <a:buFont typeface="Arial" panose="020B0604020202020204" pitchFamily="34" charset="0"/>
              <a:buChar char="•"/>
            </a:pPr>
            <a:r>
              <a:rPr lang="es-ES_tradnl" sz="1400" dirty="0"/>
              <a:t>Todo documento que se prepare en EMPSII para uso institucional privado o público deberá ser revisado para garantizar que los derechos de propiedad e intelectuales se cumplan, para esto no se podrá utilizar fotografías, videos u otro material que tenga restricciones de derechos de autor.</a:t>
            </a:r>
            <a:endParaRPr lang="es-ES" sz="1400" dirty="0"/>
          </a:p>
          <a:p>
            <a:pPr marL="285750" lvl="0" indent="-285750" algn="just">
              <a:buFont typeface="Arial" panose="020B0604020202020204" pitchFamily="34" charset="0"/>
              <a:buChar char="•"/>
            </a:pPr>
            <a:r>
              <a:rPr lang="es-ES_tradnl" sz="1400" dirty="0"/>
              <a:t>Todo documento que se prepare en EMPSII para uso institucional privado o público deberá ser revisado para garantizar que la información que se establezca no contenga información que engañe al consumidor.</a:t>
            </a:r>
          </a:p>
          <a:p>
            <a:pPr marL="285750" lvl="0" indent="-285750" algn="just">
              <a:buFont typeface="Arial" panose="020B0604020202020204" pitchFamily="34" charset="0"/>
              <a:buChar char="•"/>
            </a:pPr>
            <a:endParaRPr lang="es-ES_tradnl" sz="1400" dirty="0"/>
          </a:p>
          <a:p>
            <a:pPr algn="just"/>
            <a:r>
              <a:rPr lang="es-ES_tradnl" sz="1400" dirty="0"/>
              <a:t>Los siguientes documentos y registros, deben ser conservados por un período mínimo de veinte (20) años, contados a partir del momento en que cese la relación laboral del trabajador con la empresa:</a:t>
            </a:r>
          </a:p>
          <a:p>
            <a:pPr algn="just"/>
            <a:endParaRPr lang="es-ES_tradnl" sz="1400" dirty="0"/>
          </a:p>
          <a:p>
            <a:pPr marL="285750" lvl="0" indent="-285750">
              <a:buFont typeface="Arial" panose="020B0604020202020204" pitchFamily="34" charset="0"/>
              <a:buChar char="•"/>
            </a:pPr>
            <a:r>
              <a:rPr lang="es-ES_tradnl" sz="1400" dirty="0"/>
              <a:t>Los resultados de los perfiles epidemiológicos de salud de los trabajadores, </a:t>
            </a:r>
            <a:endParaRPr lang="es-ES" sz="1400" dirty="0"/>
          </a:p>
          <a:p>
            <a:pPr marL="285750" lvl="0" indent="-285750">
              <a:buFont typeface="Arial" panose="020B0604020202020204" pitchFamily="34" charset="0"/>
              <a:buChar char="•"/>
            </a:pPr>
            <a:r>
              <a:rPr lang="es-ES_tradnl" sz="1400" dirty="0"/>
              <a:t>Los conceptos de los exámenes de ingreso, periódicos y de retiro de los trabajadores, en caso que no cuente con los servicios de médico especialista en áreas afines a la seguridad y salud en el trabajo.</a:t>
            </a:r>
            <a:endParaRPr lang="es-ES" sz="1400" dirty="0"/>
          </a:p>
          <a:p>
            <a:pPr marL="285750" lvl="0" indent="-285750">
              <a:buFont typeface="Arial" panose="020B0604020202020204" pitchFamily="34" charset="0"/>
              <a:buChar char="•"/>
            </a:pPr>
            <a:r>
              <a:rPr lang="es-ES_tradnl" sz="1400" dirty="0"/>
              <a:t>Los resultados de exámenes de ingreso, periódicos y de egreso, así como los resultados de los exámenes complementarios tales como paraclínicos, pruebas de monitoreo biológico, audiometría, </a:t>
            </a:r>
            <a:r>
              <a:rPr lang="es-ES_tradnl" sz="1400" dirty="0" err="1"/>
              <a:t>espirometría</a:t>
            </a:r>
            <a:r>
              <a:rPr lang="es-ES_tradnl" sz="1400" dirty="0"/>
              <a:t>, radiografías de tórax y en general, las que se realicen con el objeto de monitorear los efectos hacia la salud de la exposición a peligros y riesgos; cuya reserva y custodia está a cargo del médico correspondiente cuando la empresa cuente con médico especialista en áreas afines a la seguridad y salud en el trabajo</a:t>
            </a:r>
            <a:endParaRPr lang="es-ES" sz="1400" dirty="0"/>
          </a:p>
          <a:p>
            <a:pPr marL="285750" lvl="0" indent="-285750">
              <a:buFont typeface="Arial" panose="020B0604020202020204" pitchFamily="34" charset="0"/>
              <a:buChar char="•"/>
            </a:pPr>
            <a:r>
              <a:rPr lang="es-ES_tradnl" sz="1400" dirty="0"/>
              <a:t>Resultados de mediciones y monitoreo a los ambientes de trabajo, como resultado de los programas de. vigilancia y control de los peligros y riesgos en seguridad y salud en el trabajo;</a:t>
            </a:r>
            <a:endParaRPr lang="es-ES" sz="1400" dirty="0"/>
          </a:p>
          <a:p>
            <a:pPr marL="285750" lvl="0" indent="-285750">
              <a:buFont typeface="Arial" panose="020B0604020202020204" pitchFamily="34" charset="0"/>
              <a:buChar char="•"/>
            </a:pPr>
            <a:r>
              <a:rPr lang="es-ES_tradnl" sz="1400" dirty="0"/>
              <a:t>Registros de las actividades de capacitación, formación y entrenamiento en seguridad y salud en el trabajo;</a:t>
            </a:r>
            <a:endParaRPr lang="es-ES" sz="1400" dirty="0"/>
          </a:p>
          <a:p>
            <a:pPr marL="285750" lvl="0" indent="-285750">
              <a:buFont typeface="Arial" panose="020B0604020202020204" pitchFamily="34" charset="0"/>
              <a:buChar char="•"/>
            </a:pPr>
            <a:r>
              <a:rPr lang="es-ES_tradnl" sz="1400" dirty="0"/>
              <a:t>Registro del suministro de elementos y equipos de protección personal.</a:t>
            </a:r>
            <a:endParaRPr lang="es-ES" sz="1400" dirty="0"/>
          </a:p>
          <a:p>
            <a:pPr marL="285750" indent="-285750">
              <a:buFont typeface="Arial" panose="020B0604020202020204" pitchFamily="34" charset="0"/>
              <a:buChar char="•"/>
            </a:pPr>
            <a:r>
              <a:rPr lang="es-CO" sz="1400" b="1" dirty="0"/>
              <a:t> </a:t>
            </a:r>
            <a:endParaRPr lang="es-ES" sz="1400" dirty="0"/>
          </a:p>
          <a:p>
            <a:pPr lvl="0" algn="just"/>
            <a:endParaRPr lang="es-ES" sz="1400" dirty="0"/>
          </a:p>
        </p:txBody>
      </p:sp>
    </p:spTree>
    <p:extLst>
      <p:ext uri="{BB962C8B-B14F-4D97-AF65-F5344CB8AC3E}">
        <p14:creationId xmlns:p14="http://schemas.microsoft.com/office/powerpoint/2010/main" val="2517651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p:cNvSpPr>
          <p:nvPr>
            <p:ph type="sldNum" sz="quarter" idx="2"/>
          </p:nvPr>
        </p:nvSpPr>
        <p:spPr>
          <a:xfrm>
            <a:off x="8678750" y="6549799"/>
            <a:ext cx="188106" cy="185117"/>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40</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393" name="Shape 393"/>
          <p:cNvSpPr/>
          <p:nvPr/>
        </p:nvSpPr>
        <p:spPr>
          <a:xfrm>
            <a:off x="443540" y="312911"/>
            <a:ext cx="643271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ESTRUCTURA DE LOS DOCUMENTOS</a:t>
            </a:r>
          </a:p>
        </p:txBody>
      </p:sp>
      <p:sp>
        <p:nvSpPr>
          <p:cNvPr id="394" name="Shape 394"/>
          <p:cNvSpPr/>
          <p:nvPr/>
        </p:nvSpPr>
        <p:spPr>
          <a:xfrm>
            <a:off x="449514" y="1208310"/>
            <a:ext cx="8496945" cy="353943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a:ln>
                  <a:noFill/>
                </a:ln>
                <a:solidFill>
                  <a:srgbClr val="000000"/>
                </a:solidFill>
                <a:effectLst/>
                <a:uLnTx/>
                <a:uFillTx/>
                <a:latin typeface="Arial"/>
                <a:cs typeface="Arial"/>
                <a:sym typeface="Arial"/>
              </a:rPr>
              <a:t>El </a:t>
            </a:r>
            <a:r>
              <a:rPr kumimoji="0" sz="1400" b="0" i="0" u="none" strike="noStrike" kern="0" cap="none" spc="0" normalizeH="0" baseline="0" noProof="0" dirty="0" err="1">
                <a:ln>
                  <a:noFill/>
                </a:ln>
                <a:solidFill>
                  <a:srgbClr val="000000"/>
                </a:solidFill>
                <a:effectLst/>
                <a:uLnTx/>
                <a:uFillTx/>
                <a:latin typeface="Arial"/>
                <a:cs typeface="Arial"/>
                <a:sym typeface="Arial"/>
              </a:rPr>
              <a:t>nivel</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detalle</a:t>
            </a:r>
            <a:r>
              <a:rPr kumimoji="0" sz="1400" b="0" i="0" u="none" strike="noStrike" kern="0" cap="none" spc="0" normalizeH="0" baseline="0" noProof="0" dirty="0">
                <a:ln>
                  <a:noFill/>
                </a:ln>
                <a:solidFill>
                  <a:srgbClr val="000000"/>
                </a:solidFill>
                <a:effectLst/>
                <a:uLnTx/>
                <a:uFillTx/>
                <a:latin typeface="Arial"/>
                <a:cs typeface="Arial"/>
                <a:sym typeface="Arial"/>
              </a:rPr>
              <a:t> de la </a:t>
            </a:r>
            <a:r>
              <a:rPr kumimoji="0" sz="1400" b="0" i="0" u="none" strike="noStrike" kern="0" cap="none" spc="0" normalizeH="0" baseline="0" noProof="0" dirty="0" err="1">
                <a:ln>
                  <a:noFill/>
                </a:ln>
                <a:solidFill>
                  <a:srgbClr val="000000"/>
                </a:solidFill>
                <a:effectLst/>
                <a:uLnTx/>
                <a:uFillTx/>
                <a:latin typeface="Arial"/>
                <a:cs typeface="Arial"/>
                <a:sym typeface="Arial"/>
              </a:rPr>
              <a:t>descripción</a:t>
            </a:r>
            <a:r>
              <a:rPr kumimoji="0" sz="1400" b="0" i="0" u="none" strike="noStrike" kern="0" cap="none" spc="0" normalizeH="0" baseline="0" noProof="0" dirty="0">
                <a:ln>
                  <a:noFill/>
                </a:ln>
                <a:solidFill>
                  <a:srgbClr val="000000"/>
                </a:solidFill>
                <a:effectLst/>
                <a:uLnTx/>
                <a:uFillTx/>
                <a:latin typeface="Arial"/>
                <a:cs typeface="Arial"/>
                <a:sym typeface="Arial"/>
              </a:rPr>
              <a:t> de un manual, </a:t>
            </a:r>
            <a:r>
              <a:rPr kumimoji="0" sz="1400" b="0" i="0" u="none" strike="noStrike" kern="0" cap="none" spc="0" normalizeH="0" baseline="0" noProof="0" dirty="0" err="1">
                <a:ln>
                  <a:noFill/>
                </a:ln>
                <a:solidFill>
                  <a:srgbClr val="000000"/>
                </a:solidFill>
                <a:effectLst/>
                <a:uLnTx/>
                <a:uFillTx/>
                <a:latin typeface="Arial"/>
                <a:cs typeface="Arial"/>
                <a:sym typeface="Arial"/>
              </a:rPr>
              <a:t>instrucción</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trabajo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formato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anexo</a:t>
            </a:r>
            <a:r>
              <a:rPr kumimoji="0" sz="1400" b="0" i="0" u="none" strike="noStrike" kern="0" cap="none" spc="0" normalizeH="0" baseline="0" noProof="0" dirty="0">
                <a:ln>
                  <a:noFill/>
                </a:ln>
                <a:solidFill>
                  <a:srgbClr val="000000"/>
                </a:solidFill>
                <a:effectLst/>
                <a:uLnTx/>
                <a:uFillTx/>
                <a:latin typeface="Arial"/>
                <a:cs typeface="Arial"/>
                <a:sym typeface="Arial"/>
              </a:rPr>
              <a:t>, se </a:t>
            </a:r>
            <a:r>
              <a:rPr kumimoji="0" sz="1400" b="0" i="0" u="none" strike="noStrike" kern="0" cap="none" spc="0" normalizeH="0" baseline="0" noProof="0" dirty="0" err="1">
                <a:ln>
                  <a:noFill/>
                </a:ln>
                <a:solidFill>
                  <a:srgbClr val="000000"/>
                </a:solidFill>
                <a:effectLst/>
                <a:uLnTx/>
                <a:uFillTx/>
                <a:latin typeface="Arial"/>
                <a:cs typeface="Arial"/>
                <a:sym typeface="Arial"/>
              </a:rPr>
              <a:t>adaptan</a:t>
            </a:r>
            <a:r>
              <a:rPr kumimoji="0" sz="1400" b="0" i="0" u="none" strike="noStrike" kern="0" cap="none" spc="0" normalizeH="0" baseline="0" noProof="0" dirty="0">
                <a:ln>
                  <a:noFill/>
                </a:ln>
                <a:solidFill>
                  <a:srgbClr val="000000"/>
                </a:solidFill>
                <a:effectLst/>
                <a:uLnTx/>
                <a:uFillTx/>
                <a:latin typeface="Arial"/>
                <a:cs typeface="Arial"/>
                <a:sym typeface="Arial"/>
              </a:rPr>
              <a:t> a las </a:t>
            </a:r>
            <a:r>
              <a:rPr kumimoji="0" sz="1400" b="0" i="0" u="none" strike="noStrike" kern="0" cap="none" spc="0" normalizeH="0" baseline="0" noProof="0" dirty="0" err="1">
                <a:ln>
                  <a:noFill/>
                </a:ln>
                <a:solidFill>
                  <a:srgbClr val="000000"/>
                </a:solidFill>
                <a:effectLst/>
                <a:uLnTx/>
                <a:uFillTx/>
                <a:latin typeface="Arial"/>
                <a:cs typeface="Arial"/>
                <a:sym typeface="Arial"/>
              </a:rPr>
              <a:t>necesidades</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procesos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Debido</a:t>
            </a:r>
            <a:r>
              <a:rPr kumimoji="0" sz="1400" b="0" i="0" u="none" strike="noStrike" kern="0" cap="none" spc="0" normalizeH="0" baseline="0" noProof="0" dirty="0">
                <a:ln>
                  <a:noFill/>
                </a:ln>
                <a:solidFill>
                  <a:srgbClr val="000000"/>
                </a:solidFill>
                <a:effectLst/>
                <a:uLnTx/>
                <a:uFillTx/>
                <a:latin typeface="Arial"/>
                <a:cs typeface="Arial"/>
                <a:sym typeface="Arial"/>
              </a:rPr>
              <a:t> a que el personal de EMPSII </a:t>
            </a:r>
            <a:r>
              <a:rPr kumimoji="0" sz="1400" b="0" i="0" u="none" strike="noStrike" kern="0" cap="none" spc="0" normalizeH="0" baseline="0" noProof="0" dirty="0" err="1">
                <a:ln>
                  <a:noFill/>
                </a:ln>
                <a:solidFill>
                  <a:srgbClr val="000000"/>
                </a:solidFill>
                <a:effectLst/>
                <a:uLnTx/>
                <a:uFillTx/>
                <a:latin typeface="Arial"/>
                <a:cs typeface="Arial"/>
                <a:sym typeface="Arial"/>
              </a:rPr>
              <a:t>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considerado</a:t>
            </a:r>
            <a:r>
              <a:rPr kumimoji="0" sz="1400" b="0" i="0" u="none" strike="noStrike" kern="0" cap="none" spc="0" normalizeH="0" baseline="0" noProof="0" dirty="0">
                <a:ln>
                  <a:noFill/>
                </a:ln>
                <a:solidFill>
                  <a:srgbClr val="000000"/>
                </a:solidFill>
                <a:effectLst/>
                <a:uLnTx/>
                <a:uFillTx/>
                <a:latin typeface="Arial"/>
                <a:cs typeface="Arial"/>
                <a:sym typeface="Arial"/>
              </a:rPr>
              <a:t> personal de alto </a:t>
            </a:r>
            <a:r>
              <a:rPr kumimoji="0" sz="1400" b="0" i="0" u="none" strike="noStrike" kern="0" cap="none" spc="0" normalizeH="0" baseline="0" noProof="0" dirty="0" err="1">
                <a:ln>
                  <a:noFill/>
                </a:ln>
                <a:solidFill>
                  <a:srgbClr val="000000"/>
                </a:solidFill>
                <a:effectLst/>
                <a:uLnTx/>
                <a:uFillTx/>
                <a:latin typeface="Arial"/>
                <a:cs typeface="Arial"/>
                <a:sym typeface="Arial"/>
              </a:rPr>
              <a:t>nivel</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académico</a:t>
            </a:r>
            <a:r>
              <a:rPr kumimoji="0" sz="1400" b="0" i="0" u="none" strike="noStrike" kern="0" cap="none" spc="0" normalizeH="0" baseline="0" noProof="0" dirty="0">
                <a:ln>
                  <a:noFill/>
                </a:ln>
                <a:solidFill>
                  <a:srgbClr val="000000"/>
                </a:solidFill>
                <a:effectLst/>
                <a:uLnTx/>
                <a:uFillTx/>
                <a:latin typeface="Arial"/>
                <a:cs typeface="Arial"/>
                <a:sym typeface="Arial"/>
              </a:rPr>
              <a:t> y </a:t>
            </a:r>
            <a:r>
              <a:rPr kumimoji="0" sz="1400" b="0" i="0" u="none" strike="noStrike" kern="0" cap="none" spc="0" normalizeH="0" baseline="0" noProof="0" dirty="0" err="1">
                <a:ln>
                  <a:noFill/>
                </a:ln>
                <a:solidFill>
                  <a:srgbClr val="000000"/>
                </a:solidFill>
                <a:effectLst/>
                <a:uLnTx/>
                <a:uFillTx/>
                <a:latin typeface="Arial"/>
                <a:cs typeface="Arial"/>
                <a:sym typeface="Arial"/>
              </a:rPr>
              <a:t>existe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homogeneidad</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los </a:t>
            </a:r>
            <a:r>
              <a:rPr kumimoji="0" sz="1400" b="0" i="0" u="none" strike="noStrike" kern="0" cap="none" spc="0" normalizeH="0" baseline="0" noProof="0" dirty="0" err="1">
                <a:ln>
                  <a:noFill/>
                </a:ln>
                <a:solidFill>
                  <a:srgbClr val="000000"/>
                </a:solidFill>
                <a:effectLst/>
                <a:uLnTx/>
                <a:uFillTx/>
                <a:latin typeface="Arial"/>
                <a:cs typeface="Arial"/>
                <a:sym typeface="Arial"/>
              </a:rPr>
              <a:t>conocimiento</a:t>
            </a:r>
            <a:r>
              <a:rPr kumimoji="0" sz="1400" b="0" i="0" u="none" strike="noStrike" kern="0" cap="none" spc="0" normalizeH="0" baseline="0" noProof="0" dirty="0">
                <a:ln>
                  <a:noFill/>
                </a:ln>
                <a:solidFill>
                  <a:srgbClr val="000000"/>
                </a:solidFill>
                <a:effectLst/>
                <a:uLnTx/>
                <a:uFillTx/>
                <a:latin typeface="Arial"/>
                <a:cs typeface="Arial"/>
                <a:sym typeface="Arial"/>
              </a:rPr>
              <a:t>, el </a:t>
            </a:r>
            <a:r>
              <a:rPr kumimoji="0" sz="1400" b="0" i="0" u="none" strike="noStrike" kern="0" cap="none" spc="0" normalizeH="0" baseline="0" noProof="0" dirty="0" err="1">
                <a:ln>
                  <a:noFill/>
                </a:ln>
                <a:solidFill>
                  <a:srgbClr val="000000"/>
                </a:solidFill>
                <a:effectLst/>
                <a:uLnTx/>
                <a:uFillTx/>
                <a:latin typeface="Arial"/>
                <a:cs typeface="Arial"/>
                <a:sym typeface="Arial"/>
              </a:rPr>
              <a:t>nivel</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detalle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conforme</a:t>
            </a:r>
            <a:r>
              <a:rPr kumimoji="0" sz="1400" b="0" i="0" u="none" strike="noStrike" kern="0" cap="none" spc="0" normalizeH="0" baseline="0" noProof="0" dirty="0">
                <a:ln>
                  <a:noFill/>
                </a:ln>
                <a:solidFill>
                  <a:srgbClr val="000000"/>
                </a:solidFill>
                <a:effectLst/>
                <a:uLnTx/>
                <a:uFillTx/>
                <a:latin typeface="Arial"/>
                <a:cs typeface="Arial"/>
                <a:sym typeface="Arial"/>
              </a:rPr>
              <a:t> a las </a:t>
            </a:r>
            <a:r>
              <a:rPr kumimoji="0" sz="1400" b="0" i="0" u="none" strike="noStrike" kern="0" cap="none" spc="0" normalizeH="0" baseline="0" noProof="0" dirty="0" err="1">
                <a:ln>
                  <a:noFill/>
                </a:ln>
                <a:solidFill>
                  <a:srgbClr val="000000"/>
                </a:solidFill>
                <a:effectLst/>
                <a:uLnTx/>
                <a:uFillTx/>
                <a:latin typeface="Arial"/>
                <a:cs typeface="Arial"/>
                <a:sym typeface="Arial"/>
              </a:rPr>
              <a:t>competencias</a:t>
            </a:r>
            <a:r>
              <a:rPr kumimoji="0" sz="1400" b="0" i="0" u="none" strike="noStrike" kern="0" cap="none" spc="0" normalizeH="0" baseline="0" noProof="0" dirty="0">
                <a:ln>
                  <a:noFill/>
                </a:ln>
                <a:solidFill>
                  <a:srgbClr val="000000"/>
                </a:solidFill>
                <a:effectLst/>
                <a:uLnTx/>
                <a:uFillTx/>
                <a:latin typeface="Arial"/>
                <a:cs typeface="Arial"/>
                <a:sym typeface="Arial"/>
              </a:rPr>
              <a:t> del personal.</a:t>
            </a:r>
          </a:p>
          <a:p>
            <a:pPr marL="0" marR="0" lvl="0" indent="0" algn="just" defTabSz="913764" rtl="0" eaLnBrk="1" fontAlgn="auto" latinLnBrk="0" hangingPunct="0">
              <a:lnSpc>
                <a:spcPct val="100000"/>
              </a:lnSpc>
              <a:spcBef>
                <a:spcPts val="0"/>
              </a:spcBef>
              <a:spcAft>
                <a:spcPts val="0"/>
              </a:spcAft>
              <a:buClrTx/>
              <a:buSzTx/>
              <a:buFontTx/>
              <a:buNone/>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3764" rtl="0" eaLnBrk="1" fontAlgn="auto" latinLnBrk="0" hangingPunct="0">
              <a:lnSpc>
                <a:spcPct val="100000"/>
              </a:lnSpc>
              <a:spcBef>
                <a:spcPts val="0"/>
              </a:spcBef>
              <a:spcAft>
                <a:spcPts val="0"/>
              </a:spcAft>
              <a:buClrTx/>
              <a:buSzTx/>
              <a:buFontTx/>
              <a:buNone/>
              <a:tabLst/>
              <a:defRPr sz="1400"/>
            </a:pPr>
            <a:r>
              <a:rPr kumimoji="0" sz="1400" b="0" i="0" u="none" strike="noStrike" kern="0" cap="none" spc="0" normalizeH="0" baseline="0" noProof="0" dirty="0">
                <a:ln>
                  <a:noFill/>
                </a:ln>
                <a:solidFill>
                  <a:srgbClr val="000000"/>
                </a:solidFill>
                <a:effectLst/>
                <a:uLnTx/>
                <a:uFillTx/>
                <a:latin typeface="Arial"/>
                <a:cs typeface="Arial"/>
                <a:sym typeface="Arial"/>
              </a:rPr>
              <a:t>Los </a:t>
            </a:r>
            <a:r>
              <a:rPr kumimoji="0" sz="1400" b="0" i="0" u="none" strike="noStrike" kern="0" cap="none" spc="0" normalizeH="0" baseline="0" noProof="0" dirty="0" err="1">
                <a:ln>
                  <a:noFill/>
                </a:ln>
                <a:solidFill>
                  <a:srgbClr val="000000"/>
                </a:solidFill>
                <a:effectLst/>
                <a:uLnTx/>
                <a:uFillTx/>
                <a:latin typeface="Arial"/>
                <a:cs typeface="Arial"/>
                <a:sym typeface="Arial"/>
              </a:rPr>
              <a:t>manuales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instructivos</a:t>
            </a:r>
            <a:r>
              <a:rPr kumimoji="0" sz="1400" b="0" i="0" u="none" strike="noStrike" kern="0" cap="none" spc="0" normalizeH="0" baseline="0" noProof="0" dirty="0">
                <a:ln>
                  <a:noFill/>
                </a:ln>
                <a:solidFill>
                  <a:srgbClr val="000000"/>
                </a:solidFill>
                <a:effectLst/>
                <a:uLnTx/>
                <a:uFillTx/>
                <a:latin typeface="Arial"/>
                <a:cs typeface="Arial"/>
                <a:sym typeface="Arial"/>
              </a:rPr>
              <a:t> u </a:t>
            </a:r>
            <a:r>
              <a:rPr kumimoji="0" sz="1400" b="0" i="0" u="none" strike="noStrike" kern="0" cap="none" spc="0" normalizeH="0" baseline="0" noProof="0" dirty="0" err="1">
                <a:ln>
                  <a:noFill/>
                </a:ln>
                <a:solidFill>
                  <a:srgbClr val="000000"/>
                </a:solidFill>
                <a:effectLst/>
                <a:uLnTx/>
                <a:uFillTx/>
                <a:latin typeface="Arial"/>
                <a:cs typeface="Arial"/>
                <a:sym typeface="Arial"/>
              </a:rPr>
              <a:t>otro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método</a:t>
            </a:r>
            <a:r>
              <a:rPr kumimoji="0" sz="1400" b="0" i="0" u="none" strike="noStrike" kern="0" cap="none" spc="0" normalizeH="0" baseline="0" noProof="0" dirty="0">
                <a:ln>
                  <a:noFill/>
                </a:ln>
                <a:solidFill>
                  <a:srgbClr val="000000"/>
                </a:solidFill>
                <a:effectLst/>
                <a:uLnTx/>
                <a:uFillTx/>
                <a:latin typeface="Arial"/>
                <a:cs typeface="Arial"/>
                <a:sym typeface="Arial"/>
              </a:rPr>
              <a:t> que sea </a:t>
            </a:r>
            <a:r>
              <a:rPr kumimoji="0" sz="1400" b="0" i="0" u="none" strike="noStrike" kern="0" cap="none" spc="0" normalizeH="0" baseline="0" noProof="0" dirty="0" err="1">
                <a:ln>
                  <a:noFill/>
                </a:ln>
                <a:solidFill>
                  <a:srgbClr val="000000"/>
                </a:solidFill>
                <a:effectLst/>
                <a:uLnTx/>
                <a:uFillTx/>
                <a:latin typeface="Arial"/>
                <a:cs typeface="Arial"/>
                <a:sym typeface="Arial"/>
              </a:rPr>
              <a:t>documentado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incluyen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cuando</a:t>
            </a:r>
            <a:r>
              <a:rPr kumimoji="0" sz="1400" b="0" i="0" u="none" strike="noStrike" kern="0" cap="none" spc="0" normalizeH="0" baseline="0" noProof="0" dirty="0">
                <a:ln>
                  <a:noFill/>
                </a:ln>
                <a:solidFill>
                  <a:srgbClr val="000000"/>
                </a:solidFill>
                <a:effectLst/>
                <a:uLnTx/>
                <a:uFillTx/>
                <a:latin typeface="Arial"/>
                <a:cs typeface="Arial"/>
                <a:sym typeface="Arial"/>
              </a:rPr>
              <a:t> sea </a:t>
            </a:r>
            <a:r>
              <a:rPr kumimoji="0" sz="1400" b="0" i="0" u="none" strike="noStrike" kern="0" cap="none" spc="0" normalizeH="0" baseline="0" noProof="0" dirty="0" err="1">
                <a:ln>
                  <a:noFill/>
                </a:ln>
                <a:solidFill>
                  <a:srgbClr val="000000"/>
                </a:solidFill>
                <a:effectLst/>
                <a:uLnTx/>
                <a:uFillTx/>
                <a:latin typeface="Arial"/>
                <a:cs typeface="Arial"/>
                <a:sym typeface="Arial"/>
              </a:rPr>
              <a:t>aplicable</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Descripción</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procesos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mediante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texto</a:t>
            </a:r>
            <a:r>
              <a:rPr kumimoji="0" sz="1400" b="0" i="0" u="none" strike="noStrike" kern="0" cap="none" spc="0" normalizeH="0" baseline="0" noProof="0" dirty="0">
                <a:ln>
                  <a:noFill/>
                </a:ln>
                <a:solidFill>
                  <a:srgbClr val="000000"/>
                </a:solidFill>
                <a:effectLst/>
                <a:uLnTx/>
                <a:uFillTx/>
                <a:latin typeface="Arial"/>
                <a:cs typeface="Arial"/>
                <a:sym typeface="Arial"/>
              </a:rPr>
              <a:t> y/o </a:t>
            </a:r>
            <a:r>
              <a:rPr kumimoji="0" sz="1400" b="0" i="0" u="none" strike="noStrike" kern="0" cap="none" spc="0" normalizeH="0" baseline="0" noProof="0" dirty="0" err="1">
                <a:ln>
                  <a:noFill/>
                </a:ln>
                <a:solidFill>
                  <a:srgbClr val="000000"/>
                </a:solidFill>
                <a:effectLst/>
                <a:uLnTx/>
                <a:uFillTx/>
                <a:latin typeface="Arial"/>
                <a:cs typeface="Arial"/>
                <a:sym typeface="Arial"/>
              </a:rPr>
              <a:t>diagramas</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flujo</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relacionad</a:t>
            </a:r>
            <a:r>
              <a:rPr kumimoji="0" lang="es-CO" sz="1400" b="0" i="0" u="none" strike="noStrike" kern="0" cap="none" spc="0" normalizeH="0" baseline="0" noProof="0" dirty="0">
                <a:ln>
                  <a:noFill/>
                </a:ln>
                <a:solidFill>
                  <a:srgbClr val="000000"/>
                </a:solidFill>
                <a:effectLst/>
                <a:uLnTx/>
                <a:uFillTx/>
                <a:latin typeface="Arial"/>
                <a:cs typeface="Arial"/>
                <a:sym typeface="Arial"/>
              </a:rPr>
              <a:t>o</a:t>
            </a:r>
            <a:r>
              <a:rPr kumimoji="0" sz="1400" b="0" i="0" u="none" strike="noStrike" kern="0" cap="none" spc="0" normalizeH="0" baseline="0" noProof="0" dirty="0">
                <a:ln>
                  <a:noFill/>
                </a:ln>
                <a:solidFill>
                  <a:srgbClr val="000000"/>
                </a:solidFill>
                <a:effectLst/>
                <a:uLnTx/>
                <a:uFillTx/>
                <a:latin typeface="Arial"/>
                <a:cs typeface="Arial"/>
                <a:sym typeface="Arial"/>
              </a:rPr>
              <a:t>s con las </a:t>
            </a:r>
            <a:r>
              <a:rPr kumimoji="0" sz="1400" b="0" i="0" u="none" strike="noStrike" kern="0" cap="none" spc="0" normalizeH="0" baseline="0" noProof="0" dirty="0" err="1">
                <a:ln>
                  <a:noFill/>
                </a:ln>
                <a:solidFill>
                  <a:srgbClr val="000000"/>
                </a:solidFill>
                <a:effectLst/>
                <a:uLnTx/>
                <a:uFillTx/>
                <a:latin typeface="Arial"/>
                <a:cs typeface="Arial"/>
                <a:sym typeface="Arial"/>
              </a:rPr>
              <a:t>actividades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Descripción</a:t>
            </a:r>
            <a:r>
              <a:rPr kumimoji="0" sz="1400" b="0" i="0" u="none" strike="noStrike" kern="0" cap="none" spc="0" normalizeH="0" baseline="0" noProof="0" dirty="0">
                <a:ln>
                  <a:noFill/>
                </a:ln>
                <a:solidFill>
                  <a:srgbClr val="000000"/>
                </a:solidFill>
                <a:effectLst/>
                <a:uLnTx/>
                <a:uFillTx/>
                <a:latin typeface="Arial"/>
                <a:cs typeface="Arial"/>
                <a:sym typeface="Arial"/>
              </a:rPr>
              <a:t> de las </a:t>
            </a:r>
            <a:r>
              <a:rPr kumimoji="0" sz="1400" b="0" i="0" u="none" strike="noStrike" kern="0" cap="none" spc="0" normalizeH="0" baseline="0" noProof="0" dirty="0" err="1">
                <a:ln>
                  <a:noFill/>
                </a:ln>
                <a:solidFill>
                  <a:srgbClr val="000000"/>
                </a:solidFill>
                <a:effectLst/>
                <a:uLnTx/>
                <a:uFillTx/>
                <a:latin typeface="Arial"/>
                <a:cs typeface="Arial"/>
                <a:sym typeface="Arial"/>
              </a:rPr>
              <a:t>actividades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críticas</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Establecimiento</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qu</a:t>
            </a:r>
            <a:r>
              <a:rPr kumimoji="0" lang="es-CO" sz="1400" b="0" i="0" u="none" strike="noStrike" kern="0" cap="none" spc="0" normalizeH="0" baseline="0" noProof="0" dirty="0">
                <a:ln>
                  <a:noFill/>
                </a:ln>
                <a:solidFill>
                  <a:srgbClr val="000000"/>
                </a:solidFill>
                <a:effectLst/>
                <a:uLnTx/>
                <a:uFillTx/>
                <a:latin typeface="Arial"/>
                <a:cs typeface="Arial"/>
                <a:sym typeface="Arial"/>
              </a:rPr>
              <a:t>é</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debe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hacerse</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por</a:t>
            </a:r>
            <a:r>
              <a:rPr kumimoji="0" sz="1400" b="0" i="0" u="none" strike="noStrike" kern="0" cap="none" spc="0" normalizeH="0" baseline="0" noProof="0" dirty="0">
                <a:ln>
                  <a:noFill/>
                </a:ln>
                <a:solidFill>
                  <a:srgbClr val="000000"/>
                </a:solidFill>
                <a:effectLst/>
                <a:uLnTx/>
                <a:uFillTx/>
                <a:latin typeface="Arial"/>
                <a:cs typeface="Arial"/>
                <a:sym typeface="Arial"/>
              </a:rPr>
              <a:t> qui</a:t>
            </a:r>
            <a:r>
              <a:rPr kumimoji="0" lang="es-CO" sz="1400" b="0" i="0" u="none" strike="noStrike" kern="0" cap="none" spc="0" normalizeH="0" baseline="0" noProof="0" dirty="0">
                <a:ln>
                  <a:noFill/>
                </a:ln>
                <a:solidFill>
                  <a:srgbClr val="000000"/>
                </a:solidFill>
                <a:effectLst/>
                <a:uLnTx/>
                <a:uFillTx/>
                <a:latin typeface="Arial"/>
                <a:cs typeface="Arial"/>
                <a:sym typeface="Arial"/>
              </a:rPr>
              <a:t>é</a:t>
            </a:r>
            <a:r>
              <a:rPr kumimoji="0" sz="1400" b="0" i="0" u="none" strike="noStrike" kern="0" cap="none" spc="0" normalizeH="0" baseline="0" noProof="0" dirty="0">
                <a:ln>
                  <a:noFill/>
                </a:ln>
                <a:solidFill>
                  <a:srgbClr val="000000"/>
                </a:solidFill>
                <a:effectLst/>
                <a:uLnTx/>
                <a:uFillTx/>
                <a:latin typeface="Arial"/>
                <a:cs typeface="Arial"/>
                <a:sym typeface="Arial"/>
              </a:rPr>
              <a:t>n o </a:t>
            </a:r>
            <a:r>
              <a:rPr kumimoji="0" sz="1400" b="0" i="0" u="none" strike="noStrike" kern="0" cap="none" spc="0" normalizeH="0" baseline="0" noProof="0" dirty="0" err="1">
                <a:ln>
                  <a:noFill/>
                </a:ln>
                <a:solidFill>
                  <a:srgbClr val="000000"/>
                </a:solidFill>
                <a:effectLst/>
                <a:uLnTx/>
                <a:uFillTx/>
                <a:latin typeface="Arial"/>
                <a:cs typeface="Arial"/>
                <a:sym typeface="Arial"/>
              </a:rPr>
              <a:t>por</a:t>
            </a:r>
            <a:r>
              <a:rPr kumimoji="0" lang="es-CO"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qu</a:t>
            </a:r>
            <a:r>
              <a:rPr kumimoji="0" lang="es-CO" sz="1400" b="0" i="0" u="none" strike="noStrike" kern="0" cap="none" spc="0" normalizeH="0" baseline="0" noProof="0" dirty="0">
                <a:ln>
                  <a:noFill/>
                </a:ln>
                <a:solidFill>
                  <a:srgbClr val="000000"/>
                </a:solidFill>
                <a:effectLst/>
                <a:uLnTx/>
                <a:uFillTx/>
                <a:latin typeface="Arial"/>
                <a:cs typeface="Arial"/>
                <a:sym typeface="Arial"/>
              </a:rPr>
              <a:t>é</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función</a:t>
            </a:r>
            <a:r>
              <a:rPr kumimoji="0" sz="1400" b="0" i="0" u="none" strike="noStrike" kern="0" cap="none" spc="0" normalizeH="0" baseline="0" noProof="0" dirty="0">
                <a:ln>
                  <a:noFill/>
                </a:ln>
                <a:solidFill>
                  <a:srgbClr val="000000"/>
                </a:solidFill>
                <a:effectLst/>
                <a:uLnTx/>
                <a:uFillTx/>
                <a:latin typeface="Arial"/>
                <a:cs typeface="Arial"/>
                <a:sym typeface="Arial"/>
              </a:rPr>
              <a:t> de la </a:t>
            </a:r>
            <a:r>
              <a:rPr kumimoji="0" sz="1400" b="0" i="0" u="none" strike="noStrike" kern="0" cap="none" spc="0" normalizeH="0" baseline="0" noProof="0" dirty="0" err="1">
                <a:ln>
                  <a:noFill/>
                </a:ln>
                <a:solidFill>
                  <a:srgbClr val="000000"/>
                </a:solidFill>
                <a:effectLst/>
                <a:uLnTx/>
                <a:uFillTx/>
                <a:latin typeface="Arial"/>
                <a:cs typeface="Arial"/>
                <a:sym typeface="Arial"/>
              </a:rPr>
              <a:t>organización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por</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qué</a:t>
            </a:r>
            <a:r>
              <a:rPr kumimoji="0" sz="1400" b="0" i="0" u="none" strike="noStrike" kern="0" cap="none" spc="0" normalizeH="0" baseline="0" noProof="0" dirty="0">
                <a:ln>
                  <a:noFill/>
                </a:ln>
                <a:solidFill>
                  <a:srgbClr val="000000"/>
                </a:solidFill>
                <a:effectLst/>
                <a:uLnTx/>
                <a:uFillTx/>
                <a:latin typeface="Arial"/>
                <a:cs typeface="Arial"/>
                <a:sym typeface="Arial"/>
              </a:rPr>
              <a:t>, cu</a:t>
            </a:r>
            <a:r>
              <a:rPr kumimoji="0" lang="es-CO" sz="1400" b="0" i="0" u="none" strike="noStrike" kern="0" cap="none" spc="0" normalizeH="0" baseline="0" noProof="0" dirty="0">
                <a:ln>
                  <a:noFill/>
                </a:ln>
                <a:solidFill>
                  <a:srgbClr val="000000"/>
                </a:solidFill>
                <a:effectLst/>
                <a:uLnTx/>
                <a:uFillTx/>
                <a:latin typeface="Arial"/>
                <a:cs typeface="Arial"/>
                <a:sym typeface="Arial"/>
              </a:rPr>
              <a:t>á</a:t>
            </a:r>
            <a:r>
              <a:rPr kumimoji="0" sz="1400" b="0" i="0" u="none" strike="noStrike" kern="0" cap="none" spc="0" normalizeH="0" baseline="0" noProof="0" dirty="0" err="1">
                <a:ln>
                  <a:noFill/>
                </a:ln>
                <a:solidFill>
                  <a:srgbClr val="000000"/>
                </a:solidFill>
                <a:effectLst/>
                <a:uLnTx/>
                <a:uFillTx/>
                <a:latin typeface="Arial"/>
                <a:cs typeface="Arial"/>
                <a:sym typeface="Arial"/>
              </a:rPr>
              <a:t>ndo</a:t>
            </a:r>
            <a:r>
              <a:rPr kumimoji="0" sz="1400" b="0" i="0" u="none" strike="noStrike" kern="0" cap="none" spc="0" normalizeH="0" baseline="0" noProof="0" dirty="0">
                <a:ln>
                  <a:noFill/>
                </a:ln>
                <a:solidFill>
                  <a:srgbClr val="000000"/>
                </a:solidFill>
                <a:effectLst/>
                <a:uLnTx/>
                <a:uFillTx/>
                <a:latin typeface="Arial"/>
                <a:cs typeface="Arial"/>
                <a:sym typeface="Arial"/>
              </a:rPr>
              <a:t>, d</a:t>
            </a:r>
            <a:r>
              <a:rPr kumimoji="0" lang="es-CO" sz="1400" b="0" i="0" u="none" strike="noStrike" kern="0" cap="none" spc="0" normalizeH="0" baseline="0" noProof="0" dirty="0" err="1">
                <a:ln>
                  <a:noFill/>
                </a:ln>
                <a:solidFill>
                  <a:srgbClr val="000000"/>
                </a:solidFill>
                <a:effectLst/>
                <a:uLnTx/>
                <a:uFillTx/>
                <a:latin typeface="Arial"/>
                <a:cs typeface="Arial"/>
                <a:sym typeface="Arial"/>
              </a:rPr>
              <a:t>ó</a:t>
            </a:r>
            <a:r>
              <a:rPr kumimoji="0" sz="1400" b="0" i="0" u="none" strike="noStrike" kern="0" cap="none" spc="0" normalizeH="0" baseline="0" noProof="0" dirty="0" err="1">
                <a:ln>
                  <a:noFill/>
                </a:ln>
                <a:solidFill>
                  <a:srgbClr val="000000"/>
                </a:solidFill>
                <a:effectLst/>
                <a:uLnTx/>
                <a:uFillTx/>
                <a:latin typeface="Arial"/>
                <a:cs typeface="Arial"/>
                <a:sym typeface="Arial"/>
              </a:rPr>
              <a:t>nde</a:t>
            </a:r>
            <a:r>
              <a:rPr kumimoji="0" sz="1400" b="0" i="0" u="none" strike="noStrike" kern="0" cap="none" spc="0" normalizeH="0" baseline="0" noProof="0" dirty="0">
                <a:ln>
                  <a:noFill/>
                </a:ln>
                <a:solidFill>
                  <a:srgbClr val="000000"/>
                </a:solidFill>
                <a:effectLst/>
                <a:uLnTx/>
                <a:uFillTx/>
                <a:latin typeface="Arial"/>
                <a:cs typeface="Arial"/>
                <a:sym typeface="Arial"/>
              </a:rPr>
              <a:t> y c</a:t>
            </a:r>
            <a:r>
              <a:rPr kumimoji="0" lang="es-CO" sz="1400" b="0" i="0" u="none" strike="noStrike" kern="0" cap="none" spc="0" normalizeH="0" baseline="0" noProof="0" dirty="0" err="1">
                <a:ln>
                  <a:noFill/>
                </a:ln>
                <a:solidFill>
                  <a:srgbClr val="000000"/>
                </a:solidFill>
                <a:effectLst/>
                <a:uLnTx/>
                <a:uFillTx/>
                <a:latin typeface="Arial"/>
                <a:cs typeface="Arial"/>
                <a:sym typeface="Arial"/>
              </a:rPr>
              <a:t>ó</a:t>
            </a:r>
            <a:r>
              <a:rPr kumimoji="0" sz="1400" b="0" i="0" u="none" strike="noStrike" kern="0" cap="none" spc="0" normalizeH="0" baseline="0" noProof="0" dirty="0" err="1">
                <a:ln>
                  <a:noFill/>
                </a:ln>
                <a:solidFill>
                  <a:srgbClr val="000000"/>
                </a:solidFill>
                <a:effectLst/>
                <a:uLnTx/>
                <a:uFillTx/>
                <a:latin typeface="Arial"/>
                <a:cs typeface="Arial"/>
                <a:sym typeface="Arial"/>
              </a:rPr>
              <a:t>mo</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Descripción</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controles</a:t>
            </a:r>
            <a:r>
              <a:rPr kumimoji="0" sz="1400" b="0" i="0" u="none" strike="noStrike" kern="0" cap="none" spc="0" normalizeH="0" baseline="0" noProof="0" dirty="0">
                <a:ln>
                  <a:noFill/>
                </a:ln>
                <a:solidFill>
                  <a:srgbClr val="000000"/>
                </a:solidFill>
                <a:effectLst/>
                <a:uLnTx/>
                <a:uFillTx/>
                <a:latin typeface="Arial"/>
                <a:cs typeface="Arial"/>
                <a:sym typeface="Arial"/>
              </a:rPr>
              <a:t> del </a:t>
            </a:r>
            <a:r>
              <a:rPr kumimoji="0" sz="1400" b="0" i="0" u="none" strike="noStrike" kern="0" cap="none" spc="0" normalizeH="0" baseline="0" noProof="0" dirty="0" err="1">
                <a:ln>
                  <a:noFill/>
                </a:ln>
                <a:solidFill>
                  <a:srgbClr val="000000"/>
                </a:solidFill>
                <a:effectLst/>
                <a:uLnTx/>
                <a:uFillTx/>
                <a:latin typeface="Arial"/>
                <a:cs typeface="Arial"/>
                <a:sym typeface="Arial"/>
              </a:rPr>
              <a:t>proceso</a:t>
            </a:r>
            <a:r>
              <a:rPr kumimoji="0" sz="1400" b="0" i="0" u="none" strike="noStrike" kern="0" cap="none" spc="0" normalizeH="0" baseline="0" noProof="0" dirty="0">
                <a:ln>
                  <a:noFill/>
                </a:ln>
                <a:solidFill>
                  <a:srgbClr val="000000"/>
                </a:solidFill>
                <a:effectLst/>
                <a:uLnTx/>
                <a:uFillTx/>
                <a:latin typeface="Arial"/>
                <a:cs typeface="Arial"/>
                <a:sym typeface="Arial"/>
              </a:rPr>
              <a:t> y de los </a:t>
            </a:r>
            <a:r>
              <a:rPr kumimoji="0" sz="1400" b="0" i="0" u="none" strike="noStrike" kern="0" cap="none" spc="0" normalizeH="0" baseline="0" noProof="0" dirty="0" err="1">
                <a:ln>
                  <a:noFill/>
                </a:ln>
                <a:solidFill>
                  <a:srgbClr val="000000"/>
                </a:solidFill>
                <a:effectLst/>
                <a:uLnTx/>
                <a:uFillTx/>
                <a:latin typeface="Arial"/>
                <a:cs typeface="Arial"/>
                <a:sym typeface="Arial"/>
              </a:rPr>
              <a:t>controles</a:t>
            </a:r>
            <a:r>
              <a:rPr kumimoji="0" sz="1400" b="0" i="0" u="none" strike="noStrike" kern="0" cap="none" spc="0" normalizeH="0" baseline="0" noProof="0" dirty="0">
                <a:ln>
                  <a:noFill/>
                </a:ln>
                <a:solidFill>
                  <a:srgbClr val="000000"/>
                </a:solidFill>
                <a:effectLst/>
                <a:uLnTx/>
                <a:uFillTx/>
                <a:latin typeface="Arial"/>
                <a:cs typeface="Arial"/>
                <a:sym typeface="Arial"/>
              </a:rPr>
              <a:t> de las </a:t>
            </a:r>
            <a:r>
              <a:rPr kumimoji="0" sz="1400" b="0" i="0" u="none" strike="noStrike" kern="0" cap="none" spc="0" normalizeH="0" baseline="0" noProof="0" dirty="0" err="1">
                <a:ln>
                  <a:noFill/>
                </a:ln>
                <a:solidFill>
                  <a:srgbClr val="000000"/>
                </a:solidFill>
                <a:effectLst/>
                <a:uLnTx/>
                <a:uFillTx/>
                <a:latin typeface="Arial"/>
                <a:cs typeface="Arial"/>
                <a:sym typeface="Arial"/>
              </a:rPr>
              <a:t>actividades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identificados</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Definición</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recursos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necesarios</a:t>
            </a:r>
            <a:r>
              <a:rPr kumimoji="0" sz="1400" b="0" i="0" u="none" strike="noStrike" kern="0" cap="none" spc="0" normalizeH="0" baseline="0" noProof="0" dirty="0">
                <a:ln>
                  <a:noFill/>
                </a:ln>
                <a:solidFill>
                  <a:srgbClr val="000000"/>
                </a:solidFill>
                <a:effectLst/>
                <a:uLnTx/>
                <a:uFillTx/>
                <a:latin typeface="Arial"/>
                <a:cs typeface="Arial"/>
                <a:sym typeface="Arial"/>
              </a:rPr>
              <a:t> para el </a:t>
            </a:r>
            <a:r>
              <a:rPr kumimoji="0" sz="1400" b="0" i="0" u="none" strike="noStrike" kern="0" cap="none" spc="0" normalizeH="0" baseline="0" noProof="0" dirty="0" err="1">
                <a:ln>
                  <a:noFill/>
                </a:ln>
                <a:solidFill>
                  <a:srgbClr val="000000"/>
                </a:solidFill>
                <a:effectLst/>
                <a:uLnTx/>
                <a:uFillTx/>
                <a:latin typeface="Arial"/>
                <a:cs typeface="Arial"/>
                <a:sym typeface="Arial"/>
              </a:rPr>
              <a:t>logro</a:t>
            </a:r>
            <a:r>
              <a:rPr kumimoji="0" sz="1400" b="0" i="0" u="none" strike="noStrike" kern="0" cap="none" spc="0" normalizeH="0" baseline="0" noProof="0" dirty="0">
                <a:ln>
                  <a:noFill/>
                </a:ln>
                <a:solidFill>
                  <a:srgbClr val="000000"/>
                </a:solidFill>
                <a:effectLst/>
                <a:uLnTx/>
                <a:uFillTx/>
                <a:latin typeface="Arial"/>
                <a:cs typeface="Arial"/>
                <a:sym typeface="Arial"/>
              </a:rPr>
              <a:t> de las </a:t>
            </a:r>
            <a:r>
              <a:rPr kumimoji="0" sz="1400" b="0" i="0" u="none" strike="noStrike" kern="0" cap="none" spc="0" normalizeH="0" baseline="0" noProof="0" dirty="0" err="1">
                <a:ln>
                  <a:noFill/>
                </a:ln>
                <a:solidFill>
                  <a:srgbClr val="000000"/>
                </a:solidFill>
                <a:effectLst/>
                <a:uLnTx/>
                <a:uFillTx/>
                <a:latin typeface="Arial"/>
                <a:cs typeface="Arial"/>
                <a:sym typeface="Arial"/>
              </a:rPr>
              <a:t>actividades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términos</a:t>
            </a:r>
            <a:r>
              <a:rPr kumimoji="0" sz="1400" b="0" i="0" u="none" strike="noStrike" kern="0" cap="none" spc="0" normalizeH="0" baseline="0" noProof="0" dirty="0">
                <a:ln>
                  <a:noFill/>
                </a:ln>
                <a:solidFill>
                  <a:srgbClr val="000000"/>
                </a:solidFill>
                <a:effectLst/>
                <a:uLnTx/>
                <a:uFillTx/>
                <a:latin typeface="Arial"/>
                <a:cs typeface="Arial"/>
                <a:sym typeface="Arial"/>
              </a:rPr>
              <a:t> de personal, </a:t>
            </a:r>
            <a:r>
              <a:rPr kumimoji="0" sz="1400" b="0" i="0" u="none" strike="noStrike" kern="0" cap="none" spc="0" normalizeH="0" baseline="0" noProof="0" dirty="0" err="1">
                <a:ln>
                  <a:noFill/>
                </a:ln>
                <a:solidFill>
                  <a:srgbClr val="000000"/>
                </a:solidFill>
                <a:effectLst/>
                <a:uLnTx/>
                <a:uFillTx/>
                <a:latin typeface="Arial"/>
                <a:cs typeface="Arial"/>
                <a:sym typeface="Arial"/>
              </a:rPr>
              <a:t>formación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equipos</a:t>
            </a:r>
            <a:r>
              <a:rPr kumimoji="0" sz="1400" b="0" i="0" u="none" strike="noStrike" kern="0" cap="none" spc="0" normalizeH="0" baseline="0" noProof="0" dirty="0">
                <a:ln>
                  <a:noFill/>
                </a:ln>
                <a:solidFill>
                  <a:srgbClr val="000000"/>
                </a:solidFill>
                <a:effectLst/>
                <a:uLnTx/>
                <a:uFillTx/>
                <a:latin typeface="Arial"/>
                <a:cs typeface="Arial"/>
                <a:sym typeface="Arial"/>
              </a:rPr>
              <a:t> y </a:t>
            </a:r>
            <a:r>
              <a:rPr kumimoji="0" sz="1400" b="0" i="0" u="none" strike="noStrike" kern="0" cap="none" spc="0" normalizeH="0" baseline="0" noProof="0" dirty="0" err="1">
                <a:ln>
                  <a:noFill/>
                </a:ln>
                <a:solidFill>
                  <a:srgbClr val="000000"/>
                </a:solidFill>
                <a:effectLst/>
                <a:uLnTx/>
                <a:uFillTx/>
                <a:latin typeface="Arial"/>
                <a:cs typeface="Arial"/>
                <a:sym typeface="Arial"/>
              </a:rPr>
              <a:t>materiales</a:t>
            </a:r>
            <a:r>
              <a:rPr kumimoji="0" sz="1400" b="0" i="0" u="none" strike="noStrike" kern="0" cap="none" spc="0" normalizeH="0" baseline="0" noProof="0" dirty="0">
                <a:ln>
                  <a:noFill/>
                </a:ln>
                <a:solidFill>
                  <a:srgbClr val="000000"/>
                </a:solidFill>
                <a:effectLst/>
                <a:uLnTx/>
                <a:uFillTx/>
                <a:latin typeface="Arial"/>
                <a:cs typeface="Arial"/>
                <a:sym typeface="Arial"/>
              </a:rPr>
              <a:t>)</a:t>
            </a: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Definición</a:t>
            </a:r>
            <a:r>
              <a:rPr kumimoji="0" sz="1400" b="0" i="0" u="none" strike="noStrike" kern="0" cap="none" spc="0" normalizeH="0" baseline="0" noProof="0" dirty="0">
                <a:ln>
                  <a:noFill/>
                </a:ln>
                <a:solidFill>
                  <a:srgbClr val="000000"/>
                </a:solidFill>
                <a:effectLst/>
                <a:uLnTx/>
                <a:uFillTx/>
                <a:latin typeface="Arial"/>
                <a:cs typeface="Arial"/>
                <a:sym typeface="Arial"/>
              </a:rPr>
              <a:t> de la </a:t>
            </a:r>
            <a:r>
              <a:rPr kumimoji="0" sz="1400" b="0" i="0" u="none" strike="noStrike" kern="0" cap="none" spc="0" normalizeH="0" baseline="0" noProof="0" dirty="0" err="1">
                <a:ln>
                  <a:noFill/>
                </a:ln>
                <a:solidFill>
                  <a:srgbClr val="000000"/>
                </a:solidFill>
                <a:effectLst/>
                <a:uLnTx/>
                <a:uFillTx/>
                <a:latin typeface="Arial"/>
                <a:cs typeface="Arial"/>
                <a:sym typeface="Arial"/>
              </a:rPr>
              <a:t>documentación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apropiada</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relacionada</a:t>
            </a:r>
            <a:r>
              <a:rPr kumimoji="0" sz="1400" b="0" i="0" u="none" strike="noStrike" kern="0" cap="none" spc="0" normalizeH="0" baseline="0" noProof="0" dirty="0">
                <a:ln>
                  <a:noFill/>
                </a:ln>
                <a:solidFill>
                  <a:srgbClr val="000000"/>
                </a:solidFill>
                <a:effectLst/>
                <a:uLnTx/>
                <a:uFillTx/>
                <a:latin typeface="Arial"/>
                <a:cs typeface="Arial"/>
                <a:sym typeface="Arial"/>
              </a:rPr>
              <a:t> con las </a:t>
            </a:r>
            <a:r>
              <a:rPr kumimoji="0" sz="1400" b="0" i="0" u="none" strike="noStrike" kern="0" cap="none" spc="0" normalizeH="0" baseline="0" noProof="0" dirty="0" err="1">
                <a:ln>
                  <a:noFill/>
                </a:ln>
                <a:solidFill>
                  <a:srgbClr val="000000"/>
                </a:solidFill>
                <a:effectLst/>
                <a:uLnTx/>
                <a:uFillTx/>
                <a:latin typeface="Arial"/>
                <a:cs typeface="Arial"/>
                <a:sym typeface="Arial"/>
              </a:rPr>
              <a:t>actividades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requeridas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166687" algn="just" defTabSz="913764" rtl="0" eaLnBrk="1" fontAlgn="auto" latinLnBrk="0" hangingPunct="0">
              <a:lnSpc>
                <a:spcPct val="100000"/>
              </a:lnSpc>
              <a:spcBef>
                <a:spcPts val="0"/>
              </a:spcBef>
              <a:spcAft>
                <a:spcPts val="0"/>
              </a:spcAft>
              <a:buClrTx/>
              <a:buSzPct val="100000"/>
              <a:buFontTx/>
              <a:buAutoNum type="alphaLcPeriod"/>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Definición</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elementos</a:t>
            </a:r>
            <a:r>
              <a:rPr kumimoji="0" sz="1400" b="0" i="0" u="none" strike="noStrike" kern="0" cap="none" spc="0" normalizeH="0" baseline="0" noProof="0" dirty="0">
                <a:ln>
                  <a:noFill/>
                </a:ln>
                <a:solidFill>
                  <a:srgbClr val="000000"/>
                </a:solidFill>
                <a:effectLst/>
                <a:uLnTx/>
                <a:uFillTx/>
                <a:latin typeface="Arial"/>
                <a:cs typeface="Arial"/>
                <a:sym typeface="Arial"/>
              </a:rPr>
              <a:t> de entrada y </a:t>
            </a:r>
            <a:r>
              <a:rPr kumimoji="0" sz="1400" b="0" i="0" u="none" strike="noStrike" kern="0" cap="none" spc="0" normalizeH="0" baseline="0" noProof="0" dirty="0" err="1">
                <a:ln>
                  <a:noFill/>
                </a:ln>
                <a:solidFill>
                  <a:srgbClr val="000000"/>
                </a:solidFill>
                <a:effectLst/>
                <a:uLnTx/>
                <a:uFillTx/>
                <a:latin typeface="Arial"/>
                <a:cs typeface="Arial"/>
                <a:sym typeface="Arial"/>
              </a:rPr>
              <a:t>resultados</a:t>
            </a:r>
            <a:r>
              <a:rPr kumimoji="0" sz="1400" b="0" i="0" u="none" strike="noStrike" kern="0" cap="none" spc="0" normalizeH="0" baseline="0" noProof="0" dirty="0">
                <a:ln>
                  <a:noFill/>
                </a:ln>
                <a:solidFill>
                  <a:srgbClr val="000000"/>
                </a:solidFill>
                <a:effectLst/>
                <a:uLnTx/>
                <a:uFillTx/>
                <a:latin typeface="Arial"/>
                <a:cs typeface="Arial"/>
                <a:sym typeface="Arial"/>
              </a:rPr>
              <a:t> del </a:t>
            </a:r>
            <a:r>
              <a:rPr kumimoji="0" sz="1400" b="0" i="0" u="none" strike="noStrike" kern="0" cap="none" spc="0" normalizeH="0" baseline="0" noProof="0" dirty="0" err="1">
                <a:ln>
                  <a:noFill/>
                </a:ln>
                <a:solidFill>
                  <a:srgbClr val="000000"/>
                </a:solidFill>
                <a:effectLst/>
                <a:uLnTx/>
                <a:uFillTx/>
                <a:latin typeface="Arial"/>
                <a:cs typeface="Arial"/>
                <a:sym typeface="Arial"/>
              </a:rPr>
              <a:t>proceso</a:t>
            </a:r>
            <a:r>
              <a:rPr lang="es-CO" sz="1400" kern="0" dirty="0">
                <a:solidFill>
                  <a:srgbClr val="000000"/>
                </a:solidFill>
                <a:latin typeface="Arial"/>
                <a:cs typeface="Arial"/>
                <a:sym typeface="Arial"/>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8050201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Shape 396"/>
          <p:cNvSpPr>
            <a:spLocks noGrp="1"/>
          </p:cNvSpPr>
          <p:nvPr>
            <p:ph type="sldNum" sz="quarter" idx="2"/>
          </p:nvPr>
        </p:nvSpPr>
        <p:spPr>
          <a:xfrm>
            <a:off x="8678750" y="6549799"/>
            <a:ext cx="188106" cy="185117"/>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41</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397" name="Shape 397"/>
          <p:cNvSpPr/>
          <p:nvPr/>
        </p:nvSpPr>
        <p:spPr>
          <a:xfrm>
            <a:off x="395535" y="1654865"/>
            <a:ext cx="8352930" cy="10101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just">
              <a:defRPr sz="1400"/>
            </a:lvl1pPr>
          </a:lstStyle>
          <a:p>
            <a:pPr marL="0" marR="0" lvl="0" indent="0" algn="just"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000000"/>
                </a:solidFill>
                <a:effectLst/>
                <a:uLnTx/>
                <a:uFillTx/>
                <a:latin typeface="Arial"/>
                <a:cs typeface="Arial"/>
                <a:sym typeface="Arial"/>
              </a:rPr>
              <a:t>Teniendo en cuenta que el PROCESO, está definido para Pasos en una secuencia definida con una duración especificada que entregan un producto/servicio al cliente sea externo o interno (cliente = siguiente en el proceso – “interrelación”) y conforme a los requisitos asociados al SG siguen el ciclo P-H-V-A.  Se tienen en cuenta los siguientes conceptos para el diseño de los flujogramas que describen la secuencia e interrelación de cada uno de los procesos. se usan los siguientes elementos gráficos.</a:t>
            </a:r>
          </a:p>
        </p:txBody>
      </p:sp>
      <p:sp>
        <p:nvSpPr>
          <p:cNvPr id="398" name="Shape 398"/>
          <p:cNvSpPr/>
          <p:nvPr/>
        </p:nvSpPr>
        <p:spPr>
          <a:xfrm>
            <a:off x="388719" y="1288662"/>
            <a:ext cx="3684675" cy="271923"/>
          </a:xfrm>
          <a:prstGeom prst="rect">
            <a:avLst/>
          </a:prstGeom>
          <a:solidFill>
            <a:srgbClr val="92A065"/>
          </a:solidFill>
          <a:ln w="12700">
            <a:solidFill>
              <a:srgbClr val="A5CC12"/>
            </a:solidFill>
          </a:ln>
          <a:extLst>
            <a:ext uri="{C572A759-6A51-4108-AA02-DFA0A04FC94B}">
              <ma14:wrappingTextBoxFlag xmlns:ma14="http://schemas.microsoft.com/office/mac/drawingml/2011/main" xmlns="" val="1"/>
            </a:ext>
          </a:extLst>
        </p:spPr>
        <p:txBody>
          <a:bodyPr wrap="none" lIns="0" tIns="0" rIns="0" bIns="0">
            <a:spAutoFit/>
          </a:bodyPr>
          <a:lstStyle>
            <a:lvl1pPr>
              <a:defRPr>
                <a:solidFill>
                  <a:srgbClr val="FFFFFF"/>
                </a:solidFill>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a:ln>
                  <a:noFill/>
                </a:ln>
                <a:solidFill>
                  <a:srgbClr val="FFFFFF"/>
                </a:solidFill>
                <a:effectLst/>
                <a:uLnTx/>
                <a:uFillTx/>
                <a:latin typeface="Arial"/>
                <a:cs typeface="Arial"/>
                <a:sym typeface="Arial"/>
              </a:rPr>
              <a:t>Diseño y Desarrollo de los procesos</a:t>
            </a:r>
          </a:p>
        </p:txBody>
      </p:sp>
      <p:sp>
        <p:nvSpPr>
          <p:cNvPr id="399" name="Shape 399"/>
          <p:cNvSpPr/>
          <p:nvPr/>
        </p:nvSpPr>
        <p:spPr>
          <a:xfrm>
            <a:off x="392740" y="87692"/>
            <a:ext cx="643271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Cómo describir….</a:t>
            </a:r>
          </a:p>
        </p:txBody>
      </p:sp>
      <p:sp>
        <p:nvSpPr>
          <p:cNvPr id="400" name="Shape 400"/>
          <p:cNvSpPr/>
          <p:nvPr/>
        </p:nvSpPr>
        <p:spPr>
          <a:xfrm>
            <a:off x="395535" y="522030"/>
            <a:ext cx="8352930" cy="40058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algn="just">
              <a:defRPr sz="1400"/>
            </a:lvl1pPr>
          </a:lstStyle>
          <a:p>
            <a:pPr marL="0" marR="0" lvl="0" indent="0" algn="just"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000000"/>
                </a:solidFill>
                <a:effectLst/>
                <a:uLnTx/>
                <a:uFillTx/>
                <a:latin typeface="Arial"/>
                <a:cs typeface="Arial"/>
                <a:sym typeface="Arial"/>
              </a:rPr>
              <a:t>En esta sección usted podrá tener una directrices con la cual podrá desarrollar los textos de los documentos en el SG-EMPSII</a:t>
            </a:r>
          </a:p>
        </p:txBody>
      </p:sp>
      <p:graphicFrame>
        <p:nvGraphicFramePr>
          <p:cNvPr id="401" name="Table 401"/>
          <p:cNvGraphicFramePr/>
          <p:nvPr>
            <p:extLst>
              <p:ext uri="{D42A27DB-BD31-4B8C-83A1-F6EECF244321}">
                <p14:modId xmlns:p14="http://schemas.microsoft.com/office/powerpoint/2010/main" val="2373682199"/>
              </p:ext>
            </p:extLst>
          </p:nvPr>
        </p:nvGraphicFramePr>
        <p:xfrm>
          <a:off x="395535" y="2929156"/>
          <a:ext cx="8352928" cy="3240204"/>
        </p:xfrm>
        <a:graphic>
          <a:graphicData uri="http://schemas.openxmlformats.org/drawingml/2006/table">
            <a:tbl>
              <a:tblPr/>
              <a:tblGrid>
                <a:gridCol w="2112235">
                  <a:extLst>
                    <a:ext uri="{9D8B030D-6E8A-4147-A177-3AD203B41FA5}">
                      <a16:colId xmlns:a16="http://schemas.microsoft.com/office/drawing/2014/main" val="20000"/>
                    </a:ext>
                  </a:extLst>
                </a:gridCol>
                <a:gridCol w="6240693">
                  <a:extLst>
                    <a:ext uri="{9D8B030D-6E8A-4147-A177-3AD203B41FA5}">
                      <a16:colId xmlns:a16="http://schemas.microsoft.com/office/drawing/2014/main" val="20001"/>
                    </a:ext>
                  </a:extLst>
                </a:gridCol>
              </a:tblGrid>
              <a:tr h="278130">
                <a:tc>
                  <a:txBody>
                    <a:bodyPr/>
                    <a:lstStyle/>
                    <a:p>
                      <a:pPr defTabSz="914200">
                        <a:spcBef>
                          <a:spcPts val="0"/>
                        </a:spcBef>
                        <a:defRPr sz="1800"/>
                      </a:pPr>
                      <a:r>
                        <a:rPr sz="1400" b="1">
                          <a:sym typeface="Arial"/>
                        </a:rPr>
                        <a:t>Elemento Gráfico</a:t>
                      </a: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defTabSz="914200">
                        <a:spcBef>
                          <a:spcPts val="0"/>
                        </a:spcBef>
                        <a:defRPr sz="1800"/>
                      </a:pPr>
                      <a:r>
                        <a:rPr sz="1400" b="1">
                          <a:sym typeface="Arial"/>
                        </a:rPr>
                        <a:t>Uso</a:t>
                      </a: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0"/>
                  </a:ext>
                </a:extLst>
              </a:tr>
              <a:tr h="369942">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t>Inicio/fin: </a:t>
                      </a:r>
                      <a:r>
                        <a:rPr b="0"/>
                        <a:t>se ubica siempre al inicio o fin del procedimiento, incluyendo la palabra Inicio o Fin según corresponda.</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1"/>
                  </a:ext>
                </a:extLst>
              </a:tr>
              <a:tr h="378042">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t>Actividad</a:t>
                      </a:r>
                      <a:r>
                        <a:rPr b="0"/>
                        <a:t>: Indica la acción desarrollada dentro de un procedimiento.</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2"/>
                  </a:ext>
                </a:extLst>
              </a:tr>
              <a:tr h="378042">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t>Decisión</a:t>
                      </a:r>
                      <a:r>
                        <a:rPr b="0"/>
                        <a:t>: Posibles alternativas de acuerdo con los resultados de una actividad ejecutada</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3"/>
                  </a:ext>
                </a:extLst>
              </a:tr>
              <a:tr h="378042">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t>Conector</a:t>
                      </a:r>
                      <a:r>
                        <a:rPr b="0"/>
                        <a:t>: circulo de unión para conectar una actividad con otra.</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4"/>
                  </a:ext>
                </a:extLst>
              </a:tr>
              <a:tr h="377190">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rPr dirty="0" err="1"/>
                        <a:t>Proceso</a:t>
                      </a:r>
                      <a:r>
                        <a:rPr dirty="0"/>
                        <a:t> </a:t>
                      </a:r>
                      <a:r>
                        <a:rPr dirty="0" err="1"/>
                        <a:t>interrelacionado</a:t>
                      </a:r>
                      <a:r>
                        <a:rPr b="0" dirty="0"/>
                        <a:t>: Se </a:t>
                      </a:r>
                      <a:r>
                        <a:rPr b="0" dirty="0" err="1"/>
                        <a:t>utiliza</a:t>
                      </a:r>
                      <a:r>
                        <a:rPr b="0" dirty="0"/>
                        <a:t> </a:t>
                      </a:r>
                      <a:r>
                        <a:rPr b="0" dirty="0" err="1"/>
                        <a:t>cuando</a:t>
                      </a:r>
                      <a:r>
                        <a:rPr b="0" dirty="0"/>
                        <a:t> </a:t>
                      </a:r>
                      <a:r>
                        <a:rPr b="0" dirty="0" err="1"/>
                        <a:t>una</a:t>
                      </a:r>
                      <a:r>
                        <a:rPr b="0" dirty="0"/>
                        <a:t> </a:t>
                      </a:r>
                      <a:r>
                        <a:rPr b="0" dirty="0" err="1"/>
                        <a:t>actividad</a:t>
                      </a:r>
                      <a:r>
                        <a:rPr b="0" dirty="0"/>
                        <a:t> del </a:t>
                      </a:r>
                      <a:r>
                        <a:rPr b="0" dirty="0" err="1"/>
                        <a:t>flujograma</a:t>
                      </a:r>
                      <a:r>
                        <a:rPr b="0" dirty="0"/>
                        <a:t> se </a:t>
                      </a:r>
                      <a:r>
                        <a:rPr b="0" dirty="0" err="1"/>
                        <a:t>debe</a:t>
                      </a:r>
                      <a:r>
                        <a:rPr b="0" dirty="0"/>
                        <a:t> </a:t>
                      </a:r>
                      <a:r>
                        <a:rPr b="0" dirty="0" err="1"/>
                        <a:t>interrelacionar</a:t>
                      </a:r>
                      <a:r>
                        <a:rPr b="0" dirty="0"/>
                        <a:t> con </a:t>
                      </a:r>
                      <a:r>
                        <a:rPr b="0" dirty="0" err="1"/>
                        <a:t>otro</a:t>
                      </a:r>
                      <a:r>
                        <a:rPr b="0" dirty="0"/>
                        <a:t> </a:t>
                      </a:r>
                      <a:r>
                        <a:rPr b="0" dirty="0" err="1"/>
                        <a:t>proceso</a:t>
                      </a:r>
                      <a:r>
                        <a:rPr b="0" dirty="0"/>
                        <a:t> del Sistema de </a:t>
                      </a:r>
                      <a:r>
                        <a:rPr b="0" dirty="0" err="1"/>
                        <a:t>Gestión</a:t>
                      </a:r>
                      <a:r>
                        <a:rPr b="0" dirty="0"/>
                        <a:t> EMPSII S.A.S.</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5"/>
                  </a:ext>
                </a:extLst>
              </a:tr>
              <a:tr h="378894">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tabLst>
                          <a:tab pos="2692400" algn="r"/>
                          <a:tab pos="5397500" algn="r"/>
                          <a:tab pos="5486400" algn="l"/>
                        </a:tabLst>
                        <a:defRPr sz="1400" b="1">
                          <a:sym typeface="Arial"/>
                        </a:defRPr>
                      </a:pPr>
                      <a:r>
                        <a:t>Procedimiento/instructivo/Documento</a:t>
                      </a:r>
                      <a:r>
                        <a:rPr b="0"/>
                        <a:t>: Se utiliza cuando en la actividad se utiliza un documento.</a:t>
                      </a:r>
                    </a:p>
                  </a:txBody>
                  <a:tcPr marL="0" marR="0" marT="0" marB="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6"/>
                  </a:ext>
                </a:extLst>
              </a:tr>
              <a:tr h="378042">
                <a:tc>
                  <a:txBody>
                    <a:bodyPr/>
                    <a:lstStyle/>
                    <a:p>
                      <a:pPr defTabSz="914200">
                        <a:spcBef>
                          <a:spcPts val="0"/>
                        </a:spcBef>
                        <a:defRPr sz="800">
                          <a:sym typeface="Arial"/>
                        </a:defRPr>
                      </a:pPr>
                      <a:endParaRPr/>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tc>
                  <a:txBody>
                    <a:bodyPr/>
                    <a:lstStyle/>
                    <a:p>
                      <a:pPr algn="just" defTabSz="914200">
                        <a:spcBef>
                          <a:spcPts val="0"/>
                        </a:spcBef>
                        <a:defRPr sz="1400" b="1">
                          <a:sym typeface="Arial"/>
                        </a:defRPr>
                      </a:pPr>
                      <a:r>
                        <a:rPr dirty="0"/>
                        <a:t>O</a:t>
                      </a:r>
                      <a:r>
                        <a:rPr b="0" dirty="0"/>
                        <a:t>: </a:t>
                      </a:r>
                      <a:r>
                        <a:rPr b="0" dirty="0" err="1"/>
                        <a:t>Permite</a:t>
                      </a:r>
                      <a:r>
                        <a:rPr b="0" dirty="0"/>
                        <a:t> </a:t>
                      </a:r>
                      <a:r>
                        <a:rPr b="0" dirty="0" err="1"/>
                        <a:t>abrir</a:t>
                      </a:r>
                      <a:r>
                        <a:rPr b="0" dirty="0"/>
                        <a:t> el </a:t>
                      </a:r>
                      <a:r>
                        <a:rPr b="0" dirty="0" err="1"/>
                        <a:t>ciclo</a:t>
                      </a:r>
                      <a:r>
                        <a:rPr b="0" dirty="0"/>
                        <a:t> del </a:t>
                      </a:r>
                      <a:r>
                        <a:rPr b="0" dirty="0" err="1"/>
                        <a:t>proceso</a:t>
                      </a:r>
                      <a:r>
                        <a:rPr b="0" dirty="0"/>
                        <a:t> </a:t>
                      </a:r>
                      <a:r>
                        <a:rPr b="0" dirty="0" err="1"/>
                        <a:t>en</a:t>
                      </a:r>
                      <a:r>
                        <a:rPr b="0" dirty="0"/>
                        <a:t> </a:t>
                      </a:r>
                      <a:r>
                        <a:rPr b="0" dirty="0" err="1"/>
                        <a:t>diferentes</a:t>
                      </a:r>
                      <a:r>
                        <a:rPr b="0" dirty="0"/>
                        <a:t> </a:t>
                      </a:r>
                      <a:r>
                        <a:rPr b="0" dirty="0" err="1"/>
                        <a:t>fases</a:t>
                      </a:r>
                      <a:r>
                        <a:rPr b="0" dirty="0"/>
                        <a:t> </a:t>
                      </a:r>
                      <a:r>
                        <a:rPr b="0" dirty="0" err="1"/>
                        <a:t>cuando</a:t>
                      </a:r>
                      <a:r>
                        <a:rPr b="0" dirty="0"/>
                        <a:t> </a:t>
                      </a:r>
                      <a:r>
                        <a:rPr b="0" dirty="0" err="1"/>
                        <a:t>éstas</a:t>
                      </a:r>
                      <a:r>
                        <a:rPr b="0" dirty="0"/>
                        <a:t> </a:t>
                      </a:r>
                      <a:r>
                        <a:rPr b="0" dirty="0" err="1"/>
                        <a:t>pueden</a:t>
                      </a:r>
                      <a:r>
                        <a:rPr b="0" dirty="0"/>
                        <a:t> </a:t>
                      </a:r>
                      <a:r>
                        <a:rPr b="0" dirty="0" err="1"/>
                        <a:t>ir</a:t>
                      </a:r>
                      <a:r>
                        <a:rPr b="0" dirty="0"/>
                        <a:t> </a:t>
                      </a:r>
                      <a:r>
                        <a:rPr b="0" dirty="0" err="1"/>
                        <a:t>en</a:t>
                      </a:r>
                      <a:r>
                        <a:rPr b="0" dirty="0"/>
                        <a:t> </a:t>
                      </a:r>
                      <a:r>
                        <a:rPr b="0" dirty="0" err="1"/>
                        <a:t>uno</a:t>
                      </a:r>
                      <a:r>
                        <a:rPr b="0" dirty="0"/>
                        <a:t> u </a:t>
                      </a:r>
                      <a:r>
                        <a:rPr b="0" dirty="0" err="1"/>
                        <a:t>otro</a:t>
                      </a:r>
                      <a:r>
                        <a:rPr b="0" dirty="0"/>
                        <a:t> </a:t>
                      </a:r>
                      <a:r>
                        <a:rPr b="0" dirty="0" err="1"/>
                        <a:t>ciclo</a:t>
                      </a:r>
                      <a:r>
                        <a:rPr b="0" dirty="0"/>
                        <a:t> </a:t>
                      </a:r>
                      <a:r>
                        <a:rPr b="0" dirty="0" err="1"/>
                        <a:t>diferente</a:t>
                      </a:r>
                      <a:endParaRPr b="0" dirty="0"/>
                    </a:p>
                  </a:txBody>
                  <a:tcPr marL="34290" marR="34290" marT="34290" marB="34290" anchor="ctr" horzOverflow="overflow">
                    <a:lnL>
                      <a:solidFill>
                        <a:srgbClr val="000000"/>
                      </a:solidFill>
                    </a:lnL>
                    <a:lnR>
                      <a:solidFill>
                        <a:srgbClr val="000000"/>
                      </a:solidFill>
                    </a:lnR>
                    <a:lnT>
                      <a:solidFill>
                        <a:srgbClr val="000000"/>
                      </a:solidFill>
                    </a:lnT>
                    <a:lnB>
                      <a:solidFill>
                        <a:srgbClr val="000000"/>
                      </a:solidFill>
                    </a:lnB>
                  </a:tcPr>
                </a:tc>
                <a:extLst>
                  <a:ext uri="{0D108BD9-81ED-4DB2-BD59-A6C34878D82A}">
                    <a16:rowId xmlns:a16="http://schemas.microsoft.com/office/drawing/2014/main" val="10007"/>
                  </a:ext>
                </a:extLst>
              </a:tr>
            </a:tbl>
          </a:graphicData>
        </a:graphic>
      </p:graphicFrame>
      <p:sp>
        <p:nvSpPr>
          <p:cNvPr id="402" name="Shape 402"/>
          <p:cNvSpPr/>
          <p:nvPr/>
        </p:nvSpPr>
        <p:spPr>
          <a:xfrm>
            <a:off x="796109" y="3329364"/>
            <a:ext cx="1152129" cy="216025"/>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3" name="Shape 403"/>
          <p:cNvSpPr/>
          <p:nvPr/>
        </p:nvSpPr>
        <p:spPr>
          <a:xfrm>
            <a:off x="796109" y="3722600"/>
            <a:ext cx="1152129" cy="216025"/>
          </a:xfrm>
          <a:prstGeom prst="rect">
            <a:avLst/>
          </a:pr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4" name="Shape 404"/>
          <p:cNvSpPr/>
          <p:nvPr/>
        </p:nvSpPr>
        <p:spPr>
          <a:xfrm>
            <a:off x="868117" y="4154648"/>
            <a:ext cx="1152129" cy="2160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5" name="Shape 405"/>
          <p:cNvSpPr/>
          <p:nvPr/>
        </p:nvSpPr>
        <p:spPr>
          <a:xfrm>
            <a:off x="1228157" y="4586696"/>
            <a:ext cx="288033" cy="162019"/>
          </a:xfrm>
          <a:prstGeom prst="ellipse">
            <a:avLst/>
          </a:pr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6" name="Shape 406"/>
          <p:cNvSpPr/>
          <p:nvPr/>
        </p:nvSpPr>
        <p:spPr>
          <a:xfrm>
            <a:off x="892120" y="4869160"/>
            <a:ext cx="1152129" cy="270031"/>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7" name="Shape 407"/>
          <p:cNvSpPr/>
          <p:nvPr/>
        </p:nvSpPr>
        <p:spPr>
          <a:xfrm>
            <a:off x="1228157" y="5301208"/>
            <a:ext cx="480054" cy="266589"/>
          </a:xfrm>
          <a:custGeom>
            <a:avLst/>
            <a:gdLst/>
            <a:ahLst/>
            <a:cxnLst>
              <a:cxn ang="0">
                <a:pos x="wd2" y="hd2"/>
              </a:cxn>
              <a:cxn ang="5400000">
                <a:pos x="wd2" y="hd2"/>
              </a:cxn>
              <a:cxn ang="10800000">
                <a:pos x="wd2" y="hd2"/>
              </a:cxn>
              <a:cxn ang="16200000">
                <a:pos x="wd2" y="hd2"/>
              </a:cxn>
            </a:cxnLst>
            <a:rect l="0" t="0" r="r" b="b"/>
            <a:pathLst>
              <a:path w="21600" h="19255" extrusionOk="0">
                <a:moveTo>
                  <a:pt x="0" y="0"/>
                </a:moveTo>
                <a:lnTo>
                  <a:pt x="21600" y="0"/>
                </a:lnTo>
                <a:lnTo>
                  <a:pt x="21600" y="15641"/>
                </a:lnTo>
                <a:cubicBezTo>
                  <a:pt x="10800" y="15641"/>
                  <a:pt x="10800" y="21600"/>
                  <a:pt x="0" y="18214"/>
                </a:cubicBezTo>
                <a:close/>
              </a:path>
            </a:pathLst>
          </a:cu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grpSp>
        <p:nvGrpSpPr>
          <p:cNvPr id="410" name="Group 410"/>
          <p:cNvGrpSpPr/>
          <p:nvPr/>
        </p:nvGrpSpPr>
        <p:grpSpPr>
          <a:xfrm>
            <a:off x="1228157" y="5805264"/>
            <a:ext cx="480055" cy="270031"/>
            <a:chOff x="0" y="0"/>
            <a:chExt cx="480053" cy="270030"/>
          </a:xfrm>
        </p:grpSpPr>
        <p:sp>
          <p:nvSpPr>
            <p:cNvPr id="408" name="Shape 408"/>
            <p:cNvSpPr/>
            <p:nvPr/>
          </p:nvSpPr>
          <p:spPr>
            <a:xfrm>
              <a:off x="0" y="-1"/>
              <a:ext cx="480054" cy="270032"/>
            </a:xfrm>
            <a:prstGeom prst="ellipse">
              <a:avLst/>
            </a:prstGeom>
            <a:solidFill>
              <a:srgbClr val="FFFFFF"/>
            </a:solidFill>
            <a:ln w="12700" cap="flat">
              <a:noFill/>
              <a:miter lim="400000"/>
            </a:ln>
            <a:effectLst/>
          </p:spPr>
          <p:txBody>
            <a:bodyPr wrap="square" lIns="45719" tIns="45719" rIns="45719" bIns="45719" numCol="1" anchor="ctr">
              <a:noAutofit/>
            </a:bodyP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09" name="Shape 409"/>
            <p:cNvSpPr/>
            <p:nvPr/>
          </p:nvSpPr>
          <p:spPr>
            <a:xfrm>
              <a:off x="0" y="-1"/>
              <a:ext cx="480054" cy="27003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0800" y="21600"/>
                  </a:lnTo>
                  <a:moveTo>
                    <a:pt x="0" y="10800"/>
                  </a:moveTo>
                  <a:lnTo>
                    <a:pt x="21600" y="10800"/>
                  </a:lnTo>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noFill/>
            <a:ln w="12700" cap="flat">
              <a:solidFill>
                <a:srgbClr val="000000"/>
              </a:solidFill>
              <a:prstDash val="solid"/>
              <a:round/>
            </a:ln>
            <a:effectLst/>
          </p:spPr>
          <p:txBody>
            <a:bodyPr wrap="square" lIns="45719" tIns="45719" rIns="45719" bIns="45719" numCol="1" anchor="ctr">
              <a:noAutofit/>
            </a:bodyP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grpSp>
    </p:spTree>
    <p:extLst>
      <p:ext uri="{BB962C8B-B14F-4D97-AF65-F5344CB8AC3E}">
        <p14:creationId xmlns:p14="http://schemas.microsoft.com/office/powerpoint/2010/main" val="360108626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a:spLocks noGrp="1"/>
          </p:cNvSpPr>
          <p:nvPr>
            <p:ph type="sldNum" sz="quarter" idx="2"/>
          </p:nvPr>
        </p:nvSpPr>
        <p:spPr>
          <a:xfrm>
            <a:off x="8678750" y="6549799"/>
            <a:ext cx="188106" cy="185117"/>
          </a:xfrm>
          <a:prstGeom prst="rect">
            <a:avLst/>
          </a:prstGeom>
          <a:extLst>
            <a:ext uri="{C572A759-6A51-4108-AA02-DFA0A04FC94B}">
              <ma14:wrappingTextBoxFlag xmlns:ma14="http://schemas.microsoft.com/office/mac/drawingml/2011/main" xmlns="" val="1"/>
            </a:ext>
          </a:extLst>
        </p:spPr>
        <p:txBody>
          <a:bodyPr/>
          <a:lstStyle/>
          <a:p>
            <a:pPr marL="0" marR="0" lvl="0" indent="0" algn="ctr" defTabSz="4176338" rtl="0" eaLnBrk="1" fontAlgn="auto" latinLnBrk="0" hangingPunct="0">
              <a:lnSpc>
                <a:spcPct val="100000"/>
              </a:lnSpc>
              <a:spcBef>
                <a:spcPts val="9100"/>
              </a:spcBef>
              <a:spcAft>
                <a:spcPts val="0"/>
              </a:spcAft>
              <a:buClrTx/>
              <a:buSzTx/>
              <a:buFontTx/>
              <a:buNone/>
              <a:tabLst/>
              <a:defRPr/>
            </a:pPr>
            <a:fld id="{86CB4B4D-7CA3-9044-876B-883B54F8677D}" type="slidenum">
              <a:rPr kumimoji="0" sz="1100" b="0" i="0" u="none" strike="noStrike" kern="0" cap="none" spc="0" normalizeH="0" baseline="0" noProof="0">
                <a:ln>
                  <a:noFill/>
                </a:ln>
                <a:solidFill>
                  <a:srgbClr val="000000"/>
                </a:solidFill>
                <a:effectLst/>
                <a:uLnTx/>
                <a:uFillTx/>
                <a:latin typeface="HandelGothic BT"/>
                <a:sym typeface="HandelGothic BT"/>
              </a:rPr>
              <a:pPr marL="0" marR="0" lvl="0" indent="0" algn="ctr" defTabSz="4176338" rtl="0" eaLnBrk="1" fontAlgn="auto" latinLnBrk="0" hangingPunct="0">
                <a:lnSpc>
                  <a:spcPct val="100000"/>
                </a:lnSpc>
                <a:spcBef>
                  <a:spcPts val="9100"/>
                </a:spcBef>
                <a:spcAft>
                  <a:spcPts val="0"/>
                </a:spcAft>
                <a:buClrTx/>
                <a:buSzTx/>
                <a:buFontTx/>
                <a:buNone/>
                <a:tabLst/>
                <a:defRPr/>
              </a:pPr>
              <a:t>42</a:t>
            </a:fld>
            <a:endParaRPr kumimoji="0" sz="1100" b="0" i="0" u="none" strike="noStrike" kern="0" cap="none" spc="0" normalizeH="0" baseline="0" noProof="0">
              <a:ln>
                <a:noFill/>
              </a:ln>
              <a:solidFill>
                <a:srgbClr val="000000"/>
              </a:solidFill>
              <a:effectLst/>
              <a:uLnTx/>
              <a:uFillTx/>
              <a:latin typeface="HandelGothic BT"/>
              <a:sym typeface="HandelGothic BT"/>
            </a:endParaRPr>
          </a:p>
        </p:txBody>
      </p:sp>
      <p:sp>
        <p:nvSpPr>
          <p:cNvPr id="413" name="Shape 413"/>
          <p:cNvSpPr/>
          <p:nvPr/>
        </p:nvSpPr>
        <p:spPr>
          <a:xfrm>
            <a:off x="322287" y="1576084"/>
            <a:ext cx="8352929" cy="107721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90488" marR="0" lvl="0" indent="-79375" algn="just" defTabSz="913764" rtl="0" eaLnBrk="1" fontAlgn="auto" latinLnBrk="0" hangingPunct="0">
              <a:lnSpc>
                <a:spcPct val="100000"/>
              </a:lnSpc>
              <a:spcBef>
                <a:spcPts val="0"/>
              </a:spcBef>
              <a:spcAft>
                <a:spcPts val="0"/>
              </a:spcAft>
              <a:buClrTx/>
              <a:buSzPct val="100000"/>
              <a:buFont typeface="Wingdings"/>
              <a:buChar char="▪"/>
              <a:tabLst>
                <a:tab pos="711200" algn="l"/>
              </a:tabLst>
              <a:defRPr sz="1400" b="1"/>
            </a:pPr>
            <a:r>
              <a:rPr kumimoji="0" sz="1400" b="1" i="0" u="none" strike="noStrike" kern="0" cap="none" spc="0" normalizeH="0" baseline="0" noProof="0" dirty="0">
                <a:ln>
                  <a:noFill/>
                </a:ln>
                <a:solidFill>
                  <a:srgbClr val="000000"/>
                </a:solidFill>
                <a:effectLst/>
                <a:uLnTx/>
                <a:uFillTx/>
                <a:latin typeface="Arial"/>
                <a:cs typeface="Arial"/>
                <a:sym typeface="Arial"/>
              </a:rPr>
              <a:t>Inter-</a:t>
            </a:r>
            <a:r>
              <a:rPr kumimoji="0" sz="1400" b="1" i="0" u="none" strike="noStrike" kern="0" cap="none" spc="0" normalizeH="0" baseline="0" noProof="0" dirty="0" err="1">
                <a:ln>
                  <a:noFill/>
                </a:ln>
                <a:solidFill>
                  <a:srgbClr val="000000"/>
                </a:solidFill>
                <a:effectLst/>
                <a:uLnTx/>
                <a:uFillTx/>
                <a:latin typeface="Arial"/>
                <a:cs typeface="Arial"/>
                <a:sym typeface="Arial"/>
              </a:rPr>
              <a:t>funcionalidad</a:t>
            </a:r>
            <a:r>
              <a:rPr kumimoji="0" sz="1400" b="1" i="0" u="none" strike="noStrike" kern="0" cap="none" spc="0" normalizeH="0" baseline="0" noProof="0" dirty="0">
                <a:ln>
                  <a:noFill/>
                </a:ln>
                <a:solidFill>
                  <a:srgbClr val="000000"/>
                </a:solidFill>
                <a:effectLst/>
                <a:uLnTx/>
                <a:uFillTx/>
                <a:latin typeface="Arial"/>
                <a:cs typeface="Arial"/>
                <a:sym typeface="Arial"/>
              </a:rPr>
              <a:t> </a:t>
            </a:r>
          </a:p>
          <a:p>
            <a:pPr marL="7938" marR="0" lvl="0" indent="246061" algn="just" defTabSz="913764" rtl="0" eaLnBrk="1" fontAlgn="auto" latinLnBrk="0" hangingPunct="0">
              <a:lnSpc>
                <a:spcPct val="100000"/>
              </a:lnSpc>
              <a:spcBef>
                <a:spcPts val="0"/>
              </a:spcBef>
              <a:spcAft>
                <a:spcPts val="0"/>
              </a:spcAft>
              <a:buClrTx/>
              <a:buSzTx/>
              <a:buFontTx/>
              <a:buNone/>
              <a:tabLst>
                <a:tab pos="711200" algn="l"/>
              </a:tabLst>
              <a:defRPr sz="1400"/>
            </a:pPr>
            <a:r>
              <a:rPr kumimoji="0" sz="1400" b="0" i="0" u="none" strike="noStrike" kern="0" cap="none" spc="0" normalizeH="0" baseline="0" noProof="0" dirty="0" err="1">
                <a:ln>
                  <a:noFill/>
                </a:ln>
                <a:solidFill>
                  <a:srgbClr val="000000"/>
                </a:solidFill>
                <a:effectLst/>
                <a:uLnTx/>
                <a:uFillTx/>
                <a:latin typeface="Arial"/>
                <a:cs typeface="Arial"/>
                <a:sym typeface="Arial"/>
              </a:rPr>
              <a:t>Es</a:t>
            </a:r>
            <a:r>
              <a:rPr kumimoji="0" sz="1400" b="0" i="0" u="none" strike="noStrike" kern="0" cap="none" spc="0" normalizeH="0" baseline="0" noProof="0" dirty="0">
                <a:ln>
                  <a:noFill/>
                </a:ln>
                <a:solidFill>
                  <a:srgbClr val="000000"/>
                </a:solidFill>
                <a:effectLst/>
                <a:uLnTx/>
                <a:uFillTx/>
                <a:latin typeface="Arial"/>
                <a:cs typeface="Arial"/>
                <a:sym typeface="Arial"/>
              </a:rPr>
              <a:t> la </a:t>
            </a:r>
            <a:r>
              <a:rPr kumimoji="0" sz="1400" b="0" i="0" u="none" strike="noStrike" kern="0" cap="none" spc="0" normalizeH="0" baseline="0" noProof="0" dirty="0" err="1">
                <a:ln>
                  <a:noFill/>
                </a:ln>
                <a:solidFill>
                  <a:srgbClr val="000000"/>
                </a:solidFill>
                <a:effectLst/>
                <a:uLnTx/>
                <a:uFillTx/>
                <a:latin typeface="Arial"/>
                <a:cs typeface="Arial"/>
                <a:sym typeface="Arial"/>
              </a:rPr>
              <a:t>conexión</a:t>
            </a:r>
            <a:r>
              <a:rPr kumimoji="0" sz="1400" b="0" i="0" u="none" strike="noStrike" kern="0" cap="none" spc="0" normalizeH="0" baseline="0" noProof="0" dirty="0">
                <a:ln>
                  <a:noFill/>
                </a:ln>
                <a:solidFill>
                  <a:srgbClr val="000000"/>
                </a:solidFill>
                <a:effectLst/>
                <a:uLnTx/>
                <a:uFillTx/>
                <a:latin typeface="Arial"/>
                <a:cs typeface="Arial"/>
                <a:sym typeface="Arial"/>
              </a:rPr>
              <a:t> de los </a:t>
            </a:r>
            <a:r>
              <a:rPr kumimoji="0" sz="1400" b="0" i="0" u="none" strike="noStrike" kern="0" cap="none" spc="0" normalizeH="0" baseline="0" noProof="0" dirty="0" err="1">
                <a:ln>
                  <a:noFill/>
                </a:ln>
                <a:solidFill>
                  <a:srgbClr val="000000"/>
                </a:solidFill>
                <a:effectLst/>
                <a:uLnTx/>
                <a:uFillTx/>
                <a:latin typeface="Arial"/>
                <a:cs typeface="Arial"/>
                <a:sym typeface="Arial"/>
              </a:rPr>
              <a:t>procesos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EMPSII S.A.S. La </a:t>
            </a:r>
            <a:r>
              <a:rPr kumimoji="0" sz="1400" b="0" i="0" u="none" strike="noStrike" kern="0" cap="none" spc="0" normalizeH="0" baseline="0" noProof="0" dirty="0" err="1">
                <a:ln>
                  <a:noFill/>
                </a:ln>
                <a:solidFill>
                  <a:srgbClr val="000000"/>
                </a:solidFill>
                <a:effectLst/>
                <a:uLnTx/>
                <a:uFillTx/>
                <a:latin typeface="Arial"/>
                <a:cs typeface="Arial"/>
                <a:sym typeface="Arial"/>
              </a:rPr>
              <a:t>mayoría</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lang="es-CO" sz="1400" b="0" i="0" u="none" strike="noStrike" kern="0" cap="none" spc="0" normalizeH="0" baseline="0" noProof="0" dirty="0">
                <a:ln>
                  <a:noFill/>
                </a:ln>
                <a:solidFill>
                  <a:srgbClr val="000000"/>
                </a:solidFill>
                <a:effectLst/>
                <a:uLnTx/>
                <a:uFillTx/>
                <a:latin typeface="Arial"/>
                <a:cs typeface="Arial"/>
                <a:sym typeface="Arial"/>
              </a:rPr>
              <a:t>l</a:t>
            </a:r>
            <a:r>
              <a:rPr kumimoji="0" sz="1400" b="0" i="0" u="none" strike="noStrike" kern="0" cap="none" spc="0" normalizeH="0" baseline="0" noProof="0" dirty="0" err="1">
                <a:ln>
                  <a:noFill/>
                </a:ln>
                <a:solidFill>
                  <a:srgbClr val="000000"/>
                </a:solidFill>
                <a:effectLst/>
                <a:uLnTx/>
                <a:uFillTx/>
                <a:latin typeface="Arial"/>
                <a:cs typeface="Arial"/>
                <a:sym typeface="Arial"/>
              </a:rPr>
              <a:t>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procesos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operan</a:t>
            </a:r>
            <a:r>
              <a:rPr kumimoji="0" sz="1400" b="0" i="0" u="none" strike="noStrike" kern="0" cap="none" spc="0" normalizeH="0" baseline="0" noProof="0" dirty="0">
                <a:ln>
                  <a:noFill/>
                </a:ln>
                <a:solidFill>
                  <a:srgbClr val="000000"/>
                </a:solidFill>
                <a:effectLst/>
                <a:uLnTx/>
                <a:uFillTx/>
                <a:latin typeface="Arial"/>
                <a:cs typeface="Arial"/>
                <a:sym typeface="Arial"/>
              </a:rPr>
              <a:t> de </a:t>
            </a:r>
            <a:r>
              <a:rPr kumimoji="0" sz="1400" b="0" i="0" u="none" strike="noStrike" kern="0" cap="none" spc="0" normalizeH="0" baseline="0" noProof="0" dirty="0" err="1">
                <a:ln>
                  <a:noFill/>
                </a:ln>
                <a:solidFill>
                  <a:srgbClr val="000000"/>
                </a:solidFill>
                <a:effectLst/>
                <a:uLnTx/>
                <a:uFillTx/>
                <a:latin typeface="Arial"/>
                <a:cs typeface="Arial"/>
                <a:sym typeface="Arial"/>
              </a:rPr>
              <a:t>manera</a:t>
            </a:r>
            <a:r>
              <a:rPr kumimoji="0" sz="1400" b="0" i="0" u="none" strike="noStrike" kern="0" cap="none" spc="0" normalizeH="0" baseline="0" noProof="0" dirty="0">
                <a:ln>
                  <a:noFill/>
                </a:ln>
                <a:solidFill>
                  <a:srgbClr val="000000"/>
                </a:solidFill>
                <a:effectLst/>
                <a:uLnTx/>
                <a:uFillTx/>
                <a:latin typeface="Arial"/>
                <a:cs typeface="Arial"/>
                <a:sym typeface="Arial"/>
              </a:rPr>
              <a:t> lateral, </a:t>
            </a:r>
            <a:r>
              <a:rPr kumimoji="0" sz="1400" b="0" i="0" u="none" strike="noStrike" kern="0" cap="none" spc="0" normalizeH="0" baseline="0" noProof="0" dirty="0" err="1">
                <a:ln>
                  <a:noFill/>
                </a:ln>
                <a:solidFill>
                  <a:srgbClr val="000000"/>
                </a:solidFill>
                <a:effectLst/>
                <a:uLnTx/>
                <a:uFillTx/>
                <a:latin typeface="Arial"/>
                <a:cs typeface="Arial"/>
                <a:sym typeface="Arial"/>
              </a:rPr>
              <a:t>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decir</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atraviesan</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varias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funciones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en</a:t>
            </a:r>
            <a:r>
              <a:rPr kumimoji="0" sz="1400" b="0" i="0" u="none" strike="noStrike" kern="0" cap="none" spc="0" normalizeH="0" baseline="0" noProof="0" dirty="0">
                <a:ln>
                  <a:noFill/>
                </a:ln>
                <a:solidFill>
                  <a:srgbClr val="000000"/>
                </a:solidFill>
                <a:effectLst/>
                <a:uLnTx/>
                <a:uFillTx/>
                <a:latin typeface="Arial"/>
                <a:cs typeface="Arial"/>
                <a:sym typeface="Arial"/>
              </a:rPr>
              <a:t> la </a:t>
            </a:r>
            <a:r>
              <a:rPr kumimoji="0" sz="1400" b="0" i="0" u="none" strike="noStrike" kern="0" cap="none" spc="0" normalizeH="0" baseline="0" noProof="0" dirty="0" err="1">
                <a:ln>
                  <a:noFill/>
                </a:ln>
                <a:solidFill>
                  <a:srgbClr val="000000"/>
                </a:solidFill>
                <a:effectLst/>
                <a:uLnTx/>
                <a:uFillTx/>
                <a:latin typeface="Arial"/>
                <a:cs typeface="Arial"/>
                <a:sym typeface="Arial"/>
              </a:rPr>
              <a:t>compañía</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involucrando</a:t>
            </a:r>
            <a:r>
              <a:rPr kumimoji="0" sz="1400" b="0" i="0" u="none" strike="noStrike" kern="0" cap="none" spc="0" normalizeH="0" baseline="0" noProof="0" dirty="0">
                <a:ln>
                  <a:noFill/>
                </a:ln>
                <a:solidFill>
                  <a:srgbClr val="000000"/>
                </a:solidFill>
                <a:effectLst/>
                <a:uLnTx/>
                <a:uFillTx/>
                <a:latin typeface="Arial"/>
                <a:cs typeface="Arial"/>
                <a:sym typeface="Arial"/>
              </a:rPr>
              <a:t> a </a:t>
            </a:r>
            <a:r>
              <a:rPr kumimoji="0" sz="1400" b="0" i="0" u="none" strike="noStrike" kern="0" cap="none" spc="0" normalizeH="0" baseline="0" noProof="0" dirty="0" err="1">
                <a:ln>
                  <a:noFill/>
                </a:ln>
                <a:solidFill>
                  <a:srgbClr val="000000"/>
                </a:solidFill>
                <a:effectLst/>
                <a:uLnTx/>
                <a:uFillTx/>
                <a:latin typeface="Arial"/>
                <a:cs typeface="Arial"/>
                <a:sym typeface="Arial"/>
              </a:rPr>
              <a:t>diferentes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especialistas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es</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allí</a:t>
            </a:r>
            <a:r>
              <a:rPr kumimoji="0" sz="1400" b="0" i="0" u="none" strike="noStrike" kern="0" cap="none" spc="0" normalizeH="0" baseline="0" noProof="0" dirty="0">
                <a:ln>
                  <a:noFill/>
                </a:ln>
                <a:solidFill>
                  <a:srgbClr val="000000"/>
                </a:solidFill>
                <a:effectLst/>
                <a:uLnTx/>
                <a:uFillTx/>
                <a:latin typeface="Arial"/>
                <a:cs typeface="Arial"/>
                <a:sym typeface="Arial"/>
              </a:rPr>
              <a:t> </a:t>
            </a:r>
            <a:r>
              <a:rPr kumimoji="0" sz="1400" b="0" i="0" u="none" strike="noStrike" kern="0" cap="none" spc="0" normalizeH="0" baseline="0" noProof="0" dirty="0" err="1">
                <a:ln>
                  <a:noFill/>
                </a:ln>
                <a:solidFill>
                  <a:srgbClr val="000000"/>
                </a:solidFill>
                <a:effectLst/>
                <a:uLnTx/>
                <a:uFillTx/>
                <a:latin typeface="Arial"/>
                <a:cs typeface="Arial"/>
                <a:sym typeface="Arial"/>
              </a:rPr>
              <a:t>donde</a:t>
            </a:r>
            <a:r>
              <a:rPr kumimoji="0" sz="1400" b="0" i="0" u="none" strike="noStrike" kern="0" cap="none" spc="0" normalizeH="0" baseline="0" noProof="0" dirty="0">
                <a:ln>
                  <a:noFill/>
                </a:ln>
                <a:solidFill>
                  <a:srgbClr val="000000"/>
                </a:solidFill>
                <a:effectLst/>
                <a:uLnTx/>
                <a:uFillTx/>
                <a:latin typeface="Arial"/>
                <a:cs typeface="Arial"/>
                <a:sym typeface="Arial"/>
              </a:rPr>
              <a:t> se </a:t>
            </a:r>
            <a:r>
              <a:rPr kumimoji="0" sz="1400" b="0" i="0" u="none" strike="noStrike" kern="0" cap="none" spc="0" normalizeH="0" baseline="0" noProof="0" dirty="0" err="1">
                <a:ln>
                  <a:noFill/>
                </a:ln>
                <a:solidFill>
                  <a:srgbClr val="000000"/>
                </a:solidFill>
                <a:effectLst/>
                <a:uLnTx/>
                <a:uFillTx/>
                <a:latin typeface="Arial"/>
                <a:cs typeface="Arial"/>
                <a:sym typeface="Arial"/>
              </a:rPr>
              <a:t>identifica</a:t>
            </a:r>
            <a:r>
              <a:rPr kumimoji="0" sz="1400" b="0" i="0" u="none" strike="noStrike" kern="0" cap="none" spc="0" normalizeH="0" baseline="0" noProof="0" dirty="0">
                <a:ln>
                  <a:noFill/>
                </a:ln>
                <a:solidFill>
                  <a:srgbClr val="000000"/>
                </a:solidFill>
                <a:effectLst/>
                <a:uLnTx/>
                <a:uFillTx/>
                <a:latin typeface="Arial"/>
                <a:cs typeface="Arial"/>
                <a:sym typeface="Arial"/>
              </a:rPr>
              <a:t> con el </a:t>
            </a:r>
            <a:r>
              <a:rPr kumimoji="0" sz="1400" b="0" i="0" u="none" strike="noStrike" kern="0" cap="none" spc="0" normalizeH="0" baseline="0" noProof="0" dirty="0" err="1">
                <a:ln>
                  <a:noFill/>
                </a:ln>
                <a:solidFill>
                  <a:srgbClr val="000000"/>
                </a:solidFill>
                <a:effectLst/>
                <a:uLnTx/>
                <a:uFillTx/>
                <a:latin typeface="Arial"/>
                <a:cs typeface="Arial"/>
                <a:sym typeface="Arial"/>
              </a:rPr>
              <a:t>símbolo</a:t>
            </a:r>
            <a:r>
              <a:rPr kumimoji="0" sz="1400" b="0" i="0" u="none" strike="noStrike" kern="0" cap="none" spc="0" normalizeH="0" baseline="0" noProof="0" dirty="0">
                <a:ln>
                  <a:noFill/>
                </a:ln>
                <a:solidFill>
                  <a:srgbClr val="000000"/>
                </a:solidFill>
                <a:effectLst/>
                <a:uLnTx/>
                <a:uFillTx/>
                <a:latin typeface="Arial"/>
                <a:cs typeface="Arial"/>
                <a:sym typeface="Arial"/>
              </a:rPr>
              <a:t> </a:t>
            </a:r>
          </a:p>
          <a:p>
            <a:pPr marL="7938" marR="0" lvl="0" indent="246061" algn="just" defTabSz="913764" rtl="0" eaLnBrk="1" fontAlgn="auto" latinLnBrk="0" hangingPunct="0">
              <a:lnSpc>
                <a:spcPct val="100000"/>
              </a:lnSpc>
              <a:spcBef>
                <a:spcPts val="0"/>
              </a:spcBef>
              <a:spcAft>
                <a:spcPts val="0"/>
              </a:spcAft>
              <a:buClrTx/>
              <a:buSzTx/>
              <a:buFontTx/>
              <a:buNone/>
              <a:tabLst>
                <a:tab pos="711200" algn="l"/>
              </a:tabLst>
              <a:defRPr sz="1400"/>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4" name="Shape 414"/>
          <p:cNvSpPr/>
          <p:nvPr/>
        </p:nvSpPr>
        <p:spPr>
          <a:xfrm>
            <a:off x="392740" y="87692"/>
            <a:ext cx="6432717" cy="307341"/>
          </a:xfrm>
          <a:prstGeom prst="rect">
            <a:avLst/>
          </a:prstGeom>
          <a:solidFill>
            <a:srgbClr val="10224E"/>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400">
                <a:solidFill>
                  <a:srgbClr val="FFFFFF"/>
                </a:solidFill>
                <a:latin typeface="HandelGothic BT"/>
                <a:ea typeface="HandelGothic BT"/>
                <a:cs typeface="HandelGothic BT"/>
                <a:sym typeface="HandelGothic BT"/>
              </a:defRPr>
            </a:lvl1pPr>
          </a:lstStyle>
          <a:p>
            <a:pPr marL="0" marR="0" lvl="0" indent="0" algn="l" defTabSz="913764" rtl="0" eaLnBrk="1" fontAlgn="auto" latinLnBrk="0" hangingPunct="0">
              <a:lnSpc>
                <a:spcPct val="100000"/>
              </a:lnSpc>
              <a:spcBef>
                <a:spcPts val="0"/>
              </a:spcBef>
              <a:spcAft>
                <a:spcPts val="0"/>
              </a:spcAft>
              <a:buClrTx/>
              <a:buSzTx/>
              <a:buFontTx/>
              <a:buNone/>
              <a:tabLst/>
              <a:defRPr/>
            </a:pPr>
            <a:r>
              <a:rPr kumimoji="0" sz="1400" b="0" i="0" u="none" strike="noStrike" kern="0" cap="none" spc="0" normalizeH="0" baseline="0" noProof="0">
                <a:ln>
                  <a:noFill/>
                </a:ln>
                <a:solidFill>
                  <a:srgbClr val="FFFFFF"/>
                </a:solidFill>
                <a:effectLst/>
                <a:uLnTx/>
                <a:uFillTx/>
                <a:latin typeface="HandelGothic BT"/>
                <a:sym typeface="HandelGothic BT"/>
              </a:rPr>
              <a:t>Cómo describir….</a:t>
            </a:r>
          </a:p>
        </p:txBody>
      </p:sp>
      <p:sp>
        <p:nvSpPr>
          <p:cNvPr id="415" name="Shape 415"/>
          <p:cNvSpPr/>
          <p:nvPr/>
        </p:nvSpPr>
        <p:spPr>
          <a:xfrm>
            <a:off x="600020" y="2452631"/>
            <a:ext cx="1152129" cy="270031"/>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2700" y="21600"/>
                </a:lnTo>
                <a:moveTo>
                  <a:pt x="18900" y="0"/>
                </a:moveTo>
                <a:lnTo>
                  <a:pt x="18900" y="21600"/>
                </a:lnTo>
                <a:moveTo>
                  <a:pt x="0" y="0"/>
                </a:moveTo>
                <a:lnTo>
                  <a:pt x="21600" y="0"/>
                </a:lnTo>
                <a:lnTo>
                  <a:pt x="21600" y="21600"/>
                </a:lnTo>
                <a:lnTo>
                  <a:pt x="0" y="21600"/>
                </a:lnTo>
                <a:close/>
              </a:path>
            </a:pathLst>
          </a:custGeom>
          <a:ln w="12700">
            <a:solidFill>
              <a:srgbClr val="000000"/>
            </a:solidFill>
          </a:ln>
        </p:spPr>
        <p:txBody>
          <a:bodyPr lIns="45719" rIns="45719" anchor="ctr"/>
          <a:lstStyle/>
          <a:p>
            <a:pPr marL="0" marR="0" lvl="0" indent="0" algn="ctr" defTabSz="913764" rtl="0" eaLnBrk="1" fontAlgn="auto" latinLnBrk="0" hangingPunct="0">
              <a:lnSpc>
                <a:spcPct val="100000"/>
              </a:lnSpc>
              <a:spcBef>
                <a:spcPts val="0"/>
              </a:spcBef>
              <a:spcAft>
                <a:spcPts val="0"/>
              </a:spcAft>
              <a:buClrTx/>
              <a:buSzTx/>
              <a:buFontTx/>
              <a:buNone/>
              <a:tabLst/>
              <a:defRPr sz="1400">
                <a:solidFill>
                  <a:srgbClr val="FFFFFF"/>
                </a:solidFill>
              </a:defRPr>
            </a:pPr>
            <a:endParaRPr kumimoji="0" sz="1400" b="0" i="0" u="none" strike="noStrike" kern="0" cap="none" spc="0" normalizeH="0" baseline="0" noProof="0">
              <a:ln>
                <a:noFill/>
              </a:ln>
              <a:solidFill>
                <a:srgbClr val="FFFFFF"/>
              </a:solidFill>
              <a:effectLst/>
              <a:uLnTx/>
              <a:uFillTx/>
              <a:latin typeface="Arial"/>
              <a:cs typeface="Arial"/>
              <a:sym typeface="Arial"/>
            </a:endParaRPr>
          </a:p>
        </p:txBody>
      </p:sp>
      <p:sp>
        <p:nvSpPr>
          <p:cNvPr id="416" name="Shape 416"/>
          <p:cNvSpPr/>
          <p:nvPr/>
        </p:nvSpPr>
        <p:spPr>
          <a:xfrm>
            <a:off x="284480" y="554088"/>
            <a:ext cx="8428544" cy="6952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90488" marR="0" lvl="0" indent="-79375" algn="just" defTabSz="913764" rtl="0" eaLnBrk="1" fontAlgn="auto" latinLnBrk="0" hangingPunct="0">
              <a:lnSpc>
                <a:spcPct val="100000"/>
              </a:lnSpc>
              <a:spcBef>
                <a:spcPts val="0"/>
              </a:spcBef>
              <a:spcAft>
                <a:spcPts val="0"/>
              </a:spcAft>
              <a:buClrTx/>
              <a:buSzPct val="100000"/>
              <a:buFont typeface="Wingdings"/>
              <a:buChar char="▪"/>
              <a:tabLst>
                <a:tab pos="711200" algn="l"/>
              </a:tabLst>
              <a:defRPr sz="1400" b="1"/>
            </a:pPr>
            <a:r>
              <a:rPr kumimoji="0" sz="1400" b="1" i="0" u="none" strike="noStrike" kern="0" cap="none" spc="0" normalizeH="0" baseline="0" noProof="0">
                <a:ln>
                  <a:noFill/>
                </a:ln>
                <a:solidFill>
                  <a:srgbClr val="000000"/>
                </a:solidFill>
                <a:effectLst/>
                <a:uLnTx/>
                <a:uFillTx/>
                <a:latin typeface="Arial"/>
                <a:cs typeface="Arial"/>
                <a:sym typeface="Arial"/>
              </a:rPr>
              <a:t>Responsables del Proceso</a:t>
            </a:r>
          </a:p>
          <a:p>
            <a:pPr marL="7938" marR="0" lvl="0" indent="246061" algn="just" defTabSz="913764" rtl="0" eaLnBrk="1" fontAlgn="auto" latinLnBrk="0" hangingPunct="0">
              <a:lnSpc>
                <a:spcPct val="100000"/>
              </a:lnSpc>
              <a:spcBef>
                <a:spcPts val="0"/>
              </a:spcBef>
              <a:spcAft>
                <a:spcPts val="0"/>
              </a:spcAft>
              <a:buClrTx/>
              <a:buSzTx/>
              <a:buFontTx/>
              <a:buNone/>
              <a:tabLst>
                <a:tab pos="711200" algn="l"/>
              </a:tabLst>
              <a:defRPr sz="1400"/>
            </a:pPr>
            <a:r>
              <a:rPr kumimoji="0" sz="1400" b="0" i="0" u="none" strike="noStrike" kern="0" cap="none" spc="0" normalizeH="0" baseline="0" noProof="0">
                <a:ln>
                  <a:noFill/>
                </a:ln>
                <a:solidFill>
                  <a:srgbClr val="000000"/>
                </a:solidFill>
                <a:effectLst/>
                <a:uLnTx/>
                <a:uFillTx/>
                <a:latin typeface="Arial"/>
                <a:cs typeface="Arial"/>
                <a:sym typeface="Arial"/>
              </a:rPr>
              <a:t>En un proceso pueden participar varias áreas pero solo una de estas es la responsable del proceso y la que rinde cuentas del mismo.</a:t>
            </a:r>
          </a:p>
        </p:txBody>
      </p:sp>
    </p:spTree>
    <p:extLst>
      <p:ext uri="{BB962C8B-B14F-4D97-AF65-F5344CB8AC3E}">
        <p14:creationId xmlns:p14="http://schemas.microsoft.com/office/powerpoint/2010/main" val="273043551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332657"/>
            <a:ext cx="6360707" cy="307777"/>
          </a:xfrm>
          <a:prstGeom prst="rect">
            <a:avLst/>
          </a:prstGeom>
          <a:solidFill>
            <a:srgbClr val="10224E"/>
          </a:solidFill>
        </p:spPr>
        <p:txBody>
          <a:bodyPr wrap="square" rtlCol="0">
            <a:spAutoFit/>
          </a:bodyPr>
          <a:lstStyle/>
          <a:p>
            <a:r>
              <a:rPr lang="es-CO" sz="1400" dirty="0">
                <a:solidFill>
                  <a:srgbClr val="FFFFFF"/>
                </a:solidFill>
                <a:latin typeface="HandelGothic BT" panose="04030805030B02020C03" pitchFamily="82" charset="0"/>
              </a:rPr>
              <a:t>ESTRUCTURA DE LOS DOCUMENTOS</a:t>
            </a:r>
          </a:p>
        </p:txBody>
      </p:sp>
      <p:sp>
        <p:nvSpPr>
          <p:cNvPr id="3" name="CuadroTexto 2"/>
          <p:cNvSpPr txBox="1"/>
          <p:nvPr/>
        </p:nvSpPr>
        <p:spPr>
          <a:xfrm>
            <a:off x="395536" y="1201979"/>
            <a:ext cx="8352927" cy="430887"/>
          </a:xfrm>
          <a:prstGeom prst="rect">
            <a:avLst/>
          </a:prstGeom>
          <a:noFill/>
        </p:spPr>
        <p:txBody>
          <a:bodyPr wrap="square" lIns="36000" tIns="0" rIns="36000" bIns="0" rtlCol="0">
            <a:spAutoFit/>
          </a:bodyPr>
          <a:lstStyle/>
          <a:p>
            <a:pPr algn="just"/>
            <a:r>
              <a:rPr lang="es-CO" sz="1400" dirty="0"/>
              <a:t>Los documentos del Sistema de Gestión EMPSII S.A.S.  se codifican teniendo en cuenta la siguiente metodología. </a:t>
            </a:r>
          </a:p>
        </p:txBody>
      </p:sp>
      <p:graphicFrame>
        <p:nvGraphicFramePr>
          <p:cNvPr id="5" name="Tabla 4"/>
          <p:cNvGraphicFramePr>
            <a:graphicFrameLocks noGrp="1"/>
          </p:cNvGraphicFramePr>
          <p:nvPr>
            <p:extLst>
              <p:ext uri="{D42A27DB-BD31-4B8C-83A1-F6EECF244321}">
                <p14:modId xmlns:p14="http://schemas.microsoft.com/office/powerpoint/2010/main" val="2684712814"/>
              </p:ext>
            </p:extLst>
          </p:nvPr>
        </p:nvGraphicFramePr>
        <p:xfrm>
          <a:off x="395536" y="2132856"/>
          <a:ext cx="5400600" cy="1810645"/>
        </p:xfrm>
        <a:graphic>
          <a:graphicData uri="http://schemas.openxmlformats.org/drawingml/2006/table">
            <a:tbl>
              <a:tblPr firstRow="1" bandRow="1">
                <a:tableStyleId>{2D5ABB26-0587-4C30-8999-92F81FD0307C}</a:tableStyleId>
              </a:tblPr>
              <a:tblGrid>
                <a:gridCol w="4248472">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tblGrid>
              <a:tr h="351326">
                <a:tc>
                  <a:txBody>
                    <a:bodyPr/>
                    <a:lstStyle/>
                    <a:p>
                      <a:pPr algn="ctr"/>
                      <a:r>
                        <a:rPr lang="es-CO" sz="1400" b="1" dirty="0">
                          <a:solidFill>
                            <a:schemeClr val="bg1"/>
                          </a:solidFill>
                        </a:rPr>
                        <a:t>Tipo de Instrumento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a:r>
                        <a:rPr lang="es-CO" sz="1400" b="1" dirty="0">
                          <a:solidFill>
                            <a:schemeClr val="bg1"/>
                          </a:solidFill>
                        </a:rPr>
                        <a:t>Indicador</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224372">
                <a:tc>
                  <a:txBody>
                    <a:bodyPr/>
                    <a:lstStyle/>
                    <a:p>
                      <a:r>
                        <a:rPr lang="es-CO" sz="1400" dirty="0">
                          <a:solidFill>
                            <a:schemeClr val="tx1"/>
                          </a:solidFill>
                        </a:rPr>
                        <a:t>Manual General del SG-EMPSII</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M</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s-CO" sz="1400" dirty="0">
                          <a:solidFill>
                            <a:schemeClr val="tx1"/>
                          </a:solidFill>
                        </a:rPr>
                        <a:t>Manual</a:t>
                      </a:r>
                      <a:r>
                        <a:rPr lang="es-CO" sz="1400" baseline="0" dirty="0">
                          <a:solidFill>
                            <a:schemeClr val="tx1"/>
                          </a:solidFill>
                        </a:rPr>
                        <a:t> Ténico por Sub-Sistema de Gestión</a:t>
                      </a:r>
                      <a:endParaRPr lang="es-CO" sz="1400" dirty="0">
                        <a:solidFill>
                          <a:schemeClr val="tx1"/>
                        </a:solidFill>
                      </a:endParaRP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MT</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6186">
                <a:tc>
                  <a:txBody>
                    <a:bodyPr/>
                    <a:lstStyle/>
                    <a:p>
                      <a:r>
                        <a:rPr lang="es-CO" sz="1400" dirty="0">
                          <a:solidFill>
                            <a:schemeClr val="tx1"/>
                          </a:solidFill>
                        </a:rPr>
                        <a:t>Instructivo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I</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6186">
                <a:tc>
                  <a:txBody>
                    <a:bodyPr/>
                    <a:lstStyle/>
                    <a:p>
                      <a:r>
                        <a:rPr lang="es-CO" sz="1400" dirty="0">
                          <a:solidFill>
                            <a:schemeClr val="tx1"/>
                          </a:solidFill>
                        </a:rPr>
                        <a:t>Documento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DOC</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6186">
                <a:tc>
                  <a:txBody>
                    <a:bodyPr/>
                    <a:lstStyle/>
                    <a:p>
                      <a:r>
                        <a:rPr lang="es-CO" sz="1400" dirty="0">
                          <a:solidFill>
                            <a:schemeClr val="tx1"/>
                          </a:solidFill>
                        </a:rPr>
                        <a:t>Anexos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A</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929">
                <a:tc>
                  <a:txBody>
                    <a:bodyPr/>
                    <a:lstStyle/>
                    <a:p>
                      <a:pPr algn="l"/>
                      <a:r>
                        <a:rPr lang="es-CO" sz="1400" dirty="0">
                          <a:solidFill>
                            <a:schemeClr val="tx1"/>
                          </a:solidFill>
                        </a:rPr>
                        <a:t>Formato</a:t>
                      </a:r>
                      <a:r>
                        <a:rPr lang="es-CO" sz="1400" baseline="0" dirty="0">
                          <a:solidFill>
                            <a:schemeClr val="tx1"/>
                          </a:solidFill>
                        </a:rPr>
                        <a:t> para el registro de datos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F</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CuadroTexto 5"/>
          <p:cNvSpPr txBox="1"/>
          <p:nvPr/>
        </p:nvSpPr>
        <p:spPr>
          <a:xfrm>
            <a:off x="395536" y="4797152"/>
            <a:ext cx="8352927" cy="646331"/>
          </a:xfrm>
          <a:prstGeom prst="rect">
            <a:avLst/>
          </a:prstGeom>
          <a:noFill/>
        </p:spPr>
        <p:txBody>
          <a:bodyPr wrap="square" lIns="36000" tIns="0" rIns="36000" bIns="0" rtlCol="0">
            <a:spAutoFit/>
          </a:bodyPr>
          <a:lstStyle/>
          <a:p>
            <a:pPr algn="just"/>
            <a:r>
              <a:rPr lang="es-CO" sz="1400" dirty="0"/>
              <a:t>Cada indicador se separa con una línea en medio y se anexa el proceso al cual pertenece</a:t>
            </a:r>
          </a:p>
          <a:p>
            <a:pPr algn="just"/>
            <a:endParaRPr lang="es-CO" sz="1400" dirty="0"/>
          </a:p>
          <a:p>
            <a:pPr algn="just"/>
            <a:r>
              <a:rPr lang="es-CO" sz="1400" dirty="0"/>
              <a:t>Ejemplo: </a:t>
            </a:r>
            <a:r>
              <a:rPr lang="es-CO" sz="1400" b="1" dirty="0"/>
              <a:t>M-SG-01</a:t>
            </a:r>
            <a:r>
              <a:rPr lang="es-CO" sz="1400" dirty="0"/>
              <a:t> (hace relación al manual general del Sistema de Gestión de EMPSII S.A.S.)</a:t>
            </a:r>
          </a:p>
        </p:txBody>
      </p:sp>
    </p:spTree>
    <p:extLst>
      <p:ext uri="{BB962C8B-B14F-4D97-AF65-F5344CB8AC3E}">
        <p14:creationId xmlns:p14="http://schemas.microsoft.com/office/powerpoint/2010/main" val="493908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43541" y="134634"/>
            <a:ext cx="6432715" cy="307777"/>
          </a:xfrm>
          <a:prstGeom prst="rect">
            <a:avLst/>
          </a:prstGeom>
          <a:solidFill>
            <a:srgbClr val="10224E"/>
          </a:solidFill>
        </p:spPr>
        <p:txBody>
          <a:bodyPr wrap="square" rtlCol="0">
            <a:spAutoFit/>
          </a:bodyPr>
          <a:lstStyle/>
          <a:p>
            <a:r>
              <a:rPr lang="es-CO" sz="1400" dirty="0">
                <a:solidFill>
                  <a:srgbClr val="FFFFFF"/>
                </a:solidFill>
                <a:latin typeface="HandelGothic BT" panose="04030805030B02020C03" pitchFamily="82" charset="0"/>
              </a:rPr>
              <a:t>ESTRUCTURA DE LOS DOCUMENTOS</a:t>
            </a:r>
          </a:p>
        </p:txBody>
      </p:sp>
      <p:graphicFrame>
        <p:nvGraphicFramePr>
          <p:cNvPr id="10" name="Tabla 9"/>
          <p:cNvGraphicFramePr>
            <a:graphicFrameLocks noGrp="1"/>
          </p:cNvGraphicFramePr>
          <p:nvPr>
            <p:extLst>
              <p:ext uri="{D42A27DB-BD31-4B8C-83A1-F6EECF244321}">
                <p14:modId xmlns:p14="http://schemas.microsoft.com/office/powerpoint/2010/main" val="3978751689"/>
              </p:ext>
            </p:extLst>
          </p:nvPr>
        </p:nvGraphicFramePr>
        <p:xfrm>
          <a:off x="395536" y="908720"/>
          <a:ext cx="8376930" cy="2225040"/>
        </p:xfrm>
        <a:graphic>
          <a:graphicData uri="http://schemas.openxmlformats.org/drawingml/2006/table">
            <a:tbl>
              <a:tblPr firstRow="1" bandRow="1">
                <a:tableStyleId>{2D5ABB26-0587-4C30-8999-92F81FD0307C}</a:tableStyleId>
              </a:tblPr>
              <a:tblGrid>
                <a:gridCol w="2544890">
                  <a:extLst>
                    <a:ext uri="{9D8B030D-6E8A-4147-A177-3AD203B41FA5}">
                      <a16:colId xmlns:a16="http://schemas.microsoft.com/office/drawing/2014/main" val="20000"/>
                    </a:ext>
                  </a:extLst>
                </a:gridCol>
                <a:gridCol w="1272445">
                  <a:extLst>
                    <a:ext uri="{9D8B030D-6E8A-4147-A177-3AD203B41FA5}">
                      <a16:colId xmlns:a16="http://schemas.microsoft.com/office/drawing/2014/main" val="20001"/>
                    </a:ext>
                  </a:extLst>
                </a:gridCol>
                <a:gridCol w="3756326">
                  <a:extLst>
                    <a:ext uri="{9D8B030D-6E8A-4147-A177-3AD203B41FA5}">
                      <a16:colId xmlns:a16="http://schemas.microsoft.com/office/drawing/2014/main" val="20002"/>
                    </a:ext>
                  </a:extLst>
                </a:gridCol>
                <a:gridCol w="803269">
                  <a:extLst>
                    <a:ext uri="{9D8B030D-6E8A-4147-A177-3AD203B41FA5}">
                      <a16:colId xmlns:a16="http://schemas.microsoft.com/office/drawing/2014/main" val="20003"/>
                    </a:ext>
                  </a:extLst>
                </a:gridCol>
              </a:tblGrid>
              <a:tr h="278130">
                <a:tc>
                  <a:txBody>
                    <a:bodyPr/>
                    <a:lstStyle/>
                    <a:p>
                      <a:pPr algn="ctr"/>
                      <a:r>
                        <a:rPr lang="es-CO" sz="1400" b="1" dirty="0">
                          <a:solidFill>
                            <a:schemeClr val="bg1"/>
                          </a:solidFill>
                        </a:rPr>
                        <a:t>PROCESOS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a:r>
                        <a:rPr lang="es-CO" sz="1400" b="1" dirty="0">
                          <a:solidFill>
                            <a:schemeClr val="bg1"/>
                          </a:solidFill>
                        </a:rPr>
                        <a:t>Indicador</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a:r>
                        <a:rPr lang="es-CO" sz="1400" b="1" dirty="0">
                          <a:solidFill>
                            <a:schemeClr val="bg1"/>
                          </a:solidFill>
                        </a:rPr>
                        <a:t>PROCESO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tc>
                  <a:txBody>
                    <a:bodyPr/>
                    <a:lstStyle/>
                    <a:p>
                      <a:pPr algn="ctr"/>
                      <a:r>
                        <a:rPr lang="es-CO" sz="1400" b="1" dirty="0">
                          <a:solidFill>
                            <a:schemeClr val="bg1"/>
                          </a:solidFill>
                        </a:rPr>
                        <a:t>Indiador</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5">
                        <a:lumMod val="50000"/>
                      </a:schemeClr>
                    </a:solidFill>
                  </a:tcPr>
                </a:tc>
                <a:extLst>
                  <a:ext uri="{0D108BD9-81ED-4DB2-BD59-A6C34878D82A}">
                    <a16:rowId xmlns:a16="http://schemas.microsoft.com/office/drawing/2014/main" val="10000"/>
                  </a:ext>
                </a:extLst>
              </a:tr>
              <a:tr h="278130">
                <a:tc>
                  <a:txBody>
                    <a:bodyPr/>
                    <a:lstStyle/>
                    <a:p>
                      <a:r>
                        <a:rPr lang="es-CO" sz="1400" dirty="0">
                          <a:solidFill>
                            <a:schemeClr val="tx1"/>
                          </a:solidFill>
                        </a:rPr>
                        <a:t>Comercial</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GC</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s-CO" sz="1400" dirty="0">
                          <a:solidFill>
                            <a:schemeClr val="tx1"/>
                          </a:solidFill>
                        </a:rPr>
                        <a:t>Gestión Legal</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GL</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8130">
                <a:tc>
                  <a:txBody>
                    <a:bodyPr/>
                    <a:lstStyle/>
                    <a:p>
                      <a:r>
                        <a:rPr lang="es-CO" sz="1400" dirty="0">
                          <a:solidFill>
                            <a:schemeClr val="tx1"/>
                          </a:solidFill>
                        </a:rPr>
                        <a:t>Compras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CO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s-CO" sz="1400" dirty="0">
                          <a:solidFill>
                            <a:schemeClr val="tx1"/>
                          </a:solidFill>
                        </a:rPr>
                        <a:t>Gestión del Personal</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GP</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8130">
                <a:tc>
                  <a:txBody>
                    <a:bodyPr/>
                    <a:lstStyle/>
                    <a:p>
                      <a:r>
                        <a:rPr lang="es-CO" sz="1400" dirty="0">
                          <a:solidFill>
                            <a:schemeClr val="tx1"/>
                          </a:solidFill>
                        </a:rPr>
                        <a:t>Gestión Estratégica</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GE</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s-CO" sz="1400" dirty="0">
                          <a:solidFill>
                            <a:schemeClr val="tx1"/>
                          </a:solidFill>
                        </a:rPr>
                        <a:t>Gestión de las comunicciones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COM</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8130">
                <a:tc>
                  <a:txBody>
                    <a:bodyPr/>
                    <a:lstStyle/>
                    <a:p>
                      <a:r>
                        <a:rPr lang="es-CO" sz="1400" dirty="0">
                          <a:solidFill>
                            <a:schemeClr val="tx1"/>
                          </a:solidFill>
                        </a:rPr>
                        <a:t>Mantenimiento </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MTO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r>
                        <a:rPr lang="es-CO" sz="1400" dirty="0">
                          <a:solidFill>
                            <a:schemeClr val="tx1"/>
                          </a:solidFill>
                        </a:rPr>
                        <a:t>Emergencias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EME</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8130">
                <a:tc>
                  <a:txBody>
                    <a:bodyPr/>
                    <a:lstStyle/>
                    <a:p>
                      <a:r>
                        <a:rPr lang="es-CO" sz="1400" dirty="0">
                          <a:solidFill>
                            <a:schemeClr val="tx1"/>
                          </a:solidFill>
                        </a:rPr>
                        <a:t>Gestión del Riesgo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GR</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s-CO" sz="1400" dirty="0">
                          <a:solidFill>
                            <a:schemeClr val="tx1"/>
                          </a:solidFill>
                        </a:rPr>
                        <a:t>Gestón Administrativa y Financiera</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GAF</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8130">
                <a:tc>
                  <a:txBody>
                    <a:bodyPr/>
                    <a:lstStyle/>
                    <a:p>
                      <a:r>
                        <a:rPr lang="es-CO" sz="1400" dirty="0">
                          <a:solidFill>
                            <a:schemeClr val="tx1"/>
                          </a:solidFill>
                        </a:rPr>
                        <a:t>Sistema de Gestión</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SG-EMPSII</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s-CO" sz="1400" dirty="0">
                          <a:solidFill>
                            <a:schemeClr val="tx1"/>
                          </a:solidFill>
                        </a:rPr>
                        <a:t>Consultoría</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CN</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8130">
                <a:tc>
                  <a:txBody>
                    <a:bodyPr/>
                    <a:lstStyle/>
                    <a:p>
                      <a:r>
                        <a:rPr lang="es-CO" sz="1400" dirty="0">
                          <a:solidFill>
                            <a:schemeClr val="tx1"/>
                          </a:solidFill>
                        </a:rPr>
                        <a:t>Desarrollo de Software</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DS</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s-CO" sz="1400" dirty="0">
                          <a:solidFill>
                            <a:schemeClr val="tx1"/>
                          </a:solidFill>
                        </a:rPr>
                        <a:t>Soporte y mantenimiento</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s-CO" sz="1400" dirty="0">
                          <a:solidFill>
                            <a:schemeClr val="tx1"/>
                          </a:solidFill>
                        </a:rPr>
                        <a:t>SM</a:t>
                      </a:r>
                    </a:p>
                  </a:txBody>
                  <a:tcPr marL="48000" marR="48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Rectángulo 6"/>
          <p:cNvSpPr/>
          <p:nvPr/>
        </p:nvSpPr>
        <p:spPr>
          <a:xfrm>
            <a:off x="2410566" y="3998458"/>
            <a:ext cx="768085" cy="378042"/>
          </a:xfrm>
          <a:prstGeom prst="rect">
            <a:avLst/>
          </a:prstGeom>
          <a:solidFill>
            <a:schemeClr val="accent5">
              <a:lumMod val="50000"/>
            </a:schemeClr>
          </a:solidFill>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_tradnl" sz="2400" b="1" dirty="0">
                <a:solidFill>
                  <a:schemeClr val="bg1"/>
                </a:solidFill>
                <a:effectLst/>
              </a:rPr>
              <a:t>I</a:t>
            </a:r>
          </a:p>
        </p:txBody>
      </p:sp>
      <p:sp>
        <p:nvSpPr>
          <p:cNvPr id="8" name="Rectángulo 7"/>
          <p:cNvSpPr/>
          <p:nvPr/>
        </p:nvSpPr>
        <p:spPr>
          <a:xfrm>
            <a:off x="4042748" y="3998458"/>
            <a:ext cx="768085" cy="378042"/>
          </a:xfrm>
          <a:prstGeom prst="rect">
            <a:avLst/>
          </a:prstGeom>
          <a:solidFill>
            <a:schemeClr val="accent5">
              <a:lumMod val="50000"/>
            </a:schemeClr>
          </a:solidFill>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_tradnl" sz="2400" b="1" dirty="0">
                <a:solidFill>
                  <a:schemeClr val="bg1"/>
                </a:solidFill>
                <a:effectLst/>
              </a:rPr>
              <a:t>CO</a:t>
            </a:r>
          </a:p>
        </p:txBody>
      </p:sp>
      <p:sp>
        <p:nvSpPr>
          <p:cNvPr id="9" name="Rectángulo 8"/>
          <p:cNvSpPr/>
          <p:nvPr/>
        </p:nvSpPr>
        <p:spPr>
          <a:xfrm>
            <a:off x="5770940" y="3998458"/>
            <a:ext cx="768085" cy="378042"/>
          </a:xfrm>
          <a:prstGeom prst="rect">
            <a:avLst/>
          </a:prstGeom>
          <a:solidFill>
            <a:schemeClr val="accent5">
              <a:lumMod val="50000"/>
            </a:schemeClr>
          </a:solidFill>
          <a:ln>
            <a:no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_tradnl" sz="2400" b="1" dirty="0">
                <a:solidFill>
                  <a:schemeClr val="bg1"/>
                </a:solidFill>
                <a:effectLst/>
              </a:rPr>
              <a:t>01</a:t>
            </a:r>
          </a:p>
        </p:txBody>
      </p:sp>
      <p:sp>
        <p:nvSpPr>
          <p:cNvPr id="11" name="CuadroTexto 10"/>
          <p:cNvSpPr txBox="1"/>
          <p:nvPr/>
        </p:nvSpPr>
        <p:spPr>
          <a:xfrm>
            <a:off x="2026524" y="4338028"/>
            <a:ext cx="1102423" cy="307777"/>
          </a:xfrm>
          <a:prstGeom prst="rect">
            <a:avLst/>
          </a:prstGeom>
          <a:noFill/>
        </p:spPr>
        <p:txBody>
          <a:bodyPr wrap="none" rtlCol="0" anchor="ctr">
            <a:spAutoFit/>
          </a:bodyPr>
          <a:lstStyle/>
          <a:p>
            <a:r>
              <a:rPr lang="es-ES_tradnl" sz="1400" b="1" dirty="0"/>
              <a:t>Instructivo</a:t>
            </a:r>
          </a:p>
        </p:txBody>
      </p:sp>
      <p:cxnSp>
        <p:nvCxnSpPr>
          <p:cNvPr id="12" name="Conector recto 11"/>
          <p:cNvCxnSpPr/>
          <p:nvPr/>
        </p:nvCxnSpPr>
        <p:spPr>
          <a:xfrm>
            <a:off x="3370673" y="4214482"/>
            <a:ext cx="480053" cy="0"/>
          </a:xfrm>
          <a:prstGeom prst="line">
            <a:avLst/>
          </a:prstGeom>
          <a:ln w="57150" cmpd="sng">
            <a:solidFill>
              <a:schemeClr val="accent5">
                <a:lumMod val="75000"/>
                <a:alpha val="80000"/>
              </a:schemeClr>
            </a:solidFill>
          </a:ln>
        </p:spPr>
        <p:style>
          <a:lnRef idx="3">
            <a:schemeClr val="accent5"/>
          </a:lnRef>
          <a:fillRef idx="0">
            <a:schemeClr val="accent5"/>
          </a:fillRef>
          <a:effectRef idx="2">
            <a:schemeClr val="accent5"/>
          </a:effectRef>
          <a:fontRef idx="minor">
            <a:schemeClr val="tx1"/>
          </a:fontRef>
        </p:style>
      </p:cxnSp>
      <p:cxnSp>
        <p:nvCxnSpPr>
          <p:cNvPr id="13" name="Conector recto 12"/>
          <p:cNvCxnSpPr/>
          <p:nvPr/>
        </p:nvCxnSpPr>
        <p:spPr>
          <a:xfrm>
            <a:off x="5002854" y="4213396"/>
            <a:ext cx="480053" cy="0"/>
          </a:xfrm>
          <a:prstGeom prst="line">
            <a:avLst/>
          </a:prstGeom>
          <a:ln w="57150" cmpd="sng">
            <a:solidFill>
              <a:schemeClr val="accent5">
                <a:lumMod val="75000"/>
                <a:alpha val="80000"/>
              </a:schemeClr>
            </a:solidFill>
          </a:ln>
        </p:spPr>
        <p:style>
          <a:lnRef idx="3">
            <a:schemeClr val="accent5"/>
          </a:lnRef>
          <a:fillRef idx="0">
            <a:schemeClr val="accent5"/>
          </a:fillRef>
          <a:effectRef idx="2">
            <a:schemeClr val="accent5"/>
          </a:effectRef>
          <a:fontRef idx="minor">
            <a:schemeClr val="tx1"/>
          </a:fontRef>
        </p:style>
      </p:cxnSp>
      <p:sp>
        <p:nvSpPr>
          <p:cNvPr id="14" name="CuadroTexto 13"/>
          <p:cNvSpPr txBox="1"/>
          <p:nvPr/>
        </p:nvSpPr>
        <p:spPr>
          <a:xfrm>
            <a:off x="3851920" y="4365104"/>
            <a:ext cx="1159292" cy="523220"/>
          </a:xfrm>
          <a:prstGeom prst="rect">
            <a:avLst/>
          </a:prstGeom>
          <a:noFill/>
        </p:spPr>
        <p:txBody>
          <a:bodyPr wrap="none" rtlCol="0" anchor="ctr">
            <a:spAutoFit/>
          </a:bodyPr>
          <a:lstStyle/>
          <a:p>
            <a:pPr algn="ctr"/>
            <a:r>
              <a:rPr lang="es-ES_tradnl" sz="1400" b="1" dirty="0"/>
              <a:t>Proceso de</a:t>
            </a:r>
          </a:p>
          <a:p>
            <a:pPr algn="ctr"/>
            <a:r>
              <a:rPr lang="es-ES_tradnl" sz="1400" b="1" dirty="0"/>
              <a:t>Compras</a:t>
            </a:r>
          </a:p>
        </p:txBody>
      </p:sp>
      <p:sp>
        <p:nvSpPr>
          <p:cNvPr id="15" name="CuadroTexto 14"/>
          <p:cNvSpPr txBox="1"/>
          <p:nvPr/>
        </p:nvSpPr>
        <p:spPr>
          <a:xfrm>
            <a:off x="5501230" y="4338028"/>
            <a:ext cx="1262059" cy="307777"/>
          </a:xfrm>
          <a:prstGeom prst="rect">
            <a:avLst/>
          </a:prstGeom>
          <a:noFill/>
        </p:spPr>
        <p:txBody>
          <a:bodyPr wrap="none" rtlCol="0" anchor="ctr">
            <a:spAutoFit/>
          </a:bodyPr>
          <a:lstStyle/>
          <a:p>
            <a:pPr algn="ctr"/>
            <a:r>
              <a:rPr lang="es-ES_tradnl" sz="1400" b="1" dirty="0"/>
              <a:t>Consecutivo</a:t>
            </a:r>
          </a:p>
        </p:txBody>
      </p:sp>
    </p:spTree>
    <p:extLst>
      <p:ext uri="{BB962C8B-B14F-4D97-AF65-F5344CB8AC3E}">
        <p14:creationId xmlns:p14="http://schemas.microsoft.com/office/powerpoint/2010/main" val="193292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539552" y="620688"/>
            <a:ext cx="8280919" cy="738664"/>
          </a:xfrm>
          <a:prstGeom prst="rect">
            <a:avLst/>
          </a:prstGeom>
          <a:noFill/>
        </p:spPr>
        <p:txBody>
          <a:bodyPr wrap="square" rtlCol="0">
            <a:spAutoFit/>
          </a:bodyPr>
          <a:lstStyle/>
          <a:p>
            <a:pPr algn="just"/>
            <a:r>
              <a:rPr lang="es-CO" sz="1200" dirty="0"/>
              <a:t>Los</a:t>
            </a:r>
            <a:r>
              <a:rPr lang="es-CO" sz="1400" dirty="0"/>
              <a:t> activos se identifican mediante un </a:t>
            </a:r>
            <a:r>
              <a:rPr lang="es-CO" sz="1400" dirty="0" err="1"/>
              <a:t>sticker</a:t>
            </a:r>
            <a:r>
              <a:rPr lang="es-CO" sz="1400" dirty="0"/>
              <a:t> que incluye como información la fecha de adquisición y un número consecutivo</a:t>
            </a:r>
          </a:p>
          <a:p>
            <a:pPr algn="just"/>
            <a:endParaRPr lang="es-CO" sz="1400" dirty="0"/>
          </a:p>
        </p:txBody>
      </p:sp>
      <p:sp>
        <p:nvSpPr>
          <p:cNvPr id="8" name="CuadroTexto 7"/>
          <p:cNvSpPr txBox="1"/>
          <p:nvPr/>
        </p:nvSpPr>
        <p:spPr>
          <a:xfrm>
            <a:off x="443541" y="134634"/>
            <a:ext cx="6432715" cy="307777"/>
          </a:xfrm>
          <a:prstGeom prst="rect">
            <a:avLst/>
          </a:prstGeom>
          <a:solidFill>
            <a:srgbClr val="10224E"/>
          </a:solidFill>
        </p:spPr>
        <p:txBody>
          <a:bodyPr wrap="square" rtlCol="0">
            <a:spAutoFit/>
          </a:bodyPr>
          <a:lstStyle/>
          <a:p>
            <a:r>
              <a:rPr lang="es-CO" sz="1400" dirty="0">
                <a:solidFill>
                  <a:srgbClr val="FFFFFF"/>
                </a:solidFill>
                <a:latin typeface="HandelGothic BT" panose="04030805030B02020C03" pitchFamily="82" charset="0"/>
              </a:rPr>
              <a:t>Estructura de los documentos</a:t>
            </a:r>
          </a:p>
        </p:txBody>
      </p:sp>
      <p:sp>
        <p:nvSpPr>
          <p:cNvPr id="16" name="CuadroTexto 15"/>
          <p:cNvSpPr txBox="1"/>
          <p:nvPr/>
        </p:nvSpPr>
        <p:spPr>
          <a:xfrm>
            <a:off x="467544" y="4077072"/>
            <a:ext cx="8352927" cy="307777"/>
          </a:xfrm>
          <a:prstGeom prst="rect">
            <a:avLst/>
          </a:prstGeom>
          <a:solidFill>
            <a:srgbClr val="10224E"/>
          </a:solidFill>
        </p:spPr>
        <p:txBody>
          <a:bodyPr wrap="square" rtlCol="0">
            <a:spAutoFit/>
          </a:bodyPr>
          <a:lstStyle>
            <a:defPPr>
              <a:defRPr lang="es-CO"/>
            </a:defPPr>
            <a:lvl1pPr>
              <a:defRPr sz="1400" b="1">
                <a:solidFill>
                  <a:srgbClr val="FFFFFF"/>
                </a:solidFill>
              </a:defRPr>
            </a:lvl1pPr>
          </a:lstStyle>
          <a:p>
            <a:r>
              <a:rPr lang="es-ES_tradnl" b="0" dirty="0">
                <a:latin typeface="HandelGothic BT" panose="04030805030B02020C03" pitchFamily="82" charset="0"/>
              </a:rPr>
              <a:t>OTROS CONCEPTOS RELACIONADO CON LA GESTIÓN DE LA DOCUMENTACIÓN.</a:t>
            </a:r>
            <a:endParaRPr lang="es-ES" b="0" dirty="0">
              <a:latin typeface="HandelGothic BT" panose="04030805030B02020C03" pitchFamily="82" charset="0"/>
            </a:endParaRPr>
          </a:p>
        </p:txBody>
      </p:sp>
      <p:sp>
        <p:nvSpPr>
          <p:cNvPr id="17" name="CuadroTexto 16"/>
          <p:cNvSpPr txBox="1"/>
          <p:nvPr/>
        </p:nvSpPr>
        <p:spPr>
          <a:xfrm>
            <a:off x="467544" y="4509120"/>
            <a:ext cx="8352927" cy="1508105"/>
          </a:xfrm>
          <a:prstGeom prst="rect">
            <a:avLst/>
          </a:prstGeom>
          <a:noFill/>
        </p:spPr>
        <p:txBody>
          <a:bodyPr wrap="square" lIns="36000" tIns="0" rIns="36000" bIns="0" rtlCol="0">
            <a:spAutoFit/>
          </a:bodyPr>
          <a:lstStyle/>
          <a:p>
            <a:pPr algn="just"/>
            <a:r>
              <a:rPr lang="es-ES" sz="1400" dirty="0"/>
              <a:t>La gestión de la documentación también está relacionada con las comunicaciones por lo que se deberá tener en cuenta los criterios establecidos en el </a:t>
            </a:r>
            <a:r>
              <a:rPr lang="es-ES" sz="1400" b="1" dirty="0"/>
              <a:t>MT-COM-01</a:t>
            </a:r>
            <a:r>
              <a:rPr lang="es-ES" sz="1400" dirty="0"/>
              <a:t> Manual de Gestión de las Comunicaciones.</a:t>
            </a:r>
            <a:endParaRPr lang="es-ES" sz="1400" b="1" dirty="0"/>
          </a:p>
          <a:p>
            <a:pPr algn="just"/>
            <a:endParaRPr lang="es-ES" sz="1400" dirty="0"/>
          </a:p>
          <a:p>
            <a:pPr algn="just"/>
            <a:r>
              <a:rPr lang="es-ES" sz="1400" dirty="0"/>
              <a:t>Para la gestión del archivo, se debe seguir el Instructivo de Archivo de Oficina </a:t>
            </a:r>
            <a:endParaRPr lang="es-ES" sz="1400" b="1" dirty="0"/>
          </a:p>
          <a:p>
            <a:pPr algn="just"/>
            <a:endParaRPr lang="es-ES" sz="1400" dirty="0"/>
          </a:p>
          <a:p>
            <a:pPr algn="just"/>
            <a:r>
              <a:rPr lang="es-ES" sz="1400" dirty="0"/>
              <a:t>Para la seguridad de los documentos en medios tecnológicos, se tendrá que utilizar el  </a:t>
            </a:r>
            <a:r>
              <a:rPr lang="es-ES" sz="1400" b="1" dirty="0"/>
              <a:t>I-SG-01</a:t>
            </a:r>
            <a:r>
              <a:rPr lang="es-ES" sz="1400" dirty="0"/>
              <a:t> Instructivo de Seguridad Informática</a:t>
            </a:r>
            <a:endParaRPr lang="es-ES" sz="1400" b="1" dirty="0"/>
          </a:p>
        </p:txBody>
      </p:sp>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 r="4957"/>
          <a:stretch/>
        </p:blipFill>
        <p:spPr>
          <a:xfrm>
            <a:off x="3059832" y="1359352"/>
            <a:ext cx="2664296" cy="2167960"/>
          </a:xfrm>
          <a:prstGeom prst="rect">
            <a:avLst/>
          </a:prstGeom>
        </p:spPr>
      </p:pic>
    </p:spTree>
    <p:extLst>
      <p:ext uri="{BB962C8B-B14F-4D97-AF65-F5344CB8AC3E}">
        <p14:creationId xmlns:p14="http://schemas.microsoft.com/office/powerpoint/2010/main" val="210734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51521" y="188641"/>
            <a:ext cx="7344816" cy="523220"/>
          </a:xfrm>
          <a:prstGeom prst="rect">
            <a:avLst/>
          </a:prstGeom>
          <a:solidFill>
            <a:srgbClr val="10224E"/>
          </a:solidFill>
        </p:spPr>
        <p:txBody>
          <a:bodyPr wrap="square" rtlCol="0">
            <a:spAutoFit/>
          </a:bodyPr>
          <a:lstStyle>
            <a:defPPr>
              <a:defRPr lang="es-CO"/>
            </a:defPPr>
            <a:lvl1pPr>
              <a:defRPr sz="1400" b="1">
                <a:solidFill>
                  <a:srgbClr val="FFFFFF"/>
                </a:solidFill>
              </a:defRPr>
            </a:lvl1pPr>
          </a:lstStyle>
          <a:p>
            <a:r>
              <a:rPr lang="es-ES_tradnl" b="0" dirty="0">
                <a:latin typeface="HandelGothic BT" panose="04030805030B02020C03" pitchFamily="82" charset="0"/>
              </a:rPr>
              <a:t>OTROS CONCEPTOS RELACIONADOS CON LA GESTIÓN DE LA DOCUMENTACIÓN.</a:t>
            </a:r>
            <a:endParaRPr lang="es-ES" b="0" dirty="0">
              <a:latin typeface="HandelGothic BT" panose="04030805030B02020C03" pitchFamily="82" charset="0"/>
            </a:endParaRPr>
          </a:p>
        </p:txBody>
      </p:sp>
      <p:sp>
        <p:nvSpPr>
          <p:cNvPr id="3" name="CuadroTexto 2"/>
          <p:cNvSpPr txBox="1"/>
          <p:nvPr/>
        </p:nvSpPr>
        <p:spPr>
          <a:xfrm>
            <a:off x="251521" y="1052155"/>
            <a:ext cx="8568952" cy="954107"/>
          </a:xfrm>
          <a:prstGeom prst="rect">
            <a:avLst/>
          </a:prstGeom>
          <a:noFill/>
        </p:spPr>
        <p:txBody>
          <a:bodyPr wrap="square" rtlCol="0">
            <a:spAutoFit/>
          </a:bodyPr>
          <a:lstStyle/>
          <a:p>
            <a:pPr algn="just"/>
            <a:r>
              <a:rPr lang="es-CO" sz="1400" dirty="0"/>
              <a:t>El responsable del SG-EMPSII tiene acceso a todos los documentos planificados para el SG-EMPSII como super-administrador.  La competencia y el cargo del responsable del SG-EMPSII permite que pueda observar todos los documentos que se van generando en el SG-EMPSII, a excepción de historias clínicas las cuales son privadas de cada persona de la organización.</a:t>
            </a:r>
          </a:p>
        </p:txBody>
      </p:sp>
      <p:sp>
        <p:nvSpPr>
          <p:cNvPr id="4" name="CuadroTexto 3"/>
          <p:cNvSpPr txBox="1"/>
          <p:nvPr/>
        </p:nvSpPr>
        <p:spPr>
          <a:xfrm>
            <a:off x="270636" y="2563742"/>
            <a:ext cx="7344816" cy="307777"/>
          </a:xfrm>
          <a:prstGeom prst="rect">
            <a:avLst/>
          </a:prstGeom>
          <a:solidFill>
            <a:srgbClr val="10224E"/>
          </a:solidFill>
        </p:spPr>
        <p:txBody>
          <a:bodyPr wrap="square" rtlCol="0">
            <a:spAutoFit/>
          </a:bodyPr>
          <a:lstStyle>
            <a:defPPr>
              <a:defRPr lang="es-CO"/>
            </a:defPPr>
            <a:lvl1pPr>
              <a:defRPr sz="1400" b="1">
                <a:solidFill>
                  <a:srgbClr val="FFFFFF"/>
                </a:solidFill>
              </a:defRPr>
            </a:lvl1pPr>
          </a:lstStyle>
          <a:p>
            <a:r>
              <a:rPr lang="es-ES_tradnl" b="0" dirty="0">
                <a:latin typeface="HandelGothic BT" panose="04030805030B02020C03" pitchFamily="82" charset="0"/>
              </a:rPr>
              <a:t>CONFIDENCIALIDAD DE LA INFORMACIÓN DOCUMENTADA</a:t>
            </a:r>
            <a:endParaRPr lang="es-ES" b="0" dirty="0">
              <a:latin typeface="HandelGothic BT" panose="04030805030B02020C03" pitchFamily="82" charset="0"/>
            </a:endParaRPr>
          </a:p>
        </p:txBody>
      </p:sp>
      <p:sp>
        <p:nvSpPr>
          <p:cNvPr id="5" name="CuadroTexto 4"/>
          <p:cNvSpPr txBox="1"/>
          <p:nvPr/>
        </p:nvSpPr>
        <p:spPr>
          <a:xfrm>
            <a:off x="282337" y="3418762"/>
            <a:ext cx="8568952" cy="1600438"/>
          </a:xfrm>
          <a:prstGeom prst="rect">
            <a:avLst/>
          </a:prstGeom>
          <a:noFill/>
        </p:spPr>
        <p:txBody>
          <a:bodyPr wrap="square" rtlCol="0">
            <a:spAutoFit/>
          </a:bodyPr>
          <a:lstStyle/>
          <a:p>
            <a:pPr algn="just"/>
            <a:r>
              <a:rPr lang="es-CO" sz="1400" dirty="0"/>
              <a:t>La confidencialidad de la información documentada parte de aquellas que por ley se determinan como confidenciales.  Así mismo los documentos que la organización estima confidenciales. </a:t>
            </a:r>
          </a:p>
          <a:p>
            <a:pPr algn="just"/>
            <a:endParaRPr lang="es-CO" sz="1400" dirty="0"/>
          </a:p>
          <a:p>
            <a:pPr marL="342900" indent="-342900" algn="just">
              <a:buFont typeface="+mj-lt"/>
              <a:buAutoNum type="arabicPeriod"/>
            </a:pPr>
            <a:r>
              <a:rPr lang="es-CO" sz="1400" dirty="0"/>
              <a:t>Se definen los documentos y registros que son confidenciales conforme a la ley.</a:t>
            </a:r>
          </a:p>
          <a:p>
            <a:pPr marL="342900" indent="-342900" algn="just">
              <a:buFont typeface="+mj-lt"/>
              <a:buAutoNum type="arabicPeriod"/>
            </a:pPr>
            <a:r>
              <a:rPr lang="es-CO" sz="1400" dirty="0"/>
              <a:t>Se define en el listado maestro de documentos y de registros si existe algún tipo de documento o registro que deba garantizarse confidencialidad</a:t>
            </a:r>
          </a:p>
          <a:p>
            <a:pPr marL="342900" indent="-342900" algn="just">
              <a:buFont typeface="+mj-lt"/>
              <a:buAutoNum type="arabicPeriod"/>
            </a:pPr>
            <a:r>
              <a:rPr lang="es-CO" sz="1400" dirty="0"/>
              <a:t>Se determinan los controles de acceso para garantizar la confidencialidad.</a:t>
            </a:r>
          </a:p>
        </p:txBody>
      </p:sp>
    </p:spTree>
    <p:extLst>
      <p:ext uri="{BB962C8B-B14F-4D97-AF65-F5344CB8AC3E}">
        <p14:creationId xmlns:p14="http://schemas.microsoft.com/office/powerpoint/2010/main" val="2653543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23528" y="332656"/>
            <a:ext cx="7344816" cy="307777"/>
          </a:xfrm>
          <a:prstGeom prst="rect">
            <a:avLst/>
          </a:prstGeom>
          <a:solidFill>
            <a:srgbClr val="10224E"/>
          </a:solidFill>
        </p:spPr>
        <p:txBody>
          <a:bodyPr wrap="square" rtlCol="0">
            <a:spAutoFit/>
          </a:bodyPr>
          <a:lstStyle>
            <a:defPPr>
              <a:defRPr lang="es-CO"/>
            </a:defPPr>
            <a:lvl1pPr>
              <a:defRPr sz="1400" b="1">
                <a:solidFill>
                  <a:srgbClr val="FFFFFF"/>
                </a:solidFill>
              </a:defRPr>
            </a:lvl1pPr>
          </a:lstStyle>
          <a:p>
            <a:r>
              <a:rPr lang="es-ES_tradnl" b="0" dirty="0">
                <a:latin typeface="HandelGothic BT" panose="04030805030B02020C03" pitchFamily="82" charset="0"/>
              </a:rPr>
              <a:t>REFERENCIAS</a:t>
            </a:r>
            <a:endParaRPr lang="es-ES" b="0" dirty="0">
              <a:latin typeface="HandelGothic BT" panose="04030805030B02020C03" pitchFamily="82" charset="0"/>
            </a:endParaRPr>
          </a:p>
        </p:txBody>
      </p:sp>
      <p:sp>
        <p:nvSpPr>
          <p:cNvPr id="3" name="CuadroTexto 2"/>
          <p:cNvSpPr txBox="1"/>
          <p:nvPr/>
        </p:nvSpPr>
        <p:spPr>
          <a:xfrm>
            <a:off x="323528" y="836712"/>
            <a:ext cx="8568952" cy="2031325"/>
          </a:xfrm>
          <a:prstGeom prst="rect">
            <a:avLst/>
          </a:prstGeom>
          <a:noFill/>
        </p:spPr>
        <p:txBody>
          <a:bodyPr wrap="square" rtlCol="0">
            <a:spAutoFit/>
          </a:bodyPr>
          <a:lstStyle/>
          <a:p>
            <a:pPr algn="just"/>
            <a:r>
              <a:rPr lang="es-CO" sz="1400" dirty="0"/>
              <a:t>Cuando en el desarrollo de los métodos se utilice información de terceras partes, se deberá identificar dicha referencia al final de los documentos.  Utilizando para ello la inclusión de una nota al pié en el texto, gráfico, diagrama o foto que tenga que ser referenciado.  Así mismo, si un método está unido a otro, se hace la referencia indicando el código y el nombre del documento. No se incluye la versión para evitar dejar desactualizado el documento de origen cuando se presentan cambios. </a:t>
            </a:r>
          </a:p>
          <a:p>
            <a:pPr algn="just"/>
            <a:endParaRPr lang="es-CO" sz="1400" dirty="0">
              <a:solidFill>
                <a:srgbClr val="000000"/>
              </a:solidFill>
              <a:ea typeface="Arial"/>
              <a:cs typeface="Arial"/>
            </a:endParaRPr>
          </a:p>
          <a:p>
            <a:pPr algn="just"/>
            <a:r>
              <a:rPr lang="es-CO" sz="1400" dirty="0">
                <a:solidFill>
                  <a:srgbClr val="000000"/>
                </a:solidFill>
                <a:ea typeface="Arial"/>
                <a:cs typeface="Arial"/>
              </a:rPr>
              <a:t>Cuando en un método documentado, se haga uso de conceptos o datos tomados de fuentes bibliográficas, se hace referencia al texto donde se origina. La indicación puede estar en pié de página o en una sección de bibliografía o documentos de referencia.</a:t>
            </a:r>
            <a:endParaRPr lang="es-CO" sz="1400" dirty="0"/>
          </a:p>
        </p:txBody>
      </p:sp>
    </p:spTree>
    <p:extLst>
      <p:ext uri="{BB962C8B-B14F-4D97-AF65-F5344CB8AC3E}">
        <p14:creationId xmlns:p14="http://schemas.microsoft.com/office/powerpoint/2010/main" val="262932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5536" y="258198"/>
            <a:ext cx="7152795" cy="523220"/>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Selección de Documentos y tipos de registros (información documentada) que es aplicables en el SGD</a:t>
            </a:r>
          </a:p>
        </p:txBody>
      </p:sp>
      <p:sp>
        <p:nvSpPr>
          <p:cNvPr id="5" name="CuadroTexto 4"/>
          <p:cNvSpPr txBox="1"/>
          <p:nvPr/>
        </p:nvSpPr>
        <p:spPr>
          <a:xfrm>
            <a:off x="388287" y="4725144"/>
            <a:ext cx="8352927" cy="1815882"/>
          </a:xfrm>
          <a:prstGeom prst="rect">
            <a:avLst/>
          </a:prstGeom>
          <a:noFill/>
        </p:spPr>
        <p:txBody>
          <a:bodyPr wrap="square" rtlCol="0">
            <a:spAutoFit/>
          </a:bodyPr>
          <a:lstStyle/>
          <a:p>
            <a:pPr algn="just"/>
            <a:r>
              <a:rPr lang="es-ES" sz="1400" dirty="0"/>
              <a:t>En el documento </a:t>
            </a:r>
            <a:r>
              <a:rPr lang="es-ES" sz="1400" b="1" dirty="0"/>
              <a:t>DOC-SG-01</a:t>
            </a:r>
            <a:r>
              <a:rPr lang="es-ES" sz="1400" dirty="0"/>
              <a:t> Selección Normativa, se determinan todas las normas que son aplicables al SG-EMPSII para la Calidad del Servicio, la Calidad del Producto, la Seguridad y la Salud en el Trabajo</a:t>
            </a:r>
          </a:p>
          <a:p>
            <a:pPr algn="just"/>
            <a:endParaRPr lang="es-ES" sz="1400" dirty="0"/>
          </a:p>
          <a:p>
            <a:pPr algn="just"/>
            <a:r>
              <a:rPr lang="es-ES" sz="1400" dirty="0"/>
              <a:t>Luego de hacer la búsqueda normativa, se determinan los documentos, procedimientos y registros que las normas establecen como importantes para su aplicación. Esto se consigna en la tabla de Documentos y la Tabla de Registros Obligatorios del documento </a:t>
            </a:r>
            <a:r>
              <a:rPr lang="es-ES" sz="1400" b="1" dirty="0"/>
              <a:t>DOC-SG-02</a:t>
            </a:r>
            <a:r>
              <a:rPr lang="es-ES" sz="1400" dirty="0"/>
              <a:t> Planificación de  Requisitos Normativos por Temas”. </a:t>
            </a:r>
          </a:p>
        </p:txBody>
      </p:sp>
      <p:pic>
        <p:nvPicPr>
          <p:cNvPr id="3" name="Imagen 2" descr="Captura de pantalla 2016-10-27 a las 01.27.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34" y="908720"/>
            <a:ext cx="8302435" cy="3744416"/>
          </a:xfrm>
          <a:prstGeom prst="rect">
            <a:avLst/>
          </a:prstGeom>
        </p:spPr>
      </p:pic>
    </p:spTree>
    <p:extLst>
      <p:ext uri="{BB962C8B-B14F-4D97-AF65-F5344CB8AC3E}">
        <p14:creationId xmlns:p14="http://schemas.microsoft.com/office/powerpoint/2010/main" val="139761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2016-10-27 a las 01.3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727830"/>
            <a:ext cx="8635474" cy="4538069"/>
          </a:xfrm>
          <a:prstGeom prst="rect">
            <a:avLst/>
          </a:prstGeom>
        </p:spPr>
      </p:pic>
      <p:sp>
        <p:nvSpPr>
          <p:cNvPr id="3" name="CuadroTexto 2"/>
          <p:cNvSpPr txBox="1"/>
          <p:nvPr/>
        </p:nvSpPr>
        <p:spPr>
          <a:xfrm>
            <a:off x="246034" y="204610"/>
            <a:ext cx="7152795" cy="523220"/>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SELECCIÓN DE DOCUMENTOS Y TIPOS DE REGISTROS (INFORMACIÓN DOCUMENTADA) QUE ES APLICABLES EN EL SGD</a:t>
            </a:r>
          </a:p>
        </p:txBody>
      </p:sp>
      <p:sp>
        <p:nvSpPr>
          <p:cNvPr id="4" name="CuadroTexto 3"/>
          <p:cNvSpPr txBox="1"/>
          <p:nvPr/>
        </p:nvSpPr>
        <p:spPr>
          <a:xfrm>
            <a:off x="246034" y="5445224"/>
            <a:ext cx="8640960" cy="954107"/>
          </a:xfrm>
          <a:prstGeom prst="rect">
            <a:avLst/>
          </a:prstGeom>
          <a:noFill/>
        </p:spPr>
        <p:txBody>
          <a:bodyPr wrap="square" rtlCol="0">
            <a:spAutoFit/>
          </a:bodyPr>
          <a:lstStyle/>
          <a:p>
            <a:pPr algn="just"/>
            <a:r>
              <a:rPr lang="es-CO" sz="1400" dirty="0"/>
              <a:t>En cada hoja del documento de </a:t>
            </a:r>
            <a:r>
              <a:rPr lang="es-CO" sz="1400" b="1" dirty="0"/>
              <a:t>DOC-SG-01</a:t>
            </a:r>
            <a:r>
              <a:rPr lang="es-CO" sz="1400" dirty="0"/>
              <a:t> Selección normativa, se identifican aquellos “debes” que indiquen conceptos de gestión de la documentación tal como: la organización debe</a:t>
            </a:r>
            <a:r>
              <a:rPr lang="es-ES_tradnl" sz="1400" dirty="0"/>
              <a:t> registrar</a:t>
            </a:r>
            <a:r>
              <a:rPr lang="mr-IN" sz="1400" dirty="0"/>
              <a:t>…</a:t>
            </a:r>
            <a:r>
              <a:rPr lang="es-ES_tradnl" sz="1400" dirty="0"/>
              <a:t>, debe documentar</a:t>
            </a:r>
            <a:r>
              <a:rPr lang="mr-IN" sz="1400" dirty="0"/>
              <a:t>…</a:t>
            </a:r>
            <a:r>
              <a:rPr lang="es-ES_tradnl" sz="1400" dirty="0"/>
              <a:t>, debe mantener un documento</a:t>
            </a:r>
            <a:r>
              <a:rPr lang="mr-IN" sz="1400" dirty="0"/>
              <a:t>…</a:t>
            </a:r>
            <a:r>
              <a:rPr lang="es-ES_tradnl" sz="1400" dirty="0"/>
              <a:t>, debe mantener documentado</a:t>
            </a:r>
            <a:r>
              <a:rPr lang="mr-IN" sz="1400" dirty="0"/>
              <a:t>…</a:t>
            </a:r>
            <a:r>
              <a:rPr lang="es-ES_tradnl" sz="1400" dirty="0"/>
              <a:t>, debe establecer un documento que</a:t>
            </a:r>
            <a:r>
              <a:rPr lang="mr-IN" sz="1400" dirty="0"/>
              <a:t>…</a:t>
            </a:r>
            <a:r>
              <a:rPr lang="es-ES_tradnl" sz="1400" dirty="0"/>
              <a:t> entre otros descriptores </a:t>
            </a:r>
            <a:r>
              <a:rPr lang="es-CO" sz="1400" dirty="0"/>
              <a:t> </a:t>
            </a:r>
          </a:p>
        </p:txBody>
      </p:sp>
    </p:spTree>
    <p:extLst>
      <p:ext uri="{BB962C8B-B14F-4D97-AF65-F5344CB8AC3E}">
        <p14:creationId xmlns:p14="http://schemas.microsoft.com/office/powerpoint/2010/main" val="373525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20097" y="359648"/>
            <a:ext cx="8232916"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SELECCIÓN DE REGISTROS (INFORMACIÓN DOCUMENTADA) APLICABLES EN EL SGD</a:t>
            </a:r>
          </a:p>
        </p:txBody>
      </p:sp>
      <p:sp>
        <p:nvSpPr>
          <p:cNvPr id="9" name="CuadroTexto 8"/>
          <p:cNvSpPr txBox="1"/>
          <p:nvPr/>
        </p:nvSpPr>
        <p:spPr>
          <a:xfrm>
            <a:off x="179512" y="5410944"/>
            <a:ext cx="8352927" cy="1169551"/>
          </a:xfrm>
          <a:prstGeom prst="rect">
            <a:avLst/>
          </a:prstGeom>
          <a:noFill/>
        </p:spPr>
        <p:txBody>
          <a:bodyPr wrap="square" rtlCol="0">
            <a:spAutoFit/>
          </a:bodyPr>
          <a:lstStyle/>
          <a:p>
            <a:pPr algn="just"/>
            <a:r>
              <a:rPr lang="es-ES" sz="1400" dirty="0"/>
              <a:t>Como la selección normativa incluye: normas del SG-EMPSII (Voluntarias o Reglamentarias), requisitos de los clientes, y requisitos específicos de EMPSII S.A.S., en la hoja “Registros Obligatorios” se identifican los tipos de información documentada que deberá controlarse según las normas.  Este listado, se verá en las tablas de control de registros junto con los otros tipos de registros que sean planificados para el SG-EMPSII.</a:t>
            </a:r>
          </a:p>
        </p:txBody>
      </p:sp>
      <p:pic>
        <p:nvPicPr>
          <p:cNvPr id="3" name="Imagen 2" descr="Captura de pantalla 2016-10-27 a las 01.33.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683501"/>
            <a:ext cx="8424936" cy="4041643"/>
          </a:xfrm>
          <a:prstGeom prst="rect">
            <a:avLst/>
          </a:prstGeom>
        </p:spPr>
      </p:pic>
      <p:pic>
        <p:nvPicPr>
          <p:cNvPr id="4" name="Imagen 3" descr="Captura de pantalla 2016-10-27 a las 01.34.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4725144"/>
            <a:ext cx="5295900" cy="685800"/>
          </a:xfrm>
          <a:prstGeom prst="rect">
            <a:avLst/>
          </a:prstGeom>
        </p:spPr>
      </p:pic>
    </p:spTree>
    <p:extLst>
      <p:ext uri="{BB962C8B-B14F-4D97-AF65-F5344CB8AC3E}">
        <p14:creationId xmlns:p14="http://schemas.microsoft.com/office/powerpoint/2010/main" val="247901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2016-10-27 a las 01.39.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476672"/>
            <a:ext cx="6624736" cy="4931542"/>
          </a:xfrm>
          <a:prstGeom prst="rect">
            <a:avLst/>
          </a:prstGeom>
        </p:spPr>
      </p:pic>
      <p:sp>
        <p:nvSpPr>
          <p:cNvPr id="3" name="CuadroTexto 2"/>
          <p:cNvSpPr txBox="1"/>
          <p:nvPr/>
        </p:nvSpPr>
        <p:spPr>
          <a:xfrm>
            <a:off x="443540" y="116632"/>
            <a:ext cx="5712635"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SELECCIÓN DE DOCUMENTOS APLICABLES EN EL SGD</a:t>
            </a:r>
          </a:p>
        </p:txBody>
      </p:sp>
      <p:pic>
        <p:nvPicPr>
          <p:cNvPr id="4" name="Imagen 3" descr="Captura de pantalla 2016-10-27 a las 01.40.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5373216"/>
            <a:ext cx="5270500" cy="254000"/>
          </a:xfrm>
          <a:prstGeom prst="rect">
            <a:avLst/>
          </a:prstGeom>
        </p:spPr>
      </p:pic>
      <p:sp>
        <p:nvSpPr>
          <p:cNvPr id="5" name="CuadroTexto 4"/>
          <p:cNvSpPr txBox="1"/>
          <p:nvPr/>
        </p:nvSpPr>
        <p:spPr>
          <a:xfrm>
            <a:off x="323528" y="5661248"/>
            <a:ext cx="8496943" cy="954107"/>
          </a:xfrm>
          <a:prstGeom prst="rect">
            <a:avLst/>
          </a:prstGeom>
          <a:noFill/>
        </p:spPr>
        <p:txBody>
          <a:bodyPr wrap="square" rtlCol="0">
            <a:spAutoFit/>
          </a:bodyPr>
          <a:lstStyle/>
          <a:p>
            <a:pPr algn="just"/>
            <a:r>
              <a:rPr lang="es-ES" sz="1400" dirty="0"/>
              <a:t>En la hojas “Documentos Obligatorios” se identifican los tipos de Documentos y métodos que determinan las diferentes normas como obligatorios para implementar y deberán controlarse.  Este listado, deberá incluirse en las tablas de control de documentos junto con los otros tipos de documentos y métodos que sean planificados para el SG-EMPSII.</a:t>
            </a:r>
          </a:p>
        </p:txBody>
      </p:sp>
    </p:spTree>
    <p:extLst>
      <p:ext uri="{BB962C8B-B14F-4D97-AF65-F5344CB8AC3E}">
        <p14:creationId xmlns:p14="http://schemas.microsoft.com/office/powerpoint/2010/main" val="166781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aptura de pantalla 2016-10-27 a las 01.4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85" y="1355401"/>
            <a:ext cx="8579587" cy="2577655"/>
          </a:xfrm>
          <a:prstGeom prst="rect">
            <a:avLst/>
          </a:prstGeom>
        </p:spPr>
      </p:pic>
      <p:pic>
        <p:nvPicPr>
          <p:cNvPr id="3" name="Imagen 2" descr="Captura de pantalla 2016-10-27 a las 01.46.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3933056"/>
            <a:ext cx="5257800" cy="254000"/>
          </a:xfrm>
          <a:prstGeom prst="rect">
            <a:avLst/>
          </a:prstGeom>
        </p:spPr>
      </p:pic>
      <p:sp>
        <p:nvSpPr>
          <p:cNvPr id="4" name="CuadroTexto 3"/>
          <p:cNvSpPr txBox="1"/>
          <p:nvPr/>
        </p:nvSpPr>
        <p:spPr>
          <a:xfrm>
            <a:off x="395536" y="4509120"/>
            <a:ext cx="8352927" cy="954107"/>
          </a:xfrm>
          <a:prstGeom prst="rect">
            <a:avLst/>
          </a:prstGeom>
          <a:noFill/>
        </p:spPr>
        <p:txBody>
          <a:bodyPr wrap="square" rtlCol="0">
            <a:spAutoFit/>
          </a:bodyPr>
          <a:lstStyle/>
          <a:p>
            <a:pPr algn="just"/>
            <a:r>
              <a:rPr lang="es-ES" sz="1400" dirty="0"/>
              <a:t>En la hojas “Requisitos de los Documentos Obligatorios” se identifica:</a:t>
            </a:r>
          </a:p>
          <a:p>
            <a:pPr marL="228600" indent="-228600" algn="just">
              <a:buAutoNum type="arabicPeriod"/>
            </a:pPr>
            <a:r>
              <a:rPr lang="es-ES" sz="1400" dirty="0"/>
              <a:t>Los tipos de documentos en los cuales las normas indican que deban contener un mínimo de información obligatoria</a:t>
            </a:r>
          </a:p>
          <a:p>
            <a:pPr marL="228600" indent="-228600" algn="just">
              <a:buAutoNum type="arabicPeriod"/>
            </a:pPr>
            <a:r>
              <a:rPr lang="es-ES" sz="1400" dirty="0"/>
              <a:t>Para cada documento, se identifican los requisitos mínimos</a:t>
            </a:r>
          </a:p>
        </p:txBody>
      </p:sp>
      <p:sp>
        <p:nvSpPr>
          <p:cNvPr id="5" name="CuadroTexto 4"/>
          <p:cNvSpPr txBox="1"/>
          <p:nvPr/>
        </p:nvSpPr>
        <p:spPr>
          <a:xfrm>
            <a:off x="467544" y="5600273"/>
            <a:ext cx="8352927" cy="307777"/>
          </a:xfrm>
          <a:prstGeom prst="rect">
            <a:avLst/>
          </a:prstGeom>
          <a:noFill/>
        </p:spPr>
        <p:txBody>
          <a:bodyPr wrap="square" rtlCol="0">
            <a:spAutoFit/>
          </a:bodyPr>
          <a:lstStyle/>
          <a:p>
            <a:pPr algn="just"/>
            <a:r>
              <a:rPr lang="es-ES" sz="1400" dirty="0"/>
              <a:t>Con lo anterior, se determinan los métodos para garantizar que los “</a:t>
            </a:r>
            <a:r>
              <a:rPr lang="es-ES" sz="1400" b="1" u="sng" dirty="0">
                <a:solidFill>
                  <a:srgbClr val="FF0000"/>
                </a:solidFill>
              </a:rPr>
              <a:t>debes</a:t>
            </a:r>
            <a:r>
              <a:rPr lang="es-ES" sz="1400" dirty="0"/>
              <a:t>” del documento se cumple.</a:t>
            </a:r>
          </a:p>
        </p:txBody>
      </p:sp>
      <p:sp>
        <p:nvSpPr>
          <p:cNvPr id="6" name="CuadroTexto 5"/>
          <p:cNvSpPr txBox="1"/>
          <p:nvPr/>
        </p:nvSpPr>
        <p:spPr>
          <a:xfrm>
            <a:off x="323528" y="548680"/>
            <a:ext cx="5472608" cy="307777"/>
          </a:xfrm>
          <a:prstGeom prst="rect">
            <a:avLst/>
          </a:prstGeom>
          <a:solidFill>
            <a:schemeClr val="accent5">
              <a:lumMod val="50000"/>
            </a:schemeClr>
          </a:solidFill>
        </p:spPr>
        <p:txBody>
          <a:bodyPr wrap="square">
            <a:spAutoFit/>
          </a:bodyPr>
          <a:lstStyle>
            <a:defPPr>
              <a:defRPr lang="es-CO"/>
            </a:defPPr>
            <a:lvl1pPr lvl="0">
              <a:defRPr sz="1400">
                <a:solidFill>
                  <a:schemeClr val="bg1"/>
                </a:solidFill>
                <a:latin typeface="HandelGothic BT" panose="04030805030B02020C03" pitchFamily="82" charset="0"/>
              </a:defRPr>
            </a:lvl1pPr>
          </a:lstStyle>
          <a:p>
            <a:r>
              <a:rPr lang="es-ES" dirty="0"/>
              <a:t>SELECCIÓN DE DOCUMENTOS APLICABLES EN EL SGD</a:t>
            </a:r>
          </a:p>
        </p:txBody>
      </p:sp>
    </p:spTree>
    <p:extLst>
      <p:ext uri="{BB962C8B-B14F-4D97-AF65-F5344CB8AC3E}">
        <p14:creationId xmlns:p14="http://schemas.microsoft.com/office/powerpoint/2010/main" val="2537979289"/>
      </p:ext>
    </p:extLst>
  </p:cSld>
  <p:clrMapOvr>
    <a:masterClrMapping/>
  </p:clrMapOvr>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erception">
  <a:themeElements>
    <a:clrScheme name="Perception">
      <a:dk1>
        <a:srgbClr val="000000"/>
      </a:dk1>
      <a:lt1>
        <a:srgbClr val="FFFFFF"/>
      </a:lt1>
      <a:dk2>
        <a:srgbClr val="A7A7A7"/>
      </a:dk2>
      <a:lt2>
        <a:srgbClr val="535353"/>
      </a:lt2>
      <a:accent1>
        <a:srgbClr val="A2C816"/>
      </a:accent1>
      <a:accent2>
        <a:srgbClr val="E07602"/>
      </a:accent2>
      <a:accent3>
        <a:srgbClr val="E4C402"/>
      </a:accent3>
      <a:accent4>
        <a:srgbClr val="7DC1EF"/>
      </a:accent4>
      <a:accent5>
        <a:srgbClr val="21449B"/>
      </a:accent5>
      <a:accent6>
        <a:srgbClr val="A2B170"/>
      </a:accent6>
      <a:hlink>
        <a:srgbClr val="0000FF"/>
      </a:hlink>
      <a:folHlink>
        <a:srgbClr val="FF00FF"/>
      </a:folHlink>
    </a:clrScheme>
    <a:fontScheme name="Perception">
      <a:majorFont>
        <a:latin typeface="Calibri"/>
        <a:ea typeface="Calibri"/>
        <a:cs typeface="Calibri"/>
      </a:majorFont>
      <a:minorFont>
        <a:latin typeface="Helvetica"/>
        <a:ea typeface="Helvetica"/>
        <a:cs typeface="Helvetica"/>
      </a:minorFont>
    </a:fontScheme>
    <a:fmtScheme name="Percep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3764"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Percepción.thmx</Template>
  <TotalTime>10827</TotalTime>
  <Words>7124</Words>
  <Application>Microsoft Office PowerPoint</Application>
  <PresentationFormat>Presentación en pantalla (4:3)</PresentationFormat>
  <Paragraphs>582</Paragraphs>
  <Slides>47</Slides>
  <Notes>1</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47</vt:i4>
      </vt:variant>
    </vt:vector>
  </HeadingPairs>
  <TitlesOfParts>
    <vt:vector size="58" baseType="lpstr">
      <vt:lpstr>Arial</vt:lpstr>
      <vt:lpstr>Calibri</vt:lpstr>
      <vt:lpstr>HandelGothic BT</vt:lpstr>
      <vt:lpstr>Helvetica</vt:lpstr>
      <vt:lpstr>Mangal</vt:lpstr>
      <vt:lpstr>Times New Roman</vt:lpstr>
      <vt:lpstr>Wingdings</vt:lpstr>
      <vt:lpstr>Wingdings 2</vt:lpstr>
      <vt:lpstr>ヒラギノ角ゴ Pro W3</vt:lpstr>
      <vt:lpstr>Perception</vt:lpstr>
      <vt:lpstr>1_Perception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Tus Competencias Ltda.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DE SEGUIMIENTO, GESTIÓN DEL CAMBIO Y LA MEJORA</dc:title>
  <dc:subject/>
  <dc:creator>Iván Portela Guauque</dc:creator>
  <cp:keywords>Acciones, Reclamos, Satisfacción, demandas, no conformes</cp:keywords>
  <dc:description>Este manual contiene los instructivos para atención de reclamos, apelaciones, demandas, no conformes y las acciones preventivas y correctivas</dc:description>
  <cp:lastModifiedBy>Usuario</cp:lastModifiedBy>
  <cp:revision>530</cp:revision>
  <cp:lastPrinted>2016-04-13T18:27:00Z</cp:lastPrinted>
  <dcterms:created xsi:type="dcterms:W3CDTF">2013-03-20T18:20:24Z</dcterms:created>
  <dcterms:modified xsi:type="dcterms:W3CDTF">2017-03-16T14:50:36Z</dcterms:modified>
  <cp:category>Manual Técnico</cp:category>
</cp:coreProperties>
</file>